
<file path=[Content_Types].xml><?xml version="1.0" encoding="utf-8"?>
<Types xmlns="http://schemas.openxmlformats.org/package/2006/content-types">
  <Default Extension="xlsx" ContentType="application/vnd.openxmlformats-officedocument.spreadsheetml.sheet"/>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charts/chart1.xml" ContentType="application/vnd.openxmlformats-officedocument.drawingml.chart+xml"/>
  <Override PartName="/ppt/charts/colors1.xml" ContentType="application/vnd.ms-office.chartcolorstyle+xml"/>
  <Override PartName="/ppt/charts/style1.xml" ContentType="application/vnd.ms-office.chartstyl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12801600" cy="9601200" type="A3"/>
  <p:notesSz cx="6858000" cy="9144000"/>
  <p:custDataLst>
    <p:tags r:id="rId7"/>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021" userDrawn="1">
          <p15:clr>
            <a:srgbClr val="A4A3A4"/>
          </p15:clr>
        </p15:guide>
        <p15:guide id="2" pos="4097"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DCDCDC"/>
    <a:srgbClr val="F0F0F0"/>
    <a:srgbClr val="E6E6E6"/>
    <a:srgbClr val="C8C8C8"/>
    <a:srgbClr val="FAFAFA"/>
    <a:srgbClr val="BEBEB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778" autoAdjust="0"/>
    <p:restoredTop sz="94660"/>
  </p:normalViewPr>
  <p:slideViewPr>
    <p:cSldViewPr snapToGrid="0">
      <p:cViewPr varScale="1">
        <p:scale>
          <a:sx n="99" d="100"/>
          <a:sy n="99" d="100"/>
        </p:scale>
        <p:origin x="84" y="582"/>
      </p:cViewPr>
      <p:guideLst>
        <p:guide orient="horz" pos="3021"/>
        <p:guide pos="4097"/>
      </p:guideLst>
    </p:cSldViewPr>
  </p:slideViewPr>
  <p:notesTextViewPr>
    <p:cViewPr>
      <p:scale>
        <a:sx n="3" d="2"/>
        <a:sy n="3" d="2"/>
      </p:scale>
      <p:origin x="0" y="0"/>
    </p:cViewPr>
  </p:notesTextViewPr>
  <p:notesViewPr>
    <p:cSldViewPr snapToGrid="0">
      <p:cViewPr varScale="1">
        <p:scale>
          <a:sx n="92" d="100"/>
          <a:sy n="92" d="100"/>
        </p:scale>
        <p:origin x="2550" y="102"/>
      </p:cViewPr>
      <p:guideLst/>
    </p:cSldViewPr>
  </p:notesViewPr>
  <p:gridSpacing cx="72008" cy="72008"/>
</p:viewPr>
</file>

<file path=ppt/_rels/presentation.xml.rels><?xml version="1.0" encoding="UTF-8" standalone="yes"?>
<Relationships xmlns="http://schemas.openxmlformats.org/package/2006/relationships"><Relationship Id="rId7" Type="http://schemas.openxmlformats.org/officeDocument/2006/relationships/tags" Target="tags/tag64.xml"/><Relationship Id="rId6" Type="http://schemas.openxmlformats.org/officeDocument/2006/relationships/tableStyles" Target="tableStyles.xml"/><Relationship Id="rId5" Type="http://schemas.openxmlformats.org/officeDocument/2006/relationships/viewProps" Target="viewProps.xml"/><Relationship Id="rId4" Type="http://schemas.openxmlformats.org/officeDocument/2006/relationships/presProps" Target="presProps.xml"/><Relationship Id="rId3" Type="http://schemas.openxmlformats.org/officeDocument/2006/relationships/slide" Target="slides/slide1.xml"/><Relationship Id="rId2" Type="http://schemas.openxmlformats.org/officeDocument/2006/relationships/theme" Target="theme/theme1.xml"/><Relationship Id="rId1" Type="http://schemas.openxmlformats.org/officeDocument/2006/relationships/slideMaster" Target="slideMasters/slideMaster1.xml"/></Relationships>
</file>

<file path=ppt/charts/_rels/chart1.xml.rels><?xml version="1.0" encoding="UTF-8" standalone="yes"?>
<Relationships xmlns="http://schemas.openxmlformats.org/package/2006/relationships"><Relationship Id="rId3" Type="http://schemas.microsoft.com/office/2011/relationships/chartColorStyle" Target="colors1.xml"/><Relationship Id="rId2" Type="http://schemas.microsoft.com/office/2011/relationships/chartStyle" Target="style1.xml"/><Relationship Id="rId1" Type="http://schemas.openxmlformats.org/officeDocument/2006/relationships/package" Target="../embeddings/Workbook1.xlsx"/></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0" vertOverflow="ellipsis" vert="horz" wrap="square" anchor="ctr" anchorCtr="1"/>
          <a:lstStyle/>
          <a:p>
            <a:pPr defTabSz="914400">
              <a:defRPr lang="zh-CN" sz="1400" b="1" i="0" u="none" strike="noStrike" kern="1200" baseline="0">
                <a:solidFill>
                  <a:schemeClr val="tx1">
                    <a:lumMod val="75000"/>
                    <a:lumOff val="25000"/>
                  </a:schemeClr>
                </a:solidFill>
                <a:latin typeface="+mn-lt"/>
                <a:ea typeface="+mn-ea"/>
                <a:cs typeface="+mn-cs"/>
              </a:defRPr>
            </a:pPr>
            <a:r>
              <a:t>Mathematics </a:t>
            </a:r>
            <a:r>
              <a:rPr lang="en-US" altLang="zh-CN"/>
              <a:t>L</a:t>
            </a:r>
            <a:r>
              <a:t>earning </a:t>
            </a:r>
            <a:r>
              <a:rPr lang="en-US" altLang="zh-CN"/>
              <a:t>Age</a:t>
            </a:r>
            <a:endParaRPr lang="en-US" altLang="zh-CN"/>
          </a:p>
        </c:rich>
      </c:tx>
      <c:layout/>
      <c:overlay val="0"/>
      <c:spPr>
        <a:noFill/>
        <a:ln>
          <a:noFill/>
        </a:ln>
        <a:effectLst/>
      </c:spPr>
    </c:title>
    <c:autoTitleDeleted val="0"/>
    <c:plotArea>
      <c:layout/>
      <c:barChart>
        <c:barDir val="col"/>
        <c:grouping val="clustered"/>
        <c:varyColors val="0"/>
        <c:ser>
          <c:idx val="1"/>
          <c:order val="0"/>
          <c:tx>
            <c:strRef>
              <c:f>Sheet1!$C$1</c:f>
              <c:strCache>
                <c:ptCount val="1"/>
                <c:pt idx="0">
                  <c:v>Data up to 2023</c:v>
                </c:pt>
              </c:strCache>
            </c:strRef>
          </c:tx>
          <c:spPr>
            <a:solidFill>
              <a:schemeClr val="accent2"/>
            </a:solidFill>
            <a:ln>
              <a:noFill/>
            </a:ln>
            <a:effectLst/>
          </c:spPr>
          <c:invertIfNegative val="0"/>
          <c:dLbls>
            <c:delete val="1"/>
          </c:dLbls>
          <c:cat>
            <c:strRef>
              <c:f>Sheet1!$A$2:$A$6</c:f>
              <c:strCache>
                <c:ptCount val="5"/>
                <c:pt idx="0">
                  <c:v>UK</c:v>
                </c:pt>
                <c:pt idx="1">
                  <c:v>US</c:v>
                </c:pt>
                <c:pt idx="2">
                  <c:v>China</c:v>
                </c:pt>
                <c:pt idx="3">
                  <c:v>Canada</c:v>
                </c:pt>
                <c:pt idx="4">
                  <c:v>Japan</c:v>
                </c:pt>
              </c:strCache>
            </c:strRef>
          </c:cat>
          <c:val>
            <c:numRef>
              <c:f>Sheet1!$C$2:$C$6</c:f>
              <c:numCache>
                <c:formatCode>General</c:formatCode>
                <c:ptCount val="5"/>
                <c:pt idx="0">
                  <c:v>16</c:v>
                </c:pt>
                <c:pt idx="1">
                  <c:v>18</c:v>
                </c:pt>
                <c:pt idx="2">
                  <c:v>18</c:v>
                </c:pt>
                <c:pt idx="3">
                  <c:v>18</c:v>
                </c:pt>
                <c:pt idx="4">
                  <c:v>18</c:v>
                </c:pt>
              </c:numCache>
            </c:numRef>
          </c:val>
        </c:ser>
        <c:dLbls>
          <c:showLegendKey val="0"/>
          <c:showVal val="0"/>
          <c:showCatName val="0"/>
          <c:showSerName val="0"/>
          <c:showPercent val="0"/>
          <c:showBubbleSize val="0"/>
        </c:dLbls>
        <c:gapWidth val="246"/>
        <c:overlap val="-28"/>
        <c:axId val="719252690"/>
        <c:axId val="773034713"/>
      </c:barChart>
      <c:catAx>
        <c:axId val="719252690"/>
        <c:scaling>
          <c:orientation val="minMax"/>
        </c:scaling>
        <c:delete val="0"/>
        <c:axPos val="b"/>
        <c:majorTickMark val="none"/>
        <c:minorTickMark val="none"/>
        <c:tickLblPos val="nextTo"/>
        <c:spPr>
          <a:noFill/>
          <a:ln w="9525" cap="flat" cmpd="sng" algn="ctr">
            <a:solidFill>
              <a:schemeClr val="tx1">
                <a:lumMod val="15000"/>
                <a:lumOff val="85000"/>
              </a:schemeClr>
            </a:solidFill>
            <a:round/>
          </a:ln>
          <a:effectLst/>
        </c:spPr>
        <c:txPr>
          <a:bodyPr rot="-60000000" spcFirstLastPara="0" vertOverflow="ellipsis" vert="horz" wrap="square" anchor="ctr" anchorCtr="1"/>
          <a:lstStyle/>
          <a:p>
            <a:pPr>
              <a:defRPr lang="zh-CN" sz="900" b="0" i="0" u="none" strike="noStrike" kern="1200" baseline="0">
                <a:solidFill>
                  <a:schemeClr val="tx1">
                    <a:lumMod val="65000"/>
                    <a:lumOff val="35000"/>
                  </a:schemeClr>
                </a:solidFill>
                <a:latin typeface="+mn-lt"/>
                <a:ea typeface="+mn-ea"/>
                <a:cs typeface="+mn-cs"/>
              </a:defRPr>
            </a:pPr>
          </a:p>
        </c:txPr>
        <c:crossAx val="773034713"/>
        <c:crosses val="autoZero"/>
        <c:auto val="1"/>
        <c:lblAlgn val="ctr"/>
        <c:lblOffset val="100"/>
        <c:noMultiLvlLbl val="0"/>
      </c:catAx>
      <c:valAx>
        <c:axId val="773034713"/>
        <c:scaling>
          <c:orientation val="minMax"/>
        </c:scaling>
        <c:delete val="0"/>
        <c:axPos val="l"/>
        <c:majorGridlines>
          <c:spPr>
            <a:ln w="9525" cap="flat" cmpd="sng" algn="ctr">
              <a:solidFill>
                <a:schemeClr val="lt1">
                  <a:lumMod val="90200"/>
                </a:schemeClr>
              </a:solidFill>
              <a:round/>
            </a:ln>
            <a:effectLst/>
          </c:spPr>
        </c:majorGridlines>
        <c:numFmt formatCode="General" sourceLinked="1"/>
        <c:majorTickMark val="none"/>
        <c:minorTickMark val="none"/>
        <c:tickLblPos val="nextTo"/>
        <c:spPr>
          <a:noFill/>
          <a:ln>
            <a:noFill/>
          </a:ln>
          <a:effectLst/>
        </c:spPr>
        <c:txPr>
          <a:bodyPr rot="-60000000" spcFirstLastPara="0" vertOverflow="ellipsis" vert="horz" wrap="square" anchor="ctr" anchorCtr="1"/>
          <a:lstStyle/>
          <a:p>
            <a:pPr>
              <a:defRPr lang="zh-CN" sz="900" b="0" i="0" u="none" strike="noStrike" kern="1200" baseline="0">
                <a:solidFill>
                  <a:schemeClr val="tx1">
                    <a:lumMod val="65000"/>
                    <a:lumOff val="35000"/>
                  </a:schemeClr>
                </a:solidFill>
                <a:latin typeface="+mn-lt"/>
                <a:ea typeface="+mn-ea"/>
                <a:cs typeface="+mn-cs"/>
              </a:defRPr>
            </a:pPr>
          </a:p>
        </c:txPr>
        <c:crossAx val="719252690"/>
        <c:crosses val="autoZero"/>
        <c:crossBetween val="between"/>
      </c:valAx>
      <c:spPr>
        <a:noFill/>
        <a:ln>
          <a:noFill/>
        </a:ln>
        <a:effectLst/>
      </c:spPr>
    </c:plotArea>
    <c:legend>
      <c:legendPos val="b"/>
      <c:layout/>
      <c:overlay val="0"/>
      <c:spPr>
        <a:noFill/>
        <a:ln>
          <a:noFill/>
        </a:ln>
        <a:effectLst/>
      </c:spPr>
      <c:txPr>
        <a:bodyPr rot="0" spcFirstLastPara="0" vertOverflow="ellipsis" vert="horz" wrap="square" anchor="ctr" anchorCtr="1"/>
        <a:lstStyle/>
        <a:p>
          <a:pPr>
            <a:defRPr lang="zh-CN" sz="900" b="0" i="0" u="none" strike="noStrike" kern="1200" baseline="0">
              <a:solidFill>
                <a:schemeClr val="tx1">
                  <a:lumMod val="65000"/>
                  <a:lumOff val="35000"/>
                </a:schemeClr>
              </a:solidFill>
              <a:latin typeface="+mn-lt"/>
              <a:ea typeface="+mn-ea"/>
              <a:cs typeface="+mn-cs"/>
            </a:defRPr>
          </a:pPr>
        </a:p>
      </c:txPr>
    </c:legend>
    <c:plotVisOnly val="1"/>
    <c:dispBlanksAs val="gap"/>
    <c:showDLblsOverMax val="0"/>
  </c:chart>
  <c:spPr>
    <a:noFill/>
    <a:ln>
      <a:noFill/>
    </a:ln>
    <a:effectLst/>
  </c:spPr>
  <c:txPr>
    <a:bodyPr/>
    <a:lstStyle/>
    <a:p>
      <a:pPr>
        <a:defRPr lang="zh-CN"/>
      </a:pPr>
    </a:p>
  </c:txPr>
  <c:externalData r:id="rId1">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100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10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000" kern="1200"/>
    <cs:bodyPr rot="0" spcFirstLastPara="1" vertOverflow="clip" horzOverflow="clip" vert="horz" wrap="square" lIns="36576" tIns="18288" rIns="36576" bIns="18288" anchor="ctr" anchorCtr="1">
      <a:spAutoFit/>
    </cs:bodyPr>
  </cs:dataLabelCallout>
  <cs:dataPoint>
    <cs:lnRef idx="0">
      <cs:styleClr val="auto"/>
    </cs:lnRef>
    <cs:fillRef idx="1">
      <cs:styleClr val="auto"/>
    </cs:fillRef>
    <cs:effectRef idx="0"/>
    <cs:fontRef idx="minor">
      <a:schemeClr val="dk1"/>
    </cs:fontRef>
    <cs:spPr>
      <a:ln>
        <a:noFill/>
      </a:ln>
      <a:effectLst/>
    </cs:spPr>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lt1">
            <a:lumMod val="902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75000"/>
        <a:lumOff val="25000"/>
      </a:schemeClr>
    </cs:fontRef>
    <cs:defRPr sz="1400" b="1" kern="120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6" Type="http://schemas.openxmlformats.org/officeDocument/2006/relationships/tags" Target="../tags/tag5.xml"/><Relationship Id="rId5" Type="http://schemas.openxmlformats.org/officeDocument/2006/relationships/tags" Target="../tags/tag4.xml"/><Relationship Id="rId4" Type="http://schemas.openxmlformats.org/officeDocument/2006/relationships/tags" Target="../tags/tag3.xml"/><Relationship Id="rId3" Type="http://schemas.openxmlformats.org/officeDocument/2006/relationships/tags" Target="../tags/tag2.xml"/><Relationship Id="rId2" Type="http://schemas.openxmlformats.org/officeDocument/2006/relationships/tags" Target="../tags/tag1.xml"/><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6" Type="http://schemas.openxmlformats.org/officeDocument/2006/relationships/tags" Target="../tags/tag10.xml"/><Relationship Id="rId5" Type="http://schemas.openxmlformats.org/officeDocument/2006/relationships/tags" Target="../tags/tag9.xml"/><Relationship Id="rId4" Type="http://schemas.openxmlformats.org/officeDocument/2006/relationships/tags" Target="../tags/tag8.xml"/><Relationship Id="rId3" Type="http://schemas.openxmlformats.org/officeDocument/2006/relationships/tags" Target="../tags/tag7.xml"/><Relationship Id="rId2" Type="http://schemas.openxmlformats.org/officeDocument/2006/relationships/tags" Target="../tags/tag6.xm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6" Type="http://schemas.openxmlformats.org/officeDocument/2006/relationships/tags" Target="../tags/tag15.xml"/><Relationship Id="rId5" Type="http://schemas.openxmlformats.org/officeDocument/2006/relationships/tags" Target="../tags/tag14.xml"/><Relationship Id="rId4" Type="http://schemas.openxmlformats.org/officeDocument/2006/relationships/tags" Target="../tags/tag13.xml"/><Relationship Id="rId3" Type="http://schemas.openxmlformats.org/officeDocument/2006/relationships/tags" Target="../tags/tag12.xml"/><Relationship Id="rId2" Type="http://schemas.openxmlformats.org/officeDocument/2006/relationships/tags" Target="../tags/tag11.xm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7" Type="http://schemas.openxmlformats.org/officeDocument/2006/relationships/tags" Target="../tags/tag21.xml"/><Relationship Id="rId6" Type="http://schemas.openxmlformats.org/officeDocument/2006/relationships/tags" Target="../tags/tag20.xml"/><Relationship Id="rId5" Type="http://schemas.openxmlformats.org/officeDocument/2006/relationships/tags" Target="../tags/tag19.xml"/><Relationship Id="rId4" Type="http://schemas.openxmlformats.org/officeDocument/2006/relationships/tags" Target="../tags/tag18.xml"/><Relationship Id="rId3" Type="http://schemas.openxmlformats.org/officeDocument/2006/relationships/tags" Target="../tags/tag17.xml"/><Relationship Id="rId2" Type="http://schemas.openxmlformats.org/officeDocument/2006/relationships/tags" Target="../tags/tag16.xm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9" Type="http://schemas.openxmlformats.org/officeDocument/2006/relationships/tags" Target="../tags/tag29.xml"/><Relationship Id="rId8" Type="http://schemas.openxmlformats.org/officeDocument/2006/relationships/tags" Target="../tags/tag28.xml"/><Relationship Id="rId7" Type="http://schemas.openxmlformats.org/officeDocument/2006/relationships/tags" Target="../tags/tag27.xml"/><Relationship Id="rId6" Type="http://schemas.openxmlformats.org/officeDocument/2006/relationships/tags" Target="../tags/tag26.xml"/><Relationship Id="rId5" Type="http://schemas.openxmlformats.org/officeDocument/2006/relationships/tags" Target="../tags/tag25.xml"/><Relationship Id="rId4" Type="http://schemas.openxmlformats.org/officeDocument/2006/relationships/tags" Target="../tags/tag24.xml"/><Relationship Id="rId3" Type="http://schemas.openxmlformats.org/officeDocument/2006/relationships/tags" Target="../tags/tag23.xml"/><Relationship Id="rId2" Type="http://schemas.openxmlformats.org/officeDocument/2006/relationships/tags" Target="../tags/tag22.xm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5" Type="http://schemas.openxmlformats.org/officeDocument/2006/relationships/tags" Target="../tags/tag33.xml"/><Relationship Id="rId4" Type="http://schemas.openxmlformats.org/officeDocument/2006/relationships/tags" Target="../tags/tag32.xml"/><Relationship Id="rId3" Type="http://schemas.openxmlformats.org/officeDocument/2006/relationships/tags" Target="../tags/tag31.xml"/><Relationship Id="rId2" Type="http://schemas.openxmlformats.org/officeDocument/2006/relationships/tags" Target="../tags/tag30.xm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4" Type="http://schemas.openxmlformats.org/officeDocument/2006/relationships/tags" Target="../tags/tag36.xml"/><Relationship Id="rId3" Type="http://schemas.openxmlformats.org/officeDocument/2006/relationships/tags" Target="../tags/tag35.xml"/><Relationship Id="rId2" Type="http://schemas.openxmlformats.org/officeDocument/2006/relationships/tags" Target="../tags/tag34.xm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7" Type="http://schemas.openxmlformats.org/officeDocument/2006/relationships/tags" Target="../tags/tag42.xml"/><Relationship Id="rId6" Type="http://schemas.openxmlformats.org/officeDocument/2006/relationships/tags" Target="../tags/tag41.xml"/><Relationship Id="rId5" Type="http://schemas.openxmlformats.org/officeDocument/2006/relationships/tags" Target="../tags/tag40.xml"/><Relationship Id="rId4" Type="http://schemas.openxmlformats.org/officeDocument/2006/relationships/tags" Target="../tags/tag39.xml"/><Relationship Id="rId3" Type="http://schemas.openxmlformats.org/officeDocument/2006/relationships/tags" Target="../tags/tag38.xml"/><Relationship Id="rId2" Type="http://schemas.openxmlformats.org/officeDocument/2006/relationships/tags" Target="../tags/tag37.xm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6" Type="http://schemas.openxmlformats.org/officeDocument/2006/relationships/tags" Target="../tags/tag47.xml"/><Relationship Id="rId5" Type="http://schemas.openxmlformats.org/officeDocument/2006/relationships/tags" Target="../tags/tag46.xml"/><Relationship Id="rId4" Type="http://schemas.openxmlformats.org/officeDocument/2006/relationships/tags" Target="../tags/tag45.xml"/><Relationship Id="rId3" Type="http://schemas.openxmlformats.org/officeDocument/2006/relationships/tags" Target="../tags/tag44.xml"/><Relationship Id="rId2" Type="http://schemas.openxmlformats.org/officeDocument/2006/relationships/tags" Target="../tags/tag43.xm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5" Type="http://schemas.openxmlformats.org/officeDocument/2006/relationships/tags" Target="../tags/tag51.xml"/><Relationship Id="rId4" Type="http://schemas.openxmlformats.org/officeDocument/2006/relationships/tags" Target="../tags/tag50.xml"/><Relationship Id="rId3" Type="http://schemas.openxmlformats.org/officeDocument/2006/relationships/tags" Target="../tags/tag49.xml"/><Relationship Id="rId2" Type="http://schemas.openxmlformats.org/officeDocument/2006/relationships/tags" Target="../tags/tag48.xm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6" Type="http://schemas.openxmlformats.org/officeDocument/2006/relationships/tags" Target="../tags/tag56.xml"/><Relationship Id="rId5" Type="http://schemas.openxmlformats.org/officeDocument/2006/relationships/tags" Target="../tags/tag55.xml"/><Relationship Id="rId4" Type="http://schemas.openxmlformats.org/officeDocument/2006/relationships/tags" Target="../tags/tag54.xml"/><Relationship Id="rId3" Type="http://schemas.openxmlformats.org/officeDocument/2006/relationships/tags" Target="../tags/tag53.xml"/><Relationship Id="rId2" Type="http://schemas.openxmlformats.org/officeDocument/2006/relationships/tags" Target="../tags/tag52.xm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custDataLst>
              <p:tags r:id="rId2"/>
            </p:custDataLst>
          </p:nvPr>
        </p:nvSpPr>
        <p:spPr>
          <a:xfrm>
            <a:off x="1258799" y="1280160"/>
            <a:ext cx="10289639" cy="3598560"/>
          </a:xfrm>
        </p:spPr>
        <p:txBody>
          <a:bodyPr lIns="90000" tIns="46800" rIns="90000" bIns="46800" anchor="b" anchorCtr="0">
            <a:normAutofit/>
          </a:bodyPr>
          <a:lstStyle>
            <a:lvl1pPr algn="ctr">
              <a:defRPr sz="8400"/>
            </a:lvl1pPr>
          </a:lstStyle>
          <a:p>
            <a:r>
              <a:rPr lang="zh-CN" altLang="en-US" dirty="0"/>
              <a:t>单击此处编辑母版标题样式</a:t>
            </a:r>
            <a:endParaRPr lang="zh-CN" altLang="en-US" dirty="0"/>
          </a:p>
        </p:txBody>
      </p:sp>
      <p:sp>
        <p:nvSpPr>
          <p:cNvPr id="3" name="副标题 2"/>
          <p:cNvSpPr>
            <a:spLocks noGrp="1"/>
          </p:cNvSpPr>
          <p:nvPr>
            <p:ph type="subTitle" idx="1"/>
            <p:custDataLst>
              <p:tags r:id="rId3"/>
            </p:custDataLst>
          </p:nvPr>
        </p:nvSpPr>
        <p:spPr>
          <a:xfrm>
            <a:off x="1258799" y="4984560"/>
            <a:ext cx="10289639" cy="2061360"/>
          </a:xfrm>
        </p:spPr>
        <p:txBody>
          <a:bodyPr lIns="90000" tIns="46800" rIns="90000" bIns="46800">
            <a:normAutofit/>
          </a:bodyPr>
          <a:lstStyle>
            <a:lvl1pPr marL="0" indent="0" algn="ctr">
              <a:lnSpc>
                <a:spcPct val="110000"/>
              </a:lnSpc>
              <a:buNone/>
              <a:defRPr sz="3360" spc="20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zh-CN" altLang="en-US" dirty="0"/>
              <a:t>单击此处编辑母版副标题样式</a:t>
            </a:r>
            <a:endParaRPr lang="zh-CN" altLang="en-US" dirty="0"/>
          </a:p>
        </p:txBody>
      </p:sp>
      <p:sp>
        <p:nvSpPr>
          <p:cNvPr id="16" name="日期占位符 15"/>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17" name="页脚占位符 16"/>
          <p:cNvSpPr>
            <a:spLocks noGrp="1"/>
          </p:cNvSpPr>
          <p:nvPr>
            <p:ph type="ftr" sz="quarter" idx="11"/>
            <p:custDataLst>
              <p:tags r:id="rId5"/>
            </p:custDataLst>
          </p:nvPr>
        </p:nvSpPr>
        <p:spPr/>
        <p:txBody>
          <a:bodyPr/>
          <a:lstStyle/>
          <a:p>
            <a:endParaRPr lang="zh-CN" altLang="en-US" dirty="0"/>
          </a:p>
        </p:txBody>
      </p:sp>
      <p:sp>
        <p:nvSpPr>
          <p:cNvPr id="18" name="灯片编号占位符 17"/>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38850" y="851760"/>
            <a:ext cx="11518196" cy="98784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idx="1"/>
            <p:custDataLst>
              <p:tags r:id="rId3"/>
            </p:custDataLst>
          </p:nvPr>
        </p:nvSpPr>
        <p:spPr>
          <a:xfrm>
            <a:off x="638850" y="2086560"/>
            <a:ext cx="11518196" cy="666288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hasCustomPrompt="1"/>
            <p:custDataLst>
              <p:tags r:id="rId2"/>
            </p:custDataLst>
          </p:nvPr>
        </p:nvSpPr>
        <p:spPr>
          <a:xfrm>
            <a:off x="2090437" y="5387760"/>
            <a:ext cx="8157620" cy="1073520"/>
          </a:xfrm>
        </p:spPr>
        <p:txBody>
          <a:bodyPr lIns="90000" tIns="46800" rIns="90000" bIns="46800" anchor="b" anchorCtr="0">
            <a:normAutofit/>
          </a:bodyPr>
          <a:lstStyle>
            <a:lvl1pPr>
              <a:defRPr sz="6160"/>
            </a:lvl1pPr>
          </a:lstStyle>
          <a:p>
            <a:r>
              <a:rPr lang="zh-CN" altLang="en-US" dirty="0"/>
              <a:t>单击此处编辑标题</a:t>
            </a:r>
            <a:endParaRPr lang="zh-CN" altLang="en-US" dirty="0"/>
          </a:p>
        </p:txBody>
      </p:sp>
      <p:sp>
        <p:nvSpPr>
          <p:cNvPr id="3" name="文本占位符 2"/>
          <p:cNvSpPr>
            <a:spLocks noGrp="1"/>
          </p:cNvSpPr>
          <p:nvPr>
            <p:ph type="body" idx="1" hasCustomPrompt="1"/>
            <p:custDataLst>
              <p:tags r:id="rId3"/>
            </p:custDataLst>
          </p:nvPr>
        </p:nvSpPr>
        <p:spPr>
          <a:xfrm>
            <a:off x="2090437" y="6461280"/>
            <a:ext cx="8157620" cy="1214640"/>
          </a:xfrm>
        </p:spPr>
        <p:txBody>
          <a:bodyPr lIns="90000" tIns="46800" rIns="90000" bIns="46800">
            <a:normAutofit/>
          </a:bodyPr>
          <a:lstStyle>
            <a:lvl1pPr marL="0" indent="0">
              <a:buNone/>
              <a:defRPr sz="2520">
                <a:solidFill>
                  <a:schemeClr val="tx1">
                    <a:lumMod val="65000"/>
                    <a:lumOff val="35000"/>
                  </a:schemeClr>
                </a:solidFill>
              </a:defRPr>
            </a:lvl1pPr>
            <a:lvl2pPr marL="640080" indent="0">
              <a:buNone/>
              <a:defRPr sz="2240">
                <a:solidFill>
                  <a:schemeClr val="tx1">
                    <a:tint val="75000"/>
                  </a:schemeClr>
                </a:solidFill>
              </a:defRPr>
            </a:lvl2pPr>
            <a:lvl3pPr marL="1280160" indent="0">
              <a:buNone/>
              <a:defRPr sz="224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zh-CN" altLang="en-US" dirty="0"/>
              <a:t>单击此处编辑文本</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38850" y="851760"/>
            <a:ext cx="11518196" cy="98784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内容占位符 2"/>
          <p:cNvSpPr>
            <a:spLocks noGrp="1"/>
          </p:cNvSpPr>
          <p:nvPr>
            <p:ph sz="half" idx="1"/>
            <p:custDataLst>
              <p:tags r:id="rId3"/>
            </p:custDataLst>
          </p:nvPr>
        </p:nvSpPr>
        <p:spPr>
          <a:xfrm>
            <a:off x="638850" y="2101680"/>
            <a:ext cx="5435893" cy="6647760"/>
          </a:xfrm>
        </p:spPr>
        <p:txBody>
          <a:bodyPr vert="horz" lIns="90000" tIns="46800" rIns="90000" bIns="4680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custDataLst>
              <p:tags r:id="rId4"/>
            </p:custDataLst>
          </p:nvPr>
        </p:nvSpPr>
        <p:spPr>
          <a:xfrm>
            <a:off x="6732494" y="2101680"/>
            <a:ext cx="5435893" cy="6647760"/>
          </a:xfrm>
        </p:spPr>
        <p:txBody>
          <a:bodyPr lIns="90000" tIns="46800" rIns="90000" bIns="4680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38850" y="851760"/>
            <a:ext cx="11518196" cy="98784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文本占位符 2"/>
          <p:cNvSpPr>
            <a:spLocks noGrp="1"/>
          </p:cNvSpPr>
          <p:nvPr>
            <p:ph type="body" idx="1" hasCustomPrompt="1"/>
            <p:custDataLst>
              <p:tags r:id="rId3"/>
            </p:custDataLst>
          </p:nvPr>
        </p:nvSpPr>
        <p:spPr>
          <a:xfrm>
            <a:off x="638850" y="2000880"/>
            <a:ext cx="5609781" cy="534240"/>
          </a:xfrm>
        </p:spPr>
        <p:txBody>
          <a:bodyPr lIns="101600" tIns="38100" rIns="76200" bIns="38100" anchor="t" anchorCtr="0">
            <a:normAutofit/>
          </a:bodyPr>
          <a:lstStyle>
            <a:lvl1pPr marL="0" indent="0">
              <a:lnSpc>
                <a:spcPct val="100000"/>
              </a:lnSpc>
              <a:buNone/>
              <a:defRPr sz="2800" b="1" spc="200">
                <a:solidFill>
                  <a:schemeClr val="tx1">
                    <a:lumMod val="75000"/>
                    <a:lumOff val="25000"/>
                  </a:schemeClr>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zh-CN" altLang="en-US" dirty="0"/>
              <a:t>单击此处编辑文本</a:t>
            </a:r>
            <a:endParaRPr lang="zh-CN" altLang="en-US" dirty="0"/>
          </a:p>
        </p:txBody>
      </p:sp>
      <p:sp>
        <p:nvSpPr>
          <p:cNvPr id="4" name="内容占位符 3"/>
          <p:cNvSpPr>
            <a:spLocks noGrp="1"/>
          </p:cNvSpPr>
          <p:nvPr>
            <p:ph sz="half" idx="2"/>
            <p:custDataLst>
              <p:tags r:id="rId4"/>
            </p:custDataLst>
          </p:nvPr>
        </p:nvSpPr>
        <p:spPr>
          <a:xfrm>
            <a:off x="638850" y="2595600"/>
            <a:ext cx="5609781" cy="615384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custDataLst>
              <p:tags r:id="rId5"/>
            </p:custDataLst>
          </p:nvPr>
        </p:nvSpPr>
        <p:spPr>
          <a:xfrm>
            <a:off x="6547842" y="1990421"/>
            <a:ext cx="5609781" cy="534240"/>
          </a:xfrm>
        </p:spPr>
        <p:txBody>
          <a:bodyPr vert="horz" lIns="101600" tIns="38100" rIns="76200" bIns="38100" rtlCol="0" anchor="t" anchorCtr="0">
            <a:normAutofit/>
          </a:bodyPr>
          <a:lstStyle>
            <a:lvl1pPr marL="0" indent="0">
              <a:lnSpc>
                <a:spcPct val="100000"/>
              </a:lnSpc>
              <a:buNone/>
              <a:defRPr sz="2800" b="1" spc="200">
                <a:solidFill>
                  <a:schemeClr val="tx1">
                    <a:lumMod val="75000"/>
                    <a:lumOff val="25000"/>
                  </a:schemeClr>
                </a:solidFill>
              </a:defRPr>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zh-CN" altLang="en-US" smtClean="0"/>
              <a:t>单击此处编辑文本</a:t>
            </a:r>
            <a:endParaRPr lang="zh-CN" altLang="en-US"/>
          </a:p>
        </p:txBody>
      </p:sp>
      <p:sp>
        <p:nvSpPr>
          <p:cNvPr id="6" name="内容占位符 5"/>
          <p:cNvSpPr>
            <a:spLocks noGrp="1"/>
          </p:cNvSpPr>
          <p:nvPr>
            <p:ph sz="quarter" idx="4"/>
            <p:custDataLst>
              <p:tags r:id="rId6"/>
            </p:custDataLst>
          </p:nvPr>
        </p:nvSpPr>
        <p:spPr>
          <a:xfrm>
            <a:off x="6547842" y="2595600"/>
            <a:ext cx="5609781" cy="6153840"/>
          </a:xfrm>
        </p:spPr>
        <p:txBody>
          <a:bodyPr vert="horz" lIns="101600" tIns="0" rIns="82550" bIns="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38850" y="851760"/>
            <a:ext cx="11518196" cy="987840"/>
          </a:xfrm>
        </p:spPr>
        <p:txBody>
          <a:bodyPr vert="horz" lIns="90000" tIns="46800" rIns="90000" bIns="46800" rtlCol="0" anchor="ctr" anchorCtr="0">
            <a:normAutofit/>
          </a:bodyPr>
          <a:lstStyle/>
          <a:p>
            <a:pPr lvl="0"/>
            <a:r>
              <a:rPr lang="zh-CN" altLang="en-US" smtClean="0"/>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sp>
        <p:nvSpPr>
          <p:cNvPr id="3" name="图片占位符 2"/>
          <p:cNvSpPr>
            <a:spLocks noGrp="1"/>
          </p:cNvSpPr>
          <p:nvPr>
            <p:ph type="pic" idx="1"/>
            <p:custDataLst>
              <p:tags r:id="rId2"/>
            </p:custDataLst>
          </p:nvPr>
        </p:nvSpPr>
        <p:spPr>
          <a:xfrm>
            <a:off x="638850" y="2177280"/>
            <a:ext cx="5494987" cy="6451200"/>
          </a:xfrm>
        </p:spPr>
        <p:txBody>
          <a:bodyPr vert="horz" lIns="90000" tIns="46800" rIns="90000" bIns="46800" rtlCol="0">
            <a:normAutofit/>
          </a:bodyPr>
          <a:lstStyle>
            <a:lvl1pPr>
              <a:buNone/>
              <a:defRPr sz="2240"/>
            </a:lvl1pPr>
          </a:lstStyle>
          <a:p>
            <a:pPr lvl="0"/>
            <a:endParaRPr lang="zh-CN" altLang="en-US"/>
          </a:p>
        </p:txBody>
      </p:sp>
      <p:sp>
        <p:nvSpPr>
          <p:cNvPr id="4" name="文本占位符 3"/>
          <p:cNvSpPr>
            <a:spLocks noGrp="1"/>
          </p:cNvSpPr>
          <p:nvPr>
            <p:ph type="body" sz="half" idx="2"/>
            <p:custDataLst>
              <p:tags r:id="rId3"/>
            </p:custDataLst>
          </p:nvPr>
        </p:nvSpPr>
        <p:spPr>
          <a:xfrm>
            <a:off x="6668231" y="2177280"/>
            <a:ext cx="5488816" cy="6451200"/>
          </a:xfrm>
        </p:spPr>
        <p:txBody>
          <a:bodyPr vert="horz" lIns="90000" tIns="46800" rIns="90000" bIns="46800" rtlCol="0">
            <a:normAutofit/>
          </a:bodyPr>
          <a:lstStyle>
            <a:lvl1pPr>
              <a:buNone/>
              <a:defRPr sz="2240"/>
            </a:lvl1pPr>
          </a:lstStyle>
          <a:p>
            <a:pPr lvl="0"/>
            <a:r>
              <a:rPr lang="zh-CN" altLang="en-US" smtClean="0"/>
              <a:t>单击此处编辑母版文本样式</a:t>
            </a:r>
            <a:endParaRPr lang="zh-CN" altLang="en-US"/>
          </a:p>
        </p:txBody>
      </p:sp>
      <p:sp>
        <p:nvSpPr>
          <p:cNvPr id="5" name="日期占位符 4"/>
          <p:cNvSpPr>
            <a:spLocks noGrp="1"/>
          </p:cNvSpPr>
          <p:nvPr>
            <p:ph type="dt" sz="half" idx="10"/>
            <p:custDataLst>
              <p:tags r:id="rId4"/>
            </p:custDataLst>
          </p:nvPr>
        </p:nvSpPr>
        <p:spPr/>
        <p:txBody>
          <a:bodyPr/>
          <a:lstStyle/>
          <a:p>
            <a:fld id="{9EFD9D74-47D9-4702-A33C-335B63B48DBF}" type="datetimeFigureOut">
              <a:rPr lang="zh-CN" altLang="en-US" smtClean="0"/>
            </a:fld>
            <a:endParaRPr lang="zh-CN" altLang="en-US" dirty="0"/>
          </a:p>
        </p:txBody>
      </p:sp>
      <p:sp>
        <p:nvSpPr>
          <p:cNvPr id="6" name="页脚占位符 5"/>
          <p:cNvSpPr>
            <a:spLocks noGrp="1"/>
          </p:cNvSpPr>
          <p:nvPr>
            <p:ph type="ftr" sz="quarter" idx="11"/>
            <p:custDataLst>
              <p:tags r:id="rId5"/>
            </p:custDataLst>
          </p:nvPr>
        </p:nvSpPr>
        <p:spPr/>
        <p:txBody>
          <a:bodyPr/>
          <a:lstStyle/>
          <a:p>
            <a:endParaRPr lang="zh-CN" altLang="en-US" dirty="0"/>
          </a:p>
        </p:txBody>
      </p:sp>
      <p:sp>
        <p:nvSpPr>
          <p:cNvPr id="7" name="灯片编号占位符 6"/>
          <p:cNvSpPr>
            <a:spLocks noGrp="1"/>
          </p:cNvSpPr>
          <p:nvPr>
            <p:ph type="sldNum" sz="quarter" idx="12"/>
            <p:custDataLst>
              <p:tags r:id="rId6"/>
            </p:custDataLst>
          </p:nvPr>
        </p:nvSpPr>
        <p:spPr/>
        <p:txBody>
          <a:bodyPr/>
          <a:lstStyle/>
          <a:p>
            <a:fld id="{FABC47A4-756D-490B-A52F-7D9E2C9FC05F}" type="slidenum">
              <a:rPr lang="zh-CN" altLang="en-US" smtClean="0"/>
            </a:fld>
            <a:endParaRPr lang="zh-CN" altLang="en-US"/>
          </a:p>
        </p:txBody>
      </p:sp>
      <p:sp>
        <p:nvSpPr>
          <p:cNvPr id="9" name="标题 8"/>
          <p:cNvSpPr>
            <a:spLocks noGrp="1"/>
          </p:cNvSpPr>
          <p:nvPr>
            <p:ph type="title"/>
            <p:custDataLst>
              <p:tags r:id="rId7"/>
            </p:custDataLst>
          </p:nvPr>
        </p:nvSpPr>
        <p:spPr/>
        <p:txBody>
          <a:bodyPr/>
          <a:p>
            <a:r>
              <a:rPr lang="zh-CN" altLang="en-US"/>
              <a:t>单击此处编辑母版标题样式</a:t>
            </a:r>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hasCustomPrompt="1"/>
            <p:custDataLst>
              <p:tags r:id="rId2"/>
            </p:custDataLst>
          </p:nvPr>
        </p:nvSpPr>
        <p:spPr>
          <a:xfrm>
            <a:off x="10747041" y="1280160"/>
            <a:ext cx="1096251" cy="7040880"/>
          </a:xfrm>
        </p:spPr>
        <p:txBody>
          <a:bodyPr vert="eaVert" lIns="90000" tIns="46800" rIns="90000" bIns="46800" rtlCol="0" anchor="ctr" anchorCtr="0">
            <a:normAutofit/>
          </a:bodyPr>
          <a:lstStyle>
            <a:lvl1pPr>
              <a:buNone/>
              <a:defRPr sz="3920"/>
            </a:lvl1pPr>
          </a:lstStyle>
          <a:p>
            <a:pPr lvl="0"/>
            <a:r>
              <a:rPr lang="zh-CN" altLang="en-US" smtClean="0"/>
              <a:t>单击此处编辑标题</a:t>
            </a:r>
            <a:endParaRPr lang="zh-CN" altLang="en-US"/>
          </a:p>
        </p:txBody>
      </p:sp>
      <p:sp>
        <p:nvSpPr>
          <p:cNvPr id="3" name="竖排文字占位符 2"/>
          <p:cNvSpPr>
            <a:spLocks noGrp="1"/>
          </p:cNvSpPr>
          <p:nvPr>
            <p:ph type="body" orient="vert" idx="1"/>
            <p:custDataLst>
              <p:tags r:id="rId3"/>
            </p:custDataLst>
          </p:nvPr>
        </p:nvSpPr>
        <p:spPr>
          <a:xfrm>
            <a:off x="960165" y="1280160"/>
            <a:ext cx="9628108" cy="7040880"/>
          </a:xfrm>
        </p:spPr>
        <p:txBody>
          <a:bodyPr vert="eaVert" lIns="46800" tIns="46800" rIns="46800" bIns="46800"/>
          <a:lstStyle>
            <a:lvl1pPr marL="320040" indent="-320040">
              <a:spcAft>
                <a:spcPts val="1000"/>
              </a:spcAft>
              <a:defRPr spc="300"/>
            </a:lvl1pPr>
            <a:lvl2pPr marL="960120" indent="-320040">
              <a:defRPr spc="300"/>
            </a:lvl2pPr>
            <a:lvl3pPr marL="1600200" indent="-320040">
              <a:defRPr spc="300"/>
            </a:lvl3pPr>
            <a:lvl4pPr marL="2240280" indent="-320040">
              <a:defRPr spc="300"/>
            </a:lvl4pPr>
            <a:lvl5pPr marL="2880360" indent="-320040">
              <a:defRPr spc="300"/>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7" name="内容占位符 6"/>
          <p:cNvSpPr>
            <a:spLocks noGrp="1"/>
          </p:cNvSpPr>
          <p:nvPr>
            <p:ph sz="quarter" idx="13"/>
            <p:custDataLst>
              <p:tags r:id="rId5"/>
            </p:custDataLst>
          </p:nvPr>
        </p:nvSpPr>
        <p:spPr>
          <a:xfrm>
            <a:off x="638850" y="1083600"/>
            <a:ext cx="11521977" cy="7675920"/>
          </a:xfrm>
        </p:spPr>
        <p:txBody>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2" name="标题 1"/>
          <p:cNvSpPr>
            <a:spLocks noGrp="1"/>
          </p:cNvSpPr>
          <p:nvPr>
            <p:ph type="title" hasCustomPrompt="1"/>
            <p:custDataLst>
              <p:tags r:id="rId5"/>
            </p:custDataLst>
          </p:nvPr>
        </p:nvSpPr>
        <p:spPr>
          <a:xfrm>
            <a:off x="1258799" y="3477600"/>
            <a:ext cx="10289639" cy="1426320"/>
          </a:xfrm>
        </p:spPr>
        <p:txBody>
          <a:bodyPr vert="horz" lIns="90000" tIns="46800" rIns="90000" bIns="46800" rtlCol="0" anchor="t" anchorCtr="0">
            <a:normAutofit/>
          </a:bodyPr>
          <a:lstStyle>
            <a:lvl1pPr algn="ctr">
              <a:defRPr sz="8400"/>
            </a:lvl1pPr>
          </a:lstStyle>
          <a:p>
            <a:pPr lvl="0"/>
            <a:r>
              <a:rPr lang="zh-CN" altLang="en-US" smtClean="0"/>
              <a:t>单击此处编辑标题</a:t>
            </a:r>
            <a:endParaRPr lang="zh-CN" altLang="en-US"/>
          </a:p>
        </p:txBody>
      </p:sp>
      <p:sp>
        <p:nvSpPr>
          <p:cNvPr id="7" name="文本占位符 6"/>
          <p:cNvSpPr>
            <a:spLocks noGrp="1"/>
          </p:cNvSpPr>
          <p:nvPr>
            <p:ph type="body" sz="quarter" idx="13"/>
            <p:custDataLst>
              <p:tags r:id="rId6"/>
            </p:custDataLst>
          </p:nvPr>
        </p:nvSpPr>
        <p:spPr>
          <a:xfrm>
            <a:off x="1258799" y="4984560"/>
            <a:ext cx="10289639" cy="660240"/>
          </a:xfrm>
        </p:spPr>
        <p:txBody>
          <a:bodyPr lIns="90000" tIns="46800" rIns="90000" bIns="46800">
            <a:normAutofit/>
          </a:bodyPr>
          <a:lstStyle>
            <a:lvl1pPr algn="ctr">
              <a:lnSpc>
                <a:spcPct val="110000"/>
              </a:lnSpc>
              <a:buNone/>
              <a:defRPr sz="3360" spc="200"/>
            </a:lvl1pPr>
          </a:lstStyle>
          <a:p>
            <a:pPr lvl="0"/>
            <a:r>
              <a:rPr lang="zh-CN" altLang="en-US" dirty="0"/>
              <a:t>单击此处编辑母版文本样式</a:t>
            </a:r>
            <a:endParaRPr lang="zh-CN" alt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8" Type="http://schemas.openxmlformats.org/officeDocument/2006/relationships/theme" Target="../theme/theme1.xml"/><Relationship Id="rId17" Type="http://schemas.openxmlformats.org/officeDocument/2006/relationships/tags" Target="../tags/tag62.xml"/><Relationship Id="rId16" Type="http://schemas.openxmlformats.org/officeDocument/2006/relationships/tags" Target="../tags/tag61.xml"/><Relationship Id="rId15" Type="http://schemas.openxmlformats.org/officeDocument/2006/relationships/tags" Target="../tags/tag60.xml"/><Relationship Id="rId14" Type="http://schemas.openxmlformats.org/officeDocument/2006/relationships/tags" Target="../tags/tag59.xml"/><Relationship Id="rId13" Type="http://schemas.openxmlformats.org/officeDocument/2006/relationships/tags" Target="../tags/tag58.xml"/><Relationship Id="rId12" Type="http://schemas.openxmlformats.org/officeDocument/2006/relationships/tags" Target="../tags/tag57.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custDataLst>
              <p:tags r:id="rId12"/>
            </p:custDataLst>
          </p:nvPr>
        </p:nvSpPr>
        <p:spPr>
          <a:xfrm>
            <a:off x="638850" y="851760"/>
            <a:ext cx="11518196" cy="987840"/>
          </a:xfrm>
          <a:prstGeom prst="rect">
            <a:avLst/>
          </a:prstGeom>
        </p:spPr>
        <p:txBody>
          <a:bodyPr vert="horz" lIns="90170" tIns="46990" rIns="90170" bIns="46990" rtlCol="0" anchor="ctr" anchorCtr="0">
            <a:normAutofit/>
          </a:bodyPr>
          <a:lstStyle/>
          <a:p>
            <a:r>
              <a:rPr lang="zh-CN" altLang="en-US" dirty="0"/>
              <a:t>单击此处编辑母版标题样式</a:t>
            </a:r>
            <a:endParaRPr lang="zh-CN" altLang="en-US" dirty="0"/>
          </a:p>
        </p:txBody>
      </p:sp>
      <p:sp>
        <p:nvSpPr>
          <p:cNvPr id="3" name="文本占位符 2"/>
          <p:cNvSpPr>
            <a:spLocks noGrp="1"/>
          </p:cNvSpPr>
          <p:nvPr>
            <p:ph type="body" idx="1"/>
            <p:custDataLst>
              <p:tags r:id="rId13"/>
            </p:custDataLst>
          </p:nvPr>
        </p:nvSpPr>
        <p:spPr>
          <a:xfrm>
            <a:off x="638850" y="2086560"/>
            <a:ext cx="11518196" cy="6662880"/>
          </a:xfrm>
          <a:prstGeom prst="rect">
            <a:avLst/>
          </a:prstGeom>
        </p:spPr>
        <p:txBody>
          <a:bodyPr vert="horz" lIns="90000" tIns="46800" rIns="90000" bIns="4680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custDataLst>
              <p:tags r:id="rId14"/>
            </p:custDataLst>
          </p:nvPr>
        </p:nvSpPr>
        <p:spPr>
          <a:xfrm>
            <a:off x="642630" y="8840160"/>
            <a:ext cx="2835132" cy="443520"/>
          </a:xfrm>
          <a:prstGeom prst="rect">
            <a:avLst/>
          </a:prstGeom>
        </p:spPr>
        <p:txBody>
          <a:bodyPr vert="horz" lIns="91440" tIns="45720" rIns="91440" bIns="45720" rtlCol="0" anchor="ctr">
            <a:normAutofit/>
          </a:bodyPr>
          <a:lstStyle>
            <a:lvl1pPr algn="l">
              <a:defRPr sz="1400" baseline="0">
                <a:solidFill>
                  <a:schemeClr val="tx1">
                    <a:tint val="75000"/>
                  </a:schemeClr>
                </a:solidFill>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3"/>
            <p:custDataLst>
              <p:tags r:id="rId15"/>
            </p:custDataLst>
          </p:nvPr>
        </p:nvSpPr>
        <p:spPr>
          <a:xfrm>
            <a:off x="4322001" y="8840160"/>
            <a:ext cx="4158194" cy="443520"/>
          </a:xfrm>
          <a:prstGeom prst="rect">
            <a:avLst/>
          </a:prstGeom>
        </p:spPr>
        <p:txBody>
          <a:bodyPr vert="horz" lIns="91440" tIns="45720" rIns="91440" bIns="45720" rtlCol="0" anchor="ctr">
            <a:normAutofit/>
          </a:bodyPr>
          <a:lstStyle>
            <a:lvl1pPr algn="ctr">
              <a:defRPr sz="1400" baseline="0">
                <a:solidFill>
                  <a:schemeClr val="tx1">
                    <a:tint val="75000"/>
                  </a:schemeClr>
                </a:solidFill>
              </a:defRPr>
            </a:lvl1pPr>
          </a:lstStyle>
          <a:p>
            <a:endParaRPr lang="zh-CN" altLang="en-US" dirty="0"/>
          </a:p>
        </p:txBody>
      </p:sp>
      <p:sp>
        <p:nvSpPr>
          <p:cNvPr id="6" name="灯片编号占位符 5"/>
          <p:cNvSpPr>
            <a:spLocks noGrp="1"/>
          </p:cNvSpPr>
          <p:nvPr>
            <p:ph type="sldNum" sz="quarter" idx="4"/>
            <p:custDataLst>
              <p:tags r:id="rId16"/>
            </p:custDataLst>
          </p:nvPr>
        </p:nvSpPr>
        <p:spPr>
          <a:xfrm>
            <a:off x="9321914" y="8840160"/>
            <a:ext cx="2835132" cy="443520"/>
          </a:xfrm>
          <a:prstGeom prst="rect">
            <a:avLst/>
          </a:prstGeom>
        </p:spPr>
        <p:txBody>
          <a:bodyPr vert="horz" lIns="91440" tIns="45720" rIns="91440" bIns="45720" rtlCol="0" anchor="ctr">
            <a:normAutofit/>
          </a:bodyPr>
          <a:lstStyle>
            <a:lvl1pPr algn="r">
              <a:defRPr sz="1400" baseline="0">
                <a:solidFill>
                  <a:schemeClr val="tx1">
                    <a:tint val="75000"/>
                  </a:schemeClr>
                </a:solidFill>
              </a:defRPr>
            </a:lvl1pPr>
          </a:lstStyle>
          <a:p>
            <a:fld id="{49AE70B2-8BF9-45C0-BB95-33D1B9D3A854}" type="slidenum">
              <a:rPr lang="zh-CN" altLang="en-US" smtClean="0"/>
            </a:fld>
            <a:endParaRPr lang="zh-CN" altLang="en-US" dirty="0"/>
          </a:p>
        </p:txBody>
      </p:sp>
    </p:spTree>
    <p:custDataLst>
      <p:tags r:id="rId17"/>
    </p:custData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1280160" rtl="0" eaLnBrk="1" fontAlgn="auto" latinLnBrk="0" hangingPunct="1">
        <a:lnSpc>
          <a:spcPct val="100000"/>
        </a:lnSpc>
        <a:spcBef>
          <a:spcPct val="0"/>
        </a:spcBef>
        <a:buNone/>
        <a:defRPr sz="5040" b="0" u="none" strike="noStrike" kern="1200" cap="none" spc="300" normalizeH="0" baseline="0">
          <a:solidFill>
            <a:schemeClr val="tx1">
              <a:lumMod val="85000"/>
              <a:lumOff val="15000"/>
            </a:schemeClr>
          </a:solidFill>
          <a:uFillTx/>
          <a:latin typeface="+mj-lt"/>
          <a:ea typeface="+mj-ea"/>
          <a:cs typeface="+mj-cs"/>
        </a:defRPr>
      </a:lvl1pPr>
    </p:titleStyle>
    <p:bodyStyle>
      <a:lvl1pPr marL="320040" indent="-320040" algn="l" defTabSz="1280160" rtl="0" eaLnBrk="1" fontAlgn="auto" latinLnBrk="0" hangingPunct="1">
        <a:lnSpc>
          <a:spcPct val="130000"/>
        </a:lnSpc>
        <a:spcBef>
          <a:spcPts val="0"/>
        </a:spcBef>
        <a:spcAft>
          <a:spcPts val="1000"/>
        </a:spcAft>
        <a:buFont typeface="Arial" panose="020B0604020202020204" pitchFamily="34" charset="0"/>
        <a:buChar char="●"/>
        <a:defRPr sz="2520" u="none" strike="noStrike" kern="1200" cap="none" spc="150" normalizeH="0" baseline="0">
          <a:solidFill>
            <a:schemeClr val="tx1">
              <a:lumMod val="65000"/>
              <a:lumOff val="35000"/>
            </a:schemeClr>
          </a:solidFill>
          <a:uFillTx/>
          <a:latin typeface="+mn-lt"/>
          <a:ea typeface="+mn-ea"/>
          <a:cs typeface="+mn-cs"/>
        </a:defRPr>
      </a:lvl1pPr>
      <a:lvl2pPr marL="960120" indent="-320040" algn="l" defTabSz="1280160" rtl="0" eaLnBrk="1" fontAlgn="auto" latinLnBrk="0" hangingPunct="1">
        <a:lnSpc>
          <a:spcPct val="120000"/>
        </a:lnSpc>
        <a:spcBef>
          <a:spcPts val="0"/>
        </a:spcBef>
        <a:spcAft>
          <a:spcPts val="600"/>
        </a:spcAft>
        <a:buFont typeface="Arial" panose="020B0604020202020204" pitchFamily="34" charset="0"/>
        <a:buChar char="●"/>
        <a:tabLst>
          <a:tab pos="2253615" algn="l"/>
          <a:tab pos="2253615" algn="l"/>
          <a:tab pos="2253615" algn="l"/>
          <a:tab pos="2253615" algn="l"/>
        </a:tabLst>
        <a:defRPr sz="2240" u="none" strike="noStrike" kern="1200" cap="none" spc="150" normalizeH="0" baseline="0">
          <a:solidFill>
            <a:schemeClr val="tx1">
              <a:lumMod val="65000"/>
              <a:lumOff val="35000"/>
            </a:schemeClr>
          </a:solidFill>
          <a:uFillTx/>
          <a:latin typeface="+mn-lt"/>
          <a:ea typeface="+mn-ea"/>
          <a:cs typeface="+mn-cs"/>
        </a:defRPr>
      </a:lvl2pPr>
      <a:lvl3pPr marL="1600200" indent="-320040" algn="l" defTabSz="1280160" rtl="0" eaLnBrk="1" fontAlgn="auto" latinLnBrk="0" hangingPunct="1">
        <a:lnSpc>
          <a:spcPct val="120000"/>
        </a:lnSpc>
        <a:spcBef>
          <a:spcPts val="0"/>
        </a:spcBef>
        <a:spcAft>
          <a:spcPts val="600"/>
        </a:spcAft>
        <a:buFont typeface="Arial" panose="020B0604020202020204" pitchFamily="34" charset="0"/>
        <a:buChar char="●"/>
        <a:defRPr sz="2240" u="none" strike="noStrike" kern="1200" cap="none" spc="150" normalizeH="0" baseline="0">
          <a:solidFill>
            <a:schemeClr val="tx1">
              <a:lumMod val="65000"/>
              <a:lumOff val="35000"/>
            </a:schemeClr>
          </a:solidFill>
          <a:uFillTx/>
          <a:latin typeface="+mn-lt"/>
          <a:ea typeface="+mn-ea"/>
          <a:cs typeface="+mn-cs"/>
        </a:defRPr>
      </a:lvl3pPr>
      <a:lvl4pPr marL="2240280" indent="-320040" algn="l" defTabSz="1280160" rtl="0" eaLnBrk="1" fontAlgn="auto" latinLnBrk="0" hangingPunct="1">
        <a:lnSpc>
          <a:spcPct val="120000"/>
        </a:lnSpc>
        <a:spcBef>
          <a:spcPts val="0"/>
        </a:spcBef>
        <a:spcAft>
          <a:spcPts val="300"/>
        </a:spcAft>
        <a:buFont typeface="Wingdings" panose="05000000000000000000" charset="0"/>
        <a:buChar char=""/>
        <a:defRPr sz="1960" u="none" strike="noStrike" kern="1200" cap="none" spc="150" normalizeH="0" baseline="0">
          <a:solidFill>
            <a:schemeClr val="tx1">
              <a:lumMod val="65000"/>
              <a:lumOff val="35000"/>
            </a:schemeClr>
          </a:solidFill>
          <a:uFillTx/>
          <a:latin typeface="+mn-lt"/>
          <a:ea typeface="+mn-ea"/>
          <a:cs typeface="+mn-cs"/>
        </a:defRPr>
      </a:lvl4pPr>
      <a:lvl5pPr marL="2880360" indent="-320040" algn="l" defTabSz="1280160" rtl="0" eaLnBrk="1" fontAlgn="auto" latinLnBrk="0" hangingPunct="1">
        <a:lnSpc>
          <a:spcPct val="120000"/>
        </a:lnSpc>
        <a:spcBef>
          <a:spcPts val="0"/>
        </a:spcBef>
        <a:spcAft>
          <a:spcPts val="300"/>
        </a:spcAft>
        <a:buFont typeface="Arial" panose="020B0604020202020204" pitchFamily="34" charset="0"/>
        <a:buChar char="•"/>
        <a:defRPr sz="1960" u="none" strike="noStrike" kern="1200" cap="none" spc="150" normalizeH="0" baseline="0">
          <a:solidFill>
            <a:schemeClr val="tx1">
              <a:lumMod val="65000"/>
              <a:lumOff val="35000"/>
            </a:schemeClr>
          </a:solidFill>
          <a:uFillTx/>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zh-CN"/>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5" Type="http://schemas.openxmlformats.org/officeDocument/2006/relationships/slideLayout" Target="../slideLayouts/slideLayout1.xml"/><Relationship Id="rId4" Type="http://schemas.openxmlformats.org/officeDocument/2006/relationships/tags" Target="../tags/tag63.xml"/><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chart" Target="../charts/char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p:cNvSpPr/>
          <p:nvPr/>
        </p:nvSpPr>
        <p:spPr>
          <a:xfrm>
            <a:off x="0" y="0"/>
            <a:ext cx="12801600" cy="1510665"/>
          </a:xfrm>
          <a:prstGeom prst="rect">
            <a:avLst/>
          </a:prstGeom>
          <a:solidFill>
            <a:schemeClr val="tx1">
              <a:lumMod val="95000"/>
              <a:lumOff val="5000"/>
            </a:schemeClr>
          </a:solidFill>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5" name="文本框 4"/>
          <p:cNvSpPr txBox="1"/>
          <p:nvPr/>
        </p:nvSpPr>
        <p:spPr>
          <a:xfrm>
            <a:off x="1786890" y="0"/>
            <a:ext cx="12127865" cy="706755"/>
          </a:xfrm>
          <a:prstGeom prst="rect">
            <a:avLst/>
          </a:prstGeom>
          <a:noFill/>
        </p:spPr>
        <p:txBody>
          <a:bodyPr wrap="square" rtlCol="0">
            <a:spAutoFit/>
          </a:bodyPr>
          <a:p>
            <a:r>
              <a:rPr lang="en-US" altLang="zh-CN" sz="4000">
                <a:solidFill>
                  <a:schemeClr val="bg1"/>
                </a:solidFill>
                <a:latin typeface="+mj-lt"/>
                <a:cs typeface="+mj-lt"/>
              </a:rPr>
              <a:t>Who stole students’ learning motivation in math?</a:t>
            </a:r>
            <a:endParaRPr lang="en-US" altLang="zh-CN" sz="4000">
              <a:solidFill>
                <a:schemeClr val="bg1"/>
              </a:solidFill>
              <a:latin typeface="+mj-lt"/>
              <a:cs typeface="+mj-lt"/>
            </a:endParaRPr>
          </a:p>
        </p:txBody>
      </p:sp>
      <p:sp>
        <p:nvSpPr>
          <p:cNvPr id="6" name="文本框 5"/>
          <p:cNvSpPr txBox="1"/>
          <p:nvPr/>
        </p:nvSpPr>
        <p:spPr>
          <a:xfrm>
            <a:off x="2922905" y="681355"/>
            <a:ext cx="12127865" cy="429895"/>
          </a:xfrm>
          <a:prstGeom prst="rect">
            <a:avLst/>
          </a:prstGeom>
          <a:noFill/>
        </p:spPr>
        <p:txBody>
          <a:bodyPr wrap="square" rtlCol="0">
            <a:spAutoFit/>
          </a:bodyPr>
          <a:p>
            <a:r>
              <a:rPr lang="en-US" altLang="zh-CN" sz="2200">
                <a:solidFill>
                  <a:schemeClr val="bg1"/>
                </a:solidFill>
                <a:latin typeface="+mj-lt"/>
                <a:cs typeface="+mj-lt"/>
              </a:rPr>
              <a:t>Developing Students’ Learning Motivation in Math by Using Teacher’s Support</a:t>
            </a:r>
            <a:endParaRPr lang="en-US" altLang="zh-CN" sz="2200">
              <a:solidFill>
                <a:schemeClr val="bg1"/>
              </a:solidFill>
              <a:latin typeface="+mj-lt"/>
              <a:cs typeface="+mj-lt"/>
            </a:endParaRPr>
          </a:p>
        </p:txBody>
      </p:sp>
      <p:sp>
        <p:nvSpPr>
          <p:cNvPr id="7" name="文本框 6"/>
          <p:cNvSpPr txBox="1"/>
          <p:nvPr/>
        </p:nvSpPr>
        <p:spPr>
          <a:xfrm>
            <a:off x="6816090" y="1111250"/>
            <a:ext cx="12127865" cy="398780"/>
          </a:xfrm>
          <a:prstGeom prst="rect">
            <a:avLst/>
          </a:prstGeom>
          <a:noFill/>
        </p:spPr>
        <p:txBody>
          <a:bodyPr wrap="square" rtlCol="0">
            <a:spAutoFit/>
          </a:bodyPr>
          <a:p>
            <a:r>
              <a:rPr lang="en-US" altLang="zh-CN" sz="2000">
                <a:solidFill>
                  <a:schemeClr val="bg1"/>
                </a:solidFill>
                <a:latin typeface="+mj-lt"/>
                <a:cs typeface="+mj-lt"/>
              </a:rPr>
              <a:t>Mengying Huang (2306791@student.uwtsd.ac.uk)</a:t>
            </a:r>
            <a:endParaRPr lang="en-US" altLang="zh-CN" sz="2000">
              <a:solidFill>
                <a:schemeClr val="bg1"/>
              </a:solidFill>
              <a:latin typeface="+mj-lt"/>
              <a:cs typeface="+mj-lt"/>
            </a:endParaRPr>
          </a:p>
        </p:txBody>
      </p:sp>
      <p:sp>
        <p:nvSpPr>
          <p:cNvPr id="8" name="文本框 7"/>
          <p:cNvSpPr txBox="1"/>
          <p:nvPr/>
        </p:nvSpPr>
        <p:spPr>
          <a:xfrm>
            <a:off x="-62230" y="1577975"/>
            <a:ext cx="12127865" cy="583565"/>
          </a:xfrm>
          <a:prstGeom prst="rect">
            <a:avLst/>
          </a:prstGeom>
          <a:noFill/>
        </p:spPr>
        <p:txBody>
          <a:bodyPr wrap="square" rtlCol="0">
            <a:spAutoFit/>
          </a:bodyPr>
          <a:p>
            <a:pPr marL="457200" indent="-457200">
              <a:buFont typeface="Wingdings" panose="05000000000000000000" charset="0"/>
              <a:buChar char="Ø"/>
            </a:pPr>
            <a:r>
              <a:rPr lang="en-US" altLang="zh-CN" sz="3200">
                <a:solidFill>
                  <a:srgbClr val="0070C0"/>
                </a:solidFill>
                <a:latin typeface="+mj-lt"/>
                <a:cs typeface="+mj-lt"/>
              </a:rPr>
              <a:t>The Aim</a:t>
            </a:r>
            <a:endParaRPr lang="en-US" altLang="zh-CN" sz="3200">
              <a:solidFill>
                <a:srgbClr val="0070C0"/>
              </a:solidFill>
              <a:latin typeface="+mj-lt"/>
              <a:cs typeface="+mj-lt"/>
            </a:endParaRPr>
          </a:p>
        </p:txBody>
      </p:sp>
      <p:sp>
        <p:nvSpPr>
          <p:cNvPr id="10" name="文本框 9"/>
          <p:cNvSpPr txBox="1"/>
          <p:nvPr/>
        </p:nvSpPr>
        <p:spPr>
          <a:xfrm>
            <a:off x="0" y="2120265"/>
            <a:ext cx="4172585" cy="737235"/>
          </a:xfrm>
          <a:prstGeom prst="rect">
            <a:avLst/>
          </a:prstGeom>
          <a:noFill/>
        </p:spPr>
        <p:txBody>
          <a:bodyPr wrap="square" rtlCol="0">
            <a:spAutoFit/>
          </a:bodyPr>
          <a:p>
            <a:pPr marL="285750" indent="-285750">
              <a:buFont typeface="Wingdings" panose="05000000000000000000" charset="0"/>
              <a:buChar char="l"/>
            </a:pPr>
            <a:r>
              <a:rPr lang="en-US" altLang="zh-CN" sz="1400">
                <a:solidFill>
                  <a:schemeClr val="tx1"/>
                </a:solidFill>
                <a:latin typeface="+mj-lt"/>
                <a:cs typeface="+mj-lt"/>
              </a:rPr>
              <a:t>To analyze former British Prime Minister sunak's proposed policy that students must study mathematics until the age of 18.</a:t>
            </a:r>
            <a:endParaRPr lang="en-US" altLang="zh-CN" sz="1400">
              <a:solidFill>
                <a:schemeClr val="tx1"/>
              </a:solidFill>
              <a:latin typeface="+mj-lt"/>
              <a:cs typeface="+mj-lt"/>
            </a:endParaRPr>
          </a:p>
        </p:txBody>
      </p:sp>
      <p:sp>
        <p:nvSpPr>
          <p:cNvPr id="11" name="文本框 10"/>
          <p:cNvSpPr txBox="1"/>
          <p:nvPr/>
        </p:nvSpPr>
        <p:spPr>
          <a:xfrm>
            <a:off x="0" y="2815590"/>
            <a:ext cx="4172585" cy="521970"/>
          </a:xfrm>
          <a:prstGeom prst="rect">
            <a:avLst/>
          </a:prstGeom>
          <a:noFill/>
        </p:spPr>
        <p:txBody>
          <a:bodyPr wrap="square" rtlCol="0">
            <a:spAutoFit/>
          </a:bodyPr>
          <a:p>
            <a:pPr marL="285750" indent="-285750">
              <a:buFont typeface="Wingdings" panose="05000000000000000000" charset="0"/>
              <a:buChar char="l"/>
            </a:pPr>
            <a:r>
              <a:rPr lang="en-US" altLang="zh-CN" sz="1400">
                <a:solidFill>
                  <a:schemeClr val="tx1"/>
                </a:solidFill>
                <a:latin typeface="+mj-lt"/>
                <a:cs typeface="+mj-lt"/>
              </a:rPr>
              <a:t>To find out the main reasons why British students are bad at maths.</a:t>
            </a:r>
            <a:endParaRPr lang="en-US" altLang="zh-CN" sz="1400">
              <a:solidFill>
                <a:schemeClr val="tx1"/>
              </a:solidFill>
              <a:latin typeface="+mj-lt"/>
              <a:cs typeface="+mj-lt"/>
            </a:endParaRPr>
          </a:p>
        </p:txBody>
      </p:sp>
      <p:sp>
        <p:nvSpPr>
          <p:cNvPr id="12" name="文本框 11"/>
          <p:cNvSpPr txBox="1"/>
          <p:nvPr/>
        </p:nvSpPr>
        <p:spPr>
          <a:xfrm>
            <a:off x="0" y="3281680"/>
            <a:ext cx="4172585" cy="521970"/>
          </a:xfrm>
          <a:prstGeom prst="rect">
            <a:avLst/>
          </a:prstGeom>
          <a:noFill/>
        </p:spPr>
        <p:txBody>
          <a:bodyPr wrap="square" rtlCol="0">
            <a:spAutoFit/>
          </a:bodyPr>
          <a:p>
            <a:pPr marL="285750" indent="-285750">
              <a:buFont typeface="Wingdings" panose="05000000000000000000" charset="0"/>
              <a:buChar char="l"/>
            </a:pPr>
            <a:r>
              <a:rPr lang="en-US" altLang="zh-CN" sz="1400">
                <a:solidFill>
                  <a:schemeClr val="tx1"/>
                </a:solidFill>
                <a:latin typeface="+mj-lt"/>
                <a:cs typeface="+mj-lt"/>
              </a:rPr>
              <a:t>To predict which teacher’s support can improve students' math motivation.</a:t>
            </a:r>
            <a:endParaRPr lang="en-US" altLang="zh-CN" sz="1400">
              <a:solidFill>
                <a:schemeClr val="tx1"/>
              </a:solidFill>
              <a:latin typeface="+mj-lt"/>
              <a:cs typeface="+mj-lt"/>
            </a:endParaRPr>
          </a:p>
        </p:txBody>
      </p:sp>
      <p:sp>
        <p:nvSpPr>
          <p:cNvPr id="16" name="文本框 15"/>
          <p:cNvSpPr txBox="1"/>
          <p:nvPr/>
        </p:nvSpPr>
        <p:spPr>
          <a:xfrm>
            <a:off x="-67945" y="3717925"/>
            <a:ext cx="12127865" cy="583565"/>
          </a:xfrm>
          <a:prstGeom prst="rect">
            <a:avLst/>
          </a:prstGeom>
          <a:noFill/>
        </p:spPr>
        <p:txBody>
          <a:bodyPr wrap="square" rtlCol="0">
            <a:spAutoFit/>
          </a:bodyPr>
          <a:p>
            <a:pPr marL="457200" indent="-457200">
              <a:buFont typeface="Wingdings" panose="05000000000000000000" charset="0"/>
              <a:buChar char="Ø"/>
            </a:pPr>
            <a:r>
              <a:rPr lang="en-US" altLang="zh-CN" sz="3200">
                <a:solidFill>
                  <a:srgbClr val="0070C0"/>
                </a:solidFill>
                <a:latin typeface="+mj-lt"/>
                <a:cs typeface="+mj-lt"/>
              </a:rPr>
              <a:t>Contemporary Policy</a:t>
            </a:r>
            <a:endParaRPr lang="en-US" altLang="zh-CN" sz="3200">
              <a:solidFill>
                <a:srgbClr val="0070C0"/>
              </a:solidFill>
              <a:latin typeface="+mj-lt"/>
              <a:cs typeface="+mj-lt"/>
            </a:endParaRPr>
          </a:p>
        </p:txBody>
      </p:sp>
      <p:sp>
        <p:nvSpPr>
          <p:cNvPr id="17" name="文本框 16"/>
          <p:cNvSpPr txBox="1"/>
          <p:nvPr/>
        </p:nvSpPr>
        <p:spPr>
          <a:xfrm>
            <a:off x="0" y="4187825"/>
            <a:ext cx="4173220" cy="1383665"/>
          </a:xfrm>
          <a:prstGeom prst="rect">
            <a:avLst/>
          </a:prstGeom>
          <a:noFill/>
        </p:spPr>
        <p:txBody>
          <a:bodyPr wrap="square" rtlCol="0">
            <a:spAutoFit/>
          </a:bodyPr>
          <a:p>
            <a:pPr marL="285750" indent="-285750">
              <a:buFont typeface="Wingdings" panose="05000000000000000000" charset="0"/>
              <a:buChar char="l"/>
            </a:pPr>
            <a:r>
              <a:rPr lang="en-US" altLang="zh-CN" sz="1400">
                <a:solidFill>
                  <a:schemeClr val="tx1"/>
                </a:solidFill>
                <a:latin typeface="+mj-lt"/>
                <a:cs typeface="+mj-lt"/>
              </a:rPr>
              <a:t>Juan (2023) reported that Former British Prime Minister Sunak asked British citizens must study mathematics until the age of 18 but the current policy is 16. With this new policy proposal, it is necessary to analyse the current situation of mathematics learning in the UK.</a:t>
            </a:r>
            <a:endParaRPr lang="en-US" altLang="zh-CN" sz="1400">
              <a:solidFill>
                <a:schemeClr val="tx1"/>
              </a:solidFill>
              <a:latin typeface="+mj-lt"/>
              <a:cs typeface="+mj-lt"/>
            </a:endParaRPr>
          </a:p>
        </p:txBody>
      </p:sp>
      <p:graphicFrame>
        <p:nvGraphicFramePr>
          <p:cNvPr id="18" name="图表 17"/>
          <p:cNvGraphicFramePr/>
          <p:nvPr/>
        </p:nvGraphicFramePr>
        <p:xfrm>
          <a:off x="91440" y="5474970"/>
          <a:ext cx="4015105" cy="2238375"/>
        </p:xfrm>
        <a:graphic>
          <a:graphicData uri="http://schemas.openxmlformats.org/drawingml/2006/chart">
            <c:chart xmlns:c="http://schemas.openxmlformats.org/drawingml/2006/chart" xmlns:r="http://schemas.openxmlformats.org/officeDocument/2006/relationships" r:id="rId1"/>
          </a:graphicData>
        </a:graphic>
      </p:graphicFrame>
      <p:sp>
        <p:nvSpPr>
          <p:cNvPr id="19" name="文本框 18"/>
          <p:cNvSpPr txBox="1"/>
          <p:nvPr/>
        </p:nvSpPr>
        <p:spPr>
          <a:xfrm>
            <a:off x="0" y="7578725"/>
            <a:ext cx="4243705" cy="1383665"/>
          </a:xfrm>
          <a:prstGeom prst="rect">
            <a:avLst/>
          </a:prstGeom>
          <a:noFill/>
        </p:spPr>
        <p:txBody>
          <a:bodyPr wrap="square" rtlCol="0">
            <a:spAutoFit/>
          </a:bodyPr>
          <a:p>
            <a:pPr marL="285750" indent="-285750">
              <a:buFont typeface="Wingdings" panose="05000000000000000000" charset="0"/>
              <a:buChar char="l"/>
            </a:pPr>
            <a:r>
              <a:rPr lang="en-US" altLang="zh-CN" sz="1400">
                <a:solidFill>
                  <a:schemeClr val="tx1"/>
                </a:solidFill>
                <a:latin typeface="+mj-lt"/>
                <a:cs typeface="+mj-lt"/>
              </a:rPr>
              <a:t>These figures show that the UK was behind many other countries in terms of years of maths learning by 2023. And Juan (2023) also pointed out that around 8 million adults in England only have primary school maths skills, and only 50% of 16-19 years old continue to study maths.</a:t>
            </a:r>
            <a:endParaRPr lang="en-US" altLang="zh-CN" sz="1400">
              <a:solidFill>
                <a:schemeClr val="tx1"/>
              </a:solidFill>
              <a:latin typeface="+mj-lt"/>
              <a:cs typeface="+mj-lt"/>
            </a:endParaRPr>
          </a:p>
        </p:txBody>
      </p:sp>
      <p:sp>
        <p:nvSpPr>
          <p:cNvPr id="20" name="文本框 19"/>
          <p:cNvSpPr txBox="1"/>
          <p:nvPr/>
        </p:nvSpPr>
        <p:spPr>
          <a:xfrm>
            <a:off x="0" y="8894445"/>
            <a:ext cx="4243705" cy="737235"/>
          </a:xfrm>
          <a:prstGeom prst="rect">
            <a:avLst/>
          </a:prstGeom>
          <a:noFill/>
        </p:spPr>
        <p:txBody>
          <a:bodyPr wrap="square" rtlCol="0">
            <a:spAutoFit/>
          </a:bodyPr>
          <a:p>
            <a:pPr marL="285750" indent="-285750">
              <a:buFont typeface="Wingdings" panose="05000000000000000000" charset="0"/>
              <a:buChar char="l"/>
            </a:pPr>
            <a:r>
              <a:rPr lang="en-US" altLang="zh-CN" sz="1400">
                <a:solidFill>
                  <a:schemeClr val="tx1"/>
                </a:solidFill>
                <a:latin typeface="+mj-lt"/>
                <a:cs typeface="+mj-lt"/>
              </a:rPr>
              <a:t>Sunak’s suggestion suggests that it is more necessary to improve the mathematical quality of the British people.</a:t>
            </a:r>
            <a:endParaRPr lang="en-US" altLang="zh-CN" sz="1400">
              <a:solidFill>
                <a:schemeClr val="tx1"/>
              </a:solidFill>
              <a:latin typeface="+mj-lt"/>
              <a:cs typeface="+mj-lt"/>
            </a:endParaRPr>
          </a:p>
        </p:txBody>
      </p:sp>
      <p:sp>
        <p:nvSpPr>
          <p:cNvPr id="23" name="文本框 22"/>
          <p:cNvSpPr txBox="1"/>
          <p:nvPr/>
        </p:nvSpPr>
        <p:spPr>
          <a:xfrm>
            <a:off x="4004310" y="1589405"/>
            <a:ext cx="12127865" cy="583565"/>
          </a:xfrm>
          <a:prstGeom prst="rect">
            <a:avLst/>
          </a:prstGeom>
          <a:noFill/>
        </p:spPr>
        <p:txBody>
          <a:bodyPr wrap="square" rtlCol="0">
            <a:spAutoFit/>
          </a:bodyPr>
          <a:p>
            <a:pPr marL="457200" indent="-457200">
              <a:buFont typeface="Wingdings" panose="05000000000000000000" charset="0"/>
              <a:buChar char="Ø"/>
            </a:pPr>
            <a:r>
              <a:rPr lang="en-US" altLang="zh-CN" sz="3200">
                <a:solidFill>
                  <a:srgbClr val="0070C0"/>
                </a:solidFill>
                <a:latin typeface="+mj-lt"/>
                <a:cs typeface="+mj-lt"/>
              </a:rPr>
              <a:t>Reasons for Poor Math</a:t>
            </a:r>
            <a:endParaRPr lang="en-US" altLang="zh-CN" sz="3200">
              <a:solidFill>
                <a:srgbClr val="0070C0"/>
              </a:solidFill>
              <a:latin typeface="+mj-lt"/>
              <a:cs typeface="+mj-lt"/>
            </a:endParaRPr>
          </a:p>
        </p:txBody>
      </p:sp>
      <p:sp>
        <p:nvSpPr>
          <p:cNvPr id="24" name="文本框 23"/>
          <p:cNvSpPr txBox="1"/>
          <p:nvPr/>
        </p:nvSpPr>
        <p:spPr>
          <a:xfrm>
            <a:off x="4243705" y="2156460"/>
            <a:ext cx="4172585" cy="306705"/>
          </a:xfrm>
          <a:prstGeom prst="rect">
            <a:avLst/>
          </a:prstGeom>
          <a:noFill/>
        </p:spPr>
        <p:txBody>
          <a:bodyPr wrap="square" rtlCol="0">
            <a:spAutoFit/>
          </a:bodyPr>
          <a:p>
            <a:pPr marL="285750" indent="-285750">
              <a:buFont typeface="Wingdings" panose="05000000000000000000" charset="0"/>
              <a:buChar char="l"/>
            </a:pPr>
            <a:r>
              <a:rPr lang="en-US" altLang="zh-CN" sz="1400">
                <a:solidFill>
                  <a:schemeClr val="tx1"/>
                </a:solidFill>
                <a:latin typeface="+mj-lt"/>
                <a:cs typeface="+mj-lt"/>
              </a:rPr>
              <a:t>Lack of Quality Teachers</a:t>
            </a:r>
            <a:endParaRPr lang="en-US" altLang="zh-CN" sz="1400">
              <a:solidFill>
                <a:schemeClr val="tx1"/>
              </a:solidFill>
              <a:latin typeface="+mj-lt"/>
              <a:cs typeface="+mj-lt"/>
            </a:endParaRPr>
          </a:p>
        </p:txBody>
      </p:sp>
      <p:sp>
        <p:nvSpPr>
          <p:cNvPr id="25" name="文本框 24"/>
          <p:cNvSpPr txBox="1"/>
          <p:nvPr/>
        </p:nvSpPr>
        <p:spPr>
          <a:xfrm>
            <a:off x="4497705" y="2430780"/>
            <a:ext cx="4570095" cy="1599565"/>
          </a:xfrm>
          <a:prstGeom prst="rect">
            <a:avLst/>
          </a:prstGeom>
          <a:noFill/>
        </p:spPr>
        <p:txBody>
          <a:bodyPr wrap="square" rtlCol="0">
            <a:spAutoFit/>
          </a:bodyPr>
          <a:p>
            <a:pPr indent="0">
              <a:buFont typeface="Wingdings" panose="05000000000000000000" charset="0"/>
              <a:buNone/>
            </a:pPr>
            <a:r>
              <a:rPr lang="en-US" altLang="zh-CN" sz="1400">
                <a:solidFill>
                  <a:schemeClr val="tx1"/>
                </a:solidFill>
                <a:latin typeface="+mj-lt"/>
                <a:cs typeface="+mj-lt"/>
              </a:rPr>
              <a:t>Engida, Iyasu and Fentie (2024) claimed that students who get help from teachers can do better in study.</a:t>
            </a:r>
            <a:endParaRPr lang="en-US" altLang="zh-CN" sz="1400">
              <a:solidFill>
                <a:schemeClr val="tx1"/>
              </a:solidFill>
              <a:latin typeface="+mj-lt"/>
              <a:cs typeface="+mj-lt"/>
            </a:endParaRPr>
          </a:p>
          <a:p>
            <a:pPr indent="0">
              <a:buFont typeface="Wingdings" panose="05000000000000000000" charset="0"/>
              <a:buNone/>
            </a:pPr>
            <a:r>
              <a:rPr lang="en-US" altLang="zh-CN" sz="1400">
                <a:solidFill>
                  <a:schemeClr val="tx1"/>
                </a:solidFill>
                <a:latin typeface="+mj-lt"/>
                <a:cs typeface="+mj-lt"/>
              </a:rPr>
              <a:t>Teachers provide support to students with high requirements for teachers' qualifications.Ofsted found that less than half felt they had benefited from high quality and relevant teacher development programmes through interviews (Department for Education, 2024).</a:t>
            </a:r>
            <a:endParaRPr lang="en-US" altLang="zh-CN" sz="1400">
              <a:solidFill>
                <a:schemeClr val="tx1"/>
              </a:solidFill>
              <a:latin typeface="+mj-lt"/>
              <a:cs typeface="+mj-lt"/>
            </a:endParaRPr>
          </a:p>
        </p:txBody>
      </p:sp>
      <p:sp>
        <p:nvSpPr>
          <p:cNvPr id="26" name="文本框 25"/>
          <p:cNvSpPr txBox="1"/>
          <p:nvPr/>
        </p:nvSpPr>
        <p:spPr>
          <a:xfrm>
            <a:off x="4291965" y="6659880"/>
            <a:ext cx="5080000" cy="3014980"/>
          </a:xfrm>
          <a:prstGeom prst="rect">
            <a:avLst/>
          </a:prstGeom>
        </p:spPr>
        <p:txBody>
          <a:bodyPr>
            <a:spAutoFit/>
          </a:bodyPr>
          <a:p>
            <a:pPr marL="228600" indent="-228600" algn="l">
              <a:buFont typeface="+mj-lt"/>
              <a:buAutoNum type="arabicPeriod"/>
            </a:pPr>
            <a:r>
              <a:rPr lang="en-US" altLang="zh-CN" sz="1000">
                <a:solidFill>
                  <a:schemeClr val="tx1"/>
                </a:solidFill>
                <a:latin typeface="Arial" panose="020B0604020202020204"/>
                <a:ea typeface="Arial" panose="020B0604020202020204"/>
                <a:sym typeface="+mn-ea"/>
              </a:rPr>
              <a:t>Casing, P. I. and Casing, L. M. R. ‘Fostering Students' Mathematics Achievement through After-School Program in the 21st Century’, </a:t>
            </a:r>
            <a:r>
              <a:rPr lang="en-US" altLang="zh-CN" sz="1000" i="1">
                <a:solidFill>
                  <a:schemeClr val="tx1"/>
                </a:solidFill>
                <a:latin typeface="Arial" panose="020B0604020202020204"/>
                <a:ea typeface="Arial" panose="020B0604020202020204"/>
                <a:sym typeface="+mn-ea"/>
              </a:rPr>
              <a:t>Online Submission</a:t>
            </a:r>
            <a:r>
              <a:rPr lang="en-US" altLang="zh-CN" sz="1000">
                <a:solidFill>
                  <a:schemeClr val="tx1"/>
                </a:solidFill>
                <a:latin typeface="Arial" panose="020B0604020202020204"/>
                <a:ea typeface="Arial" panose="020B0604020202020204"/>
                <a:sym typeface="+mn-ea"/>
              </a:rPr>
              <a:t> 12.3 (2024): 118-122.</a:t>
            </a:r>
            <a:endParaRPr lang="en-US" altLang="zh-CN" sz="1000">
              <a:solidFill>
                <a:schemeClr val="tx1"/>
              </a:solidFill>
              <a:latin typeface="Arial" panose="020B0604020202020204"/>
              <a:ea typeface="Arial" panose="020B0604020202020204"/>
              <a:sym typeface="+mn-ea"/>
            </a:endParaRPr>
          </a:p>
          <a:p>
            <a:pPr marL="228600" indent="-228600" algn="l">
              <a:buFont typeface="+mj-lt"/>
              <a:buAutoNum type="arabicPeriod"/>
            </a:pPr>
            <a:r>
              <a:rPr lang="en-US" altLang="zh-CN" sz="1000">
                <a:solidFill>
                  <a:schemeClr val="tx1"/>
                </a:solidFill>
                <a:latin typeface="+mj-lt"/>
                <a:cs typeface="+mj-lt"/>
                <a:sym typeface="+mn-ea"/>
              </a:rPr>
              <a:t>Department for Education (2024)</a:t>
            </a:r>
            <a:r>
              <a:rPr lang="en-US" altLang="zh-CN" sz="1000" i="1">
                <a:solidFill>
                  <a:schemeClr val="tx1"/>
                </a:solidFill>
                <a:latin typeface="+mj-lt"/>
                <a:cs typeface="+mj-lt"/>
                <a:sym typeface="+mn-ea"/>
              </a:rPr>
              <a:t> Teachers’ access to high quality training variable and reliant on access to ‘Golden Thread’ reforms</a:t>
            </a:r>
            <a:r>
              <a:rPr lang="en-US" altLang="zh-CN" sz="1000">
                <a:solidFill>
                  <a:schemeClr val="tx1"/>
                </a:solidFill>
                <a:latin typeface="+mj-lt"/>
                <a:cs typeface="+mj-lt"/>
                <a:sym typeface="+mn-ea"/>
              </a:rPr>
              <a:t>. </a:t>
            </a:r>
            <a:r>
              <a:rPr lang="en-US" altLang="zh-CN" sz="1000">
                <a:solidFill>
                  <a:schemeClr val="tx1"/>
                </a:solidFill>
                <a:latin typeface="Arial" panose="020B0604020202020204"/>
                <a:ea typeface="Arial" panose="020B0604020202020204"/>
                <a:sym typeface="+mn-ea"/>
              </a:rPr>
              <a:t>Available at: https://www.gov.uk/government/news/teachers-access-to-high-quality-training-variable-and-reliant-on-access-to-golden-thread-reforms(Accessed: 17 May 2024)</a:t>
            </a:r>
            <a:endParaRPr lang="en-US" altLang="zh-CN" sz="1000" b="0" i="0">
              <a:solidFill>
                <a:schemeClr val="tx1"/>
              </a:solidFill>
              <a:latin typeface="Arial" panose="020B0604020202020204"/>
              <a:ea typeface="Arial" panose="020B0604020202020204"/>
            </a:endParaRPr>
          </a:p>
          <a:p>
            <a:pPr marL="228600" indent="-228600" algn="l">
              <a:buFont typeface="+mj-lt"/>
              <a:buAutoNum type="arabicPeriod"/>
            </a:pPr>
            <a:r>
              <a:rPr lang="en-US" altLang="zh-CN" sz="1000" b="0" i="0">
                <a:solidFill>
                  <a:schemeClr val="tx1"/>
                </a:solidFill>
                <a:latin typeface="Arial" panose="020B0604020202020204"/>
                <a:ea typeface="Arial" panose="020B0604020202020204"/>
              </a:rPr>
              <a:t>Engida, M. A., Ashagrie S. I. and Yalemwork M. F. (2024) ‘Impact of teaching quality on student achievement: student evidence’, </a:t>
            </a:r>
            <a:r>
              <a:rPr lang="en-US" altLang="zh-CN" sz="1000" b="0" i="1">
                <a:solidFill>
                  <a:schemeClr val="tx1"/>
                </a:solidFill>
                <a:latin typeface="Arial" panose="020B0604020202020204"/>
                <a:ea typeface="Arial" panose="020B0604020202020204"/>
              </a:rPr>
              <a:t>Frontiers in Education</a:t>
            </a:r>
            <a:r>
              <a:rPr lang="en-US" altLang="zh-CN" sz="1000" b="0" i="0">
                <a:solidFill>
                  <a:schemeClr val="tx1"/>
                </a:solidFill>
                <a:latin typeface="Arial" panose="020B0604020202020204"/>
                <a:ea typeface="Arial" panose="020B0604020202020204"/>
              </a:rPr>
              <a:t>. Vol. 9. Frontiers, 2024.</a:t>
            </a:r>
            <a:endParaRPr lang="en-US" altLang="zh-CN" sz="1000" b="0" i="0">
              <a:solidFill>
                <a:schemeClr val="tx1"/>
              </a:solidFill>
              <a:latin typeface="Arial" panose="020B0604020202020204"/>
              <a:ea typeface="Arial" panose="020B0604020202020204"/>
            </a:endParaRPr>
          </a:p>
          <a:p>
            <a:pPr marL="228600" indent="-228600" algn="l">
              <a:buFont typeface="+mj-lt"/>
              <a:buAutoNum type="arabicPeriod"/>
            </a:pPr>
            <a:r>
              <a:rPr lang="en-US" altLang="zh-CN" sz="1000" b="0" i="0">
                <a:solidFill>
                  <a:schemeClr val="tx1"/>
                </a:solidFill>
                <a:latin typeface="Arial" panose="020B0604020202020204"/>
                <a:ea typeface="Arial" panose="020B0604020202020204"/>
              </a:rPr>
              <a:t>Gan, Y. and Peng, J. (2024) ‘Effects of teacher support on math engagement among Chinese college students: A mediated moderation model of math self-efficacy and intrinsic value’, </a:t>
            </a:r>
            <a:r>
              <a:rPr lang="en-US" altLang="zh-CN" sz="1000" b="0" i="1">
                <a:solidFill>
                  <a:schemeClr val="tx1"/>
                </a:solidFill>
                <a:latin typeface="Arial" panose="020B0604020202020204"/>
                <a:ea typeface="Arial" panose="020B0604020202020204"/>
              </a:rPr>
              <a:t>Children and Youth Services Review</a:t>
            </a:r>
            <a:r>
              <a:rPr lang="en-US" altLang="zh-CN" sz="1000" b="0" i="0">
                <a:solidFill>
                  <a:schemeClr val="tx1"/>
                </a:solidFill>
                <a:latin typeface="Arial" panose="020B0604020202020204"/>
                <a:ea typeface="Arial" panose="020B0604020202020204"/>
              </a:rPr>
              <a:t> 156 (2024): 107369.</a:t>
            </a:r>
            <a:endParaRPr lang="en-US" altLang="zh-CN" sz="1000" b="0" i="0">
              <a:solidFill>
                <a:schemeClr val="tx1"/>
              </a:solidFill>
              <a:latin typeface="Arial" panose="020B0604020202020204"/>
              <a:ea typeface="Arial" panose="020B0604020202020204"/>
            </a:endParaRPr>
          </a:p>
          <a:p>
            <a:pPr marL="228600" indent="-228600" algn="l">
              <a:buFont typeface="+mj-lt"/>
              <a:buAutoNum type="arabicPeriod"/>
            </a:pPr>
            <a:r>
              <a:rPr lang="en-US" altLang="zh-CN" sz="1000" b="0" i="0">
                <a:solidFill>
                  <a:schemeClr val="tx1"/>
                </a:solidFill>
                <a:latin typeface="Arial" panose="020B0604020202020204"/>
                <a:ea typeface="Arial" panose="020B0604020202020204"/>
              </a:rPr>
              <a:t>Juan, D. (2023) ‘Are British people really bad at maths? Why does the Prime Minister want a baby to be 18’, Xinhua International Headlines, 15 January. Available at: https://m.gmw.cn/baijia/2023-01/15/1303255207.html (Accessed: 15 January 2023).</a:t>
            </a:r>
            <a:endParaRPr lang="en-US" altLang="zh-CN" sz="1000" b="0" i="0">
              <a:solidFill>
                <a:schemeClr val="tx1"/>
              </a:solidFill>
              <a:latin typeface="Arial" panose="020B0604020202020204"/>
              <a:ea typeface="Arial" panose="020B0604020202020204"/>
            </a:endParaRPr>
          </a:p>
          <a:p>
            <a:pPr marL="0" indent="0" algn="l"/>
            <a:endParaRPr lang="en-US" altLang="zh-CN" sz="1000" b="0" i="0">
              <a:solidFill>
                <a:schemeClr val="tx1"/>
              </a:solidFill>
              <a:latin typeface="Arial" panose="020B0604020202020204"/>
              <a:ea typeface="Arial" panose="020B0604020202020204"/>
              <a:sym typeface="+mn-ea"/>
            </a:endParaRPr>
          </a:p>
        </p:txBody>
      </p:sp>
      <p:sp>
        <p:nvSpPr>
          <p:cNvPr id="27" name="文本框 26"/>
          <p:cNvSpPr txBox="1"/>
          <p:nvPr/>
        </p:nvSpPr>
        <p:spPr>
          <a:xfrm>
            <a:off x="4243705" y="4030345"/>
            <a:ext cx="4172585" cy="306705"/>
          </a:xfrm>
          <a:prstGeom prst="rect">
            <a:avLst/>
          </a:prstGeom>
          <a:noFill/>
        </p:spPr>
        <p:txBody>
          <a:bodyPr wrap="square" rtlCol="0">
            <a:spAutoFit/>
          </a:bodyPr>
          <a:p>
            <a:pPr marL="285750" indent="-285750">
              <a:buFont typeface="Wingdings" panose="05000000000000000000" charset="0"/>
              <a:buChar char="l"/>
            </a:pPr>
            <a:r>
              <a:rPr lang="en-US" altLang="zh-CN" sz="1400">
                <a:solidFill>
                  <a:schemeClr val="tx1"/>
                </a:solidFill>
                <a:latin typeface="+mj-lt"/>
                <a:cs typeface="+mj-lt"/>
              </a:rPr>
              <a:t>Lack of Learning Motivation in Math</a:t>
            </a:r>
            <a:endParaRPr lang="en-US" altLang="zh-CN" sz="1400">
              <a:solidFill>
                <a:schemeClr val="tx1"/>
              </a:solidFill>
              <a:latin typeface="+mj-lt"/>
              <a:cs typeface="+mj-lt"/>
            </a:endParaRPr>
          </a:p>
        </p:txBody>
      </p:sp>
      <p:sp>
        <p:nvSpPr>
          <p:cNvPr id="28" name="文本框 27"/>
          <p:cNvSpPr txBox="1"/>
          <p:nvPr/>
        </p:nvSpPr>
        <p:spPr>
          <a:xfrm>
            <a:off x="4497705" y="4337050"/>
            <a:ext cx="4570095" cy="521970"/>
          </a:xfrm>
          <a:prstGeom prst="rect">
            <a:avLst/>
          </a:prstGeom>
          <a:noFill/>
        </p:spPr>
        <p:txBody>
          <a:bodyPr wrap="square" rtlCol="0">
            <a:spAutoFit/>
          </a:bodyPr>
          <a:p>
            <a:pPr indent="0">
              <a:buFont typeface="Wingdings" panose="05000000000000000000" charset="0"/>
              <a:buNone/>
            </a:pPr>
            <a:r>
              <a:rPr lang="en-US" altLang="zh-CN" sz="1400">
                <a:solidFill>
                  <a:schemeClr val="tx1"/>
                </a:solidFill>
                <a:latin typeface="+mj-lt"/>
                <a:cs typeface="+mj-lt"/>
              </a:rPr>
              <a:t>Interest and motivation have great influence on the achievement of mathematics learning.</a:t>
            </a:r>
            <a:endParaRPr lang="en-US" altLang="zh-CN" sz="1400">
              <a:solidFill>
                <a:schemeClr val="tx1"/>
              </a:solidFill>
              <a:latin typeface="+mj-lt"/>
              <a:cs typeface="+mj-lt"/>
            </a:endParaRPr>
          </a:p>
        </p:txBody>
      </p:sp>
      <p:sp>
        <p:nvSpPr>
          <p:cNvPr id="29" name="圆角矩形 28"/>
          <p:cNvSpPr/>
          <p:nvPr/>
        </p:nvSpPr>
        <p:spPr>
          <a:xfrm>
            <a:off x="4394200" y="4935220"/>
            <a:ext cx="2061210" cy="441960"/>
          </a:xfrm>
          <a:prstGeom prst="roundRect">
            <a:avLst/>
          </a:prstGeom>
          <a:solidFill>
            <a:schemeClr val="accent5">
              <a:lumMod val="20000"/>
              <a:lumOff val="80000"/>
            </a:schemeClr>
          </a:solidFill>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30" name="圆角矩形 29"/>
          <p:cNvSpPr/>
          <p:nvPr/>
        </p:nvSpPr>
        <p:spPr>
          <a:xfrm>
            <a:off x="6807835" y="4935220"/>
            <a:ext cx="2244090" cy="441960"/>
          </a:xfrm>
          <a:prstGeom prst="roundRect">
            <a:avLst/>
          </a:prstGeom>
          <a:solidFill>
            <a:schemeClr val="accent5">
              <a:lumMod val="20000"/>
              <a:lumOff val="80000"/>
            </a:schemeClr>
          </a:solidFill>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31" name="文本框 30"/>
          <p:cNvSpPr txBox="1"/>
          <p:nvPr/>
        </p:nvSpPr>
        <p:spPr>
          <a:xfrm>
            <a:off x="4406265" y="5002530"/>
            <a:ext cx="4570095" cy="306705"/>
          </a:xfrm>
          <a:prstGeom prst="rect">
            <a:avLst/>
          </a:prstGeom>
          <a:noFill/>
        </p:spPr>
        <p:txBody>
          <a:bodyPr wrap="square" rtlCol="0">
            <a:spAutoFit/>
          </a:bodyPr>
          <a:p>
            <a:pPr indent="0">
              <a:buFont typeface="Wingdings" panose="05000000000000000000" charset="0"/>
              <a:buNone/>
            </a:pPr>
            <a:r>
              <a:rPr lang="en-US" altLang="zh-CN" sz="1400">
                <a:solidFill>
                  <a:schemeClr val="tx1"/>
                </a:solidFill>
                <a:latin typeface="+mj-lt"/>
                <a:cs typeface="+mj-lt"/>
              </a:rPr>
              <a:t>elite education in the UK</a:t>
            </a:r>
            <a:endParaRPr lang="en-US" altLang="zh-CN" sz="1400">
              <a:solidFill>
                <a:schemeClr val="tx1"/>
              </a:solidFill>
              <a:latin typeface="+mj-lt"/>
              <a:cs typeface="+mj-lt"/>
            </a:endParaRPr>
          </a:p>
        </p:txBody>
      </p:sp>
      <p:sp>
        <p:nvSpPr>
          <p:cNvPr id="32" name="文本框 31"/>
          <p:cNvSpPr txBox="1"/>
          <p:nvPr/>
        </p:nvSpPr>
        <p:spPr>
          <a:xfrm>
            <a:off x="6751320" y="5001260"/>
            <a:ext cx="4570095" cy="306705"/>
          </a:xfrm>
          <a:prstGeom prst="rect">
            <a:avLst/>
          </a:prstGeom>
          <a:noFill/>
        </p:spPr>
        <p:txBody>
          <a:bodyPr wrap="square" rtlCol="0">
            <a:spAutoFit/>
          </a:bodyPr>
          <a:p>
            <a:pPr indent="0">
              <a:buFont typeface="Wingdings" panose="05000000000000000000" charset="0"/>
              <a:buNone/>
            </a:pPr>
            <a:r>
              <a:rPr lang="en-US" altLang="zh-CN" sz="1400">
                <a:solidFill>
                  <a:schemeClr val="tx1"/>
                </a:solidFill>
                <a:latin typeface="+mj-lt"/>
                <a:cs typeface="+mj-lt"/>
              </a:rPr>
              <a:t>huge gap between students</a:t>
            </a:r>
            <a:endParaRPr lang="en-US" altLang="zh-CN" sz="1400">
              <a:solidFill>
                <a:schemeClr val="tx1"/>
              </a:solidFill>
              <a:latin typeface="+mj-lt"/>
              <a:cs typeface="+mj-lt"/>
            </a:endParaRPr>
          </a:p>
        </p:txBody>
      </p:sp>
      <p:sp>
        <p:nvSpPr>
          <p:cNvPr id="34" name="右箭头 33"/>
          <p:cNvSpPr/>
          <p:nvPr/>
        </p:nvSpPr>
        <p:spPr>
          <a:xfrm>
            <a:off x="6504940" y="5080635"/>
            <a:ext cx="254000" cy="210185"/>
          </a:xfrm>
          <a:prstGeom prst="rightArrow">
            <a:avLst/>
          </a:prstGeom>
          <a:solidFill>
            <a:schemeClr val="accent5">
              <a:lumMod val="20000"/>
              <a:lumOff val="80000"/>
            </a:schemeClr>
          </a:solidFill>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35" name="下箭头 34"/>
          <p:cNvSpPr/>
          <p:nvPr/>
        </p:nvSpPr>
        <p:spPr>
          <a:xfrm>
            <a:off x="7744460" y="5461000"/>
            <a:ext cx="198755" cy="210185"/>
          </a:xfrm>
          <a:prstGeom prst="downArrow">
            <a:avLst/>
          </a:prstGeom>
          <a:solidFill>
            <a:schemeClr val="accent5">
              <a:lumMod val="20000"/>
              <a:lumOff val="80000"/>
            </a:schemeClr>
          </a:solidFill>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37" name="圆角矩形 36"/>
          <p:cNvSpPr/>
          <p:nvPr/>
        </p:nvSpPr>
        <p:spPr>
          <a:xfrm>
            <a:off x="6163945" y="5687695"/>
            <a:ext cx="2925445" cy="441960"/>
          </a:xfrm>
          <a:prstGeom prst="roundRect">
            <a:avLst/>
          </a:prstGeom>
          <a:solidFill>
            <a:schemeClr val="accent5">
              <a:lumMod val="20000"/>
              <a:lumOff val="80000"/>
            </a:schemeClr>
          </a:solidFill>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36" name="文本框 35"/>
          <p:cNvSpPr txBox="1"/>
          <p:nvPr/>
        </p:nvSpPr>
        <p:spPr>
          <a:xfrm>
            <a:off x="6263640" y="5755005"/>
            <a:ext cx="4570095" cy="306705"/>
          </a:xfrm>
          <a:prstGeom prst="rect">
            <a:avLst/>
          </a:prstGeom>
          <a:noFill/>
        </p:spPr>
        <p:txBody>
          <a:bodyPr wrap="square" rtlCol="0">
            <a:spAutoFit/>
          </a:bodyPr>
          <a:p>
            <a:pPr indent="0">
              <a:buFont typeface="Wingdings" panose="05000000000000000000" charset="0"/>
              <a:buNone/>
            </a:pPr>
            <a:r>
              <a:rPr lang="en-US" altLang="zh-CN" sz="1400">
                <a:solidFill>
                  <a:schemeClr val="tx1"/>
                </a:solidFill>
                <a:latin typeface="+mj-lt"/>
                <a:cs typeface="+mj-lt"/>
              </a:rPr>
              <a:t>diadvantaged students hate math</a:t>
            </a:r>
            <a:endParaRPr lang="en-US" altLang="zh-CN" sz="1400">
              <a:solidFill>
                <a:schemeClr val="tx1"/>
              </a:solidFill>
              <a:latin typeface="+mj-lt"/>
              <a:cs typeface="+mj-lt"/>
            </a:endParaRPr>
          </a:p>
        </p:txBody>
      </p:sp>
      <p:sp>
        <p:nvSpPr>
          <p:cNvPr id="40" name="圆角矩形 39"/>
          <p:cNvSpPr/>
          <p:nvPr/>
        </p:nvSpPr>
        <p:spPr>
          <a:xfrm>
            <a:off x="4481830" y="5698490"/>
            <a:ext cx="1328420" cy="441960"/>
          </a:xfrm>
          <a:prstGeom prst="roundRect">
            <a:avLst/>
          </a:prstGeom>
          <a:solidFill>
            <a:schemeClr val="accent5">
              <a:lumMod val="20000"/>
              <a:lumOff val="80000"/>
            </a:schemeClr>
          </a:solidFill>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38" name="文本框 37"/>
          <p:cNvSpPr txBox="1"/>
          <p:nvPr/>
        </p:nvSpPr>
        <p:spPr>
          <a:xfrm>
            <a:off x="4578985" y="5765165"/>
            <a:ext cx="4570095" cy="306705"/>
          </a:xfrm>
          <a:prstGeom prst="rect">
            <a:avLst/>
          </a:prstGeom>
          <a:noFill/>
        </p:spPr>
        <p:txBody>
          <a:bodyPr wrap="square" rtlCol="0">
            <a:spAutoFit/>
          </a:bodyPr>
          <a:p>
            <a:pPr indent="0">
              <a:buFont typeface="Wingdings" panose="05000000000000000000" charset="0"/>
              <a:buNone/>
            </a:pPr>
            <a:r>
              <a:rPr lang="en-US" altLang="zh-CN" sz="1400">
                <a:solidFill>
                  <a:schemeClr val="tx1"/>
                </a:solidFill>
                <a:latin typeface="+mj-lt"/>
                <a:cs typeface="+mj-lt"/>
              </a:rPr>
              <a:t>poor in math</a:t>
            </a:r>
            <a:endParaRPr lang="en-US" altLang="zh-CN" sz="1400">
              <a:solidFill>
                <a:schemeClr val="tx1"/>
              </a:solidFill>
              <a:latin typeface="+mj-lt"/>
              <a:cs typeface="+mj-lt"/>
            </a:endParaRPr>
          </a:p>
        </p:txBody>
      </p:sp>
      <p:sp>
        <p:nvSpPr>
          <p:cNvPr id="41" name="左箭头 40"/>
          <p:cNvSpPr/>
          <p:nvPr/>
        </p:nvSpPr>
        <p:spPr>
          <a:xfrm>
            <a:off x="5848985" y="5793105"/>
            <a:ext cx="254000" cy="254000"/>
          </a:xfrm>
          <a:prstGeom prst="leftArrow">
            <a:avLst/>
          </a:prstGeom>
          <a:solidFill>
            <a:schemeClr val="accent5">
              <a:lumMod val="20000"/>
              <a:lumOff val="80000"/>
            </a:schemeClr>
          </a:solidFill>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42" name="文本框 41"/>
          <p:cNvSpPr txBox="1"/>
          <p:nvPr/>
        </p:nvSpPr>
        <p:spPr>
          <a:xfrm>
            <a:off x="8987155" y="1589405"/>
            <a:ext cx="12127865" cy="583565"/>
          </a:xfrm>
          <a:prstGeom prst="rect">
            <a:avLst/>
          </a:prstGeom>
          <a:noFill/>
        </p:spPr>
        <p:txBody>
          <a:bodyPr wrap="square" rtlCol="0">
            <a:spAutoFit/>
          </a:bodyPr>
          <a:p>
            <a:pPr marL="457200" indent="-457200">
              <a:buFont typeface="Wingdings" panose="05000000000000000000" charset="0"/>
              <a:buChar char="Ø"/>
            </a:pPr>
            <a:r>
              <a:rPr lang="en-US" altLang="zh-CN" sz="3200">
                <a:solidFill>
                  <a:srgbClr val="0070C0"/>
                </a:solidFill>
                <a:latin typeface="+mj-lt"/>
                <a:cs typeface="+mj-lt"/>
              </a:rPr>
              <a:t>Teacher’s support</a:t>
            </a:r>
            <a:endParaRPr lang="en-US" altLang="zh-CN" sz="3200">
              <a:solidFill>
                <a:srgbClr val="0070C0"/>
              </a:solidFill>
              <a:latin typeface="+mj-lt"/>
              <a:cs typeface="+mj-lt"/>
            </a:endParaRPr>
          </a:p>
        </p:txBody>
      </p:sp>
      <p:sp>
        <p:nvSpPr>
          <p:cNvPr id="43" name="文本框 42"/>
          <p:cNvSpPr txBox="1"/>
          <p:nvPr/>
        </p:nvSpPr>
        <p:spPr>
          <a:xfrm>
            <a:off x="9077960" y="2132965"/>
            <a:ext cx="3653155" cy="1168400"/>
          </a:xfrm>
          <a:prstGeom prst="rect">
            <a:avLst/>
          </a:prstGeom>
          <a:noFill/>
        </p:spPr>
        <p:txBody>
          <a:bodyPr wrap="square" rtlCol="0">
            <a:spAutoFit/>
          </a:bodyPr>
          <a:p>
            <a:pPr marL="285750" indent="-285750">
              <a:buFont typeface="Wingdings" panose="05000000000000000000" charset="0"/>
              <a:buChar char="l"/>
            </a:pPr>
            <a:r>
              <a:rPr lang="en-US" altLang="zh-CN" sz="1400">
                <a:solidFill>
                  <a:schemeClr val="tx1"/>
                </a:solidFill>
                <a:latin typeface="+mj-lt"/>
                <a:cs typeface="+mj-lt"/>
              </a:rPr>
              <a:t>Teacher’s support can make a big difference in students' math learning. Gan and Peng (2024) supported that teacher’s support has a positive impact on student engagement.</a:t>
            </a:r>
            <a:endParaRPr lang="en-US" altLang="zh-CN" sz="1400">
              <a:solidFill>
                <a:schemeClr val="tx1"/>
              </a:solidFill>
              <a:latin typeface="+mj-lt"/>
              <a:cs typeface="+mj-lt"/>
            </a:endParaRPr>
          </a:p>
        </p:txBody>
      </p:sp>
      <p:sp>
        <p:nvSpPr>
          <p:cNvPr id="45" name="文本框 44"/>
          <p:cNvSpPr txBox="1"/>
          <p:nvPr/>
        </p:nvSpPr>
        <p:spPr>
          <a:xfrm>
            <a:off x="9497060" y="3218815"/>
            <a:ext cx="3653155" cy="1168400"/>
          </a:xfrm>
          <a:prstGeom prst="rect">
            <a:avLst/>
          </a:prstGeom>
          <a:noFill/>
        </p:spPr>
        <p:txBody>
          <a:bodyPr wrap="square" rtlCol="0">
            <a:spAutoFit/>
          </a:bodyPr>
          <a:p>
            <a:pPr marL="285750" indent="-285750">
              <a:buFont typeface="Wingdings" panose="05000000000000000000" charset="0"/>
              <a:buChar char="l"/>
            </a:pPr>
            <a:r>
              <a:rPr lang="en-US" altLang="zh-CN" sz="1400">
                <a:solidFill>
                  <a:schemeClr val="tx1"/>
                </a:solidFill>
                <a:latin typeface="+mj-lt"/>
                <a:cs typeface="+mj-lt"/>
              </a:rPr>
              <a:t>Math anecdotes introduced</a:t>
            </a:r>
            <a:endParaRPr lang="en-US" altLang="zh-CN" sz="1400">
              <a:solidFill>
                <a:schemeClr val="tx1"/>
              </a:solidFill>
              <a:latin typeface="+mj-lt"/>
              <a:cs typeface="+mj-lt"/>
            </a:endParaRPr>
          </a:p>
          <a:p>
            <a:pPr marL="285750" indent="-285750">
              <a:buFont typeface="Wingdings" panose="05000000000000000000" charset="0"/>
              <a:buChar char="l"/>
            </a:pPr>
            <a:r>
              <a:rPr lang="en-US" altLang="zh-CN" sz="1400">
                <a:solidFill>
                  <a:schemeClr val="tx1"/>
                </a:solidFill>
                <a:latin typeface="+mj-lt"/>
                <a:cs typeface="+mj-lt"/>
              </a:rPr>
              <a:t>A variety of math teaching AIDS</a:t>
            </a:r>
            <a:endParaRPr lang="en-US" altLang="zh-CN" sz="1400">
              <a:solidFill>
                <a:schemeClr val="tx1"/>
              </a:solidFill>
              <a:latin typeface="+mj-lt"/>
              <a:cs typeface="+mj-lt"/>
            </a:endParaRPr>
          </a:p>
          <a:p>
            <a:pPr marL="285750" indent="-285750">
              <a:buFont typeface="Wingdings" panose="05000000000000000000" charset="0"/>
              <a:buChar char="l"/>
            </a:pPr>
            <a:r>
              <a:rPr lang="en-US" altLang="zh-CN" sz="1400">
                <a:solidFill>
                  <a:schemeClr val="tx1"/>
                </a:solidFill>
                <a:latin typeface="+mj-lt"/>
                <a:cs typeface="+mj-lt"/>
              </a:rPr>
              <a:t>Mathematics games</a:t>
            </a:r>
            <a:endParaRPr lang="en-US" altLang="zh-CN" sz="1400">
              <a:solidFill>
                <a:schemeClr val="tx1"/>
              </a:solidFill>
              <a:latin typeface="+mj-lt"/>
              <a:cs typeface="+mj-lt"/>
            </a:endParaRPr>
          </a:p>
          <a:p>
            <a:pPr marL="285750" indent="-285750">
              <a:buFont typeface="Wingdings" panose="05000000000000000000" charset="0"/>
              <a:buChar char="l"/>
            </a:pPr>
            <a:r>
              <a:rPr lang="en-US" altLang="zh-CN" sz="1400">
                <a:solidFill>
                  <a:schemeClr val="tx1"/>
                </a:solidFill>
                <a:latin typeface="+mj-lt"/>
                <a:cs typeface="+mj-lt"/>
              </a:rPr>
              <a:t>Mathematics contests</a:t>
            </a:r>
            <a:endParaRPr lang="en-US" altLang="zh-CN" sz="1400">
              <a:solidFill>
                <a:schemeClr val="tx1"/>
              </a:solidFill>
              <a:latin typeface="+mj-lt"/>
              <a:cs typeface="+mj-lt"/>
            </a:endParaRPr>
          </a:p>
          <a:p>
            <a:pPr marL="285750" indent="-285750">
              <a:buFont typeface="Wingdings" panose="05000000000000000000" charset="0"/>
              <a:buChar char="l"/>
            </a:pPr>
            <a:r>
              <a:rPr lang="en-US" altLang="zh-CN" sz="1400">
                <a:solidFill>
                  <a:schemeClr val="tx1"/>
                </a:solidFill>
                <a:latin typeface="+mj-lt"/>
                <a:cs typeface="+mj-lt"/>
              </a:rPr>
              <a:t>Create situations close to life</a:t>
            </a:r>
            <a:endParaRPr lang="en-US" altLang="zh-CN" sz="1400">
              <a:solidFill>
                <a:schemeClr val="tx1"/>
              </a:solidFill>
              <a:latin typeface="+mj-lt"/>
              <a:cs typeface="+mj-lt"/>
            </a:endParaRPr>
          </a:p>
        </p:txBody>
      </p:sp>
      <p:sp>
        <p:nvSpPr>
          <p:cNvPr id="46" name="文本框 45"/>
          <p:cNvSpPr txBox="1"/>
          <p:nvPr/>
        </p:nvSpPr>
        <p:spPr>
          <a:xfrm>
            <a:off x="9088120" y="4349750"/>
            <a:ext cx="3757295" cy="521970"/>
          </a:xfrm>
          <a:prstGeom prst="rect">
            <a:avLst/>
          </a:prstGeom>
          <a:noFill/>
        </p:spPr>
        <p:txBody>
          <a:bodyPr wrap="square" rtlCol="0">
            <a:spAutoFit/>
          </a:bodyPr>
          <a:p>
            <a:pPr marL="285750" indent="-285750">
              <a:buFont typeface="Wingdings" panose="05000000000000000000" charset="0"/>
              <a:buChar char="l"/>
            </a:pPr>
            <a:r>
              <a:rPr lang="en-US" altLang="zh-CN" sz="1400">
                <a:solidFill>
                  <a:schemeClr val="tx1"/>
                </a:solidFill>
                <a:latin typeface="+mj-lt"/>
                <a:cs typeface="+mj-lt"/>
              </a:rPr>
              <a:t>Teacher’s support can bring clear thinking to students.</a:t>
            </a:r>
            <a:endParaRPr lang="en-US" altLang="zh-CN" sz="1400">
              <a:solidFill>
                <a:schemeClr val="tx1"/>
              </a:solidFill>
              <a:latin typeface="+mj-lt"/>
              <a:cs typeface="+mj-lt"/>
            </a:endParaRPr>
          </a:p>
        </p:txBody>
      </p:sp>
      <p:sp>
        <p:nvSpPr>
          <p:cNvPr id="47" name="文本框 46"/>
          <p:cNvSpPr txBox="1"/>
          <p:nvPr/>
        </p:nvSpPr>
        <p:spPr>
          <a:xfrm>
            <a:off x="9484995" y="4796155"/>
            <a:ext cx="3653155" cy="953135"/>
          </a:xfrm>
          <a:prstGeom prst="rect">
            <a:avLst/>
          </a:prstGeom>
          <a:noFill/>
        </p:spPr>
        <p:txBody>
          <a:bodyPr wrap="square" rtlCol="0">
            <a:spAutoFit/>
          </a:bodyPr>
          <a:p>
            <a:pPr marL="285750" indent="-285750">
              <a:buFont typeface="Wingdings" panose="05000000000000000000" charset="0"/>
              <a:buChar char="l"/>
            </a:pPr>
            <a:r>
              <a:rPr lang="en-US" altLang="zh-CN" sz="1400">
                <a:solidFill>
                  <a:schemeClr val="tx1"/>
                </a:solidFill>
                <a:latin typeface="+mj-lt"/>
                <a:cs typeface="+mj-lt"/>
              </a:rPr>
              <a:t>Use simple language to explain mathematical concepts</a:t>
            </a:r>
            <a:endParaRPr lang="en-US" altLang="zh-CN" sz="1400">
              <a:solidFill>
                <a:schemeClr val="tx1"/>
              </a:solidFill>
              <a:latin typeface="+mj-lt"/>
              <a:cs typeface="+mj-lt"/>
            </a:endParaRPr>
          </a:p>
          <a:p>
            <a:pPr marL="285750" indent="-285750">
              <a:buFont typeface="Wingdings" panose="05000000000000000000" charset="0"/>
              <a:buChar char="l"/>
            </a:pPr>
            <a:r>
              <a:rPr lang="en-US" altLang="zh-CN" sz="1400">
                <a:solidFill>
                  <a:schemeClr val="tx1"/>
                </a:solidFill>
                <a:latin typeface="+mj-lt"/>
                <a:cs typeface="+mj-lt"/>
              </a:rPr>
              <a:t>Provide a variety of solutions for students to choose</a:t>
            </a:r>
            <a:endParaRPr lang="en-US" altLang="zh-CN" sz="1400">
              <a:solidFill>
                <a:schemeClr val="tx1"/>
              </a:solidFill>
              <a:latin typeface="+mj-lt"/>
              <a:cs typeface="+mj-lt"/>
            </a:endParaRPr>
          </a:p>
        </p:txBody>
      </p:sp>
      <p:sp>
        <p:nvSpPr>
          <p:cNvPr id="48" name="文本框 47"/>
          <p:cNvSpPr txBox="1"/>
          <p:nvPr/>
        </p:nvSpPr>
        <p:spPr>
          <a:xfrm>
            <a:off x="9077960" y="5705475"/>
            <a:ext cx="3767455" cy="1383665"/>
          </a:xfrm>
          <a:prstGeom prst="rect">
            <a:avLst/>
          </a:prstGeom>
          <a:noFill/>
        </p:spPr>
        <p:txBody>
          <a:bodyPr wrap="square" rtlCol="0">
            <a:spAutoFit/>
          </a:bodyPr>
          <a:p>
            <a:pPr marL="285750" indent="-285750">
              <a:buFont typeface="Wingdings" panose="05000000000000000000" charset="0"/>
              <a:buChar char="l"/>
            </a:pPr>
            <a:r>
              <a:rPr lang="en-US" altLang="zh-CN" sz="1400">
                <a:solidFill>
                  <a:schemeClr val="tx1"/>
                </a:solidFill>
                <a:latin typeface="+mj-lt"/>
                <a:cs typeface="+mj-lt"/>
              </a:rPr>
              <a:t>Teachers' support after class can motivate students and make them more motivated to learn. Casing (2024) used data analysis to find that teachers could boost students' maths achievement through after-school help and support.</a:t>
            </a:r>
            <a:endParaRPr lang="en-US" altLang="zh-CN" sz="1400">
              <a:solidFill>
                <a:schemeClr val="tx1"/>
              </a:solidFill>
              <a:latin typeface="+mj-lt"/>
              <a:cs typeface="+mj-lt"/>
            </a:endParaRPr>
          </a:p>
        </p:txBody>
      </p:sp>
      <p:sp>
        <p:nvSpPr>
          <p:cNvPr id="49" name="文本框 48"/>
          <p:cNvSpPr txBox="1"/>
          <p:nvPr/>
        </p:nvSpPr>
        <p:spPr>
          <a:xfrm>
            <a:off x="9444355" y="7089140"/>
            <a:ext cx="3470910" cy="1599565"/>
          </a:xfrm>
          <a:prstGeom prst="rect">
            <a:avLst/>
          </a:prstGeom>
          <a:noFill/>
        </p:spPr>
        <p:txBody>
          <a:bodyPr wrap="square" rtlCol="0">
            <a:spAutoFit/>
          </a:bodyPr>
          <a:p>
            <a:pPr marL="285750" indent="-285750">
              <a:buFont typeface="Wingdings" panose="05000000000000000000" charset="0"/>
              <a:buChar char="l"/>
            </a:pPr>
            <a:r>
              <a:rPr lang="en-US" altLang="zh-CN" sz="1400">
                <a:solidFill>
                  <a:schemeClr val="tx1"/>
                </a:solidFill>
                <a:latin typeface="+mj-lt"/>
                <a:cs typeface="+mj-lt"/>
              </a:rPr>
              <a:t>Special counseling for students' weak links</a:t>
            </a:r>
            <a:endParaRPr lang="en-US" altLang="zh-CN" sz="1400">
              <a:solidFill>
                <a:schemeClr val="tx1"/>
              </a:solidFill>
              <a:latin typeface="+mj-lt"/>
              <a:cs typeface="+mj-lt"/>
            </a:endParaRPr>
          </a:p>
          <a:p>
            <a:pPr marL="285750" indent="-285750">
              <a:buFont typeface="Wingdings" panose="05000000000000000000" charset="0"/>
              <a:buChar char="l"/>
            </a:pPr>
            <a:r>
              <a:rPr lang="en-US" altLang="zh-CN" sz="1400">
                <a:solidFill>
                  <a:schemeClr val="tx1"/>
                </a:solidFill>
                <a:latin typeface="+mj-lt"/>
                <a:cs typeface="+mj-lt"/>
              </a:rPr>
              <a:t>Provide additional targeted exercises</a:t>
            </a:r>
            <a:endParaRPr lang="en-US" altLang="zh-CN" sz="1400">
              <a:solidFill>
                <a:schemeClr val="tx1"/>
              </a:solidFill>
              <a:latin typeface="+mj-lt"/>
              <a:cs typeface="+mj-lt"/>
            </a:endParaRPr>
          </a:p>
          <a:p>
            <a:pPr marL="285750" indent="-285750">
              <a:buFont typeface="Wingdings" panose="05000000000000000000" charset="0"/>
              <a:buChar char="l"/>
            </a:pPr>
            <a:r>
              <a:rPr lang="en-US" altLang="zh-CN" sz="1400">
                <a:solidFill>
                  <a:schemeClr val="tx1"/>
                </a:solidFill>
                <a:latin typeface="+mj-lt"/>
                <a:cs typeface="+mj-lt"/>
              </a:rPr>
              <a:t>Help students make a study plan that suits them</a:t>
            </a:r>
            <a:endParaRPr lang="en-US" altLang="zh-CN" sz="1400">
              <a:solidFill>
                <a:schemeClr val="tx1"/>
              </a:solidFill>
              <a:latin typeface="+mj-lt"/>
              <a:cs typeface="+mj-lt"/>
            </a:endParaRPr>
          </a:p>
          <a:p>
            <a:pPr marL="285750" indent="-285750">
              <a:buFont typeface="Wingdings" panose="05000000000000000000" charset="0"/>
              <a:buChar char="l"/>
            </a:pPr>
            <a:r>
              <a:rPr lang="en-US" altLang="zh-CN" sz="1400">
                <a:solidFill>
                  <a:schemeClr val="tx1"/>
                </a:solidFill>
                <a:latin typeface="+mj-lt"/>
                <a:cs typeface="+mj-lt"/>
              </a:rPr>
              <a:t>Use encouraging words to reduce student stress</a:t>
            </a:r>
            <a:endParaRPr lang="en-US" altLang="zh-CN" sz="1400">
              <a:solidFill>
                <a:schemeClr val="tx1"/>
              </a:solidFill>
              <a:latin typeface="+mj-lt"/>
              <a:cs typeface="+mj-lt"/>
            </a:endParaRPr>
          </a:p>
        </p:txBody>
      </p:sp>
      <p:sp>
        <p:nvSpPr>
          <p:cNvPr id="50" name="圆角矩形 49"/>
          <p:cNvSpPr/>
          <p:nvPr/>
        </p:nvSpPr>
        <p:spPr>
          <a:xfrm>
            <a:off x="9302115" y="8655685"/>
            <a:ext cx="1443355" cy="338455"/>
          </a:xfrm>
          <a:prstGeom prst="roundRect">
            <a:avLst/>
          </a:prstGeom>
          <a:solidFill>
            <a:schemeClr val="accent5">
              <a:lumMod val="20000"/>
              <a:lumOff val="80000"/>
            </a:schemeClr>
          </a:solidFill>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51" name="圆角矩形 50"/>
          <p:cNvSpPr/>
          <p:nvPr/>
        </p:nvSpPr>
        <p:spPr>
          <a:xfrm>
            <a:off x="10858500" y="9229725"/>
            <a:ext cx="697865" cy="338455"/>
          </a:xfrm>
          <a:prstGeom prst="roundRect">
            <a:avLst/>
          </a:prstGeom>
          <a:solidFill>
            <a:schemeClr val="accent5">
              <a:lumMod val="20000"/>
              <a:lumOff val="80000"/>
            </a:schemeClr>
          </a:solidFill>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52" name="圆角矩形 51"/>
          <p:cNvSpPr/>
          <p:nvPr/>
        </p:nvSpPr>
        <p:spPr>
          <a:xfrm>
            <a:off x="11717655" y="8655685"/>
            <a:ext cx="996950" cy="338455"/>
          </a:xfrm>
          <a:prstGeom prst="roundRect">
            <a:avLst/>
          </a:prstGeom>
          <a:solidFill>
            <a:schemeClr val="accent5">
              <a:lumMod val="20000"/>
              <a:lumOff val="80000"/>
            </a:schemeClr>
          </a:solidFill>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zh-CN" altLang="en-US"/>
          </a:p>
        </p:txBody>
      </p:sp>
      <p:sp>
        <p:nvSpPr>
          <p:cNvPr id="53" name="文本框 52"/>
          <p:cNvSpPr txBox="1"/>
          <p:nvPr/>
        </p:nvSpPr>
        <p:spPr>
          <a:xfrm>
            <a:off x="9230360" y="8667115"/>
            <a:ext cx="4570095" cy="306705"/>
          </a:xfrm>
          <a:prstGeom prst="rect">
            <a:avLst/>
          </a:prstGeom>
          <a:noFill/>
        </p:spPr>
        <p:txBody>
          <a:bodyPr wrap="square" rtlCol="0">
            <a:spAutoFit/>
          </a:bodyPr>
          <a:p>
            <a:pPr indent="0">
              <a:buFont typeface="Wingdings" panose="05000000000000000000" charset="0"/>
              <a:buNone/>
            </a:pPr>
            <a:r>
              <a:rPr lang="en-US" altLang="zh-CN" sz="1400">
                <a:solidFill>
                  <a:schemeClr val="tx1"/>
                </a:solidFill>
                <a:latin typeface="+mj-lt"/>
                <a:cs typeface="+mj-lt"/>
              </a:rPr>
              <a:t>teacher’s support</a:t>
            </a:r>
            <a:endParaRPr lang="en-US" altLang="zh-CN" sz="1400">
              <a:solidFill>
                <a:schemeClr val="tx1"/>
              </a:solidFill>
              <a:latin typeface="+mj-lt"/>
              <a:cs typeface="+mj-lt"/>
            </a:endParaRPr>
          </a:p>
        </p:txBody>
      </p:sp>
      <p:sp>
        <p:nvSpPr>
          <p:cNvPr id="54" name="文本框 53"/>
          <p:cNvSpPr txBox="1"/>
          <p:nvPr/>
        </p:nvSpPr>
        <p:spPr>
          <a:xfrm>
            <a:off x="10829925" y="9241155"/>
            <a:ext cx="4570095" cy="306705"/>
          </a:xfrm>
          <a:prstGeom prst="rect">
            <a:avLst/>
          </a:prstGeom>
          <a:noFill/>
        </p:spPr>
        <p:txBody>
          <a:bodyPr wrap="square" rtlCol="0">
            <a:spAutoFit/>
          </a:bodyPr>
          <a:p>
            <a:pPr indent="0">
              <a:buFont typeface="Wingdings" panose="05000000000000000000" charset="0"/>
              <a:buNone/>
            </a:pPr>
            <a:r>
              <a:rPr lang="en-US" altLang="zh-CN" sz="1400">
                <a:solidFill>
                  <a:schemeClr val="tx1"/>
                </a:solidFill>
                <a:latin typeface="+mj-lt"/>
                <a:cs typeface="+mj-lt"/>
              </a:rPr>
              <a:t>anxiety</a:t>
            </a:r>
            <a:endParaRPr lang="en-US" altLang="zh-CN" sz="1400">
              <a:solidFill>
                <a:schemeClr val="tx1"/>
              </a:solidFill>
              <a:latin typeface="+mj-lt"/>
              <a:cs typeface="+mj-lt"/>
            </a:endParaRPr>
          </a:p>
        </p:txBody>
      </p:sp>
      <p:sp>
        <p:nvSpPr>
          <p:cNvPr id="55" name="文本框 54"/>
          <p:cNvSpPr txBox="1"/>
          <p:nvPr/>
        </p:nvSpPr>
        <p:spPr>
          <a:xfrm>
            <a:off x="11717655" y="8667115"/>
            <a:ext cx="4570095" cy="306705"/>
          </a:xfrm>
          <a:prstGeom prst="rect">
            <a:avLst/>
          </a:prstGeom>
          <a:noFill/>
        </p:spPr>
        <p:txBody>
          <a:bodyPr wrap="square" rtlCol="0">
            <a:spAutoFit/>
          </a:bodyPr>
          <a:p>
            <a:pPr indent="0">
              <a:buFont typeface="Wingdings" panose="05000000000000000000" charset="0"/>
              <a:buNone/>
            </a:pPr>
            <a:r>
              <a:rPr lang="en-US" altLang="zh-CN" sz="1400">
                <a:solidFill>
                  <a:schemeClr val="tx1"/>
                </a:solidFill>
                <a:latin typeface="+mj-lt"/>
                <a:cs typeface="+mj-lt"/>
              </a:rPr>
              <a:t>motivation</a:t>
            </a:r>
            <a:endParaRPr lang="en-US" altLang="zh-CN" sz="1400">
              <a:solidFill>
                <a:schemeClr val="tx1"/>
              </a:solidFill>
              <a:latin typeface="+mj-lt"/>
              <a:cs typeface="+mj-lt"/>
            </a:endParaRPr>
          </a:p>
        </p:txBody>
      </p:sp>
      <p:cxnSp>
        <p:nvCxnSpPr>
          <p:cNvPr id="57" name="直接连接符 56"/>
          <p:cNvCxnSpPr>
            <a:stCxn id="55" idx="1"/>
          </p:cNvCxnSpPr>
          <p:nvPr/>
        </p:nvCxnSpPr>
        <p:spPr>
          <a:xfrm flipH="1" flipV="1">
            <a:off x="10743565" y="8811895"/>
            <a:ext cx="974090" cy="8890"/>
          </a:xfrm>
          <a:prstGeom prst="line">
            <a:avLst/>
          </a:prstGeom>
        </p:spPr>
        <p:style>
          <a:lnRef idx="2">
            <a:schemeClr val="accent1"/>
          </a:lnRef>
          <a:fillRef idx="0">
            <a:srgbClr val="FFFFFF"/>
          </a:fillRef>
          <a:effectRef idx="0">
            <a:srgbClr val="FFFFFF"/>
          </a:effectRef>
          <a:fontRef idx="minor">
            <a:schemeClr val="tx1"/>
          </a:fontRef>
        </p:style>
      </p:cxnSp>
      <p:cxnSp>
        <p:nvCxnSpPr>
          <p:cNvPr id="58" name="直接连接符 57"/>
          <p:cNvCxnSpPr/>
          <p:nvPr/>
        </p:nvCxnSpPr>
        <p:spPr>
          <a:xfrm>
            <a:off x="10722610" y="8957945"/>
            <a:ext cx="156845" cy="292100"/>
          </a:xfrm>
          <a:prstGeom prst="line">
            <a:avLst/>
          </a:prstGeom>
        </p:spPr>
        <p:style>
          <a:lnRef idx="2">
            <a:schemeClr val="accent1"/>
          </a:lnRef>
          <a:fillRef idx="0">
            <a:srgbClr val="FFFFFF"/>
          </a:fillRef>
          <a:effectRef idx="0">
            <a:srgbClr val="FFFFFF"/>
          </a:effectRef>
          <a:fontRef idx="minor">
            <a:schemeClr val="tx1"/>
          </a:fontRef>
        </p:style>
      </p:cxnSp>
      <p:cxnSp>
        <p:nvCxnSpPr>
          <p:cNvPr id="59" name="直接连接符 58"/>
          <p:cNvCxnSpPr/>
          <p:nvPr/>
        </p:nvCxnSpPr>
        <p:spPr>
          <a:xfrm flipV="1">
            <a:off x="11547475" y="8978900"/>
            <a:ext cx="240030" cy="302260"/>
          </a:xfrm>
          <a:prstGeom prst="line">
            <a:avLst/>
          </a:prstGeom>
        </p:spPr>
        <p:style>
          <a:lnRef idx="2">
            <a:schemeClr val="accent1"/>
          </a:lnRef>
          <a:fillRef idx="0">
            <a:srgbClr val="FFFFFF"/>
          </a:fillRef>
          <a:effectRef idx="0">
            <a:srgbClr val="FFFFFF"/>
          </a:effectRef>
          <a:fontRef idx="minor">
            <a:schemeClr val="tx1"/>
          </a:fontRef>
        </p:style>
      </p:cxnSp>
      <p:sp>
        <p:nvSpPr>
          <p:cNvPr id="60" name="文本框 59"/>
          <p:cNvSpPr txBox="1"/>
          <p:nvPr/>
        </p:nvSpPr>
        <p:spPr>
          <a:xfrm>
            <a:off x="4243705" y="6323965"/>
            <a:ext cx="4172585" cy="306705"/>
          </a:xfrm>
          <a:prstGeom prst="rect">
            <a:avLst/>
          </a:prstGeom>
          <a:noFill/>
        </p:spPr>
        <p:txBody>
          <a:bodyPr wrap="square" rtlCol="0">
            <a:spAutoFit/>
          </a:bodyPr>
          <a:p>
            <a:pPr marL="285750" indent="-285750">
              <a:buFont typeface="Wingdings" panose="05000000000000000000" charset="0"/>
              <a:buChar char="l"/>
            </a:pPr>
            <a:r>
              <a:rPr lang="en-US" altLang="zh-CN" sz="1400">
                <a:solidFill>
                  <a:schemeClr val="tx1"/>
                </a:solidFill>
                <a:latin typeface="+mj-lt"/>
                <a:cs typeface="+mj-lt"/>
              </a:rPr>
              <a:t>Reference</a:t>
            </a:r>
            <a:endParaRPr lang="en-US" altLang="zh-CN" sz="1400">
              <a:solidFill>
                <a:schemeClr val="tx1"/>
              </a:solidFill>
              <a:latin typeface="+mj-lt"/>
              <a:cs typeface="+mj-lt"/>
            </a:endParaRPr>
          </a:p>
        </p:txBody>
      </p:sp>
      <p:pic>
        <p:nvPicPr>
          <p:cNvPr id="63" name="图片 62"/>
          <p:cNvPicPr>
            <a:picLocks noChangeAspect="1"/>
          </p:cNvPicPr>
          <p:nvPr/>
        </p:nvPicPr>
        <p:blipFill>
          <a:blip r:embed="rId2"/>
          <a:stretch>
            <a:fillRect/>
          </a:stretch>
        </p:blipFill>
        <p:spPr>
          <a:xfrm>
            <a:off x="0" y="0"/>
            <a:ext cx="480060" cy="616585"/>
          </a:xfrm>
          <a:prstGeom prst="rect">
            <a:avLst/>
          </a:prstGeom>
        </p:spPr>
      </p:pic>
      <p:pic>
        <p:nvPicPr>
          <p:cNvPr id="64" name="图片 63"/>
          <p:cNvPicPr>
            <a:picLocks noChangeAspect="1"/>
          </p:cNvPicPr>
          <p:nvPr/>
        </p:nvPicPr>
        <p:blipFill>
          <a:blip r:embed="rId3"/>
          <a:stretch>
            <a:fillRect/>
          </a:stretch>
        </p:blipFill>
        <p:spPr>
          <a:xfrm>
            <a:off x="471805" y="0"/>
            <a:ext cx="1373505" cy="615950"/>
          </a:xfrm>
          <a:prstGeom prst="rect">
            <a:avLst/>
          </a:prstGeom>
        </p:spPr>
      </p:pic>
    </p:spTree>
    <p:custDataLst>
      <p:tags r:id="rId4"/>
    </p:custDataLst>
  </p:cSld>
  <p:clrMapOvr>
    <a:masterClrMapping/>
  </p:clrMapOvr>
</p:sld>
</file>

<file path=ppt/tags/tag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4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081"/>
</p:tagLst>
</file>

<file path=ppt/tags/tag5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081"/>
</p:tagLst>
</file>

<file path=ppt/tags/tag5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2.xml><?xml version="1.0" encoding="utf-8"?>
<p:tagLst xmlns:p="http://schemas.openxmlformats.org/presentationml/2006/main">
  <p:tag name="KSO_WM_TEMPLATE_THUMBS_INDEX" val="1、4、7、12、13、14、15、16、17、18、20、24、25、28、33、36、40、43、44"/>
  <p:tag name="KSO_WM_TEMPLATE_SUBCATEGORY" val="19"/>
  <p:tag name="KSO_WM_TAG_VERSION" val="1.0"/>
  <p:tag name="KSO_WM_BEAUTIFY_FLAG" val="#wm#"/>
  <p:tag name="KSO_WM_TEMPLATE_CATEGORY" val="custom"/>
  <p:tag name="KSO_WM_TEMPLATE_INDEX" val="20205081"/>
  <p:tag name="KSO_WM_TEMPLATE_MASTER_TYPE" val="0"/>
  <p:tag name="KSO_WM_TEMPLATE_COLOR_TYPE" val="1"/>
  <p:tag name="KSO_WM_UNIT_SHOW_EDIT_AREA_INDICATION" val="1"/>
</p:tagLst>
</file>

<file path=ppt/tags/tag63.xml><?xml version="1.0" encoding="utf-8"?>
<p:tagLst xmlns:p="http://schemas.openxmlformats.org/presentationml/2006/main">
  <p:tag name="KSO_WM_SLIDE_ID" val="custom20205081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081"/>
  <p:tag name="KSO_WM_SLIDE_LAYOUT" val="a_b"/>
  <p:tag name="KSO_WM_SLIDE_LAYOUT_CNT" val="1_1"/>
  <p:tag name="KSO_WM_UNIT_SHOW_EDIT_AREA_INDICATION" val="1"/>
  <p:tag name="KSO_WM_TEMPLATE_THUMBS_INDEX" val="1、4、7、12、13、14、15、16、17、18、20、24、25、28、33、36、40、43、44"/>
</p:tagLst>
</file>

<file path=ppt/tags/tag64.xml><?xml version="1.0" encoding="utf-8"?>
<p:tagLst xmlns:p="http://schemas.openxmlformats.org/presentationml/2006/main">
  <p:tag name="commondata" val="eyJoZGlkIjoiNTM1YjU3MTEzMTFmMGVjYThkODE5OTAzMDQ4ZjIwZjEifQ=="/>
</p:tagLst>
</file>

<file path=ppt/theme/theme1.xml><?xml version="1.0" encoding="utf-8"?>
<a:theme xmlns:a="http://schemas.openxmlformats.org/drawingml/2006/main" name="WPS">
  <a:themeElements>
    <a:clrScheme name="WPS">
      <a:dk1>
        <a:sysClr val="windowText" lastClr="000000"/>
      </a:dk1>
      <a:lt1>
        <a:sysClr val="window" lastClr="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
      </a:majorFont>
      <a:minorFont>
        <a:latin typeface="Arial"/>
        <a:ea typeface="微软雅黑"/>
        <a:cs typeface=""/>
      </a:minorFont>
    </a:fontScheme>
    <a:fmtScheme name="WPS">
      <a:fillStyleLst>
        <a:solidFill>
          <a:schemeClr val="phClr"/>
        </a:solidFill>
        <a:gradFill>
          <a:gsLst>
            <a:gs pos="0">
              <a:schemeClr val="phClr">
                <a:lumOff val="17500"/>
              </a:schemeClr>
            </a:gs>
            <a:gs pos="100000">
              <a:schemeClr val="phClr"/>
            </a:gs>
          </a:gsLst>
          <a:lin ang="2700000" scaled="0"/>
        </a:gradFill>
        <a:gradFill>
          <a:gsLst>
            <a:gs pos="0">
              <a:schemeClr val="phClr">
                <a:hueOff val="-2520000"/>
              </a:schemeClr>
            </a:gs>
            <a:gs pos="100000">
              <a:schemeClr val="phClr"/>
            </a:gs>
          </a:gsLst>
          <a:lin ang="2700000" scaled="0"/>
        </a:gradFill>
      </a:fillStyleLst>
      <a:lnStyleLst>
        <a:ln w="12700" cap="flat" cmpd="sng" algn="ctr">
          <a:solidFill>
            <a:schemeClr val="phClr"/>
          </a:solidFill>
          <a:prstDash val="solid"/>
          <a:miter lim="800000"/>
        </a:ln>
        <a:ln w="12700" cap="flat" cmpd="sng" algn="ctr">
          <a:solidFill>
            <a:schemeClr val="phClr"/>
          </a:solidFill>
          <a:prstDash val="solid"/>
          <a:miter lim="800000"/>
        </a:ln>
        <a:ln w="12700" cap="flat" cmpd="sng" algn="ctr">
          <a:gradFill>
            <a:gsLst>
              <a:gs pos="0">
                <a:schemeClr val="phClr">
                  <a:hueOff val="-4200000"/>
                </a:schemeClr>
              </a:gs>
              <a:gs pos="100000">
                <a:schemeClr val="phClr"/>
              </a:gs>
            </a:gsLst>
            <a:lin ang="2700000" scaled="1"/>
          </a:gradFill>
          <a:prstDash val="solid"/>
          <a:miter lim="800000"/>
        </a:ln>
      </a:lnStyleLst>
      <a:effectStyleLst>
        <a:effectStyle>
          <a:effectLst>
            <a:outerShdw blurRad="101600" dist="50800" dir="5400000" algn="ctr" rotWithShape="0">
              <a:schemeClr val="phClr">
                <a:alpha val="60000"/>
              </a:schemeClr>
            </a:outerShdw>
          </a:effectLst>
        </a:effectStyle>
        <a:effectStyle>
          <a:effectLst>
            <a:reflection stA="50000" endA="300" endPos="40000" dist="25400" dir="5400000" sy="-100000" algn="bl" rotWithShape="0"/>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3775</Words>
  <Application>WPS 演示</Application>
  <PresentationFormat>宽屏</PresentationFormat>
  <Paragraphs>78</Paragraphs>
  <Slides>1</Slides>
  <Notes>4</Notes>
  <HiddenSlides>0</HiddenSlides>
  <MMClips>0</MMClips>
  <ScaleCrop>false</ScaleCrop>
  <HeadingPairs>
    <vt:vector size="6" baseType="variant">
      <vt:variant>
        <vt:lpstr>已用的字体</vt:lpstr>
      </vt:variant>
      <vt:variant>
        <vt:i4>8</vt:i4>
      </vt:variant>
      <vt:variant>
        <vt:lpstr>主题</vt:lpstr>
      </vt:variant>
      <vt:variant>
        <vt:i4>1</vt:i4>
      </vt:variant>
      <vt:variant>
        <vt:lpstr>幻灯片标题</vt:lpstr>
      </vt:variant>
      <vt:variant>
        <vt:i4>1</vt:i4>
      </vt:variant>
    </vt:vector>
  </HeadingPairs>
  <TitlesOfParts>
    <vt:vector size="10" baseType="lpstr">
      <vt:lpstr>Arial</vt:lpstr>
      <vt:lpstr>宋体</vt:lpstr>
      <vt:lpstr>Wingdings</vt:lpstr>
      <vt:lpstr>Wingdings</vt:lpstr>
      <vt:lpstr>微软雅黑</vt:lpstr>
      <vt:lpstr>Arial Unicode MS</vt:lpstr>
      <vt:lpstr>Calibri</vt:lpstr>
      <vt:lpstr>Arial</vt:lpstr>
      <vt:lpstr>WPS</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空白演示</dc:title>
  <dc:creator/>
  <cp:lastModifiedBy>　　南方酒馆</cp:lastModifiedBy>
  <cp:revision>155</cp:revision>
  <dcterms:created xsi:type="dcterms:W3CDTF">2019-06-19T02:08:00Z</dcterms:created>
  <dcterms:modified xsi:type="dcterms:W3CDTF">2024-11-10T17:02:28Z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2052-12.1.0.18608</vt:lpwstr>
  </property>
  <property fmtid="{D5CDD505-2E9C-101B-9397-08002B2CF9AE}" pid="3" name="ICV">
    <vt:lpwstr>73942FBCA76A47C4A9AB61B3370A0276_11</vt:lpwstr>
  </property>
</Properties>
</file>