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31415A-9E6B-4C63-8063-E3868B26D833}" v="114" dt="2022-09-21T12:48:53.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80" d="100"/>
          <a:sy n="80" d="100"/>
        </p:scale>
        <p:origin x="40" y="-1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6655759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92355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8596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21685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08/09/2022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25778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08/09/2022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52255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46CE7D5-CF57-46EF-B807-FDD0502418D4}" type="datetimeFigureOut">
              <a:rPr lang="en-GB" smtClean="0"/>
              <a:t>08/09/2022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41051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7522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9190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3073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55045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59514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855277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08/09/2022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81657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6CE7D5-CF57-46EF-B807-FDD0502418D4}" type="datetimeFigureOut">
              <a:rPr lang="en-GB" smtClean="0"/>
              <a:t>08/09/2022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903145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963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639034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94232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46CE7D5-CF57-46EF-B807-FDD0502418D4}" type="datetimeFigureOut">
              <a:rPr lang="en-GB" smtClean="0"/>
              <a:t>08/09/2022</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853951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ivilservicelocal.blog.gov.uk/2020/10/13/how-time-management-techniques-and-a-sense-of-awe-can-increase-our-well-being/" TargetMode="External"/><Relationship Id="rId2" Type="http://schemas.openxmlformats.org/officeDocument/2006/relationships/hyperlink" Target="https://launchspace.net/blog/smart-goals/"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4524A8-4296-F988-2AAA-C5BA763C2B75}"/>
              </a:ext>
            </a:extLst>
          </p:cNvPr>
          <p:cNvSpPr txBox="1"/>
          <p:nvPr/>
        </p:nvSpPr>
        <p:spPr>
          <a:xfrm>
            <a:off x="-1" y="223738"/>
            <a:ext cx="2475847" cy="3493264"/>
          </a:xfrm>
          <a:prstGeom prst="rect">
            <a:avLst/>
          </a:prstGeom>
          <a:ln/>
        </p:spPr>
        <p:style>
          <a:lnRef idx="1">
            <a:schemeClr val="accent1"/>
          </a:lnRef>
          <a:fillRef idx="2">
            <a:schemeClr val="accent1"/>
          </a:fillRef>
          <a:effectRef idx="1">
            <a:schemeClr val="accent1"/>
          </a:effectRef>
          <a:fontRef idx="minor">
            <a:schemeClr val="dk1"/>
          </a:fontRef>
        </p:style>
        <p:txBody>
          <a:bodyPr wrap="square" lIns="91440" tIns="45720" rIns="91440" bIns="45720" rtlCol="0" anchor="t">
            <a:spAutoFit/>
          </a:bodyPr>
          <a:lstStyle/>
          <a:p>
            <a:r>
              <a:rPr lang="en-GB" sz="1000" b="1" u="sng" dirty="0">
                <a:latin typeface="Arial"/>
                <a:cs typeface="Arial"/>
              </a:rPr>
              <a:t>Introduction</a:t>
            </a:r>
          </a:p>
          <a:p>
            <a:r>
              <a:rPr lang="en-GB" sz="1000" dirty="0">
                <a:latin typeface="Arial"/>
                <a:cs typeface="Calibri"/>
              </a:rPr>
              <a:t>One of the most important considerations of this academic poster is to understand that there are many components that branch together used in critical thinking in education however, During this study only 3 skills will be focused on in detail. These study skills in which oneself believes have a big part to play for critical thinking in education and how these 3 skills can be used to better ourselves.</a:t>
            </a:r>
          </a:p>
          <a:p>
            <a:r>
              <a:rPr lang="en-GB" sz="1000" dirty="0">
                <a:latin typeface="Arial"/>
                <a:cs typeface="Calibri"/>
              </a:rPr>
              <a:t>Oneself will conclude upon this information and what can be learnt.</a:t>
            </a:r>
          </a:p>
          <a:p>
            <a:endParaRPr lang="en-GB" sz="1000" dirty="0">
              <a:latin typeface="Arial"/>
              <a:cs typeface="Calibri"/>
            </a:endParaRPr>
          </a:p>
          <a:p>
            <a:r>
              <a:rPr lang="en-GB" sz="1000" dirty="0">
                <a:latin typeface="Arial"/>
                <a:cs typeface="Calibri"/>
              </a:rPr>
              <a:t>What is critical thinking?</a:t>
            </a:r>
          </a:p>
          <a:p>
            <a:pPr algn="l"/>
            <a:r>
              <a:rPr lang="en-GB" sz="1000" b="0" i="0" dirty="0">
                <a:effectLst/>
                <a:latin typeface="Arial" panose="020B0604020202020204" pitchFamily="34" charset="0"/>
                <a:cs typeface="Arial" panose="020B0604020202020204" pitchFamily="34" charset="0"/>
              </a:rPr>
              <a:t>(Cottrell, S, 2017, p. 1) notes that critical thinking is a way in which oneself uses their mind to analyse information given to them from different sources and draw a fair conclusion. </a:t>
            </a:r>
            <a:endParaRPr lang="en-GB" sz="1000" i="0" dirty="0">
              <a:effectLst/>
              <a:latin typeface="Arial" panose="020B0604020202020204" pitchFamily="34" charset="0"/>
              <a:cs typeface="Arial" panose="020B0604020202020204" pitchFamily="34" charset="0"/>
            </a:endParaRPr>
          </a:p>
          <a:p>
            <a:endParaRPr lang="en-GB" sz="1100" dirty="0">
              <a:solidFill>
                <a:srgbClr val="C00000"/>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EACCA33-0A55-5CFF-FF29-B60AE383EE94}"/>
              </a:ext>
            </a:extLst>
          </p:cNvPr>
          <p:cNvSpPr txBox="1"/>
          <p:nvPr/>
        </p:nvSpPr>
        <p:spPr>
          <a:xfrm>
            <a:off x="409574" y="25628"/>
            <a:ext cx="3324225"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Ashley MacDonald, 0951729, ECGE4005P/C</a:t>
            </a:r>
          </a:p>
        </p:txBody>
      </p:sp>
      <p:sp>
        <p:nvSpPr>
          <p:cNvPr id="4" name="TextBox 3">
            <a:extLst>
              <a:ext uri="{FF2B5EF4-FFF2-40B4-BE49-F238E27FC236}">
                <a16:creationId xmlns:a16="http://schemas.microsoft.com/office/drawing/2014/main" id="{2FFE1BA3-8959-28B7-97F5-0C3F433577F1}"/>
              </a:ext>
            </a:extLst>
          </p:cNvPr>
          <p:cNvSpPr txBox="1"/>
          <p:nvPr/>
        </p:nvSpPr>
        <p:spPr>
          <a:xfrm>
            <a:off x="4733925" y="133350"/>
            <a:ext cx="3067050" cy="307777"/>
          </a:xfrm>
          <a:prstGeom prst="rect">
            <a:avLst/>
          </a:prstGeom>
          <a:noFill/>
        </p:spPr>
        <p:txBody>
          <a:bodyPr wrap="square" rtlCol="0">
            <a:spAutoFit/>
          </a:bodyPr>
          <a:lstStyle/>
          <a:p>
            <a:r>
              <a:rPr lang="en-GB" sz="1400" b="1" u="sng" dirty="0">
                <a:latin typeface="Arial" panose="020B0604020202020204" pitchFamily="34" charset="0"/>
                <a:cs typeface="Arial" panose="020B0604020202020204" pitchFamily="34" charset="0"/>
              </a:rPr>
              <a:t>Critical thinking in education</a:t>
            </a:r>
          </a:p>
        </p:txBody>
      </p:sp>
      <p:sp>
        <p:nvSpPr>
          <p:cNvPr id="5" name="TextBox 4">
            <a:extLst>
              <a:ext uri="{FF2B5EF4-FFF2-40B4-BE49-F238E27FC236}">
                <a16:creationId xmlns:a16="http://schemas.microsoft.com/office/drawing/2014/main" id="{E03BEFC7-BFF5-4834-82EC-4376C53E66FB}"/>
              </a:ext>
            </a:extLst>
          </p:cNvPr>
          <p:cNvSpPr txBox="1"/>
          <p:nvPr/>
        </p:nvSpPr>
        <p:spPr>
          <a:xfrm>
            <a:off x="-1" y="3717002"/>
            <a:ext cx="3558365" cy="2277547"/>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000" b="1" u="sng" dirty="0">
                <a:latin typeface="Arial" panose="020B0604020202020204" pitchFamily="34" charset="0"/>
                <a:cs typeface="Arial" panose="020B0604020202020204" pitchFamily="34" charset="0"/>
              </a:rPr>
              <a:t>Planning &amp; Goal Setting</a:t>
            </a:r>
          </a:p>
          <a:p>
            <a:r>
              <a:rPr lang="en-GB" sz="1000" b="0" i="0" dirty="0">
                <a:solidFill>
                  <a:srgbClr val="282C33"/>
                </a:solidFill>
                <a:effectLst/>
                <a:latin typeface="Arial" panose="020B0604020202020204" pitchFamily="34" charset="0"/>
                <a:cs typeface="Arial" panose="020B0604020202020204" pitchFamily="34" charset="0"/>
              </a:rPr>
              <a:t>Goal setting and planning is a purposeful and explicit process that starts with identifying a new objective, skill, or project you want to achieve, Then making a plan for achieving it, and working towards complete it.</a:t>
            </a:r>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One must admit that goal setting has a profound effect on how a person can achieve a set target, This target can either be long term or it can be a short term.</a:t>
            </a:r>
          </a:p>
          <a:p>
            <a:r>
              <a:rPr lang="en-GB" sz="1000" b="0" i="0" dirty="0">
                <a:effectLst/>
                <a:latin typeface="Arial" panose="020B0604020202020204" pitchFamily="34" charset="0"/>
                <a:cs typeface="Arial" panose="020B0604020202020204" pitchFamily="34" charset="0"/>
              </a:rPr>
              <a:t>(Cottrell, S. 2021, P. 207) </a:t>
            </a:r>
            <a:r>
              <a:rPr lang="en-GB" sz="1000" dirty="0">
                <a:latin typeface="Arial" panose="020B0604020202020204" pitchFamily="34" charset="0"/>
                <a:cs typeface="Arial" panose="020B0604020202020204" pitchFamily="34" charset="0"/>
              </a:rPr>
              <a:t>Specific, measurable, achievable, realistic and time (SMART) objectives are advantageous for most tasks. These facilitate seeing what has to be done, keeping track of development, and gauging success.</a:t>
            </a:r>
          </a:p>
          <a:p>
            <a:endParaRPr lang="en-GB" sz="1100" b="1" u="sng" dirty="0">
              <a:latin typeface="Arial" panose="020B0604020202020204" pitchFamily="34" charset="0"/>
              <a:cs typeface="Arial" panose="020B0604020202020204" pitchFamily="34" charset="0"/>
            </a:endParaRPr>
          </a:p>
          <a:p>
            <a:endParaRPr lang="en-GB" sz="1100" b="1" u="sng" dirty="0">
              <a:latin typeface="Arial" panose="020B0604020202020204" pitchFamily="34" charset="0"/>
              <a:cs typeface="Arial" panose="020B0604020202020204" pitchFamily="34" charset="0"/>
            </a:endParaRPr>
          </a:p>
        </p:txBody>
      </p:sp>
      <p:pic>
        <p:nvPicPr>
          <p:cNvPr id="1026" name="Picture 2" descr="How to Create Meaningful SMART Goals - Launch Space">
            <a:extLst>
              <a:ext uri="{FF2B5EF4-FFF2-40B4-BE49-F238E27FC236}">
                <a16:creationId xmlns:a16="http://schemas.microsoft.com/office/drawing/2014/main" id="{B947B177-AB98-3999-2425-EC0BE16B369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5550195"/>
            <a:ext cx="2664457" cy="13184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261C2D7-7903-6A50-F0DE-E82501387ED6}"/>
              </a:ext>
            </a:extLst>
          </p:cNvPr>
          <p:cNvSpPr txBox="1"/>
          <p:nvPr/>
        </p:nvSpPr>
        <p:spPr>
          <a:xfrm>
            <a:off x="2607750" y="6006852"/>
            <a:ext cx="766315" cy="861774"/>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 Launchspace.net, Year unknown</a:t>
            </a:r>
          </a:p>
        </p:txBody>
      </p:sp>
      <p:sp>
        <p:nvSpPr>
          <p:cNvPr id="8" name="TextBox 7">
            <a:extLst>
              <a:ext uri="{FF2B5EF4-FFF2-40B4-BE49-F238E27FC236}">
                <a16:creationId xmlns:a16="http://schemas.microsoft.com/office/drawing/2014/main" id="{0E9081C6-0BED-F5FB-146E-A2FC09CCDE72}"/>
              </a:ext>
            </a:extLst>
          </p:cNvPr>
          <p:cNvSpPr txBox="1"/>
          <p:nvPr/>
        </p:nvSpPr>
        <p:spPr>
          <a:xfrm>
            <a:off x="3558364" y="5072896"/>
            <a:ext cx="2475847" cy="178510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000" dirty="0">
                <a:latin typeface="Arial" panose="020B0604020202020204" pitchFamily="34" charset="0"/>
                <a:cs typeface="Arial" panose="020B0604020202020204" pitchFamily="34" charset="0"/>
              </a:rPr>
              <a:t>Smart targets are a fantastic tool to use, the acronym SMART can be broken down as the following:-</a:t>
            </a:r>
          </a:p>
          <a:p>
            <a:r>
              <a:rPr lang="en-GB" sz="1000" dirty="0">
                <a:latin typeface="Arial" panose="020B0604020202020204" pitchFamily="34" charset="0"/>
                <a:cs typeface="Arial" panose="020B0604020202020204" pitchFamily="34" charset="0"/>
              </a:rPr>
              <a:t>S – your goal or target has to be specific to your needs.</a:t>
            </a:r>
          </a:p>
          <a:p>
            <a:r>
              <a:rPr lang="en-GB" sz="1000" dirty="0">
                <a:latin typeface="Arial" panose="020B0604020202020204" pitchFamily="34" charset="0"/>
                <a:cs typeface="Arial" panose="020B0604020202020204" pitchFamily="34" charset="0"/>
              </a:rPr>
              <a:t>M – the target will be measurable. </a:t>
            </a:r>
          </a:p>
          <a:p>
            <a:r>
              <a:rPr lang="en-GB" sz="1000" dirty="0">
                <a:latin typeface="Arial" panose="020B0604020202020204" pitchFamily="34" charset="0"/>
                <a:cs typeface="Arial" panose="020B0604020202020204" pitchFamily="34" charset="0"/>
              </a:rPr>
              <a:t>A – it has to be achievable. </a:t>
            </a:r>
          </a:p>
          <a:p>
            <a:r>
              <a:rPr lang="en-GB" sz="1000" dirty="0">
                <a:latin typeface="Arial" panose="020B0604020202020204" pitchFamily="34" charset="0"/>
                <a:cs typeface="Arial" panose="020B0604020202020204" pitchFamily="34" charset="0"/>
              </a:rPr>
              <a:t>R – make it realistic or relevant to what's needed. </a:t>
            </a:r>
          </a:p>
          <a:p>
            <a:r>
              <a:rPr lang="en-GB" sz="1000" dirty="0">
                <a:latin typeface="Arial" panose="020B0604020202020204" pitchFamily="34" charset="0"/>
                <a:cs typeface="Arial" panose="020B0604020202020204" pitchFamily="34" charset="0"/>
              </a:rPr>
              <a:t>T – time bound, there will be a set time in which the goal will be completed.</a:t>
            </a:r>
          </a:p>
        </p:txBody>
      </p:sp>
      <p:sp>
        <p:nvSpPr>
          <p:cNvPr id="9" name="TextBox 8">
            <a:extLst>
              <a:ext uri="{FF2B5EF4-FFF2-40B4-BE49-F238E27FC236}">
                <a16:creationId xmlns:a16="http://schemas.microsoft.com/office/drawing/2014/main" id="{C39CDFBB-B0C9-F079-7CE9-ED961C913205}"/>
              </a:ext>
            </a:extLst>
          </p:cNvPr>
          <p:cNvSpPr txBox="1"/>
          <p:nvPr/>
        </p:nvSpPr>
        <p:spPr>
          <a:xfrm>
            <a:off x="2536319" y="594146"/>
            <a:ext cx="5264656" cy="301621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1000" b="1" u="sng" dirty="0">
                <a:latin typeface="Arial" panose="020B0604020202020204" pitchFamily="34" charset="0"/>
                <a:cs typeface="Arial" panose="020B0604020202020204" pitchFamily="34" charset="0"/>
              </a:rPr>
              <a:t>Time Management </a:t>
            </a:r>
          </a:p>
          <a:p>
            <a:r>
              <a:rPr lang="en-GB" sz="1000" dirty="0">
                <a:latin typeface="Arial" panose="020B0604020202020204" pitchFamily="34" charset="0"/>
                <a:cs typeface="Arial" panose="020B0604020202020204" pitchFamily="34" charset="0"/>
              </a:rPr>
              <a:t>The practise of managing and planning how to split your time between various activities is known as time management. If you get it right, even when time is limited and pressures are strong, you'll find yourself working smarter rather than harder to accomplish more in less time, and the opposite to having poor time management maybe procrastination and self-control issues which both can be related to poor time management.</a:t>
            </a:r>
          </a:p>
          <a:p>
            <a:r>
              <a:rPr lang="en-GB" sz="1000" dirty="0">
                <a:latin typeface="Arial" panose="020B0604020202020204" pitchFamily="34" charset="0"/>
                <a:cs typeface="Arial" panose="020B0604020202020204" pitchFamily="34" charset="0"/>
              </a:rPr>
              <a:t>(Civil Service Local, 2020) Stress can be brought on in our life when we feel as though time is controlling us rather than the other way around. By exercising control over how we manage our time, we may ease this stress and develop resilience. There is a link between happiness and time </a:t>
            </a:r>
            <a:r>
              <a:rPr lang="en-GB" sz="1000">
                <a:latin typeface="Arial" panose="020B0604020202020204" pitchFamily="34" charset="0"/>
                <a:cs typeface="Arial" panose="020B0604020202020204" pitchFamily="34" charset="0"/>
              </a:rPr>
              <a:t>use satisfaction, Therefore, we must consider how to use time most effectively if we want to improve wellbeing.</a:t>
            </a:r>
            <a:endParaRPr lang="en-GB" sz="1000" dirty="0">
              <a:latin typeface="Arial" panose="020B0604020202020204" pitchFamily="34" charset="0"/>
              <a:cs typeface="Arial" panose="020B0604020202020204" pitchFamily="34" charset="0"/>
            </a:endParaRPr>
          </a:p>
          <a:p>
            <a:r>
              <a:rPr lang="en-GB" sz="1000" b="0" i="0" dirty="0">
                <a:effectLst/>
                <a:latin typeface="Arial" panose="020B0604020202020204" pitchFamily="34" charset="0"/>
                <a:cs typeface="Arial" panose="020B0604020202020204" pitchFamily="34" charset="0"/>
              </a:rPr>
              <a:t>(Van, FDD. 2021, P xi) notes that the way time is used to accomplish personal and corporate productivity goals is what counts, not the time itself. To accomplish your goals, you make a plan for how you will use your time.</a:t>
            </a:r>
          </a:p>
          <a:p>
            <a:r>
              <a:rPr lang="en-GB" sz="1000" dirty="0">
                <a:latin typeface="Arial" panose="020B0604020202020204" pitchFamily="34" charset="0"/>
                <a:cs typeface="Arial" panose="020B0604020202020204" pitchFamily="34" charset="0"/>
              </a:rPr>
              <a:t>All though one mainly agrees with this one should not forget that incidents may occur which could effect time management such as an ‘act of god’ although chances are minimal.</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C779E-4EF4-8CA9-D623-C5792DC5D08C}"/>
              </a:ext>
            </a:extLst>
          </p:cNvPr>
          <p:cNvSpPr>
            <a:spLocks noGrp="1"/>
          </p:cNvSpPr>
          <p:nvPr>
            <p:ph type="title"/>
          </p:nvPr>
        </p:nvSpPr>
        <p:spPr/>
        <p:txBody>
          <a:bodyPr/>
          <a:lstStyle/>
          <a:p>
            <a:pPr algn="ctr"/>
            <a:r>
              <a:rPr lang="en-GB" b="1" u="sng" dirty="0">
                <a:cs typeface="Calibri Light"/>
              </a:rPr>
              <a:t>References</a:t>
            </a:r>
          </a:p>
        </p:txBody>
      </p:sp>
      <p:sp>
        <p:nvSpPr>
          <p:cNvPr id="3" name="Content Placeholder 2">
            <a:extLst>
              <a:ext uri="{FF2B5EF4-FFF2-40B4-BE49-F238E27FC236}">
                <a16:creationId xmlns:a16="http://schemas.microsoft.com/office/drawing/2014/main" id="{30CF1E6F-5FC2-E6B8-5154-ABA48BFBB077}"/>
              </a:ext>
            </a:extLst>
          </p:cNvPr>
          <p:cNvSpPr>
            <a:spLocks noGrp="1"/>
          </p:cNvSpPr>
          <p:nvPr>
            <p:ph idx="1"/>
          </p:nvPr>
        </p:nvSpPr>
        <p:spPr/>
        <p:txBody>
          <a:bodyPr/>
          <a:lstStyle/>
          <a:p>
            <a:pPr marL="0" indent="0">
              <a:buNone/>
            </a:pPr>
            <a:r>
              <a:rPr lang="en-GB" sz="1000" b="0" i="0" dirty="0">
                <a:effectLst/>
                <a:latin typeface="Arial" panose="020B0604020202020204" pitchFamily="34" charset="0"/>
                <a:cs typeface="Arial" panose="020B0604020202020204" pitchFamily="34" charset="0"/>
              </a:rPr>
              <a:t>Cottrell, S. (2017), </a:t>
            </a:r>
            <a:r>
              <a:rPr lang="en-GB" sz="1000" b="0" i="1" dirty="0">
                <a:effectLst/>
                <a:latin typeface="Arial" panose="020B0604020202020204" pitchFamily="34" charset="0"/>
                <a:cs typeface="Arial" panose="020B0604020202020204" pitchFamily="34" charset="0"/>
              </a:rPr>
              <a:t>Critical Thinking Skills </a:t>
            </a:r>
            <a:r>
              <a:rPr lang="en-GB" sz="1000" b="0" i="0" dirty="0">
                <a:effectLst/>
                <a:latin typeface="Arial" panose="020B0604020202020204" pitchFamily="34" charset="0"/>
                <a:cs typeface="Arial" panose="020B0604020202020204" pitchFamily="34" charset="0"/>
              </a:rPr>
              <a:t>: </a:t>
            </a:r>
            <a:r>
              <a:rPr lang="en-GB" sz="1000" b="0" i="1" dirty="0">
                <a:effectLst/>
                <a:latin typeface="Arial" panose="020B0604020202020204" pitchFamily="34" charset="0"/>
                <a:cs typeface="Arial" panose="020B0604020202020204" pitchFamily="34" charset="0"/>
              </a:rPr>
              <a:t>Effective Analysis, Argument and Reflection</a:t>
            </a:r>
            <a:r>
              <a:rPr lang="en-GB" sz="1000" dirty="0">
                <a:latin typeface="Arial" panose="020B0604020202020204" pitchFamily="34" charset="0"/>
                <a:cs typeface="Arial" panose="020B0604020202020204" pitchFamily="34" charset="0"/>
              </a:rPr>
              <a:t>.</a:t>
            </a:r>
            <a:r>
              <a:rPr lang="en-GB" sz="1000" b="0" i="0" dirty="0">
                <a:effectLst/>
                <a:latin typeface="Arial" panose="020B0604020202020204" pitchFamily="34" charset="0"/>
                <a:cs typeface="Arial" panose="020B0604020202020204" pitchFamily="34" charset="0"/>
              </a:rPr>
              <a:t> Bloomsbury Publishing Plc, London. Available from: ProQuest E-book Central. [15 September 2022].</a:t>
            </a:r>
          </a:p>
          <a:p>
            <a:pPr marL="0" indent="0">
              <a:buNone/>
            </a:pPr>
            <a:r>
              <a:rPr lang="en-GB" sz="1000" b="0" i="0" dirty="0">
                <a:effectLst/>
                <a:latin typeface="Arial" panose="020B0604020202020204" pitchFamily="34" charset="0"/>
                <a:cs typeface="Arial" panose="020B0604020202020204" pitchFamily="34" charset="0"/>
              </a:rPr>
              <a:t>Cottrell, S. (2021), </a:t>
            </a:r>
            <a:r>
              <a:rPr lang="en-GB" sz="1000" b="0" i="1" dirty="0">
                <a:effectLst/>
                <a:latin typeface="Arial" panose="020B0604020202020204" pitchFamily="34" charset="0"/>
                <a:cs typeface="Arial" panose="020B0604020202020204" pitchFamily="34" charset="0"/>
              </a:rPr>
              <a:t>Skills for Success : Personal Development and Employability</a:t>
            </a:r>
            <a:r>
              <a:rPr lang="en-GB" sz="1000" b="0" i="0" dirty="0">
                <a:effectLst/>
                <a:latin typeface="Arial" panose="020B0604020202020204" pitchFamily="34" charset="0"/>
                <a:cs typeface="Arial" panose="020B0604020202020204" pitchFamily="34" charset="0"/>
              </a:rPr>
              <a:t>. Bloomsbury Publishing Plc, London. Available from: ProQuest E-book Central. [21 September 2022].</a:t>
            </a:r>
          </a:p>
          <a:p>
            <a:pPr marL="0" indent="0">
              <a:buNone/>
            </a:pPr>
            <a:r>
              <a:rPr lang="en-GB" sz="10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 to Create Meaningful SMART Goals - Launch Space</a:t>
            </a:r>
            <a:r>
              <a:rPr lang="en-GB" sz="1000" dirty="0">
                <a:latin typeface="Arial" panose="020B0604020202020204" pitchFamily="34" charset="0"/>
                <a:cs typeface="Arial" panose="020B0604020202020204" pitchFamily="34" charset="0"/>
              </a:rPr>
              <a:t> {Accessed 21.09.22}</a:t>
            </a:r>
            <a:endParaRPr lang="en-GB" sz="1000" b="0" i="0" dirty="0">
              <a:effectLst/>
              <a:latin typeface="Arial" panose="020B0604020202020204" pitchFamily="34" charset="0"/>
              <a:cs typeface="Arial" panose="020B0604020202020204" pitchFamily="34" charset="0"/>
            </a:endParaRPr>
          </a:p>
          <a:p>
            <a:pPr marL="0" indent="0">
              <a:buNone/>
            </a:pPr>
            <a:r>
              <a:rPr lang="en-GB" sz="1000" b="0" i="0" dirty="0">
                <a:effectLst/>
                <a:latin typeface="Arial" panose="020B0604020202020204" pitchFamily="34" charset="0"/>
                <a:cs typeface="Arial" panose="020B0604020202020204" pitchFamily="34" charset="0"/>
              </a:rPr>
              <a:t>Van, FDD. (2021), </a:t>
            </a:r>
            <a:r>
              <a:rPr lang="en-GB" sz="1000" b="0" i="1" dirty="0">
                <a:effectLst/>
                <a:latin typeface="Arial" panose="020B0604020202020204" pitchFamily="34" charset="0"/>
                <a:cs typeface="Arial" panose="020B0604020202020204" pitchFamily="34" charset="0"/>
              </a:rPr>
              <a:t>Quality Time : Productivity Through Time Management</a:t>
            </a:r>
            <a:r>
              <a:rPr lang="en-GB" sz="1000" b="0" i="0" dirty="0">
                <a:effectLst/>
                <a:latin typeface="Arial" panose="020B0604020202020204" pitchFamily="34" charset="0"/>
                <a:cs typeface="Arial" panose="020B0604020202020204" pitchFamily="34" charset="0"/>
              </a:rPr>
              <a:t>, Information Age Publishing, Incorporated, Charlotte, NC. Available from: ProQuest E-book Central. [21 September 2022].</a:t>
            </a: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How time management techniques and a sense of awe can increase our well being - Civil Service Local (blog.gov.uk)</a:t>
            </a:r>
            <a:r>
              <a:rPr lang="en-GB" sz="1000" dirty="0">
                <a:latin typeface="Arial" panose="020B0604020202020204" pitchFamily="34" charset="0"/>
                <a:cs typeface="Arial" panose="020B0604020202020204" pitchFamily="34" charset="0"/>
              </a:rPr>
              <a:t> {Accessed 21 September 2022}</a:t>
            </a:r>
          </a:p>
        </p:txBody>
      </p:sp>
    </p:spTree>
    <p:extLst>
      <p:ext uri="{BB962C8B-B14F-4D97-AF65-F5344CB8AC3E}">
        <p14:creationId xmlns:p14="http://schemas.microsoft.com/office/powerpoint/2010/main" val="102916610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18878</TotalTime>
  <Words>747</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Tw Cen MT</vt:lpstr>
      <vt:lpstr>Droplet</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Ashley Macdonald (0951729)</cp:lastModifiedBy>
  <cp:revision>4</cp:revision>
  <dcterms:created xsi:type="dcterms:W3CDTF">2022-09-08T12:24:45Z</dcterms:created>
  <dcterms:modified xsi:type="dcterms:W3CDTF">2022-09-21T15:04:03Z</dcterms:modified>
</cp:coreProperties>
</file>