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4" r:id="rId7"/>
    <p:sldId id="265" r:id="rId8"/>
    <p:sldId id="262" r:id="rId9"/>
    <p:sldId id="263" r:id="rId10"/>
    <p:sldId id="260" r:id="rId11"/>
    <p:sldId id="266" r:id="rId12"/>
    <p:sldId id="267" r:id="rId13"/>
    <p:sldId id="268" r:id="rId14"/>
    <p:sldId id="269" r:id="rId15"/>
    <p:sldId id="270" r:id="rId16"/>
    <p:sldId id="271" r:id="rId17"/>
    <p:sldId id="272" r:id="rId18"/>
    <p:sldId id="273" r:id="rId19"/>
    <p:sldId id="276" r:id="rId20"/>
    <p:sldId id="275" r:id="rId21"/>
    <p:sldId id="274" r:id="rId22"/>
    <p:sldId id="277" r:id="rId23"/>
    <p:sldId id="278" r:id="rId24"/>
    <p:sldId id="279" r:id="rId25"/>
    <p:sldId id="280" r:id="rId26"/>
    <p:sldId id="281" r:id="rId27"/>
    <p:sldId id="289" r:id="rId28"/>
    <p:sldId id="290" r:id="rId29"/>
    <p:sldId id="291" r:id="rId30"/>
    <p:sldId id="282" r:id="rId31"/>
    <p:sldId id="283"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60"/>
  </p:normalViewPr>
  <p:slideViewPr>
    <p:cSldViewPr snapToGrid="0">
      <p:cViewPr varScale="1">
        <p:scale>
          <a:sx n="94" d="100"/>
          <a:sy n="94" d="100"/>
        </p:scale>
        <p:origin x="114"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E013D3-9A19-49AE-9C65-4E7F611FD30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5F42E9D2-7999-415D-B00D-E1DDA1109102}">
      <dgm:prSet phldrT="[Text]" phldr="0"/>
      <dgm:spPr/>
      <dgm:t>
        <a:bodyPr/>
        <a:lstStyle/>
        <a:p>
          <a:pPr>
            <a:buNone/>
          </a:pPr>
          <a:r>
            <a:rPr lang="en-GB" b="1" dirty="0"/>
            <a:t>Dual Relationships in Counselling: Key Issues and Effective Solutions</a:t>
          </a:r>
          <a:endParaRPr lang="en-GB" dirty="0"/>
        </a:p>
      </dgm:t>
    </dgm:pt>
    <dgm:pt modelId="{DCE7CACA-A407-4993-BE40-A971D80F5205}" type="parTrans" cxnId="{C3CF3E88-AB48-43F8-83E4-D5DE83E1AD6C}">
      <dgm:prSet/>
      <dgm:spPr/>
      <dgm:t>
        <a:bodyPr/>
        <a:lstStyle/>
        <a:p>
          <a:endParaRPr lang="en-GB"/>
        </a:p>
      </dgm:t>
    </dgm:pt>
    <dgm:pt modelId="{4EA0CAE9-ED34-4C97-98E3-BF4578DCEC3C}" type="sibTrans" cxnId="{C3CF3E88-AB48-43F8-83E4-D5DE83E1AD6C}">
      <dgm:prSet/>
      <dgm:spPr/>
      <dgm:t>
        <a:bodyPr/>
        <a:lstStyle/>
        <a:p>
          <a:endParaRPr lang="en-GB"/>
        </a:p>
      </dgm:t>
    </dgm:pt>
    <dgm:pt modelId="{44BF9CB4-1A49-4413-8B77-D31E3736556B}">
      <dgm:prSet phldrT="[Text]"/>
      <dgm:spPr/>
      <dgm:t>
        <a:bodyPr/>
        <a:lstStyle/>
        <a:p>
          <a:pPr>
            <a:buNone/>
          </a:pPr>
          <a:r>
            <a:rPr lang="en-GB" b="1" dirty="0"/>
            <a:t>Understanding Dual Relationships in Counselling; </a:t>
          </a:r>
          <a:r>
            <a:rPr lang="en-GB" dirty="0"/>
            <a:t>some dual roles may seem harmless or even unavoidable in small communities, they introduce significant ethical and professional concerns. Because the counselling relationship is built on trust, confidentiality, and clear boundaries, dual relationships can complicate or undermine the therapeutic process </a:t>
          </a:r>
          <a:r>
            <a:rPr lang="en-GB" b="0" dirty="0"/>
            <a:t> </a:t>
          </a:r>
        </a:p>
      </dgm:t>
    </dgm:pt>
    <dgm:pt modelId="{52633B09-DA68-4CAF-AE40-04256A6BECF5}" type="parTrans" cxnId="{B7DB0724-0039-41CD-BDD3-B9C80A927837}">
      <dgm:prSet/>
      <dgm:spPr/>
      <dgm:t>
        <a:bodyPr/>
        <a:lstStyle/>
        <a:p>
          <a:endParaRPr lang="en-GB"/>
        </a:p>
      </dgm:t>
    </dgm:pt>
    <dgm:pt modelId="{507C7EE2-C507-4C32-8604-773D1C322BEB}" type="sibTrans" cxnId="{B7DB0724-0039-41CD-BDD3-B9C80A927837}">
      <dgm:prSet/>
      <dgm:spPr/>
      <dgm:t>
        <a:bodyPr/>
        <a:lstStyle/>
        <a:p>
          <a:endParaRPr lang="en-GB"/>
        </a:p>
      </dgm:t>
    </dgm:pt>
    <dgm:pt modelId="{A9D73BE7-703B-4240-AD7D-95E987DD4786}">
      <dgm:prSet phldrT="[Text]"/>
      <dgm:spPr/>
      <dgm:t>
        <a:bodyPr/>
        <a:lstStyle/>
        <a:p>
          <a:pPr>
            <a:buNone/>
          </a:pPr>
          <a:r>
            <a:rPr lang="en-GB" b="1" dirty="0"/>
            <a:t>Why Dual Relationships Are Problematic: </a:t>
          </a:r>
          <a:r>
            <a:rPr lang="en-GB" b="0" dirty="0"/>
            <a:t>blurred professional boundaries, risk of exploitation, confidentiality concerns, reduced therapeutic efficacy.</a:t>
          </a:r>
        </a:p>
      </dgm:t>
    </dgm:pt>
    <dgm:pt modelId="{36B0E87C-DCF1-438C-8D10-46F3FB21346D}" type="parTrans" cxnId="{05804D53-B158-450D-9F6E-FBB701695776}">
      <dgm:prSet/>
      <dgm:spPr/>
      <dgm:t>
        <a:bodyPr/>
        <a:lstStyle/>
        <a:p>
          <a:endParaRPr lang="en-GB"/>
        </a:p>
      </dgm:t>
    </dgm:pt>
    <dgm:pt modelId="{160773FA-875D-4471-87AA-EE36AEA85746}" type="sibTrans" cxnId="{05804D53-B158-450D-9F6E-FBB701695776}">
      <dgm:prSet/>
      <dgm:spPr/>
      <dgm:t>
        <a:bodyPr/>
        <a:lstStyle/>
        <a:p>
          <a:endParaRPr lang="en-GB"/>
        </a:p>
      </dgm:t>
    </dgm:pt>
    <dgm:pt modelId="{D2F9A5FF-F02B-4C43-BEEA-5D4EF3931DBD}">
      <dgm:prSet/>
      <dgm:spPr/>
      <dgm:t>
        <a:bodyPr/>
        <a:lstStyle/>
        <a:p>
          <a:pPr>
            <a:buNone/>
          </a:pPr>
          <a:r>
            <a:rPr lang="en-GB" b="1" dirty="0"/>
            <a:t>Practical Solutions for Managing Dual Relationships: </a:t>
          </a:r>
          <a:r>
            <a:rPr lang="en-GB" b="0" dirty="0"/>
            <a:t>Identify and Evaluate the Risks Early, set clear boundaries, use supervision regularly, document all decisions, attend ethics training regularly.</a:t>
          </a:r>
        </a:p>
      </dgm:t>
    </dgm:pt>
    <dgm:pt modelId="{B4DC7772-A13D-4DFA-AF9F-028BB869877B}" type="parTrans" cxnId="{B8906BA1-7BF7-4C89-89B2-8D182262683C}">
      <dgm:prSet/>
      <dgm:spPr/>
      <dgm:t>
        <a:bodyPr/>
        <a:lstStyle/>
        <a:p>
          <a:endParaRPr lang="en-GB"/>
        </a:p>
      </dgm:t>
    </dgm:pt>
    <dgm:pt modelId="{6482E278-279F-4D85-A30B-978DDAB3E7F3}" type="sibTrans" cxnId="{B8906BA1-7BF7-4C89-89B2-8D182262683C}">
      <dgm:prSet/>
      <dgm:spPr/>
      <dgm:t>
        <a:bodyPr/>
        <a:lstStyle/>
        <a:p>
          <a:endParaRPr lang="en-GB"/>
        </a:p>
      </dgm:t>
    </dgm:pt>
    <dgm:pt modelId="{8AFEFB46-31AF-4390-A310-BEC0A46666D0}" type="pres">
      <dgm:prSet presAssocID="{65E013D3-9A19-49AE-9C65-4E7F611FD302}" presName="vert0" presStyleCnt="0">
        <dgm:presLayoutVars>
          <dgm:dir/>
          <dgm:animOne val="branch"/>
          <dgm:animLvl val="lvl"/>
        </dgm:presLayoutVars>
      </dgm:prSet>
      <dgm:spPr/>
    </dgm:pt>
    <dgm:pt modelId="{873421C8-40EF-46B9-B245-C905BEABE850}" type="pres">
      <dgm:prSet presAssocID="{5F42E9D2-7999-415D-B00D-E1DDA1109102}" presName="thickLine" presStyleLbl="alignNode1" presStyleIdx="0" presStyleCnt="1"/>
      <dgm:spPr/>
    </dgm:pt>
    <dgm:pt modelId="{EA5CF809-85B6-4837-95C6-109A043A3C5C}" type="pres">
      <dgm:prSet presAssocID="{5F42E9D2-7999-415D-B00D-E1DDA1109102}" presName="horz1" presStyleCnt="0"/>
      <dgm:spPr/>
    </dgm:pt>
    <dgm:pt modelId="{3EBC7A24-B78E-4C1D-9553-2060211CE560}" type="pres">
      <dgm:prSet presAssocID="{5F42E9D2-7999-415D-B00D-E1DDA1109102}" presName="tx1" presStyleLbl="revTx" presStyleIdx="0" presStyleCnt="4"/>
      <dgm:spPr/>
    </dgm:pt>
    <dgm:pt modelId="{23D7F8A6-5926-404E-8FEF-76BE64C0903E}" type="pres">
      <dgm:prSet presAssocID="{5F42E9D2-7999-415D-B00D-E1DDA1109102}" presName="vert1" presStyleCnt="0"/>
      <dgm:spPr/>
    </dgm:pt>
    <dgm:pt modelId="{5EFECBBA-CDA1-451B-A96A-D379620832A5}" type="pres">
      <dgm:prSet presAssocID="{44BF9CB4-1A49-4413-8B77-D31E3736556B}" presName="vertSpace2a" presStyleCnt="0"/>
      <dgm:spPr/>
    </dgm:pt>
    <dgm:pt modelId="{6B72662E-10D2-47B6-A856-A4DAD996AA9C}" type="pres">
      <dgm:prSet presAssocID="{44BF9CB4-1A49-4413-8B77-D31E3736556B}" presName="horz2" presStyleCnt="0"/>
      <dgm:spPr/>
    </dgm:pt>
    <dgm:pt modelId="{1744F1F4-4E39-4CFD-94E1-3E0569FA640C}" type="pres">
      <dgm:prSet presAssocID="{44BF9CB4-1A49-4413-8B77-D31E3736556B}" presName="horzSpace2" presStyleCnt="0"/>
      <dgm:spPr/>
    </dgm:pt>
    <dgm:pt modelId="{69619EC7-4216-4DC5-BB26-154123EE87D4}" type="pres">
      <dgm:prSet presAssocID="{44BF9CB4-1A49-4413-8B77-D31E3736556B}" presName="tx2" presStyleLbl="revTx" presStyleIdx="1" presStyleCnt="4"/>
      <dgm:spPr/>
    </dgm:pt>
    <dgm:pt modelId="{9DC09CF5-AA87-450D-BD62-33E755BC276E}" type="pres">
      <dgm:prSet presAssocID="{44BF9CB4-1A49-4413-8B77-D31E3736556B}" presName="vert2" presStyleCnt="0"/>
      <dgm:spPr/>
    </dgm:pt>
    <dgm:pt modelId="{B17AC2C5-D234-494C-B08A-7C7FED7D1790}" type="pres">
      <dgm:prSet presAssocID="{44BF9CB4-1A49-4413-8B77-D31E3736556B}" presName="thinLine2b" presStyleLbl="callout" presStyleIdx="0" presStyleCnt="3"/>
      <dgm:spPr/>
    </dgm:pt>
    <dgm:pt modelId="{825DC89E-CB4B-4937-B4E9-3DA10649E080}" type="pres">
      <dgm:prSet presAssocID="{44BF9CB4-1A49-4413-8B77-D31E3736556B}" presName="vertSpace2b" presStyleCnt="0"/>
      <dgm:spPr/>
    </dgm:pt>
    <dgm:pt modelId="{B851FE29-1228-4EA7-BBFB-A06D49E46072}" type="pres">
      <dgm:prSet presAssocID="{A9D73BE7-703B-4240-AD7D-95E987DD4786}" presName="horz2" presStyleCnt="0"/>
      <dgm:spPr/>
    </dgm:pt>
    <dgm:pt modelId="{3F3EBB84-818F-4C10-A4B6-08D1DE4C928F}" type="pres">
      <dgm:prSet presAssocID="{A9D73BE7-703B-4240-AD7D-95E987DD4786}" presName="horzSpace2" presStyleCnt="0"/>
      <dgm:spPr/>
    </dgm:pt>
    <dgm:pt modelId="{DC39CD87-B4C4-4E57-BA47-B53E9E761F87}" type="pres">
      <dgm:prSet presAssocID="{A9D73BE7-703B-4240-AD7D-95E987DD4786}" presName="tx2" presStyleLbl="revTx" presStyleIdx="2" presStyleCnt="4"/>
      <dgm:spPr/>
    </dgm:pt>
    <dgm:pt modelId="{0F8ADA47-C900-4A6C-958F-CDA9A6E1FBB0}" type="pres">
      <dgm:prSet presAssocID="{A9D73BE7-703B-4240-AD7D-95E987DD4786}" presName="vert2" presStyleCnt="0"/>
      <dgm:spPr/>
    </dgm:pt>
    <dgm:pt modelId="{5ED43C54-573E-49B9-91E9-E0B9CEF6164D}" type="pres">
      <dgm:prSet presAssocID="{A9D73BE7-703B-4240-AD7D-95E987DD4786}" presName="thinLine2b" presStyleLbl="callout" presStyleIdx="1" presStyleCnt="3"/>
      <dgm:spPr/>
    </dgm:pt>
    <dgm:pt modelId="{3E92B5EE-80A4-4796-A4B9-33C13BDE654D}" type="pres">
      <dgm:prSet presAssocID="{A9D73BE7-703B-4240-AD7D-95E987DD4786}" presName="vertSpace2b" presStyleCnt="0"/>
      <dgm:spPr/>
    </dgm:pt>
    <dgm:pt modelId="{765692ED-8307-4A97-A1CB-FB55E8638C9A}" type="pres">
      <dgm:prSet presAssocID="{D2F9A5FF-F02B-4C43-BEEA-5D4EF3931DBD}" presName="horz2" presStyleCnt="0"/>
      <dgm:spPr/>
    </dgm:pt>
    <dgm:pt modelId="{0500225B-2B99-4ED2-ABC7-B0680F0E6DAC}" type="pres">
      <dgm:prSet presAssocID="{D2F9A5FF-F02B-4C43-BEEA-5D4EF3931DBD}" presName="horzSpace2" presStyleCnt="0"/>
      <dgm:spPr/>
    </dgm:pt>
    <dgm:pt modelId="{21C365DA-1AE6-48E0-A20E-5AECC31CDD27}" type="pres">
      <dgm:prSet presAssocID="{D2F9A5FF-F02B-4C43-BEEA-5D4EF3931DBD}" presName="tx2" presStyleLbl="revTx" presStyleIdx="3" presStyleCnt="4"/>
      <dgm:spPr/>
    </dgm:pt>
    <dgm:pt modelId="{59EB92E2-6940-46E9-82E3-6AE838AAABFC}" type="pres">
      <dgm:prSet presAssocID="{D2F9A5FF-F02B-4C43-BEEA-5D4EF3931DBD}" presName="vert2" presStyleCnt="0"/>
      <dgm:spPr/>
    </dgm:pt>
    <dgm:pt modelId="{5E2EF55F-2599-42D5-B2A4-FBDDB93D7EA8}" type="pres">
      <dgm:prSet presAssocID="{D2F9A5FF-F02B-4C43-BEEA-5D4EF3931DBD}" presName="thinLine2b" presStyleLbl="callout" presStyleIdx="2" presStyleCnt="3"/>
      <dgm:spPr/>
    </dgm:pt>
    <dgm:pt modelId="{F42AD8FC-B786-4989-BA6D-3D5FCFA3DA5E}" type="pres">
      <dgm:prSet presAssocID="{D2F9A5FF-F02B-4C43-BEEA-5D4EF3931DBD}" presName="vertSpace2b" presStyleCnt="0"/>
      <dgm:spPr/>
    </dgm:pt>
  </dgm:ptLst>
  <dgm:cxnLst>
    <dgm:cxn modelId="{13502C05-CD25-4B2C-8436-B920096445CB}" type="presOf" srcId="{65E013D3-9A19-49AE-9C65-4E7F611FD302}" destId="{8AFEFB46-31AF-4390-A310-BEC0A46666D0}" srcOrd="0" destOrd="0" presId="urn:microsoft.com/office/officeart/2008/layout/LinedList"/>
    <dgm:cxn modelId="{F016E519-47FC-4319-8F21-00B29D43A834}" type="presOf" srcId="{44BF9CB4-1A49-4413-8B77-D31E3736556B}" destId="{69619EC7-4216-4DC5-BB26-154123EE87D4}" srcOrd="0" destOrd="0" presId="urn:microsoft.com/office/officeart/2008/layout/LinedList"/>
    <dgm:cxn modelId="{B7DB0724-0039-41CD-BDD3-B9C80A927837}" srcId="{5F42E9D2-7999-415D-B00D-E1DDA1109102}" destId="{44BF9CB4-1A49-4413-8B77-D31E3736556B}" srcOrd="0" destOrd="0" parTransId="{52633B09-DA68-4CAF-AE40-04256A6BECF5}" sibTransId="{507C7EE2-C507-4C32-8604-773D1C322BEB}"/>
    <dgm:cxn modelId="{02C44251-1742-4406-A045-5567A512F2EF}" type="presOf" srcId="{A9D73BE7-703B-4240-AD7D-95E987DD4786}" destId="{DC39CD87-B4C4-4E57-BA47-B53E9E761F87}" srcOrd="0" destOrd="0" presId="urn:microsoft.com/office/officeart/2008/layout/LinedList"/>
    <dgm:cxn modelId="{D8933653-AFA4-48AF-9477-9235F93FD61A}" type="presOf" srcId="{D2F9A5FF-F02B-4C43-BEEA-5D4EF3931DBD}" destId="{21C365DA-1AE6-48E0-A20E-5AECC31CDD27}" srcOrd="0" destOrd="0" presId="urn:microsoft.com/office/officeart/2008/layout/LinedList"/>
    <dgm:cxn modelId="{05804D53-B158-450D-9F6E-FBB701695776}" srcId="{5F42E9D2-7999-415D-B00D-E1DDA1109102}" destId="{A9D73BE7-703B-4240-AD7D-95E987DD4786}" srcOrd="1" destOrd="0" parTransId="{36B0E87C-DCF1-438C-8D10-46F3FB21346D}" sibTransId="{160773FA-875D-4471-87AA-EE36AEA85746}"/>
    <dgm:cxn modelId="{C3CF3E88-AB48-43F8-83E4-D5DE83E1AD6C}" srcId="{65E013D3-9A19-49AE-9C65-4E7F611FD302}" destId="{5F42E9D2-7999-415D-B00D-E1DDA1109102}" srcOrd="0" destOrd="0" parTransId="{DCE7CACA-A407-4993-BE40-A971D80F5205}" sibTransId="{4EA0CAE9-ED34-4C97-98E3-BF4578DCEC3C}"/>
    <dgm:cxn modelId="{B8906BA1-7BF7-4C89-89B2-8D182262683C}" srcId="{5F42E9D2-7999-415D-B00D-E1DDA1109102}" destId="{D2F9A5FF-F02B-4C43-BEEA-5D4EF3931DBD}" srcOrd="2" destOrd="0" parTransId="{B4DC7772-A13D-4DFA-AF9F-028BB869877B}" sibTransId="{6482E278-279F-4D85-A30B-978DDAB3E7F3}"/>
    <dgm:cxn modelId="{A83E92EA-2D93-4377-B81B-0582A2471B48}" type="presOf" srcId="{5F42E9D2-7999-415D-B00D-E1DDA1109102}" destId="{3EBC7A24-B78E-4C1D-9553-2060211CE560}" srcOrd="0" destOrd="0" presId="urn:microsoft.com/office/officeart/2008/layout/LinedList"/>
    <dgm:cxn modelId="{57186B7C-2B90-41AF-8B4C-CFD149D61EFA}" type="presParOf" srcId="{8AFEFB46-31AF-4390-A310-BEC0A46666D0}" destId="{873421C8-40EF-46B9-B245-C905BEABE850}" srcOrd="0" destOrd="0" presId="urn:microsoft.com/office/officeart/2008/layout/LinedList"/>
    <dgm:cxn modelId="{4DED9FE8-AEC1-4F08-BCC1-B6408CEE25A9}" type="presParOf" srcId="{8AFEFB46-31AF-4390-A310-BEC0A46666D0}" destId="{EA5CF809-85B6-4837-95C6-109A043A3C5C}" srcOrd="1" destOrd="0" presId="urn:microsoft.com/office/officeart/2008/layout/LinedList"/>
    <dgm:cxn modelId="{47753020-6DCA-43D4-A1DD-AD0FCF0857C2}" type="presParOf" srcId="{EA5CF809-85B6-4837-95C6-109A043A3C5C}" destId="{3EBC7A24-B78E-4C1D-9553-2060211CE560}" srcOrd="0" destOrd="0" presId="urn:microsoft.com/office/officeart/2008/layout/LinedList"/>
    <dgm:cxn modelId="{4F83EABF-B17B-4DC8-A359-A61FB56C3CFF}" type="presParOf" srcId="{EA5CF809-85B6-4837-95C6-109A043A3C5C}" destId="{23D7F8A6-5926-404E-8FEF-76BE64C0903E}" srcOrd="1" destOrd="0" presId="urn:microsoft.com/office/officeart/2008/layout/LinedList"/>
    <dgm:cxn modelId="{2AE0FFDA-F169-4B5F-9367-FFA26085BA8F}" type="presParOf" srcId="{23D7F8A6-5926-404E-8FEF-76BE64C0903E}" destId="{5EFECBBA-CDA1-451B-A96A-D379620832A5}" srcOrd="0" destOrd="0" presId="urn:microsoft.com/office/officeart/2008/layout/LinedList"/>
    <dgm:cxn modelId="{217055AC-A26C-45A8-8B03-31C596833459}" type="presParOf" srcId="{23D7F8A6-5926-404E-8FEF-76BE64C0903E}" destId="{6B72662E-10D2-47B6-A856-A4DAD996AA9C}" srcOrd="1" destOrd="0" presId="urn:microsoft.com/office/officeart/2008/layout/LinedList"/>
    <dgm:cxn modelId="{1FAC0249-AC5A-484E-83D2-EBB1930518F2}" type="presParOf" srcId="{6B72662E-10D2-47B6-A856-A4DAD996AA9C}" destId="{1744F1F4-4E39-4CFD-94E1-3E0569FA640C}" srcOrd="0" destOrd="0" presId="urn:microsoft.com/office/officeart/2008/layout/LinedList"/>
    <dgm:cxn modelId="{0402B9E5-9CEB-4B83-95F5-5FDB4CEE2D26}" type="presParOf" srcId="{6B72662E-10D2-47B6-A856-A4DAD996AA9C}" destId="{69619EC7-4216-4DC5-BB26-154123EE87D4}" srcOrd="1" destOrd="0" presId="urn:microsoft.com/office/officeart/2008/layout/LinedList"/>
    <dgm:cxn modelId="{E5461D2E-B5F0-4530-813D-E16DCE984E1B}" type="presParOf" srcId="{6B72662E-10D2-47B6-A856-A4DAD996AA9C}" destId="{9DC09CF5-AA87-450D-BD62-33E755BC276E}" srcOrd="2" destOrd="0" presId="urn:microsoft.com/office/officeart/2008/layout/LinedList"/>
    <dgm:cxn modelId="{9F86F6E1-3E82-444B-A2BD-4E5BE80D58C8}" type="presParOf" srcId="{23D7F8A6-5926-404E-8FEF-76BE64C0903E}" destId="{B17AC2C5-D234-494C-B08A-7C7FED7D1790}" srcOrd="2" destOrd="0" presId="urn:microsoft.com/office/officeart/2008/layout/LinedList"/>
    <dgm:cxn modelId="{9C77F14E-E83E-4197-97D9-9034230BD06E}" type="presParOf" srcId="{23D7F8A6-5926-404E-8FEF-76BE64C0903E}" destId="{825DC89E-CB4B-4937-B4E9-3DA10649E080}" srcOrd="3" destOrd="0" presId="urn:microsoft.com/office/officeart/2008/layout/LinedList"/>
    <dgm:cxn modelId="{87AE8EAC-2238-4A2F-A624-0600A792CA1A}" type="presParOf" srcId="{23D7F8A6-5926-404E-8FEF-76BE64C0903E}" destId="{B851FE29-1228-4EA7-BBFB-A06D49E46072}" srcOrd="4" destOrd="0" presId="urn:microsoft.com/office/officeart/2008/layout/LinedList"/>
    <dgm:cxn modelId="{33D2BE0E-B67C-4CD7-AF46-F1B4844E1809}" type="presParOf" srcId="{B851FE29-1228-4EA7-BBFB-A06D49E46072}" destId="{3F3EBB84-818F-4C10-A4B6-08D1DE4C928F}" srcOrd="0" destOrd="0" presId="urn:microsoft.com/office/officeart/2008/layout/LinedList"/>
    <dgm:cxn modelId="{F2DDF6A3-B387-425C-AFBE-CFF7C12D2BBE}" type="presParOf" srcId="{B851FE29-1228-4EA7-BBFB-A06D49E46072}" destId="{DC39CD87-B4C4-4E57-BA47-B53E9E761F87}" srcOrd="1" destOrd="0" presId="urn:microsoft.com/office/officeart/2008/layout/LinedList"/>
    <dgm:cxn modelId="{59D8BF72-14DC-4025-B658-E71EAB8CF863}" type="presParOf" srcId="{B851FE29-1228-4EA7-BBFB-A06D49E46072}" destId="{0F8ADA47-C900-4A6C-958F-CDA9A6E1FBB0}" srcOrd="2" destOrd="0" presId="urn:microsoft.com/office/officeart/2008/layout/LinedList"/>
    <dgm:cxn modelId="{C3A1D815-7009-4230-9FEA-913A81256843}" type="presParOf" srcId="{23D7F8A6-5926-404E-8FEF-76BE64C0903E}" destId="{5ED43C54-573E-49B9-91E9-E0B9CEF6164D}" srcOrd="5" destOrd="0" presId="urn:microsoft.com/office/officeart/2008/layout/LinedList"/>
    <dgm:cxn modelId="{63698FA3-8EC4-478B-97E7-25060F9A0810}" type="presParOf" srcId="{23D7F8A6-5926-404E-8FEF-76BE64C0903E}" destId="{3E92B5EE-80A4-4796-A4B9-33C13BDE654D}" srcOrd="6" destOrd="0" presId="urn:microsoft.com/office/officeart/2008/layout/LinedList"/>
    <dgm:cxn modelId="{49BCDD25-1136-4840-910C-60C140C0891C}" type="presParOf" srcId="{23D7F8A6-5926-404E-8FEF-76BE64C0903E}" destId="{765692ED-8307-4A97-A1CB-FB55E8638C9A}" srcOrd="7" destOrd="0" presId="urn:microsoft.com/office/officeart/2008/layout/LinedList"/>
    <dgm:cxn modelId="{C6E03B75-2222-4D92-857A-D0B9DD9E6F8D}" type="presParOf" srcId="{765692ED-8307-4A97-A1CB-FB55E8638C9A}" destId="{0500225B-2B99-4ED2-ABC7-B0680F0E6DAC}" srcOrd="0" destOrd="0" presId="urn:microsoft.com/office/officeart/2008/layout/LinedList"/>
    <dgm:cxn modelId="{DE676925-8846-43A2-B203-9D64E4F0C4F8}" type="presParOf" srcId="{765692ED-8307-4A97-A1CB-FB55E8638C9A}" destId="{21C365DA-1AE6-48E0-A20E-5AECC31CDD27}" srcOrd="1" destOrd="0" presId="urn:microsoft.com/office/officeart/2008/layout/LinedList"/>
    <dgm:cxn modelId="{B5C8D4B6-2B87-4D64-BC45-18C8236A2519}" type="presParOf" srcId="{765692ED-8307-4A97-A1CB-FB55E8638C9A}" destId="{59EB92E2-6940-46E9-82E3-6AE838AAABFC}" srcOrd="2" destOrd="0" presId="urn:microsoft.com/office/officeart/2008/layout/LinedList"/>
    <dgm:cxn modelId="{4E3D001A-E65B-433B-B661-B4F407B90CFD}" type="presParOf" srcId="{23D7F8A6-5926-404E-8FEF-76BE64C0903E}" destId="{5E2EF55F-2599-42D5-B2A4-FBDDB93D7EA8}" srcOrd="8" destOrd="0" presId="urn:microsoft.com/office/officeart/2008/layout/LinedList"/>
    <dgm:cxn modelId="{D87E5EB0-1021-4D3B-ADE8-69AF1EF7E007}" type="presParOf" srcId="{23D7F8A6-5926-404E-8FEF-76BE64C0903E}" destId="{F42AD8FC-B786-4989-BA6D-3D5FCFA3DA5E}" srcOrd="9"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6329DE-52AE-4090-A16A-A922AD05CAE9}" type="doc">
      <dgm:prSet loTypeId="urn:microsoft.com/office/officeart/2005/8/layout/hProcess9" loCatId="process" qsTypeId="urn:microsoft.com/office/officeart/2005/8/quickstyle/simple1" qsCatId="simple" csTypeId="urn:microsoft.com/office/officeart/2005/8/colors/colorful4" csCatId="colorful" phldr="1"/>
      <dgm:spPr/>
      <dgm:t>
        <a:bodyPr/>
        <a:lstStyle/>
        <a:p>
          <a:endParaRPr lang="en-GB"/>
        </a:p>
      </dgm:t>
    </dgm:pt>
    <dgm:pt modelId="{D17987C0-57E5-4D6E-93BB-70E33E1CE4A3}">
      <dgm:prSet phldrT="[Text]" phldr="0"/>
      <dgm:spPr/>
      <dgm:t>
        <a:bodyPr/>
        <a:lstStyle/>
        <a:p>
          <a:r>
            <a:rPr lang="en-GB" dirty="0"/>
            <a:t>Must identify and justify the use of Gibbs` reflective cycle</a:t>
          </a:r>
        </a:p>
      </dgm:t>
    </dgm:pt>
    <dgm:pt modelId="{C7DBDCC7-8145-4A3E-A164-B8EADE6BF098}" type="parTrans" cxnId="{8E6CF72E-614B-4BD0-9C7B-23887C668E70}">
      <dgm:prSet/>
      <dgm:spPr/>
      <dgm:t>
        <a:bodyPr/>
        <a:lstStyle/>
        <a:p>
          <a:endParaRPr lang="en-GB"/>
        </a:p>
      </dgm:t>
    </dgm:pt>
    <dgm:pt modelId="{119C7B27-25E9-443D-ACAF-BD8D57749BDB}" type="sibTrans" cxnId="{8E6CF72E-614B-4BD0-9C7B-23887C668E70}">
      <dgm:prSet/>
      <dgm:spPr/>
      <dgm:t>
        <a:bodyPr/>
        <a:lstStyle/>
        <a:p>
          <a:endParaRPr lang="en-GB"/>
        </a:p>
      </dgm:t>
    </dgm:pt>
    <dgm:pt modelId="{C32B0F04-6E9A-4289-9E81-F6404EFDEEEF}">
      <dgm:prSet phldrT="[Text]" phldr="0"/>
      <dgm:spPr/>
      <dgm:t>
        <a:bodyPr/>
        <a:lstStyle/>
        <a:p>
          <a:r>
            <a:rPr lang="en-GB" dirty="0"/>
            <a:t>Must focus on your coping styles and decision-making processes</a:t>
          </a:r>
        </a:p>
      </dgm:t>
    </dgm:pt>
    <dgm:pt modelId="{A8F74AE5-45B9-479E-BD6C-B5C4D0CB488E}" type="parTrans" cxnId="{6D2D247F-3CAB-4A99-B02E-76B840F81540}">
      <dgm:prSet/>
      <dgm:spPr/>
      <dgm:t>
        <a:bodyPr/>
        <a:lstStyle/>
        <a:p>
          <a:endParaRPr lang="en-GB"/>
        </a:p>
      </dgm:t>
    </dgm:pt>
    <dgm:pt modelId="{E2A3B0E1-B437-4C84-A9C4-3752416D7B25}" type="sibTrans" cxnId="{6D2D247F-3CAB-4A99-B02E-76B840F81540}">
      <dgm:prSet/>
      <dgm:spPr/>
      <dgm:t>
        <a:bodyPr/>
        <a:lstStyle/>
        <a:p>
          <a:endParaRPr lang="en-GB"/>
        </a:p>
      </dgm:t>
    </dgm:pt>
    <dgm:pt modelId="{08152BE7-5E69-43C7-9224-2334E6A28B41}">
      <dgm:prSet phldrT="[Text]" phldr="0"/>
      <dgm:spPr/>
      <dgm:t>
        <a:bodyPr/>
        <a:lstStyle/>
        <a:p>
          <a:r>
            <a:rPr lang="en-GB" dirty="0"/>
            <a:t>Use a psychological framework to communicate these. E.g. Lazarus &amp; Folkman  (1984) theory </a:t>
          </a:r>
        </a:p>
      </dgm:t>
    </dgm:pt>
    <dgm:pt modelId="{C06ECD39-9514-4E75-8AB1-9A673BAC1108}" type="parTrans" cxnId="{6F11C57C-FE01-4F5B-91D7-BD65430F5A57}">
      <dgm:prSet/>
      <dgm:spPr/>
      <dgm:t>
        <a:bodyPr/>
        <a:lstStyle/>
        <a:p>
          <a:endParaRPr lang="en-GB"/>
        </a:p>
      </dgm:t>
    </dgm:pt>
    <dgm:pt modelId="{C459FC64-BBB2-4AB2-89E9-67920F90AFCE}" type="sibTrans" cxnId="{6F11C57C-FE01-4F5B-91D7-BD65430F5A57}">
      <dgm:prSet/>
      <dgm:spPr/>
      <dgm:t>
        <a:bodyPr/>
        <a:lstStyle/>
        <a:p>
          <a:endParaRPr lang="en-GB"/>
        </a:p>
      </dgm:t>
    </dgm:pt>
    <dgm:pt modelId="{27AA3C85-038D-4CC4-8D02-A5D0CCB86038}">
      <dgm:prSet/>
      <dgm:spPr/>
      <dgm:t>
        <a:bodyPr/>
        <a:lstStyle/>
        <a:p>
          <a:r>
            <a:rPr lang="en-GB" dirty="0"/>
            <a:t>Use real-life/class scenario`s/ simulations to assist you</a:t>
          </a:r>
        </a:p>
      </dgm:t>
    </dgm:pt>
    <dgm:pt modelId="{B17B9222-992E-4815-B048-88FB82E9D469}" type="parTrans" cxnId="{B926398D-7EE3-4608-98BF-2708059A5725}">
      <dgm:prSet/>
      <dgm:spPr/>
      <dgm:t>
        <a:bodyPr/>
        <a:lstStyle/>
        <a:p>
          <a:endParaRPr lang="en-GB"/>
        </a:p>
      </dgm:t>
    </dgm:pt>
    <dgm:pt modelId="{3644BD15-168F-4724-9F6B-497834CBAE6B}" type="sibTrans" cxnId="{B926398D-7EE3-4608-98BF-2708059A5725}">
      <dgm:prSet/>
      <dgm:spPr/>
      <dgm:t>
        <a:bodyPr/>
        <a:lstStyle/>
        <a:p>
          <a:endParaRPr lang="en-GB"/>
        </a:p>
      </dgm:t>
    </dgm:pt>
    <dgm:pt modelId="{96F72F49-B9F5-4485-B95C-C8A6FAB8D280}">
      <dgm:prSet/>
      <dgm:spPr/>
      <dgm:t>
        <a:bodyPr/>
        <a:lstStyle/>
        <a:p>
          <a:r>
            <a:rPr lang="en-GB" dirty="0"/>
            <a:t>Identify your own personal strengths and areas that require development</a:t>
          </a:r>
        </a:p>
      </dgm:t>
    </dgm:pt>
    <dgm:pt modelId="{0E96283D-635D-4F9E-88AB-0ECC65F3A7B2}" type="parTrans" cxnId="{2570E8E8-6C69-4453-8073-31584A2AA465}">
      <dgm:prSet/>
      <dgm:spPr/>
      <dgm:t>
        <a:bodyPr/>
        <a:lstStyle/>
        <a:p>
          <a:endParaRPr lang="en-GB"/>
        </a:p>
      </dgm:t>
    </dgm:pt>
    <dgm:pt modelId="{425FAA16-CCA6-4904-AC9A-E06E3D0C727B}" type="sibTrans" cxnId="{2570E8E8-6C69-4453-8073-31584A2AA465}">
      <dgm:prSet/>
      <dgm:spPr/>
      <dgm:t>
        <a:bodyPr/>
        <a:lstStyle/>
        <a:p>
          <a:endParaRPr lang="en-GB"/>
        </a:p>
      </dgm:t>
    </dgm:pt>
    <dgm:pt modelId="{1C232CE8-2371-43CD-8695-535EE9174991}">
      <dgm:prSet/>
      <dgm:spPr/>
      <dgm:t>
        <a:bodyPr/>
        <a:lstStyle/>
        <a:p>
          <a:r>
            <a:rPr lang="en-GB" dirty="0"/>
            <a:t>Ensure that you link to the BPS and role specific requirements</a:t>
          </a:r>
        </a:p>
      </dgm:t>
    </dgm:pt>
    <dgm:pt modelId="{F0CF0336-F520-4547-A6F6-CA1501AB885F}" type="parTrans" cxnId="{0E8E54BF-9834-4275-B24D-2FDE99E96AF1}">
      <dgm:prSet/>
      <dgm:spPr/>
      <dgm:t>
        <a:bodyPr/>
        <a:lstStyle/>
        <a:p>
          <a:endParaRPr lang="en-GB"/>
        </a:p>
      </dgm:t>
    </dgm:pt>
    <dgm:pt modelId="{C7FE64F8-9045-4634-BFD5-09C0D7E069DD}" type="sibTrans" cxnId="{0E8E54BF-9834-4275-B24D-2FDE99E96AF1}">
      <dgm:prSet/>
      <dgm:spPr/>
      <dgm:t>
        <a:bodyPr/>
        <a:lstStyle/>
        <a:p>
          <a:endParaRPr lang="en-GB"/>
        </a:p>
      </dgm:t>
    </dgm:pt>
    <dgm:pt modelId="{49DE514E-6C49-4044-91A0-27BF4C8EEFD8}" type="pres">
      <dgm:prSet presAssocID="{B86329DE-52AE-4090-A16A-A922AD05CAE9}" presName="CompostProcess" presStyleCnt="0">
        <dgm:presLayoutVars>
          <dgm:dir/>
          <dgm:resizeHandles val="exact"/>
        </dgm:presLayoutVars>
      </dgm:prSet>
      <dgm:spPr/>
    </dgm:pt>
    <dgm:pt modelId="{E42B5EE4-D5F5-457D-A416-2675899E585F}" type="pres">
      <dgm:prSet presAssocID="{B86329DE-52AE-4090-A16A-A922AD05CAE9}" presName="arrow" presStyleLbl="bgShp" presStyleIdx="0" presStyleCnt="1"/>
      <dgm:spPr/>
    </dgm:pt>
    <dgm:pt modelId="{3B59E9DA-27AA-4133-8872-2B228D97E40E}" type="pres">
      <dgm:prSet presAssocID="{B86329DE-52AE-4090-A16A-A922AD05CAE9}" presName="linearProcess" presStyleCnt="0"/>
      <dgm:spPr/>
    </dgm:pt>
    <dgm:pt modelId="{A9E6511C-C608-4F05-BF4A-A1D3F6EEA4DA}" type="pres">
      <dgm:prSet presAssocID="{D17987C0-57E5-4D6E-93BB-70E33E1CE4A3}" presName="textNode" presStyleLbl="node1" presStyleIdx="0" presStyleCnt="6">
        <dgm:presLayoutVars>
          <dgm:bulletEnabled val="1"/>
        </dgm:presLayoutVars>
      </dgm:prSet>
      <dgm:spPr/>
    </dgm:pt>
    <dgm:pt modelId="{FFE0AF33-723A-479A-A025-21D2BB13385A}" type="pres">
      <dgm:prSet presAssocID="{119C7B27-25E9-443D-ACAF-BD8D57749BDB}" presName="sibTrans" presStyleCnt="0"/>
      <dgm:spPr/>
    </dgm:pt>
    <dgm:pt modelId="{CDBA5F79-3682-41B3-8BF4-35C6B045BBCD}" type="pres">
      <dgm:prSet presAssocID="{C32B0F04-6E9A-4289-9E81-F6404EFDEEEF}" presName="textNode" presStyleLbl="node1" presStyleIdx="1" presStyleCnt="6">
        <dgm:presLayoutVars>
          <dgm:bulletEnabled val="1"/>
        </dgm:presLayoutVars>
      </dgm:prSet>
      <dgm:spPr/>
    </dgm:pt>
    <dgm:pt modelId="{4256D6C1-E995-4071-B194-10317BA23035}" type="pres">
      <dgm:prSet presAssocID="{E2A3B0E1-B437-4C84-A9C4-3752416D7B25}" presName="sibTrans" presStyleCnt="0"/>
      <dgm:spPr/>
    </dgm:pt>
    <dgm:pt modelId="{A3765D48-C10D-4345-9E63-B19E0C8ECFA1}" type="pres">
      <dgm:prSet presAssocID="{08152BE7-5E69-43C7-9224-2334E6A28B41}" presName="textNode" presStyleLbl="node1" presStyleIdx="2" presStyleCnt="6">
        <dgm:presLayoutVars>
          <dgm:bulletEnabled val="1"/>
        </dgm:presLayoutVars>
      </dgm:prSet>
      <dgm:spPr/>
    </dgm:pt>
    <dgm:pt modelId="{733DA7A7-C216-4DCB-AC76-668C0462A4C9}" type="pres">
      <dgm:prSet presAssocID="{C459FC64-BBB2-4AB2-89E9-67920F90AFCE}" presName="sibTrans" presStyleCnt="0"/>
      <dgm:spPr/>
    </dgm:pt>
    <dgm:pt modelId="{B831F6DE-ED06-4BCC-A991-9B7A12452E58}" type="pres">
      <dgm:prSet presAssocID="{27AA3C85-038D-4CC4-8D02-A5D0CCB86038}" presName="textNode" presStyleLbl="node1" presStyleIdx="3" presStyleCnt="6">
        <dgm:presLayoutVars>
          <dgm:bulletEnabled val="1"/>
        </dgm:presLayoutVars>
      </dgm:prSet>
      <dgm:spPr/>
    </dgm:pt>
    <dgm:pt modelId="{E7D3530C-F5E2-4679-83EB-2CA2382F6564}" type="pres">
      <dgm:prSet presAssocID="{3644BD15-168F-4724-9F6B-497834CBAE6B}" presName="sibTrans" presStyleCnt="0"/>
      <dgm:spPr/>
    </dgm:pt>
    <dgm:pt modelId="{D87C96CB-975B-42ED-818C-DD2C3277F4C0}" type="pres">
      <dgm:prSet presAssocID="{96F72F49-B9F5-4485-B95C-C8A6FAB8D280}" presName="textNode" presStyleLbl="node1" presStyleIdx="4" presStyleCnt="6">
        <dgm:presLayoutVars>
          <dgm:bulletEnabled val="1"/>
        </dgm:presLayoutVars>
      </dgm:prSet>
      <dgm:spPr/>
    </dgm:pt>
    <dgm:pt modelId="{636E0759-5884-45B9-8C13-B59D3362BABE}" type="pres">
      <dgm:prSet presAssocID="{425FAA16-CCA6-4904-AC9A-E06E3D0C727B}" presName="sibTrans" presStyleCnt="0"/>
      <dgm:spPr/>
    </dgm:pt>
    <dgm:pt modelId="{B6EE4D68-09E9-41CA-9801-ED8FD8C79A06}" type="pres">
      <dgm:prSet presAssocID="{1C232CE8-2371-43CD-8695-535EE9174991}" presName="textNode" presStyleLbl="node1" presStyleIdx="5" presStyleCnt="6">
        <dgm:presLayoutVars>
          <dgm:bulletEnabled val="1"/>
        </dgm:presLayoutVars>
      </dgm:prSet>
      <dgm:spPr/>
    </dgm:pt>
  </dgm:ptLst>
  <dgm:cxnLst>
    <dgm:cxn modelId="{8E6CF72E-614B-4BD0-9C7B-23887C668E70}" srcId="{B86329DE-52AE-4090-A16A-A922AD05CAE9}" destId="{D17987C0-57E5-4D6E-93BB-70E33E1CE4A3}" srcOrd="0" destOrd="0" parTransId="{C7DBDCC7-8145-4A3E-A164-B8EADE6BF098}" sibTransId="{119C7B27-25E9-443D-ACAF-BD8D57749BDB}"/>
    <dgm:cxn modelId="{C4D7F93C-8401-40EA-939D-4533C12EC2B4}" type="presOf" srcId="{B86329DE-52AE-4090-A16A-A922AD05CAE9}" destId="{49DE514E-6C49-4044-91A0-27BF4C8EEFD8}" srcOrd="0" destOrd="0" presId="urn:microsoft.com/office/officeart/2005/8/layout/hProcess9"/>
    <dgm:cxn modelId="{D08F5748-685E-423B-AF82-D15FC9E7291E}" type="presOf" srcId="{1C232CE8-2371-43CD-8695-535EE9174991}" destId="{B6EE4D68-09E9-41CA-9801-ED8FD8C79A06}" srcOrd="0" destOrd="0" presId="urn:microsoft.com/office/officeart/2005/8/layout/hProcess9"/>
    <dgm:cxn modelId="{6F11C57C-FE01-4F5B-91D7-BD65430F5A57}" srcId="{B86329DE-52AE-4090-A16A-A922AD05CAE9}" destId="{08152BE7-5E69-43C7-9224-2334E6A28B41}" srcOrd="2" destOrd="0" parTransId="{C06ECD39-9514-4E75-8AB1-9A673BAC1108}" sibTransId="{C459FC64-BBB2-4AB2-89E9-67920F90AFCE}"/>
    <dgm:cxn modelId="{6D2D247F-3CAB-4A99-B02E-76B840F81540}" srcId="{B86329DE-52AE-4090-A16A-A922AD05CAE9}" destId="{C32B0F04-6E9A-4289-9E81-F6404EFDEEEF}" srcOrd="1" destOrd="0" parTransId="{A8F74AE5-45B9-479E-BD6C-B5C4D0CB488E}" sibTransId="{E2A3B0E1-B437-4C84-A9C4-3752416D7B25}"/>
    <dgm:cxn modelId="{C483FA83-063C-475F-8BA7-41FA14062A08}" type="presOf" srcId="{96F72F49-B9F5-4485-B95C-C8A6FAB8D280}" destId="{D87C96CB-975B-42ED-818C-DD2C3277F4C0}" srcOrd="0" destOrd="0" presId="urn:microsoft.com/office/officeart/2005/8/layout/hProcess9"/>
    <dgm:cxn modelId="{B926398D-7EE3-4608-98BF-2708059A5725}" srcId="{B86329DE-52AE-4090-A16A-A922AD05CAE9}" destId="{27AA3C85-038D-4CC4-8D02-A5D0CCB86038}" srcOrd="3" destOrd="0" parTransId="{B17B9222-992E-4815-B048-88FB82E9D469}" sibTransId="{3644BD15-168F-4724-9F6B-497834CBAE6B}"/>
    <dgm:cxn modelId="{41458499-9913-49A0-BF85-D2E8E0FDAFD2}" type="presOf" srcId="{27AA3C85-038D-4CC4-8D02-A5D0CCB86038}" destId="{B831F6DE-ED06-4BCC-A991-9B7A12452E58}" srcOrd="0" destOrd="0" presId="urn:microsoft.com/office/officeart/2005/8/layout/hProcess9"/>
    <dgm:cxn modelId="{E42002A6-47FA-488F-BC19-C3CE6B932CF1}" type="presOf" srcId="{D17987C0-57E5-4D6E-93BB-70E33E1CE4A3}" destId="{A9E6511C-C608-4F05-BF4A-A1D3F6EEA4DA}" srcOrd="0" destOrd="0" presId="urn:microsoft.com/office/officeart/2005/8/layout/hProcess9"/>
    <dgm:cxn modelId="{0E8E54BF-9834-4275-B24D-2FDE99E96AF1}" srcId="{B86329DE-52AE-4090-A16A-A922AD05CAE9}" destId="{1C232CE8-2371-43CD-8695-535EE9174991}" srcOrd="5" destOrd="0" parTransId="{F0CF0336-F520-4547-A6F6-CA1501AB885F}" sibTransId="{C7FE64F8-9045-4634-BFD5-09C0D7E069DD}"/>
    <dgm:cxn modelId="{C93032CC-1703-4B3A-8BFA-AA9EED914D8B}" type="presOf" srcId="{08152BE7-5E69-43C7-9224-2334E6A28B41}" destId="{A3765D48-C10D-4345-9E63-B19E0C8ECFA1}" srcOrd="0" destOrd="0" presId="urn:microsoft.com/office/officeart/2005/8/layout/hProcess9"/>
    <dgm:cxn modelId="{2570E8E8-6C69-4453-8073-31584A2AA465}" srcId="{B86329DE-52AE-4090-A16A-A922AD05CAE9}" destId="{96F72F49-B9F5-4485-B95C-C8A6FAB8D280}" srcOrd="4" destOrd="0" parTransId="{0E96283D-635D-4F9E-88AB-0ECC65F3A7B2}" sibTransId="{425FAA16-CCA6-4904-AC9A-E06E3D0C727B}"/>
    <dgm:cxn modelId="{0E72A1F8-1E28-4ED0-91E5-B3DEFC8C79DC}" type="presOf" srcId="{C32B0F04-6E9A-4289-9E81-F6404EFDEEEF}" destId="{CDBA5F79-3682-41B3-8BF4-35C6B045BBCD}" srcOrd="0" destOrd="0" presId="urn:microsoft.com/office/officeart/2005/8/layout/hProcess9"/>
    <dgm:cxn modelId="{98709CFE-07E4-4DA2-95A5-D5B8F34AAEAC}" type="presParOf" srcId="{49DE514E-6C49-4044-91A0-27BF4C8EEFD8}" destId="{E42B5EE4-D5F5-457D-A416-2675899E585F}" srcOrd="0" destOrd="0" presId="urn:microsoft.com/office/officeart/2005/8/layout/hProcess9"/>
    <dgm:cxn modelId="{400487FB-3C32-4D92-B447-B76A5893FE86}" type="presParOf" srcId="{49DE514E-6C49-4044-91A0-27BF4C8EEFD8}" destId="{3B59E9DA-27AA-4133-8872-2B228D97E40E}" srcOrd="1" destOrd="0" presId="urn:microsoft.com/office/officeart/2005/8/layout/hProcess9"/>
    <dgm:cxn modelId="{D8E33CA4-961A-47A5-AA5D-AD9B11E25EF9}" type="presParOf" srcId="{3B59E9DA-27AA-4133-8872-2B228D97E40E}" destId="{A9E6511C-C608-4F05-BF4A-A1D3F6EEA4DA}" srcOrd="0" destOrd="0" presId="urn:microsoft.com/office/officeart/2005/8/layout/hProcess9"/>
    <dgm:cxn modelId="{C5B6F9AB-120A-4CE7-9E26-E09C0F522801}" type="presParOf" srcId="{3B59E9DA-27AA-4133-8872-2B228D97E40E}" destId="{FFE0AF33-723A-479A-A025-21D2BB13385A}" srcOrd="1" destOrd="0" presId="urn:microsoft.com/office/officeart/2005/8/layout/hProcess9"/>
    <dgm:cxn modelId="{9FE12740-A97A-45FA-A3E0-B84D2AEF78A2}" type="presParOf" srcId="{3B59E9DA-27AA-4133-8872-2B228D97E40E}" destId="{CDBA5F79-3682-41B3-8BF4-35C6B045BBCD}" srcOrd="2" destOrd="0" presId="urn:microsoft.com/office/officeart/2005/8/layout/hProcess9"/>
    <dgm:cxn modelId="{52E534FF-15D5-4CF8-8E86-069816241163}" type="presParOf" srcId="{3B59E9DA-27AA-4133-8872-2B228D97E40E}" destId="{4256D6C1-E995-4071-B194-10317BA23035}" srcOrd="3" destOrd="0" presId="urn:microsoft.com/office/officeart/2005/8/layout/hProcess9"/>
    <dgm:cxn modelId="{6BA4C3F3-E74A-4CC8-9B87-58BBB8E71DB6}" type="presParOf" srcId="{3B59E9DA-27AA-4133-8872-2B228D97E40E}" destId="{A3765D48-C10D-4345-9E63-B19E0C8ECFA1}" srcOrd="4" destOrd="0" presId="urn:microsoft.com/office/officeart/2005/8/layout/hProcess9"/>
    <dgm:cxn modelId="{AD8FBBD4-8E20-42A3-B93C-B7E909EB7504}" type="presParOf" srcId="{3B59E9DA-27AA-4133-8872-2B228D97E40E}" destId="{733DA7A7-C216-4DCB-AC76-668C0462A4C9}" srcOrd="5" destOrd="0" presId="urn:microsoft.com/office/officeart/2005/8/layout/hProcess9"/>
    <dgm:cxn modelId="{6D902F12-A79E-4A4A-A9E6-3C8376EF87EA}" type="presParOf" srcId="{3B59E9DA-27AA-4133-8872-2B228D97E40E}" destId="{B831F6DE-ED06-4BCC-A991-9B7A12452E58}" srcOrd="6" destOrd="0" presId="urn:microsoft.com/office/officeart/2005/8/layout/hProcess9"/>
    <dgm:cxn modelId="{1540AA2F-47DF-45A2-91CD-02EEA3661377}" type="presParOf" srcId="{3B59E9DA-27AA-4133-8872-2B228D97E40E}" destId="{E7D3530C-F5E2-4679-83EB-2CA2382F6564}" srcOrd="7" destOrd="0" presId="urn:microsoft.com/office/officeart/2005/8/layout/hProcess9"/>
    <dgm:cxn modelId="{029E74B1-7E93-4EED-B1CA-F0B7EEEEF13A}" type="presParOf" srcId="{3B59E9DA-27AA-4133-8872-2B228D97E40E}" destId="{D87C96CB-975B-42ED-818C-DD2C3277F4C0}" srcOrd="8" destOrd="0" presId="urn:microsoft.com/office/officeart/2005/8/layout/hProcess9"/>
    <dgm:cxn modelId="{9AD5A810-6C4B-428A-8039-298DEA08454B}" type="presParOf" srcId="{3B59E9DA-27AA-4133-8872-2B228D97E40E}" destId="{636E0759-5884-45B9-8C13-B59D3362BABE}" srcOrd="9" destOrd="0" presId="urn:microsoft.com/office/officeart/2005/8/layout/hProcess9"/>
    <dgm:cxn modelId="{B4C8AE40-EEED-48C8-93EE-4588F016A2AC}" type="presParOf" srcId="{3B59E9DA-27AA-4133-8872-2B228D97E40E}" destId="{B6EE4D68-09E9-41CA-9801-ED8FD8C79A06}" srcOrd="1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20E6D3-6D7D-48E7-BE2E-678BBDFDC6D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802D0867-72F2-4A36-9804-D406FA5ECB5D}">
      <dgm:prSet phldrT="[Text]"/>
      <dgm:spPr/>
      <dgm:t>
        <a:bodyPr/>
        <a:lstStyle/>
        <a:p>
          <a:pPr>
            <a:buNone/>
          </a:pPr>
          <a:r>
            <a:rPr lang="en-GB" dirty="0">
              <a:solidFill>
                <a:schemeClr val="tx2">
                  <a:lumMod val="90000"/>
                  <a:lumOff val="10000"/>
                </a:schemeClr>
              </a:solidFill>
            </a:rPr>
            <a:t>An educational psychologist:</a:t>
          </a:r>
        </a:p>
      </dgm:t>
    </dgm:pt>
    <dgm:pt modelId="{66007855-9DF8-407E-B35E-E76708BC9C57}" type="parTrans" cxnId="{60C7245F-1BC6-44AC-A65B-2E8B7D033FEC}">
      <dgm:prSet/>
      <dgm:spPr/>
      <dgm:t>
        <a:bodyPr/>
        <a:lstStyle/>
        <a:p>
          <a:endParaRPr lang="en-GB"/>
        </a:p>
      </dgm:t>
    </dgm:pt>
    <dgm:pt modelId="{6921A266-4366-48E2-9828-185FCDEA44D7}" type="sibTrans" cxnId="{60C7245F-1BC6-44AC-A65B-2E8B7D033FEC}">
      <dgm:prSet/>
      <dgm:spPr/>
      <dgm:t>
        <a:bodyPr/>
        <a:lstStyle/>
        <a:p>
          <a:endParaRPr lang="en-GB"/>
        </a:p>
      </dgm:t>
    </dgm:pt>
    <dgm:pt modelId="{CE2084C3-3E3C-4ECF-9729-F84297D682D9}">
      <dgm:prSet phldrT="[Text]"/>
      <dgm:spPr/>
      <dgm:t>
        <a:bodyPr/>
        <a:lstStyle/>
        <a:p>
          <a:pPr>
            <a:buNone/>
          </a:pPr>
          <a:r>
            <a:rPr lang="en-GB" b="1" dirty="0">
              <a:solidFill>
                <a:schemeClr val="tx2">
                  <a:lumMod val="90000"/>
                  <a:lumOff val="10000"/>
                </a:schemeClr>
              </a:solidFill>
            </a:rPr>
            <a:t>Assess Learning Needs, supports students, works with teachers and schools</a:t>
          </a:r>
          <a:endParaRPr lang="en-GB" dirty="0">
            <a:solidFill>
              <a:schemeClr val="tx2">
                <a:lumMod val="90000"/>
                <a:lumOff val="10000"/>
              </a:schemeClr>
            </a:solidFill>
          </a:endParaRPr>
        </a:p>
      </dgm:t>
    </dgm:pt>
    <dgm:pt modelId="{35BB3D4A-FF39-427A-A375-A220FCC73773}" type="parTrans" cxnId="{278099B3-C875-4FF1-9E2E-B1889A105370}">
      <dgm:prSet/>
      <dgm:spPr/>
      <dgm:t>
        <a:bodyPr/>
        <a:lstStyle/>
        <a:p>
          <a:endParaRPr lang="en-GB"/>
        </a:p>
      </dgm:t>
    </dgm:pt>
    <dgm:pt modelId="{64CFF03B-3906-40E5-9F33-BE7B1D51A813}" type="sibTrans" cxnId="{278099B3-C875-4FF1-9E2E-B1889A105370}">
      <dgm:prSet/>
      <dgm:spPr/>
      <dgm:t>
        <a:bodyPr/>
        <a:lstStyle/>
        <a:p>
          <a:endParaRPr lang="en-GB"/>
        </a:p>
      </dgm:t>
    </dgm:pt>
    <dgm:pt modelId="{69F9DCDF-71F1-4E00-940C-F173B5D866B5}">
      <dgm:prSet phldrT="[Text]"/>
      <dgm:spPr/>
      <dgm:t>
        <a:bodyPr/>
        <a:lstStyle/>
        <a:p>
          <a:pPr>
            <a:buNone/>
          </a:pPr>
          <a:r>
            <a:rPr lang="en-GB" dirty="0">
              <a:solidFill>
                <a:schemeClr val="tx2">
                  <a:lumMod val="90000"/>
                  <a:lumOff val="10000"/>
                </a:schemeClr>
              </a:solidFill>
            </a:rPr>
            <a:t>Develop individualized learning plans. Provide recommendations for classroom accommodations. Help students with social, emotional, or behavioural challenges that affect learning.</a:t>
          </a:r>
        </a:p>
      </dgm:t>
    </dgm:pt>
    <dgm:pt modelId="{C3D2D571-03F9-473E-A0C4-69E7E57C22D6}" type="parTrans" cxnId="{6762D5EF-4F1E-408C-A2EE-C5FB2D714353}">
      <dgm:prSet/>
      <dgm:spPr/>
      <dgm:t>
        <a:bodyPr/>
        <a:lstStyle/>
        <a:p>
          <a:endParaRPr lang="en-GB"/>
        </a:p>
      </dgm:t>
    </dgm:pt>
    <dgm:pt modelId="{9233A7C9-E54D-496B-92AB-A374CAC95D2D}" type="sibTrans" cxnId="{6762D5EF-4F1E-408C-A2EE-C5FB2D714353}">
      <dgm:prSet/>
      <dgm:spPr/>
      <dgm:t>
        <a:bodyPr/>
        <a:lstStyle/>
        <a:p>
          <a:endParaRPr lang="en-GB"/>
        </a:p>
      </dgm:t>
    </dgm:pt>
    <dgm:pt modelId="{1F83163B-FDD8-4C48-952B-8A36EA8CCFB2}">
      <dgm:prSet/>
      <dgm:spPr/>
      <dgm:t>
        <a:bodyPr/>
        <a:lstStyle/>
        <a:p>
          <a:pPr>
            <a:buFont typeface="Arial" panose="020B0604020202020204" pitchFamily="34" charset="0"/>
            <a:buChar char="•"/>
          </a:pPr>
          <a:r>
            <a:rPr lang="en-GB" dirty="0">
              <a:solidFill>
                <a:schemeClr val="tx2">
                  <a:lumMod val="90000"/>
                  <a:lumOff val="10000"/>
                </a:schemeClr>
              </a:solidFill>
            </a:rPr>
            <a:t>Identify learning difficulties (e.g., dyslexia, ADHD, developmental delays). Conduct cognitive, behavioural, and academic assessments. Determine students’ strengths and challenges.</a:t>
          </a:r>
        </a:p>
      </dgm:t>
    </dgm:pt>
    <dgm:pt modelId="{0B99D605-3CFD-4812-B6DE-27B37A73588B}" type="parTrans" cxnId="{9AF82B0B-7F48-4EA6-A925-EF7EF2EA0E73}">
      <dgm:prSet/>
      <dgm:spPr/>
      <dgm:t>
        <a:bodyPr/>
        <a:lstStyle/>
        <a:p>
          <a:endParaRPr lang="en-GB"/>
        </a:p>
      </dgm:t>
    </dgm:pt>
    <dgm:pt modelId="{E2F953E9-FA0D-4FBE-B1C5-0452EA17410A}" type="sibTrans" cxnId="{9AF82B0B-7F48-4EA6-A925-EF7EF2EA0E73}">
      <dgm:prSet/>
      <dgm:spPr/>
      <dgm:t>
        <a:bodyPr/>
        <a:lstStyle/>
        <a:p>
          <a:endParaRPr lang="en-GB"/>
        </a:p>
      </dgm:t>
    </dgm:pt>
    <dgm:pt modelId="{7F21977D-A323-44B5-8703-62F7705609F9}">
      <dgm:prSet/>
      <dgm:spPr/>
      <dgm:t>
        <a:bodyPr/>
        <a:lstStyle/>
        <a:p>
          <a:pPr>
            <a:buNone/>
          </a:pPr>
          <a:r>
            <a:rPr lang="en-GB" dirty="0">
              <a:solidFill>
                <a:schemeClr val="tx2">
                  <a:lumMod val="90000"/>
                  <a:lumOff val="10000"/>
                </a:schemeClr>
              </a:solidFill>
            </a:rPr>
            <a:t>Train teachers in classroom management, special education strategies, and child development. Consult on policies, curricula, and interventions. Help schools design more inclusive and effective learning environments.</a:t>
          </a:r>
        </a:p>
      </dgm:t>
    </dgm:pt>
    <dgm:pt modelId="{AEDA4B81-DDD3-402C-B5C5-5F1292F5A339}" type="parTrans" cxnId="{4DD5E6AF-89AB-4AA0-A567-A03D9788F752}">
      <dgm:prSet/>
      <dgm:spPr/>
      <dgm:t>
        <a:bodyPr/>
        <a:lstStyle/>
        <a:p>
          <a:endParaRPr lang="en-GB"/>
        </a:p>
      </dgm:t>
    </dgm:pt>
    <dgm:pt modelId="{99BD281E-C23F-41C5-B129-3B732B385D62}" type="sibTrans" cxnId="{4DD5E6AF-89AB-4AA0-A567-A03D9788F752}">
      <dgm:prSet/>
      <dgm:spPr/>
      <dgm:t>
        <a:bodyPr/>
        <a:lstStyle/>
        <a:p>
          <a:endParaRPr lang="en-GB"/>
        </a:p>
      </dgm:t>
    </dgm:pt>
    <dgm:pt modelId="{7934C593-0688-4331-AB6C-7691C3C362A8}">
      <dgm:prSet/>
      <dgm:spPr/>
      <dgm:t>
        <a:bodyPr/>
        <a:lstStyle/>
        <a:p>
          <a:pPr>
            <a:buNone/>
          </a:pPr>
          <a:endParaRPr lang="en-GB" dirty="0"/>
        </a:p>
      </dgm:t>
    </dgm:pt>
    <dgm:pt modelId="{76065F24-E6F5-4A9A-B349-98420D627F19}" type="sibTrans" cxnId="{1D7FAE74-A777-4393-84D7-9B26B5D16813}">
      <dgm:prSet/>
      <dgm:spPr/>
      <dgm:t>
        <a:bodyPr/>
        <a:lstStyle/>
        <a:p>
          <a:endParaRPr lang="en-GB"/>
        </a:p>
      </dgm:t>
    </dgm:pt>
    <dgm:pt modelId="{E5993E80-8D91-4F2D-8B05-572A1E98D9A9}" type="parTrans" cxnId="{1D7FAE74-A777-4393-84D7-9B26B5D16813}">
      <dgm:prSet/>
      <dgm:spPr/>
      <dgm:t>
        <a:bodyPr/>
        <a:lstStyle/>
        <a:p>
          <a:endParaRPr lang="en-GB"/>
        </a:p>
      </dgm:t>
    </dgm:pt>
    <dgm:pt modelId="{42C0F9DC-7F4D-4796-B7A4-D729A1B9DD3E}" type="pres">
      <dgm:prSet presAssocID="{B520E6D3-6D7D-48E7-BE2E-678BBDFDC6DE}" presName="vert0" presStyleCnt="0">
        <dgm:presLayoutVars>
          <dgm:dir/>
          <dgm:animOne val="branch"/>
          <dgm:animLvl val="lvl"/>
        </dgm:presLayoutVars>
      </dgm:prSet>
      <dgm:spPr/>
    </dgm:pt>
    <dgm:pt modelId="{7596FD51-695A-4E32-B09E-972C989134F0}" type="pres">
      <dgm:prSet presAssocID="{802D0867-72F2-4A36-9804-D406FA5ECB5D}" presName="thickLine" presStyleLbl="alignNode1" presStyleIdx="0" presStyleCnt="2"/>
      <dgm:spPr/>
    </dgm:pt>
    <dgm:pt modelId="{58FE3BE7-2B51-4B56-BE87-5328669B7182}" type="pres">
      <dgm:prSet presAssocID="{802D0867-72F2-4A36-9804-D406FA5ECB5D}" presName="horz1" presStyleCnt="0"/>
      <dgm:spPr/>
    </dgm:pt>
    <dgm:pt modelId="{789EAE9D-8D27-4F2B-9719-F15BB96441FE}" type="pres">
      <dgm:prSet presAssocID="{802D0867-72F2-4A36-9804-D406FA5ECB5D}" presName="tx1" presStyleLbl="revTx" presStyleIdx="0" presStyleCnt="6"/>
      <dgm:spPr/>
    </dgm:pt>
    <dgm:pt modelId="{5726DAFC-8061-472C-A91B-62719B625B29}" type="pres">
      <dgm:prSet presAssocID="{802D0867-72F2-4A36-9804-D406FA5ECB5D}" presName="vert1" presStyleCnt="0"/>
      <dgm:spPr/>
    </dgm:pt>
    <dgm:pt modelId="{5C9B0FF4-B0E1-46BD-8870-17FC18F1E329}" type="pres">
      <dgm:prSet presAssocID="{CE2084C3-3E3C-4ECF-9729-F84297D682D9}" presName="vertSpace2a" presStyleCnt="0"/>
      <dgm:spPr/>
    </dgm:pt>
    <dgm:pt modelId="{23A1118A-6940-4C8B-B74D-D5F110AB1AFB}" type="pres">
      <dgm:prSet presAssocID="{CE2084C3-3E3C-4ECF-9729-F84297D682D9}" presName="horz2" presStyleCnt="0"/>
      <dgm:spPr/>
    </dgm:pt>
    <dgm:pt modelId="{29EAE259-5FA0-489D-89A4-61B05FFBADB3}" type="pres">
      <dgm:prSet presAssocID="{CE2084C3-3E3C-4ECF-9729-F84297D682D9}" presName="horzSpace2" presStyleCnt="0"/>
      <dgm:spPr/>
    </dgm:pt>
    <dgm:pt modelId="{C65CF041-9164-46B6-85B9-0026E8B661C5}" type="pres">
      <dgm:prSet presAssocID="{CE2084C3-3E3C-4ECF-9729-F84297D682D9}" presName="tx2" presStyleLbl="revTx" presStyleIdx="1" presStyleCnt="6"/>
      <dgm:spPr/>
    </dgm:pt>
    <dgm:pt modelId="{1D0E1FEA-A966-463B-9C67-5D0EF3D1B6A6}" type="pres">
      <dgm:prSet presAssocID="{CE2084C3-3E3C-4ECF-9729-F84297D682D9}" presName="vert2" presStyleCnt="0"/>
      <dgm:spPr/>
    </dgm:pt>
    <dgm:pt modelId="{6D460D89-61E0-4FF0-9901-F1881FF87FB5}" type="pres">
      <dgm:prSet presAssocID="{CE2084C3-3E3C-4ECF-9729-F84297D682D9}" presName="thinLine2b" presStyleLbl="callout" presStyleIdx="0" presStyleCnt="4"/>
      <dgm:spPr/>
    </dgm:pt>
    <dgm:pt modelId="{EE6D09BE-90DE-483D-B601-D8152F8E8A7A}" type="pres">
      <dgm:prSet presAssocID="{CE2084C3-3E3C-4ECF-9729-F84297D682D9}" presName="vertSpace2b" presStyleCnt="0"/>
      <dgm:spPr/>
    </dgm:pt>
    <dgm:pt modelId="{A18D9485-A50C-4481-8F00-18433C2BD010}" type="pres">
      <dgm:prSet presAssocID="{1F83163B-FDD8-4C48-952B-8A36EA8CCFB2}" presName="horz2" presStyleCnt="0"/>
      <dgm:spPr/>
    </dgm:pt>
    <dgm:pt modelId="{6DFFF94D-F368-46A2-8677-4B4703B95E7A}" type="pres">
      <dgm:prSet presAssocID="{1F83163B-FDD8-4C48-952B-8A36EA8CCFB2}" presName="horzSpace2" presStyleCnt="0"/>
      <dgm:spPr/>
    </dgm:pt>
    <dgm:pt modelId="{C715E517-CB8E-4DDF-9938-509E4C6B9657}" type="pres">
      <dgm:prSet presAssocID="{1F83163B-FDD8-4C48-952B-8A36EA8CCFB2}" presName="tx2" presStyleLbl="revTx" presStyleIdx="2" presStyleCnt="6"/>
      <dgm:spPr/>
    </dgm:pt>
    <dgm:pt modelId="{BD651CD2-9E08-4B49-A236-4275ED537C64}" type="pres">
      <dgm:prSet presAssocID="{1F83163B-FDD8-4C48-952B-8A36EA8CCFB2}" presName="vert2" presStyleCnt="0"/>
      <dgm:spPr/>
    </dgm:pt>
    <dgm:pt modelId="{7595AC8F-634E-43D0-8374-FF0C599DA8F7}" type="pres">
      <dgm:prSet presAssocID="{1F83163B-FDD8-4C48-952B-8A36EA8CCFB2}" presName="thinLine2b" presStyleLbl="callout" presStyleIdx="1" presStyleCnt="4"/>
      <dgm:spPr/>
    </dgm:pt>
    <dgm:pt modelId="{CBC98979-356B-47A8-8E5B-D0CF015B6019}" type="pres">
      <dgm:prSet presAssocID="{1F83163B-FDD8-4C48-952B-8A36EA8CCFB2}" presName="vertSpace2b" presStyleCnt="0"/>
      <dgm:spPr/>
    </dgm:pt>
    <dgm:pt modelId="{2A2A5855-C6F0-455A-A6C4-AF2461D91E89}" type="pres">
      <dgm:prSet presAssocID="{69F9DCDF-71F1-4E00-940C-F173B5D866B5}" presName="horz2" presStyleCnt="0"/>
      <dgm:spPr/>
    </dgm:pt>
    <dgm:pt modelId="{6C87759E-112A-4C21-B969-B4DD4E37AFC6}" type="pres">
      <dgm:prSet presAssocID="{69F9DCDF-71F1-4E00-940C-F173B5D866B5}" presName="horzSpace2" presStyleCnt="0"/>
      <dgm:spPr/>
    </dgm:pt>
    <dgm:pt modelId="{1645C9B1-A073-4664-A66F-EAD5DE29EA1A}" type="pres">
      <dgm:prSet presAssocID="{69F9DCDF-71F1-4E00-940C-F173B5D866B5}" presName="tx2" presStyleLbl="revTx" presStyleIdx="3" presStyleCnt="6"/>
      <dgm:spPr/>
    </dgm:pt>
    <dgm:pt modelId="{B90AB6A8-CE57-430A-98BA-D17A8C73F162}" type="pres">
      <dgm:prSet presAssocID="{69F9DCDF-71F1-4E00-940C-F173B5D866B5}" presName="vert2" presStyleCnt="0"/>
      <dgm:spPr/>
    </dgm:pt>
    <dgm:pt modelId="{283C3BAB-DBEC-46E9-ADAD-40877CC201E0}" type="pres">
      <dgm:prSet presAssocID="{69F9DCDF-71F1-4E00-940C-F173B5D866B5}" presName="thinLine2b" presStyleLbl="callout" presStyleIdx="2" presStyleCnt="4"/>
      <dgm:spPr/>
    </dgm:pt>
    <dgm:pt modelId="{82FC57AD-5DCB-44EC-8F76-ECEB48E5AD2B}" type="pres">
      <dgm:prSet presAssocID="{69F9DCDF-71F1-4E00-940C-F173B5D866B5}" presName="vertSpace2b" presStyleCnt="0"/>
      <dgm:spPr/>
    </dgm:pt>
    <dgm:pt modelId="{ACD55E2A-4CF8-4B98-B9E2-9BD51DC2D130}" type="pres">
      <dgm:prSet presAssocID="{7934C593-0688-4331-AB6C-7691C3C362A8}" presName="thickLine" presStyleLbl="alignNode1" presStyleIdx="1" presStyleCnt="2"/>
      <dgm:spPr/>
    </dgm:pt>
    <dgm:pt modelId="{6666C7A0-7075-441E-BEEE-1D833212438B}" type="pres">
      <dgm:prSet presAssocID="{7934C593-0688-4331-AB6C-7691C3C362A8}" presName="horz1" presStyleCnt="0"/>
      <dgm:spPr/>
    </dgm:pt>
    <dgm:pt modelId="{FB81B700-718B-4BBA-90FA-F2A29E565495}" type="pres">
      <dgm:prSet presAssocID="{7934C593-0688-4331-AB6C-7691C3C362A8}" presName="tx1" presStyleLbl="revTx" presStyleIdx="4" presStyleCnt="6"/>
      <dgm:spPr/>
    </dgm:pt>
    <dgm:pt modelId="{4C1A61F3-CC6F-41A0-931B-5CFF5814647E}" type="pres">
      <dgm:prSet presAssocID="{7934C593-0688-4331-AB6C-7691C3C362A8}" presName="vert1" presStyleCnt="0"/>
      <dgm:spPr/>
    </dgm:pt>
    <dgm:pt modelId="{FEB0F913-683A-442F-8F7C-1957617E6D1B}" type="pres">
      <dgm:prSet presAssocID="{7F21977D-A323-44B5-8703-62F7705609F9}" presName="vertSpace2a" presStyleCnt="0"/>
      <dgm:spPr/>
    </dgm:pt>
    <dgm:pt modelId="{6DC6BF40-DF76-40C3-B964-21E1A7D871BD}" type="pres">
      <dgm:prSet presAssocID="{7F21977D-A323-44B5-8703-62F7705609F9}" presName="horz2" presStyleCnt="0"/>
      <dgm:spPr/>
    </dgm:pt>
    <dgm:pt modelId="{3F677C4E-4FF0-4911-B50C-288B1278EDE8}" type="pres">
      <dgm:prSet presAssocID="{7F21977D-A323-44B5-8703-62F7705609F9}" presName="horzSpace2" presStyleCnt="0"/>
      <dgm:spPr/>
    </dgm:pt>
    <dgm:pt modelId="{3A06022C-F7E5-4FAC-868C-301A108C7F43}" type="pres">
      <dgm:prSet presAssocID="{7F21977D-A323-44B5-8703-62F7705609F9}" presName="tx2" presStyleLbl="revTx" presStyleIdx="5" presStyleCnt="6"/>
      <dgm:spPr/>
    </dgm:pt>
    <dgm:pt modelId="{63D4427B-8026-487E-AD7C-FC2D70B40C75}" type="pres">
      <dgm:prSet presAssocID="{7F21977D-A323-44B5-8703-62F7705609F9}" presName="vert2" presStyleCnt="0"/>
      <dgm:spPr/>
    </dgm:pt>
    <dgm:pt modelId="{FFEC842A-A49E-49F6-868B-5871D9F1F429}" type="pres">
      <dgm:prSet presAssocID="{7F21977D-A323-44B5-8703-62F7705609F9}" presName="thinLine2b" presStyleLbl="callout" presStyleIdx="3" presStyleCnt="4"/>
      <dgm:spPr/>
    </dgm:pt>
    <dgm:pt modelId="{F5A8867C-C01F-48B3-B0E1-E364AA8E07E4}" type="pres">
      <dgm:prSet presAssocID="{7F21977D-A323-44B5-8703-62F7705609F9}" presName="vertSpace2b" presStyleCnt="0"/>
      <dgm:spPr/>
    </dgm:pt>
  </dgm:ptLst>
  <dgm:cxnLst>
    <dgm:cxn modelId="{3F74BD0A-5F54-44FE-BE8E-D0CC10956473}" type="presOf" srcId="{802D0867-72F2-4A36-9804-D406FA5ECB5D}" destId="{789EAE9D-8D27-4F2B-9719-F15BB96441FE}" srcOrd="0" destOrd="0" presId="urn:microsoft.com/office/officeart/2008/layout/LinedList"/>
    <dgm:cxn modelId="{9AF82B0B-7F48-4EA6-A925-EF7EF2EA0E73}" srcId="{802D0867-72F2-4A36-9804-D406FA5ECB5D}" destId="{1F83163B-FDD8-4C48-952B-8A36EA8CCFB2}" srcOrd="1" destOrd="0" parTransId="{0B99D605-3CFD-4812-B6DE-27B37A73588B}" sibTransId="{E2F953E9-FA0D-4FBE-B1C5-0452EA17410A}"/>
    <dgm:cxn modelId="{60C7245F-1BC6-44AC-A65B-2E8B7D033FEC}" srcId="{B520E6D3-6D7D-48E7-BE2E-678BBDFDC6DE}" destId="{802D0867-72F2-4A36-9804-D406FA5ECB5D}" srcOrd="0" destOrd="0" parTransId="{66007855-9DF8-407E-B35E-E76708BC9C57}" sibTransId="{6921A266-4366-48E2-9828-185FCDEA44D7}"/>
    <dgm:cxn modelId="{91CD5B66-769D-4F98-889C-23E6F7C3515A}" type="presOf" srcId="{7934C593-0688-4331-AB6C-7691C3C362A8}" destId="{FB81B700-718B-4BBA-90FA-F2A29E565495}" srcOrd="0" destOrd="0" presId="urn:microsoft.com/office/officeart/2008/layout/LinedList"/>
    <dgm:cxn modelId="{1D7FAE74-A777-4393-84D7-9B26B5D16813}" srcId="{B520E6D3-6D7D-48E7-BE2E-678BBDFDC6DE}" destId="{7934C593-0688-4331-AB6C-7691C3C362A8}" srcOrd="1" destOrd="0" parTransId="{E5993E80-8D91-4F2D-8B05-572A1E98D9A9}" sibTransId="{76065F24-E6F5-4A9A-B349-98420D627F19}"/>
    <dgm:cxn modelId="{53BDD47D-3FB1-4B12-87BD-0B458755244D}" type="presOf" srcId="{7F21977D-A323-44B5-8703-62F7705609F9}" destId="{3A06022C-F7E5-4FAC-868C-301A108C7F43}" srcOrd="0" destOrd="0" presId="urn:microsoft.com/office/officeart/2008/layout/LinedList"/>
    <dgm:cxn modelId="{74752A91-C5EA-4360-9427-2617B63135B8}" type="presOf" srcId="{CE2084C3-3E3C-4ECF-9729-F84297D682D9}" destId="{C65CF041-9164-46B6-85B9-0026E8B661C5}" srcOrd="0" destOrd="0" presId="urn:microsoft.com/office/officeart/2008/layout/LinedList"/>
    <dgm:cxn modelId="{74D6FF95-FFD6-4A85-A765-1A393426D11B}" type="presOf" srcId="{69F9DCDF-71F1-4E00-940C-F173B5D866B5}" destId="{1645C9B1-A073-4664-A66F-EAD5DE29EA1A}" srcOrd="0" destOrd="0" presId="urn:microsoft.com/office/officeart/2008/layout/LinedList"/>
    <dgm:cxn modelId="{4DD5E6AF-89AB-4AA0-A567-A03D9788F752}" srcId="{7934C593-0688-4331-AB6C-7691C3C362A8}" destId="{7F21977D-A323-44B5-8703-62F7705609F9}" srcOrd="0" destOrd="0" parTransId="{AEDA4B81-DDD3-402C-B5C5-5F1292F5A339}" sibTransId="{99BD281E-C23F-41C5-B129-3B732B385D62}"/>
    <dgm:cxn modelId="{278099B3-C875-4FF1-9E2E-B1889A105370}" srcId="{802D0867-72F2-4A36-9804-D406FA5ECB5D}" destId="{CE2084C3-3E3C-4ECF-9729-F84297D682D9}" srcOrd="0" destOrd="0" parTransId="{35BB3D4A-FF39-427A-A375-A220FCC73773}" sibTransId="{64CFF03B-3906-40E5-9F33-BE7B1D51A813}"/>
    <dgm:cxn modelId="{160AB3BB-62B9-49DD-8EB9-C1CCE46BCB39}" type="presOf" srcId="{B520E6D3-6D7D-48E7-BE2E-678BBDFDC6DE}" destId="{42C0F9DC-7F4D-4796-B7A4-D729A1B9DD3E}" srcOrd="0" destOrd="0" presId="urn:microsoft.com/office/officeart/2008/layout/LinedList"/>
    <dgm:cxn modelId="{6762D5EF-4F1E-408C-A2EE-C5FB2D714353}" srcId="{802D0867-72F2-4A36-9804-D406FA5ECB5D}" destId="{69F9DCDF-71F1-4E00-940C-F173B5D866B5}" srcOrd="2" destOrd="0" parTransId="{C3D2D571-03F9-473E-A0C4-69E7E57C22D6}" sibTransId="{9233A7C9-E54D-496B-92AB-A374CAC95D2D}"/>
    <dgm:cxn modelId="{B2F92CF4-0991-402C-943B-1F4697E85E54}" type="presOf" srcId="{1F83163B-FDD8-4C48-952B-8A36EA8CCFB2}" destId="{C715E517-CB8E-4DDF-9938-509E4C6B9657}" srcOrd="0" destOrd="0" presId="urn:microsoft.com/office/officeart/2008/layout/LinedList"/>
    <dgm:cxn modelId="{8679AE0F-493F-4B3F-9054-25093D822E17}" type="presParOf" srcId="{42C0F9DC-7F4D-4796-B7A4-D729A1B9DD3E}" destId="{7596FD51-695A-4E32-B09E-972C989134F0}" srcOrd="0" destOrd="0" presId="urn:microsoft.com/office/officeart/2008/layout/LinedList"/>
    <dgm:cxn modelId="{2E254323-C761-4322-9B12-93B20E439285}" type="presParOf" srcId="{42C0F9DC-7F4D-4796-B7A4-D729A1B9DD3E}" destId="{58FE3BE7-2B51-4B56-BE87-5328669B7182}" srcOrd="1" destOrd="0" presId="urn:microsoft.com/office/officeart/2008/layout/LinedList"/>
    <dgm:cxn modelId="{91CD0997-FB96-49D8-A687-DF1436095749}" type="presParOf" srcId="{58FE3BE7-2B51-4B56-BE87-5328669B7182}" destId="{789EAE9D-8D27-4F2B-9719-F15BB96441FE}" srcOrd="0" destOrd="0" presId="urn:microsoft.com/office/officeart/2008/layout/LinedList"/>
    <dgm:cxn modelId="{A82D68FC-F5E5-4D94-BAB2-0F585C6A2701}" type="presParOf" srcId="{58FE3BE7-2B51-4B56-BE87-5328669B7182}" destId="{5726DAFC-8061-472C-A91B-62719B625B29}" srcOrd="1" destOrd="0" presId="urn:microsoft.com/office/officeart/2008/layout/LinedList"/>
    <dgm:cxn modelId="{A72C1615-82A5-4BE6-AEA9-ADE9854DD4B4}" type="presParOf" srcId="{5726DAFC-8061-472C-A91B-62719B625B29}" destId="{5C9B0FF4-B0E1-46BD-8870-17FC18F1E329}" srcOrd="0" destOrd="0" presId="urn:microsoft.com/office/officeart/2008/layout/LinedList"/>
    <dgm:cxn modelId="{39D16689-2DB2-4F08-9AB2-393F02623EB6}" type="presParOf" srcId="{5726DAFC-8061-472C-A91B-62719B625B29}" destId="{23A1118A-6940-4C8B-B74D-D5F110AB1AFB}" srcOrd="1" destOrd="0" presId="urn:microsoft.com/office/officeart/2008/layout/LinedList"/>
    <dgm:cxn modelId="{BAA314A1-3D03-4917-90F9-877C9A92F4CF}" type="presParOf" srcId="{23A1118A-6940-4C8B-B74D-D5F110AB1AFB}" destId="{29EAE259-5FA0-489D-89A4-61B05FFBADB3}" srcOrd="0" destOrd="0" presId="urn:microsoft.com/office/officeart/2008/layout/LinedList"/>
    <dgm:cxn modelId="{32B2D884-4785-406B-B979-6DE861902D71}" type="presParOf" srcId="{23A1118A-6940-4C8B-B74D-D5F110AB1AFB}" destId="{C65CF041-9164-46B6-85B9-0026E8B661C5}" srcOrd="1" destOrd="0" presId="urn:microsoft.com/office/officeart/2008/layout/LinedList"/>
    <dgm:cxn modelId="{66965D51-3E8C-4CFB-AABA-A462120C14AF}" type="presParOf" srcId="{23A1118A-6940-4C8B-B74D-D5F110AB1AFB}" destId="{1D0E1FEA-A966-463B-9C67-5D0EF3D1B6A6}" srcOrd="2" destOrd="0" presId="urn:microsoft.com/office/officeart/2008/layout/LinedList"/>
    <dgm:cxn modelId="{FA6C5E42-061C-4EFC-A603-C09D9FB5D1C3}" type="presParOf" srcId="{5726DAFC-8061-472C-A91B-62719B625B29}" destId="{6D460D89-61E0-4FF0-9901-F1881FF87FB5}" srcOrd="2" destOrd="0" presId="urn:microsoft.com/office/officeart/2008/layout/LinedList"/>
    <dgm:cxn modelId="{3673334D-26B6-4841-9D1D-7E51F9BFBD17}" type="presParOf" srcId="{5726DAFC-8061-472C-A91B-62719B625B29}" destId="{EE6D09BE-90DE-483D-B601-D8152F8E8A7A}" srcOrd="3" destOrd="0" presId="urn:microsoft.com/office/officeart/2008/layout/LinedList"/>
    <dgm:cxn modelId="{547D19F0-F238-439C-A1CA-7EDDCB7C43F1}" type="presParOf" srcId="{5726DAFC-8061-472C-A91B-62719B625B29}" destId="{A18D9485-A50C-4481-8F00-18433C2BD010}" srcOrd="4" destOrd="0" presId="urn:microsoft.com/office/officeart/2008/layout/LinedList"/>
    <dgm:cxn modelId="{FBDF1DA3-62C0-44DF-B7B2-0E768B5C5A1C}" type="presParOf" srcId="{A18D9485-A50C-4481-8F00-18433C2BD010}" destId="{6DFFF94D-F368-46A2-8677-4B4703B95E7A}" srcOrd="0" destOrd="0" presId="urn:microsoft.com/office/officeart/2008/layout/LinedList"/>
    <dgm:cxn modelId="{8554A744-4879-45AF-89F6-39FCCD662085}" type="presParOf" srcId="{A18D9485-A50C-4481-8F00-18433C2BD010}" destId="{C715E517-CB8E-4DDF-9938-509E4C6B9657}" srcOrd="1" destOrd="0" presId="urn:microsoft.com/office/officeart/2008/layout/LinedList"/>
    <dgm:cxn modelId="{78458671-6FB7-47BC-8235-5C25AC746AEF}" type="presParOf" srcId="{A18D9485-A50C-4481-8F00-18433C2BD010}" destId="{BD651CD2-9E08-4B49-A236-4275ED537C64}" srcOrd="2" destOrd="0" presId="urn:microsoft.com/office/officeart/2008/layout/LinedList"/>
    <dgm:cxn modelId="{D555988F-A65F-4D17-9849-79E079CF74CB}" type="presParOf" srcId="{5726DAFC-8061-472C-A91B-62719B625B29}" destId="{7595AC8F-634E-43D0-8374-FF0C599DA8F7}" srcOrd="5" destOrd="0" presId="urn:microsoft.com/office/officeart/2008/layout/LinedList"/>
    <dgm:cxn modelId="{039CF045-4904-4FCF-9B88-9CB83BED2104}" type="presParOf" srcId="{5726DAFC-8061-472C-A91B-62719B625B29}" destId="{CBC98979-356B-47A8-8E5B-D0CF015B6019}" srcOrd="6" destOrd="0" presId="urn:microsoft.com/office/officeart/2008/layout/LinedList"/>
    <dgm:cxn modelId="{7E1C0691-AAFB-490A-8969-9B43000D9A77}" type="presParOf" srcId="{5726DAFC-8061-472C-A91B-62719B625B29}" destId="{2A2A5855-C6F0-455A-A6C4-AF2461D91E89}" srcOrd="7" destOrd="0" presId="urn:microsoft.com/office/officeart/2008/layout/LinedList"/>
    <dgm:cxn modelId="{4890DBAD-5BC3-4BD9-978B-F6850B353C6D}" type="presParOf" srcId="{2A2A5855-C6F0-455A-A6C4-AF2461D91E89}" destId="{6C87759E-112A-4C21-B969-B4DD4E37AFC6}" srcOrd="0" destOrd="0" presId="urn:microsoft.com/office/officeart/2008/layout/LinedList"/>
    <dgm:cxn modelId="{5A494633-F5F7-4BC2-B2EB-36BAD8BF503A}" type="presParOf" srcId="{2A2A5855-C6F0-455A-A6C4-AF2461D91E89}" destId="{1645C9B1-A073-4664-A66F-EAD5DE29EA1A}" srcOrd="1" destOrd="0" presId="urn:microsoft.com/office/officeart/2008/layout/LinedList"/>
    <dgm:cxn modelId="{EF31B019-0D20-426D-96BB-E6986F6DB2BF}" type="presParOf" srcId="{2A2A5855-C6F0-455A-A6C4-AF2461D91E89}" destId="{B90AB6A8-CE57-430A-98BA-D17A8C73F162}" srcOrd="2" destOrd="0" presId="urn:microsoft.com/office/officeart/2008/layout/LinedList"/>
    <dgm:cxn modelId="{E733AC3C-2B79-4BC4-8B2C-5CF3283F3366}" type="presParOf" srcId="{5726DAFC-8061-472C-A91B-62719B625B29}" destId="{283C3BAB-DBEC-46E9-ADAD-40877CC201E0}" srcOrd="8" destOrd="0" presId="urn:microsoft.com/office/officeart/2008/layout/LinedList"/>
    <dgm:cxn modelId="{FE1ACB69-11C7-4BA3-928F-55C678C8FA7C}" type="presParOf" srcId="{5726DAFC-8061-472C-A91B-62719B625B29}" destId="{82FC57AD-5DCB-44EC-8F76-ECEB48E5AD2B}" srcOrd="9" destOrd="0" presId="urn:microsoft.com/office/officeart/2008/layout/LinedList"/>
    <dgm:cxn modelId="{1AF668AB-55E5-4097-93B7-F68DE14E9B52}" type="presParOf" srcId="{42C0F9DC-7F4D-4796-B7A4-D729A1B9DD3E}" destId="{ACD55E2A-4CF8-4B98-B9E2-9BD51DC2D130}" srcOrd="2" destOrd="0" presId="urn:microsoft.com/office/officeart/2008/layout/LinedList"/>
    <dgm:cxn modelId="{7235A902-9496-4E79-BB3A-54F4E1F05666}" type="presParOf" srcId="{42C0F9DC-7F4D-4796-B7A4-D729A1B9DD3E}" destId="{6666C7A0-7075-441E-BEEE-1D833212438B}" srcOrd="3" destOrd="0" presId="urn:microsoft.com/office/officeart/2008/layout/LinedList"/>
    <dgm:cxn modelId="{06131785-1D19-4C50-8D84-55B7E8DACF50}" type="presParOf" srcId="{6666C7A0-7075-441E-BEEE-1D833212438B}" destId="{FB81B700-718B-4BBA-90FA-F2A29E565495}" srcOrd="0" destOrd="0" presId="urn:microsoft.com/office/officeart/2008/layout/LinedList"/>
    <dgm:cxn modelId="{646EAC83-4113-42C8-9B80-4576E8866E66}" type="presParOf" srcId="{6666C7A0-7075-441E-BEEE-1D833212438B}" destId="{4C1A61F3-CC6F-41A0-931B-5CFF5814647E}" srcOrd="1" destOrd="0" presId="urn:microsoft.com/office/officeart/2008/layout/LinedList"/>
    <dgm:cxn modelId="{ABA08415-6C93-43E3-A755-E4374A6351D0}" type="presParOf" srcId="{4C1A61F3-CC6F-41A0-931B-5CFF5814647E}" destId="{FEB0F913-683A-442F-8F7C-1957617E6D1B}" srcOrd="0" destOrd="0" presId="urn:microsoft.com/office/officeart/2008/layout/LinedList"/>
    <dgm:cxn modelId="{F554AF2D-6E68-4F84-B551-622938E1B50B}" type="presParOf" srcId="{4C1A61F3-CC6F-41A0-931B-5CFF5814647E}" destId="{6DC6BF40-DF76-40C3-B964-21E1A7D871BD}" srcOrd="1" destOrd="0" presId="urn:microsoft.com/office/officeart/2008/layout/LinedList"/>
    <dgm:cxn modelId="{E7E56884-DD7C-43B3-82F8-ABB1222256B1}" type="presParOf" srcId="{6DC6BF40-DF76-40C3-B964-21E1A7D871BD}" destId="{3F677C4E-4FF0-4911-B50C-288B1278EDE8}" srcOrd="0" destOrd="0" presId="urn:microsoft.com/office/officeart/2008/layout/LinedList"/>
    <dgm:cxn modelId="{5A820BA0-F158-4967-B4A9-1F34F2782A2B}" type="presParOf" srcId="{6DC6BF40-DF76-40C3-B964-21E1A7D871BD}" destId="{3A06022C-F7E5-4FAC-868C-301A108C7F43}" srcOrd="1" destOrd="0" presId="urn:microsoft.com/office/officeart/2008/layout/LinedList"/>
    <dgm:cxn modelId="{082F1029-1C9D-4172-AAA7-CC4103A5CD8C}" type="presParOf" srcId="{6DC6BF40-DF76-40C3-B964-21E1A7D871BD}" destId="{63D4427B-8026-487E-AD7C-FC2D70B40C75}" srcOrd="2" destOrd="0" presId="urn:microsoft.com/office/officeart/2008/layout/LinedList"/>
    <dgm:cxn modelId="{4EA6A040-78E0-4B17-9016-08EB6750610E}" type="presParOf" srcId="{4C1A61F3-CC6F-41A0-931B-5CFF5814647E}" destId="{FFEC842A-A49E-49F6-868B-5871D9F1F429}" srcOrd="2" destOrd="0" presId="urn:microsoft.com/office/officeart/2008/layout/LinedList"/>
    <dgm:cxn modelId="{602EFB04-A3BE-421C-B7DC-6C83A1E040BD}" type="presParOf" srcId="{4C1A61F3-CC6F-41A0-931B-5CFF5814647E}" destId="{F5A8867C-C01F-48B3-B0E1-E364AA8E07E4}"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FFCF580-90B2-47E7-A51D-354A4CEAA24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F549BF88-46D7-403A-BC92-0855230F528C}">
      <dgm:prSet phldrT="[Text]" phldr="0"/>
      <dgm:spPr/>
      <dgm:t>
        <a:bodyPr/>
        <a:lstStyle/>
        <a:p>
          <a:r>
            <a:rPr lang="en-GB" b="1" dirty="0">
              <a:solidFill>
                <a:schemeClr val="tx2">
                  <a:lumMod val="90000"/>
                  <a:lumOff val="10000"/>
                </a:schemeClr>
              </a:solidFill>
            </a:rPr>
            <a:t>Collaborate with parents,  conduct research, provide interventions.</a:t>
          </a:r>
        </a:p>
      </dgm:t>
    </dgm:pt>
    <dgm:pt modelId="{8D5D477D-0725-47CB-9037-D0471546E68E}" type="parTrans" cxnId="{F051067D-498F-4AC0-8F55-92CFCE590186}">
      <dgm:prSet/>
      <dgm:spPr/>
      <dgm:t>
        <a:bodyPr/>
        <a:lstStyle/>
        <a:p>
          <a:endParaRPr lang="en-GB"/>
        </a:p>
      </dgm:t>
    </dgm:pt>
    <dgm:pt modelId="{3B25AD4D-7FCB-4417-BF74-0353266350E3}" type="sibTrans" cxnId="{F051067D-498F-4AC0-8F55-92CFCE590186}">
      <dgm:prSet/>
      <dgm:spPr/>
      <dgm:t>
        <a:bodyPr/>
        <a:lstStyle/>
        <a:p>
          <a:endParaRPr lang="en-GB"/>
        </a:p>
      </dgm:t>
    </dgm:pt>
    <dgm:pt modelId="{2E167190-1857-4BDF-A19D-D65328D54D08}">
      <dgm:prSet phldrT="[Text]"/>
      <dgm:spPr/>
      <dgm:t>
        <a:bodyPr/>
        <a:lstStyle/>
        <a:p>
          <a:pPr>
            <a:buNone/>
          </a:pPr>
          <a:r>
            <a:rPr lang="en-GB" dirty="0">
              <a:solidFill>
                <a:schemeClr val="tx2">
                  <a:lumMod val="90000"/>
                  <a:lumOff val="10000"/>
                </a:schemeClr>
              </a:solidFill>
            </a:rPr>
            <a:t>Explain assessment results and recommendations. Give guidance on supporting learning at home. Help navigate special education services and resources.</a:t>
          </a:r>
        </a:p>
      </dgm:t>
    </dgm:pt>
    <dgm:pt modelId="{72CB5F4B-948A-4782-AD46-1F4A4229243A}" type="parTrans" cxnId="{B23DCA47-FAD9-40B5-802C-E39DB09BC733}">
      <dgm:prSet/>
      <dgm:spPr/>
      <dgm:t>
        <a:bodyPr/>
        <a:lstStyle/>
        <a:p>
          <a:endParaRPr lang="en-GB"/>
        </a:p>
      </dgm:t>
    </dgm:pt>
    <dgm:pt modelId="{0BA7ED6D-FBAE-43AB-9599-505CDA61B227}" type="sibTrans" cxnId="{B23DCA47-FAD9-40B5-802C-E39DB09BC733}">
      <dgm:prSet/>
      <dgm:spPr/>
      <dgm:t>
        <a:bodyPr/>
        <a:lstStyle/>
        <a:p>
          <a:endParaRPr lang="en-GB"/>
        </a:p>
      </dgm:t>
    </dgm:pt>
    <dgm:pt modelId="{30BF8062-EA24-4297-874E-58CA14F9B81E}">
      <dgm:prSet phldrT="[Text]"/>
      <dgm:spPr/>
      <dgm:t>
        <a:bodyPr/>
        <a:lstStyle/>
        <a:p>
          <a:pPr>
            <a:buNone/>
          </a:pPr>
          <a:r>
            <a:rPr lang="en-GB" dirty="0">
              <a:solidFill>
                <a:schemeClr val="tx2">
                  <a:lumMod val="90000"/>
                  <a:lumOff val="10000"/>
                </a:schemeClr>
              </a:solidFill>
            </a:rPr>
            <a:t>Study how teaching methods, technologies, and environments impact learning. Evaluate educational programs and interventions.  Contribute to policies that enhance education systems. </a:t>
          </a:r>
        </a:p>
      </dgm:t>
    </dgm:pt>
    <dgm:pt modelId="{334360D4-37D1-4B03-9B20-360A36F1F7B9}" type="parTrans" cxnId="{D151406D-7D7F-4C10-A8F4-5783FED97814}">
      <dgm:prSet/>
      <dgm:spPr/>
      <dgm:t>
        <a:bodyPr/>
        <a:lstStyle/>
        <a:p>
          <a:endParaRPr lang="en-GB"/>
        </a:p>
      </dgm:t>
    </dgm:pt>
    <dgm:pt modelId="{21A76131-B9CD-4F64-B0B1-1BA1AEF69ADA}" type="sibTrans" cxnId="{D151406D-7D7F-4C10-A8F4-5783FED97814}">
      <dgm:prSet/>
      <dgm:spPr/>
      <dgm:t>
        <a:bodyPr/>
        <a:lstStyle/>
        <a:p>
          <a:endParaRPr lang="en-GB"/>
        </a:p>
      </dgm:t>
    </dgm:pt>
    <dgm:pt modelId="{48E7E350-3962-4A5A-8A0E-CE664396B8E3}">
      <dgm:prSet phldrT="[Text]"/>
      <dgm:spPr/>
      <dgm:t>
        <a:bodyPr/>
        <a:lstStyle/>
        <a:p>
          <a:pPr>
            <a:buNone/>
          </a:pPr>
          <a:r>
            <a:rPr lang="en-GB" dirty="0">
              <a:solidFill>
                <a:schemeClr val="tx2">
                  <a:lumMod val="90000"/>
                  <a:lumOff val="10000"/>
                </a:schemeClr>
              </a:solidFill>
            </a:rPr>
            <a:t>Offer counselling or behavioural interventions when needed. Support students with issues like anxiety, motivation, or social skills.</a:t>
          </a:r>
        </a:p>
      </dgm:t>
    </dgm:pt>
    <dgm:pt modelId="{60E8249F-8B08-4B2C-AB16-4A93F1F37A8F}" type="parTrans" cxnId="{1FB55BCC-BF74-4C85-8E1F-8EB9F9DF6100}">
      <dgm:prSet/>
      <dgm:spPr/>
      <dgm:t>
        <a:bodyPr/>
        <a:lstStyle/>
        <a:p>
          <a:endParaRPr lang="en-GB"/>
        </a:p>
      </dgm:t>
    </dgm:pt>
    <dgm:pt modelId="{F08B6060-93DE-4CAA-A51E-1227DD0F419D}" type="sibTrans" cxnId="{1FB55BCC-BF74-4C85-8E1F-8EB9F9DF6100}">
      <dgm:prSet/>
      <dgm:spPr/>
      <dgm:t>
        <a:bodyPr/>
        <a:lstStyle/>
        <a:p>
          <a:endParaRPr lang="en-GB"/>
        </a:p>
      </dgm:t>
    </dgm:pt>
    <dgm:pt modelId="{FFD08FD0-1E08-4DD1-9C15-42AEC08EEA05}" type="pres">
      <dgm:prSet presAssocID="{0FFCF580-90B2-47E7-A51D-354A4CEAA24B}" presName="vert0" presStyleCnt="0">
        <dgm:presLayoutVars>
          <dgm:dir/>
          <dgm:animOne val="branch"/>
          <dgm:animLvl val="lvl"/>
        </dgm:presLayoutVars>
      </dgm:prSet>
      <dgm:spPr/>
    </dgm:pt>
    <dgm:pt modelId="{3CC9BC10-37DB-4408-BC8B-A7D1152471AA}" type="pres">
      <dgm:prSet presAssocID="{F549BF88-46D7-403A-BC92-0855230F528C}" presName="thickLine" presStyleLbl="alignNode1" presStyleIdx="0" presStyleCnt="1"/>
      <dgm:spPr/>
    </dgm:pt>
    <dgm:pt modelId="{47617989-BDF3-4478-A007-15DAF855ED3E}" type="pres">
      <dgm:prSet presAssocID="{F549BF88-46D7-403A-BC92-0855230F528C}" presName="horz1" presStyleCnt="0"/>
      <dgm:spPr/>
    </dgm:pt>
    <dgm:pt modelId="{0FA21C7A-1C43-4EAF-8A8C-AADC9D69F4F4}" type="pres">
      <dgm:prSet presAssocID="{F549BF88-46D7-403A-BC92-0855230F528C}" presName="tx1" presStyleLbl="revTx" presStyleIdx="0" presStyleCnt="4"/>
      <dgm:spPr/>
    </dgm:pt>
    <dgm:pt modelId="{468A465C-D306-4A06-9D5C-BB0D5AB346C0}" type="pres">
      <dgm:prSet presAssocID="{F549BF88-46D7-403A-BC92-0855230F528C}" presName="vert1" presStyleCnt="0"/>
      <dgm:spPr/>
    </dgm:pt>
    <dgm:pt modelId="{2C28671C-56F8-4B8C-BC97-C81FC369F553}" type="pres">
      <dgm:prSet presAssocID="{2E167190-1857-4BDF-A19D-D65328D54D08}" presName="vertSpace2a" presStyleCnt="0"/>
      <dgm:spPr/>
    </dgm:pt>
    <dgm:pt modelId="{E8B64C5C-09E5-4820-885B-E67BB018A17F}" type="pres">
      <dgm:prSet presAssocID="{2E167190-1857-4BDF-A19D-D65328D54D08}" presName="horz2" presStyleCnt="0"/>
      <dgm:spPr/>
    </dgm:pt>
    <dgm:pt modelId="{25BA2610-6946-4E7C-8BD0-5321893E0B86}" type="pres">
      <dgm:prSet presAssocID="{2E167190-1857-4BDF-A19D-D65328D54D08}" presName="horzSpace2" presStyleCnt="0"/>
      <dgm:spPr/>
    </dgm:pt>
    <dgm:pt modelId="{AA11181A-407C-4276-A04F-9A6C4E0D0390}" type="pres">
      <dgm:prSet presAssocID="{2E167190-1857-4BDF-A19D-D65328D54D08}" presName="tx2" presStyleLbl="revTx" presStyleIdx="1" presStyleCnt="4"/>
      <dgm:spPr/>
    </dgm:pt>
    <dgm:pt modelId="{09BCC3E5-83F8-4BAC-BF04-75A501F67FA4}" type="pres">
      <dgm:prSet presAssocID="{2E167190-1857-4BDF-A19D-D65328D54D08}" presName="vert2" presStyleCnt="0"/>
      <dgm:spPr/>
    </dgm:pt>
    <dgm:pt modelId="{4F0713AC-D10A-43A9-86A6-9BB2CF0FBBE0}" type="pres">
      <dgm:prSet presAssocID="{2E167190-1857-4BDF-A19D-D65328D54D08}" presName="thinLine2b" presStyleLbl="callout" presStyleIdx="0" presStyleCnt="3"/>
      <dgm:spPr/>
    </dgm:pt>
    <dgm:pt modelId="{DCB39A08-3C3D-4D2B-8AF6-2C301F763CA8}" type="pres">
      <dgm:prSet presAssocID="{2E167190-1857-4BDF-A19D-D65328D54D08}" presName="vertSpace2b" presStyleCnt="0"/>
      <dgm:spPr/>
    </dgm:pt>
    <dgm:pt modelId="{087071DB-60A8-4892-8E40-123F01E76CBC}" type="pres">
      <dgm:prSet presAssocID="{30BF8062-EA24-4297-874E-58CA14F9B81E}" presName="horz2" presStyleCnt="0"/>
      <dgm:spPr/>
    </dgm:pt>
    <dgm:pt modelId="{A8DBE94E-FA1A-4637-84F2-D5CB5E953B16}" type="pres">
      <dgm:prSet presAssocID="{30BF8062-EA24-4297-874E-58CA14F9B81E}" presName="horzSpace2" presStyleCnt="0"/>
      <dgm:spPr/>
    </dgm:pt>
    <dgm:pt modelId="{4DAA6951-27A1-45FC-AB39-959982C53D67}" type="pres">
      <dgm:prSet presAssocID="{30BF8062-EA24-4297-874E-58CA14F9B81E}" presName="tx2" presStyleLbl="revTx" presStyleIdx="2" presStyleCnt="4"/>
      <dgm:spPr/>
    </dgm:pt>
    <dgm:pt modelId="{52FFEA96-C085-445C-BBBF-9B743E6132BC}" type="pres">
      <dgm:prSet presAssocID="{30BF8062-EA24-4297-874E-58CA14F9B81E}" presName="vert2" presStyleCnt="0"/>
      <dgm:spPr/>
    </dgm:pt>
    <dgm:pt modelId="{61B3C61A-45B4-482F-AC2C-40E672B57049}" type="pres">
      <dgm:prSet presAssocID="{30BF8062-EA24-4297-874E-58CA14F9B81E}" presName="thinLine2b" presStyleLbl="callout" presStyleIdx="1" presStyleCnt="3"/>
      <dgm:spPr/>
    </dgm:pt>
    <dgm:pt modelId="{E66FB2A6-7878-4C69-8087-DD62556E4C57}" type="pres">
      <dgm:prSet presAssocID="{30BF8062-EA24-4297-874E-58CA14F9B81E}" presName="vertSpace2b" presStyleCnt="0"/>
      <dgm:spPr/>
    </dgm:pt>
    <dgm:pt modelId="{1B6C5E10-16FF-41A9-9E7E-5B2483DD7070}" type="pres">
      <dgm:prSet presAssocID="{48E7E350-3962-4A5A-8A0E-CE664396B8E3}" presName="horz2" presStyleCnt="0"/>
      <dgm:spPr/>
    </dgm:pt>
    <dgm:pt modelId="{2CDCA435-928B-45FD-BDB9-9B7BB3C07D69}" type="pres">
      <dgm:prSet presAssocID="{48E7E350-3962-4A5A-8A0E-CE664396B8E3}" presName="horzSpace2" presStyleCnt="0"/>
      <dgm:spPr/>
    </dgm:pt>
    <dgm:pt modelId="{AE3FE5FC-F555-4F17-85C1-FD995412D267}" type="pres">
      <dgm:prSet presAssocID="{48E7E350-3962-4A5A-8A0E-CE664396B8E3}" presName="tx2" presStyleLbl="revTx" presStyleIdx="3" presStyleCnt="4"/>
      <dgm:spPr/>
    </dgm:pt>
    <dgm:pt modelId="{EC8F1196-2BD8-4043-AA75-1FBD1B733109}" type="pres">
      <dgm:prSet presAssocID="{48E7E350-3962-4A5A-8A0E-CE664396B8E3}" presName="vert2" presStyleCnt="0"/>
      <dgm:spPr/>
    </dgm:pt>
    <dgm:pt modelId="{A2D924DE-A274-4A17-82CC-BBB330113A2E}" type="pres">
      <dgm:prSet presAssocID="{48E7E350-3962-4A5A-8A0E-CE664396B8E3}" presName="thinLine2b" presStyleLbl="callout" presStyleIdx="2" presStyleCnt="3"/>
      <dgm:spPr/>
    </dgm:pt>
    <dgm:pt modelId="{698C2A58-5138-4CFF-A791-A3D38F723AFA}" type="pres">
      <dgm:prSet presAssocID="{48E7E350-3962-4A5A-8A0E-CE664396B8E3}" presName="vertSpace2b" presStyleCnt="0"/>
      <dgm:spPr/>
    </dgm:pt>
  </dgm:ptLst>
  <dgm:cxnLst>
    <dgm:cxn modelId="{F91DB745-F001-4082-AAD4-173CE74AAE0E}" type="presOf" srcId="{F549BF88-46D7-403A-BC92-0855230F528C}" destId="{0FA21C7A-1C43-4EAF-8A8C-AADC9D69F4F4}" srcOrd="0" destOrd="0" presId="urn:microsoft.com/office/officeart/2008/layout/LinedList"/>
    <dgm:cxn modelId="{B23DCA47-FAD9-40B5-802C-E39DB09BC733}" srcId="{F549BF88-46D7-403A-BC92-0855230F528C}" destId="{2E167190-1857-4BDF-A19D-D65328D54D08}" srcOrd="0" destOrd="0" parTransId="{72CB5F4B-948A-4782-AD46-1F4A4229243A}" sibTransId="{0BA7ED6D-FBAE-43AB-9599-505CDA61B227}"/>
    <dgm:cxn modelId="{D151406D-7D7F-4C10-A8F4-5783FED97814}" srcId="{F549BF88-46D7-403A-BC92-0855230F528C}" destId="{30BF8062-EA24-4297-874E-58CA14F9B81E}" srcOrd="1" destOrd="0" parTransId="{334360D4-37D1-4B03-9B20-360A36F1F7B9}" sibTransId="{21A76131-B9CD-4F64-B0B1-1BA1AEF69ADA}"/>
    <dgm:cxn modelId="{DD5EDC54-E04F-4DF6-B0C0-7DB69706CF75}" type="presOf" srcId="{2E167190-1857-4BDF-A19D-D65328D54D08}" destId="{AA11181A-407C-4276-A04F-9A6C4E0D0390}" srcOrd="0" destOrd="0" presId="urn:microsoft.com/office/officeart/2008/layout/LinedList"/>
    <dgm:cxn modelId="{F051067D-498F-4AC0-8F55-92CFCE590186}" srcId="{0FFCF580-90B2-47E7-A51D-354A4CEAA24B}" destId="{F549BF88-46D7-403A-BC92-0855230F528C}" srcOrd="0" destOrd="0" parTransId="{8D5D477D-0725-47CB-9037-D0471546E68E}" sibTransId="{3B25AD4D-7FCB-4417-BF74-0353266350E3}"/>
    <dgm:cxn modelId="{A3C43483-52EB-4A3F-A959-067A06CA15F7}" type="presOf" srcId="{48E7E350-3962-4A5A-8A0E-CE664396B8E3}" destId="{AE3FE5FC-F555-4F17-85C1-FD995412D267}" srcOrd="0" destOrd="0" presId="urn:microsoft.com/office/officeart/2008/layout/LinedList"/>
    <dgm:cxn modelId="{9952168A-65A9-4508-8CE4-2AA90CF5018E}" type="presOf" srcId="{30BF8062-EA24-4297-874E-58CA14F9B81E}" destId="{4DAA6951-27A1-45FC-AB39-959982C53D67}" srcOrd="0" destOrd="0" presId="urn:microsoft.com/office/officeart/2008/layout/LinedList"/>
    <dgm:cxn modelId="{1FB55BCC-BF74-4C85-8E1F-8EB9F9DF6100}" srcId="{F549BF88-46D7-403A-BC92-0855230F528C}" destId="{48E7E350-3962-4A5A-8A0E-CE664396B8E3}" srcOrd="2" destOrd="0" parTransId="{60E8249F-8B08-4B2C-AB16-4A93F1F37A8F}" sibTransId="{F08B6060-93DE-4CAA-A51E-1227DD0F419D}"/>
    <dgm:cxn modelId="{B21C9DF4-7596-4970-9540-060C2860B311}" type="presOf" srcId="{0FFCF580-90B2-47E7-A51D-354A4CEAA24B}" destId="{FFD08FD0-1E08-4DD1-9C15-42AEC08EEA05}" srcOrd="0" destOrd="0" presId="urn:microsoft.com/office/officeart/2008/layout/LinedList"/>
    <dgm:cxn modelId="{C4EBE5EE-59B1-4F61-93FB-18F57CA4B7E9}" type="presParOf" srcId="{FFD08FD0-1E08-4DD1-9C15-42AEC08EEA05}" destId="{3CC9BC10-37DB-4408-BC8B-A7D1152471AA}" srcOrd="0" destOrd="0" presId="urn:microsoft.com/office/officeart/2008/layout/LinedList"/>
    <dgm:cxn modelId="{5229541B-6951-4836-9394-3D72CA1C59D6}" type="presParOf" srcId="{FFD08FD0-1E08-4DD1-9C15-42AEC08EEA05}" destId="{47617989-BDF3-4478-A007-15DAF855ED3E}" srcOrd="1" destOrd="0" presId="urn:microsoft.com/office/officeart/2008/layout/LinedList"/>
    <dgm:cxn modelId="{7AAAE1F6-B253-4A0B-8231-28AAB0B76A5D}" type="presParOf" srcId="{47617989-BDF3-4478-A007-15DAF855ED3E}" destId="{0FA21C7A-1C43-4EAF-8A8C-AADC9D69F4F4}" srcOrd="0" destOrd="0" presId="urn:microsoft.com/office/officeart/2008/layout/LinedList"/>
    <dgm:cxn modelId="{A8BFE3E6-47BF-4A36-977F-6DD91602CDBC}" type="presParOf" srcId="{47617989-BDF3-4478-A007-15DAF855ED3E}" destId="{468A465C-D306-4A06-9D5C-BB0D5AB346C0}" srcOrd="1" destOrd="0" presId="urn:microsoft.com/office/officeart/2008/layout/LinedList"/>
    <dgm:cxn modelId="{D159C734-B4C0-4520-BC17-34F49ABB585B}" type="presParOf" srcId="{468A465C-D306-4A06-9D5C-BB0D5AB346C0}" destId="{2C28671C-56F8-4B8C-BC97-C81FC369F553}" srcOrd="0" destOrd="0" presId="urn:microsoft.com/office/officeart/2008/layout/LinedList"/>
    <dgm:cxn modelId="{AE7B078F-3A4C-4561-80DF-63990ADDF65A}" type="presParOf" srcId="{468A465C-D306-4A06-9D5C-BB0D5AB346C0}" destId="{E8B64C5C-09E5-4820-885B-E67BB018A17F}" srcOrd="1" destOrd="0" presId="urn:microsoft.com/office/officeart/2008/layout/LinedList"/>
    <dgm:cxn modelId="{0EB7A1E2-800D-4A59-B033-9DB6B21DA436}" type="presParOf" srcId="{E8B64C5C-09E5-4820-885B-E67BB018A17F}" destId="{25BA2610-6946-4E7C-8BD0-5321893E0B86}" srcOrd="0" destOrd="0" presId="urn:microsoft.com/office/officeart/2008/layout/LinedList"/>
    <dgm:cxn modelId="{22F1566A-3BC6-49AA-9B7C-0F124492CAEB}" type="presParOf" srcId="{E8B64C5C-09E5-4820-885B-E67BB018A17F}" destId="{AA11181A-407C-4276-A04F-9A6C4E0D0390}" srcOrd="1" destOrd="0" presId="urn:microsoft.com/office/officeart/2008/layout/LinedList"/>
    <dgm:cxn modelId="{DC673A13-5EB2-422F-91E4-68AD954B55F9}" type="presParOf" srcId="{E8B64C5C-09E5-4820-885B-E67BB018A17F}" destId="{09BCC3E5-83F8-4BAC-BF04-75A501F67FA4}" srcOrd="2" destOrd="0" presId="urn:microsoft.com/office/officeart/2008/layout/LinedList"/>
    <dgm:cxn modelId="{EFECF886-D1AA-45D0-8B80-FEA890368D90}" type="presParOf" srcId="{468A465C-D306-4A06-9D5C-BB0D5AB346C0}" destId="{4F0713AC-D10A-43A9-86A6-9BB2CF0FBBE0}" srcOrd="2" destOrd="0" presId="urn:microsoft.com/office/officeart/2008/layout/LinedList"/>
    <dgm:cxn modelId="{04D7BDBC-C9C9-4B7D-ABA7-A8FAD61B6188}" type="presParOf" srcId="{468A465C-D306-4A06-9D5C-BB0D5AB346C0}" destId="{DCB39A08-3C3D-4D2B-8AF6-2C301F763CA8}" srcOrd="3" destOrd="0" presId="urn:microsoft.com/office/officeart/2008/layout/LinedList"/>
    <dgm:cxn modelId="{3FDC797F-B8F4-4507-83C9-04DC387F0B32}" type="presParOf" srcId="{468A465C-D306-4A06-9D5C-BB0D5AB346C0}" destId="{087071DB-60A8-4892-8E40-123F01E76CBC}" srcOrd="4" destOrd="0" presId="urn:microsoft.com/office/officeart/2008/layout/LinedList"/>
    <dgm:cxn modelId="{4ECED69C-16B5-4012-99DD-708201C5B7C4}" type="presParOf" srcId="{087071DB-60A8-4892-8E40-123F01E76CBC}" destId="{A8DBE94E-FA1A-4637-84F2-D5CB5E953B16}" srcOrd="0" destOrd="0" presId="urn:microsoft.com/office/officeart/2008/layout/LinedList"/>
    <dgm:cxn modelId="{84756B84-0E36-455C-8BDA-8A6FE2CF44F5}" type="presParOf" srcId="{087071DB-60A8-4892-8E40-123F01E76CBC}" destId="{4DAA6951-27A1-45FC-AB39-959982C53D67}" srcOrd="1" destOrd="0" presId="urn:microsoft.com/office/officeart/2008/layout/LinedList"/>
    <dgm:cxn modelId="{CC067F88-F8EF-4E9A-8F96-86E1D20DCC08}" type="presParOf" srcId="{087071DB-60A8-4892-8E40-123F01E76CBC}" destId="{52FFEA96-C085-445C-BBBF-9B743E6132BC}" srcOrd="2" destOrd="0" presId="urn:microsoft.com/office/officeart/2008/layout/LinedList"/>
    <dgm:cxn modelId="{E35B0222-6265-4AEB-A057-DB016FF19E78}" type="presParOf" srcId="{468A465C-D306-4A06-9D5C-BB0D5AB346C0}" destId="{61B3C61A-45B4-482F-AC2C-40E672B57049}" srcOrd="5" destOrd="0" presId="urn:microsoft.com/office/officeart/2008/layout/LinedList"/>
    <dgm:cxn modelId="{0CBCCB4A-C56D-4AFF-908C-6C0DEB8022DB}" type="presParOf" srcId="{468A465C-D306-4A06-9D5C-BB0D5AB346C0}" destId="{E66FB2A6-7878-4C69-8087-DD62556E4C57}" srcOrd="6" destOrd="0" presId="urn:microsoft.com/office/officeart/2008/layout/LinedList"/>
    <dgm:cxn modelId="{DD434A0B-0684-484C-B512-FBCC3C097525}" type="presParOf" srcId="{468A465C-D306-4A06-9D5C-BB0D5AB346C0}" destId="{1B6C5E10-16FF-41A9-9E7E-5B2483DD7070}" srcOrd="7" destOrd="0" presId="urn:microsoft.com/office/officeart/2008/layout/LinedList"/>
    <dgm:cxn modelId="{28143865-B677-4A67-B9BE-661EEE4704CA}" type="presParOf" srcId="{1B6C5E10-16FF-41A9-9E7E-5B2483DD7070}" destId="{2CDCA435-928B-45FD-BDB9-9B7BB3C07D69}" srcOrd="0" destOrd="0" presId="urn:microsoft.com/office/officeart/2008/layout/LinedList"/>
    <dgm:cxn modelId="{7D77498B-0985-437B-90D3-3756772AC31C}" type="presParOf" srcId="{1B6C5E10-16FF-41A9-9E7E-5B2483DD7070}" destId="{AE3FE5FC-F555-4F17-85C1-FD995412D267}" srcOrd="1" destOrd="0" presId="urn:microsoft.com/office/officeart/2008/layout/LinedList"/>
    <dgm:cxn modelId="{B33CB230-D4E1-4918-A639-3ED5BE90D9DF}" type="presParOf" srcId="{1B6C5E10-16FF-41A9-9E7E-5B2483DD7070}" destId="{EC8F1196-2BD8-4043-AA75-1FBD1B733109}" srcOrd="2" destOrd="0" presId="urn:microsoft.com/office/officeart/2008/layout/LinedList"/>
    <dgm:cxn modelId="{41FDA12D-68CF-43C5-9203-B5362CFE815B}" type="presParOf" srcId="{468A465C-D306-4A06-9D5C-BB0D5AB346C0}" destId="{A2D924DE-A274-4A17-82CC-BBB330113A2E}" srcOrd="8" destOrd="0" presId="urn:microsoft.com/office/officeart/2008/layout/LinedList"/>
    <dgm:cxn modelId="{7FF04278-7582-47FD-8AA8-12A251A740C0}" type="presParOf" srcId="{468A465C-D306-4A06-9D5C-BB0D5AB346C0}" destId="{698C2A58-5138-4CFF-A791-A3D38F723AFA}" srcOrd="9"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CB1A13D-401F-430F-8F12-A2665305AC0E}" type="doc">
      <dgm:prSet loTypeId="urn:microsoft.com/office/officeart/2005/8/layout/matrix1" loCatId="matrix" qsTypeId="urn:microsoft.com/office/officeart/2005/8/quickstyle/simple1" qsCatId="simple" csTypeId="urn:microsoft.com/office/officeart/2005/8/colors/colorful4" csCatId="colorful" phldr="1"/>
      <dgm:spPr/>
      <dgm:t>
        <a:bodyPr/>
        <a:lstStyle/>
        <a:p>
          <a:endParaRPr lang="en-GB"/>
        </a:p>
      </dgm:t>
    </dgm:pt>
    <dgm:pt modelId="{DAE93180-BEE5-4C0A-815D-413C7C8B61BF}">
      <dgm:prSet phldrT="[Text]" phldr="0"/>
      <dgm:spPr/>
      <dgm:t>
        <a:bodyPr/>
        <a:lstStyle/>
        <a:p>
          <a:r>
            <a:rPr lang="en-GB" dirty="0"/>
            <a:t>Possible courses of action</a:t>
          </a:r>
        </a:p>
      </dgm:t>
    </dgm:pt>
    <dgm:pt modelId="{EE177E88-9CC6-4B6F-B824-AD4A7E8FDC2D}" type="parTrans" cxnId="{B7D3CF54-467F-44F6-952A-0FD10CC0922E}">
      <dgm:prSet/>
      <dgm:spPr/>
      <dgm:t>
        <a:bodyPr/>
        <a:lstStyle/>
        <a:p>
          <a:endParaRPr lang="en-GB"/>
        </a:p>
      </dgm:t>
    </dgm:pt>
    <dgm:pt modelId="{B96EF95C-4F83-482B-BEBA-1816C7689673}" type="sibTrans" cxnId="{B7D3CF54-467F-44F6-952A-0FD10CC0922E}">
      <dgm:prSet/>
      <dgm:spPr/>
      <dgm:t>
        <a:bodyPr/>
        <a:lstStyle/>
        <a:p>
          <a:endParaRPr lang="en-GB"/>
        </a:p>
      </dgm:t>
    </dgm:pt>
    <dgm:pt modelId="{E29A108F-6645-48B1-864E-68684C326410}">
      <dgm:prSet phldrT="[Text]"/>
      <dgm:spPr/>
      <dgm:t>
        <a:bodyPr/>
        <a:lstStyle/>
        <a:p>
          <a:pPr>
            <a:buNone/>
          </a:pPr>
          <a:r>
            <a:rPr lang="en-GB" b="1" dirty="0"/>
            <a:t>Option A: Maintain Confidentiality (For Now).</a:t>
          </a:r>
          <a:r>
            <a:rPr lang="en-GB" dirty="0"/>
            <a:t> Continue supportive sessions, gather more information, and attempt to build trust.</a:t>
          </a:r>
          <a:br>
            <a:rPr lang="en-GB" dirty="0"/>
          </a:br>
          <a:r>
            <a:rPr lang="en-GB" b="1" dirty="0"/>
            <a:t>Risks:</a:t>
          </a:r>
          <a:r>
            <a:rPr lang="en-GB" dirty="0"/>
            <a:t> harm may escalate; professional negligence; violation of safeguarding laws.</a:t>
          </a:r>
        </a:p>
      </dgm:t>
    </dgm:pt>
    <dgm:pt modelId="{C61C7DA3-807C-45FE-A432-FC7C9F266767}" type="parTrans" cxnId="{0B893D57-882E-4FCB-9D4B-FC36386095FE}">
      <dgm:prSet/>
      <dgm:spPr/>
      <dgm:t>
        <a:bodyPr/>
        <a:lstStyle/>
        <a:p>
          <a:endParaRPr lang="en-GB"/>
        </a:p>
      </dgm:t>
    </dgm:pt>
    <dgm:pt modelId="{FC477C8B-C483-4202-BD07-994EB908D557}" type="sibTrans" cxnId="{0B893D57-882E-4FCB-9D4B-FC36386095FE}">
      <dgm:prSet/>
      <dgm:spPr/>
      <dgm:t>
        <a:bodyPr/>
        <a:lstStyle/>
        <a:p>
          <a:endParaRPr lang="en-GB"/>
        </a:p>
      </dgm:t>
    </dgm:pt>
    <dgm:pt modelId="{3DCB1815-5D34-47BA-A411-2EF57C9521AE}">
      <dgm:prSet phldrT="[Text]"/>
      <dgm:spPr/>
      <dgm:t>
        <a:bodyPr/>
        <a:lstStyle/>
        <a:p>
          <a:pPr>
            <a:buNone/>
          </a:pPr>
          <a:r>
            <a:rPr lang="en-GB" b="1" dirty="0"/>
            <a:t>Option C: Seek Liam’s Collaboration in a Gradual Disclosure Plan. </a:t>
          </a:r>
          <a:r>
            <a:rPr lang="en-GB" dirty="0"/>
            <a:t>Explain limits of confidentiality, explore fears, and negotiate how and when to involve others.</a:t>
          </a:r>
          <a:br>
            <a:rPr lang="en-GB" dirty="0"/>
          </a:br>
          <a:r>
            <a:rPr lang="en-GB" b="1" dirty="0"/>
            <a:t>Risks:</a:t>
          </a:r>
          <a:r>
            <a:rPr lang="en-GB" dirty="0"/>
            <a:t> still may harm rapport; may delay necessary action.</a:t>
          </a:r>
        </a:p>
      </dgm:t>
    </dgm:pt>
    <dgm:pt modelId="{662B0989-1A85-41A6-A909-4B1D8067E657}" type="parTrans" cxnId="{7B54C211-E751-44EC-BFF7-48A5ADC70B07}">
      <dgm:prSet/>
      <dgm:spPr/>
      <dgm:t>
        <a:bodyPr/>
        <a:lstStyle/>
        <a:p>
          <a:endParaRPr lang="en-GB"/>
        </a:p>
      </dgm:t>
    </dgm:pt>
    <dgm:pt modelId="{24B7385B-BD4A-4FB4-956E-E0BADF98FD2C}" type="sibTrans" cxnId="{7B54C211-E751-44EC-BFF7-48A5ADC70B07}">
      <dgm:prSet/>
      <dgm:spPr/>
      <dgm:t>
        <a:bodyPr/>
        <a:lstStyle/>
        <a:p>
          <a:endParaRPr lang="en-GB"/>
        </a:p>
      </dgm:t>
    </dgm:pt>
    <dgm:pt modelId="{DD10DFAD-F91D-4917-BB75-06191FBEAB5F}">
      <dgm:prSet phldrT="[Text]"/>
      <dgm:spPr/>
      <dgm:t>
        <a:bodyPr/>
        <a:lstStyle/>
        <a:p>
          <a:pPr>
            <a:buNone/>
          </a:pPr>
          <a:r>
            <a:rPr lang="en-GB" b="1" dirty="0"/>
            <a:t>Option D: Notify Parents First. </a:t>
          </a:r>
          <a:r>
            <a:rPr lang="en-GB" dirty="0"/>
            <a:t>Parents may influence protective measures outside school.</a:t>
          </a:r>
          <a:br>
            <a:rPr lang="en-GB" dirty="0"/>
          </a:br>
          <a:r>
            <a:rPr lang="en-GB" b="1" dirty="0"/>
            <a:t>Risks:</a:t>
          </a:r>
          <a:r>
            <a:rPr lang="en-GB" dirty="0"/>
            <a:t> violates Liam’s wishes; may lead to family conflict or overwhelm.</a:t>
          </a:r>
        </a:p>
      </dgm:t>
    </dgm:pt>
    <dgm:pt modelId="{21860957-0F40-4562-BE2A-620470737C21}" type="parTrans" cxnId="{0BAD7638-B616-4A1D-98C1-004A82222F5A}">
      <dgm:prSet/>
      <dgm:spPr/>
      <dgm:t>
        <a:bodyPr/>
        <a:lstStyle/>
        <a:p>
          <a:endParaRPr lang="en-GB"/>
        </a:p>
      </dgm:t>
    </dgm:pt>
    <dgm:pt modelId="{9E3D572B-A743-46AE-8ADC-7C00205390E4}" type="sibTrans" cxnId="{0BAD7638-B616-4A1D-98C1-004A82222F5A}">
      <dgm:prSet/>
      <dgm:spPr/>
      <dgm:t>
        <a:bodyPr/>
        <a:lstStyle/>
        <a:p>
          <a:endParaRPr lang="en-GB"/>
        </a:p>
      </dgm:t>
    </dgm:pt>
    <dgm:pt modelId="{1ABE0EE8-1484-499B-A42E-6CEE68CEC1F1}">
      <dgm:prSet phldrT="[Text]" phldr="1"/>
      <dgm:spPr/>
      <dgm:t>
        <a:bodyPr/>
        <a:lstStyle/>
        <a:p>
          <a:endParaRPr lang="en-GB" dirty="0"/>
        </a:p>
      </dgm:t>
    </dgm:pt>
    <dgm:pt modelId="{8109C106-81F5-47AF-98A9-FA2B6DF2B29F}" type="parTrans" cxnId="{ECFCB9B8-DC0D-4429-80D0-FB47C2E356BE}">
      <dgm:prSet/>
      <dgm:spPr/>
      <dgm:t>
        <a:bodyPr/>
        <a:lstStyle/>
        <a:p>
          <a:endParaRPr lang="en-GB"/>
        </a:p>
      </dgm:t>
    </dgm:pt>
    <dgm:pt modelId="{FFBFFEE2-95DB-4A42-93E5-B1ABFAB3A73B}" type="sibTrans" cxnId="{ECFCB9B8-DC0D-4429-80D0-FB47C2E356BE}">
      <dgm:prSet/>
      <dgm:spPr/>
      <dgm:t>
        <a:bodyPr/>
        <a:lstStyle/>
        <a:p>
          <a:endParaRPr lang="en-GB"/>
        </a:p>
      </dgm:t>
    </dgm:pt>
    <dgm:pt modelId="{392E925E-807F-408A-9547-8DF1EB35F10D}">
      <dgm:prSet/>
      <dgm:spPr/>
      <dgm:t>
        <a:bodyPr/>
        <a:lstStyle/>
        <a:p>
          <a:pPr>
            <a:buNone/>
          </a:pPr>
          <a:r>
            <a:rPr lang="en-GB" b="1" dirty="0"/>
            <a:t>Option B: Immediately Disclose to School Safeguarding Team. </a:t>
          </a:r>
          <a:r>
            <a:rPr lang="en-GB" dirty="0"/>
            <a:t>Prioritize safety and duty of care.</a:t>
          </a:r>
          <a:br>
            <a:rPr lang="en-GB" dirty="0"/>
          </a:br>
          <a:r>
            <a:rPr lang="en-GB" b="1" dirty="0"/>
            <a:t>Risks:</a:t>
          </a:r>
          <a:r>
            <a:rPr lang="en-GB" dirty="0"/>
            <a:t> destroys trust; Liam may disengage completely; potential retaliation from peers.</a:t>
          </a:r>
        </a:p>
      </dgm:t>
    </dgm:pt>
    <dgm:pt modelId="{5B744779-7BD3-46C7-844D-9E9FFE1AF42B}" type="parTrans" cxnId="{75D55A02-B5C7-42F9-BD5A-141909723FBA}">
      <dgm:prSet/>
      <dgm:spPr/>
      <dgm:t>
        <a:bodyPr/>
        <a:lstStyle/>
        <a:p>
          <a:endParaRPr lang="en-GB"/>
        </a:p>
      </dgm:t>
    </dgm:pt>
    <dgm:pt modelId="{B28FA858-7CE6-4D79-BFDE-D782C37E4FFA}" type="sibTrans" cxnId="{75D55A02-B5C7-42F9-BD5A-141909723FBA}">
      <dgm:prSet/>
      <dgm:spPr/>
      <dgm:t>
        <a:bodyPr/>
        <a:lstStyle/>
        <a:p>
          <a:endParaRPr lang="en-GB"/>
        </a:p>
      </dgm:t>
    </dgm:pt>
    <dgm:pt modelId="{6869E981-8C84-4464-B48D-D89EBA06DACB}" type="pres">
      <dgm:prSet presAssocID="{5CB1A13D-401F-430F-8F12-A2665305AC0E}" presName="diagram" presStyleCnt="0">
        <dgm:presLayoutVars>
          <dgm:chMax val="1"/>
          <dgm:dir/>
          <dgm:animLvl val="ctr"/>
          <dgm:resizeHandles val="exact"/>
        </dgm:presLayoutVars>
      </dgm:prSet>
      <dgm:spPr/>
    </dgm:pt>
    <dgm:pt modelId="{54814F7A-97B0-4BFA-891C-6BDF7062E88E}" type="pres">
      <dgm:prSet presAssocID="{5CB1A13D-401F-430F-8F12-A2665305AC0E}" presName="matrix" presStyleCnt="0"/>
      <dgm:spPr/>
    </dgm:pt>
    <dgm:pt modelId="{79BEACBF-0A1A-4C8F-B56E-B7D42688A24A}" type="pres">
      <dgm:prSet presAssocID="{5CB1A13D-401F-430F-8F12-A2665305AC0E}" presName="tile1" presStyleLbl="node1" presStyleIdx="0" presStyleCnt="4"/>
      <dgm:spPr/>
    </dgm:pt>
    <dgm:pt modelId="{31BC3A3D-E3C5-43A4-BCE1-BE8F661547E1}" type="pres">
      <dgm:prSet presAssocID="{5CB1A13D-401F-430F-8F12-A2665305AC0E}" presName="tile1text" presStyleLbl="node1" presStyleIdx="0" presStyleCnt="4">
        <dgm:presLayoutVars>
          <dgm:chMax val="0"/>
          <dgm:chPref val="0"/>
          <dgm:bulletEnabled val="1"/>
        </dgm:presLayoutVars>
      </dgm:prSet>
      <dgm:spPr/>
    </dgm:pt>
    <dgm:pt modelId="{0A1983B1-69C4-487D-AD6C-F3E442322F48}" type="pres">
      <dgm:prSet presAssocID="{5CB1A13D-401F-430F-8F12-A2665305AC0E}" presName="tile2" presStyleLbl="node1" presStyleIdx="1" presStyleCnt="4"/>
      <dgm:spPr/>
    </dgm:pt>
    <dgm:pt modelId="{D1AFDC78-44C1-4561-A6CA-DDB2EDE3B73C}" type="pres">
      <dgm:prSet presAssocID="{5CB1A13D-401F-430F-8F12-A2665305AC0E}" presName="tile2text" presStyleLbl="node1" presStyleIdx="1" presStyleCnt="4">
        <dgm:presLayoutVars>
          <dgm:chMax val="0"/>
          <dgm:chPref val="0"/>
          <dgm:bulletEnabled val="1"/>
        </dgm:presLayoutVars>
      </dgm:prSet>
      <dgm:spPr/>
    </dgm:pt>
    <dgm:pt modelId="{D8B458D1-8B77-4F2A-99C5-E86BABF404DD}" type="pres">
      <dgm:prSet presAssocID="{5CB1A13D-401F-430F-8F12-A2665305AC0E}" presName="tile3" presStyleLbl="node1" presStyleIdx="2" presStyleCnt="4"/>
      <dgm:spPr/>
    </dgm:pt>
    <dgm:pt modelId="{AFF90F8B-ABED-4B6D-AD4B-0324D31CF967}" type="pres">
      <dgm:prSet presAssocID="{5CB1A13D-401F-430F-8F12-A2665305AC0E}" presName="tile3text" presStyleLbl="node1" presStyleIdx="2" presStyleCnt="4">
        <dgm:presLayoutVars>
          <dgm:chMax val="0"/>
          <dgm:chPref val="0"/>
          <dgm:bulletEnabled val="1"/>
        </dgm:presLayoutVars>
      </dgm:prSet>
      <dgm:spPr/>
    </dgm:pt>
    <dgm:pt modelId="{90ABBC7D-0E5D-4556-B7CA-C7C90001782A}" type="pres">
      <dgm:prSet presAssocID="{5CB1A13D-401F-430F-8F12-A2665305AC0E}" presName="tile4" presStyleLbl="node1" presStyleIdx="3" presStyleCnt="4"/>
      <dgm:spPr/>
    </dgm:pt>
    <dgm:pt modelId="{88CB90DF-513E-4122-B3E5-6CB573DBA5B4}" type="pres">
      <dgm:prSet presAssocID="{5CB1A13D-401F-430F-8F12-A2665305AC0E}" presName="tile4text" presStyleLbl="node1" presStyleIdx="3" presStyleCnt="4">
        <dgm:presLayoutVars>
          <dgm:chMax val="0"/>
          <dgm:chPref val="0"/>
          <dgm:bulletEnabled val="1"/>
        </dgm:presLayoutVars>
      </dgm:prSet>
      <dgm:spPr/>
    </dgm:pt>
    <dgm:pt modelId="{C6490D11-38A9-45A2-A154-37ADDBBC7D63}" type="pres">
      <dgm:prSet presAssocID="{5CB1A13D-401F-430F-8F12-A2665305AC0E}" presName="centerTile" presStyleLbl="fgShp" presStyleIdx="0" presStyleCnt="1">
        <dgm:presLayoutVars>
          <dgm:chMax val="0"/>
          <dgm:chPref val="0"/>
        </dgm:presLayoutVars>
      </dgm:prSet>
      <dgm:spPr/>
    </dgm:pt>
  </dgm:ptLst>
  <dgm:cxnLst>
    <dgm:cxn modelId="{75D55A02-B5C7-42F9-BD5A-141909723FBA}" srcId="{DAE93180-BEE5-4C0A-815D-413C7C8B61BF}" destId="{392E925E-807F-408A-9547-8DF1EB35F10D}" srcOrd="1" destOrd="0" parTransId="{5B744779-7BD3-46C7-844D-9E9FFE1AF42B}" sibTransId="{B28FA858-7CE6-4D79-BFDE-D782C37E4FFA}"/>
    <dgm:cxn modelId="{7B54C211-E751-44EC-BFF7-48A5ADC70B07}" srcId="{DAE93180-BEE5-4C0A-815D-413C7C8B61BF}" destId="{3DCB1815-5D34-47BA-A411-2EF57C9521AE}" srcOrd="2" destOrd="0" parTransId="{662B0989-1A85-41A6-A909-4B1D8067E657}" sibTransId="{24B7385B-BD4A-4FB4-956E-E0BADF98FD2C}"/>
    <dgm:cxn modelId="{9CA0731E-B481-4007-A393-FFABEE3BA639}" type="presOf" srcId="{DAE93180-BEE5-4C0A-815D-413C7C8B61BF}" destId="{C6490D11-38A9-45A2-A154-37ADDBBC7D63}" srcOrd="0" destOrd="0" presId="urn:microsoft.com/office/officeart/2005/8/layout/matrix1"/>
    <dgm:cxn modelId="{D11B1E31-6F37-4E5B-9317-F14DD2DCB0CA}" type="presOf" srcId="{DD10DFAD-F91D-4917-BB75-06191FBEAB5F}" destId="{90ABBC7D-0E5D-4556-B7CA-C7C90001782A}" srcOrd="0" destOrd="0" presId="urn:microsoft.com/office/officeart/2005/8/layout/matrix1"/>
    <dgm:cxn modelId="{0BAD7638-B616-4A1D-98C1-004A82222F5A}" srcId="{DAE93180-BEE5-4C0A-815D-413C7C8B61BF}" destId="{DD10DFAD-F91D-4917-BB75-06191FBEAB5F}" srcOrd="3" destOrd="0" parTransId="{21860957-0F40-4562-BE2A-620470737C21}" sibTransId="{9E3D572B-A743-46AE-8ADC-7C00205390E4}"/>
    <dgm:cxn modelId="{E490886E-D81F-410F-876A-5BDF42EDF9B7}" type="presOf" srcId="{392E925E-807F-408A-9547-8DF1EB35F10D}" destId="{D1AFDC78-44C1-4561-A6CA-DDB2EDE3B73C}" srcOrd="1" destOrd="0" presId="urn:microsoft.com/office/officeart/2005/8/layout/matrix1"/>
    <dgm:cxn modelId="{B7D3CF54-467F-44F6-952A-0FD10CC0922E}" srcId="{5CB1A13D-401F-430F-8F12-A2665305AC0E}" destId="{DAE93180-BEE5-4C0A-815D-413C7C8B61BF}" srcOrd="0" destOrd="0" parTransId="{EE177E88-9CC6-4B6F-B824-AD4A7E8FDC2D}" sibTransId="{B96EF95C-4F83-482B-BEBA-1816C7689673}"/>
    <dgm:cxn modelId="{0B893D57-882E-4FCB-9D4B-FC36386095FE}" srcId="{DAE93180-BEE5-4C0A-815D-413C7C8B61BF}" destId="{E29A108F-6645-48B1-864E-68684C326410}" srcOrd="0" destOrd="0" parTransId="{C61C7DA3-807C-45FE-A432-FC7C9F266767}" sibTransId="{FC477C8B-C483-4202-BD07-994EB908D557}"/>
    <dgm:cxn modelId="{46C84458-8BC6-4134-8D6B-AADBDAB0C314}" type="presOf" srcId="{5CB1A13D-401F-430F-8F12-A2665305AC0E}" destId="{6869E981-8C84-4464-B48D-D89EBA06DACB}" srcOrd="0" destOrd="0" presId="urn:microsoft.com/office/officeart/2005/8/layout/matrix1"/>
    <dgm:cxn modelId="{6303337B-3A3F-43C1-BADA-DA5909DF6F8E}" type="presOf" srcId="{E29A108F-6645-48B1-864E-68684C326410}" destId="{31BC3A3D-E3C5-43A4-BCE1-BE8F661547E1}" srcOrd="1" destOrd="0" presId="urn:microsoft.com/office/officeart/2005/8/layout/matrix1"/>
    <dgm:cxn modelId="{399E9F7B-D3EC-431D-B1C4-E260E9165E68}" type="presOf" srcId="{DD10DFAD-F91D-4917-BB75-06191FBEAB5F}" destId="{88CB90DF-513E-4122-B3E5-6CB573DBA5B4}" srcOrd="1" destOrd="0" presId="urn:microsoft.com/office/officeart/2005/8/layout/matrix1"/>
    <dgm:cxn modelId="{950B6784-5732-49E7-A05B-3D72FCA5B000}" type="presOf" srcId="{E29A108F-6645-48B1-864E-68684C326410}" destId="{79BEACBF-0A1A-4C8F-B56E-B7D42688A24A}" srcOrd="0" destOrd="0" presId="urn:microsoft.com/office/officeart/2005/8/layout/matrix1"/>
    <dgm:cxn modelId="{ECFCB9B8-DC0D-4429-80D0-FB47C2E356BE}" srcId="{DAE93180-BEE5-4C0A-815D-413C7C8B61BF}" destId="{1ABE0EE8-1484-499B-A42E-6CEE68CEC1F1}" srcOrd="4" destOrd="0" parTransId="{8109C106-81F5-47AF-98A9-FA2B6DF2B29F}" sibTransId="{FFBFFEE2-95DB-4A42-93E5-B1ABFAB3A73B}"/>
    <dgm:cxn modelId="{7EF8A6E3-C998-4E5E-B4F8-08176D55FB87}" type="presOf" srcId="{3DCB1815-5D34-47BA-A411-2EF57C9521AE}" destId="{AFF90F8B-ABED-4B6D-AD4B-0324D31CF967}" srcOrd="1" destOrd="0" presId="urn:microsoft.com/office/officeart/2005/8/layout/matrix1"/>
    <dgm:cxn modelId="{DAC63AF8-384A-4AC5-96A6-226E9C2F0BDA}" type="presOf" srcId="{3DCB1815-5D34-47BA-A411-2EF57C9521AE}" destId="{D8B458D1-8B77-4F2A-99C5-E86BABF404DD}" srcOrd="0" destOrd="0" presId="urn:microsoft.com/office/officeart/2005/8/layout/matrix1"/>
    <dgm:cxn modelId="{D6E945FF-07BD-4E30-932E-F501AD968F15}" type="presOf" srcId="{392E925E-807F-408A-9547-8DF1EB35F10D}" destId="{0A1983B1-69C4-487D-AD6C-F3E442322F48}" srcOrd="0" destOrd="0" presId="urn:microsoft.com/office/officeart/2005/8/layout/matrix1"/>
    <dgm:cxn modelId="{CC22B625-B65C-4F1B-B5EA-8A18D365555B}" type="presParOf" srcId="{6869E981-8C84-4464-B48D-D89EBA06DACB}" destId="{54814F7A-97B0-4BFA-891C-6BDF7062E88E}" srcOrd="0" destOrd="0" presId="urn:microsoft.com/office/officeart/2005/8/layout/matrix1"/>
    <dgm:cxn modelId="{30FAA2C6-157E-4417-9268-C95E9611E8CD}" type="presParOf" srcId="{54814F7A-97B0-4BFA-891C-6BDF7062E88E}" destId="{79BEACBF-0A1A-4C8F-B56E-B7D42688A24A}" srcOrd="0" destOrd="0" presId="urn:microsoft.com/office/officeart/2005/8/layout/matrix1"/>
    <dgm:cxn modelId="{800EC87C-AB64-4439-A217-C67008C34BD3}" type="presParOf" srcId="{54814F7A-97B0-4BFA-891C-6BDF7062E88E}" destId="{31BC3A3D-E3C5-43A4-BCE1-BE8F661547E1}" srcOrd="1" destOrd="0" presId="urn:microsoft.com/office/officeart/2005/8/layout/matrix1"/>
    <dgm:cxn modelId="{CAC70A21-FA13-480A-930F-64AC1ADEF92C}" type="presParOf" srcId="{54814F7A-97B0-4BFA-891C-6BDF7062E88E}" destId="{0A1983B1-69C4-487D-AD6C-F3E442322F48}" srcOrd="2" destOrd="0" presId="urn:microsoft.com/office/officeart/2005/8/layout/matrix1"/>
    <dgm:cxn modelId="{36D9C0AC-6962-4136-A415-2504D61D336D}" type="presParOf" srcId="{54814F7A-97B0-4BFA-891C-6BDF7062E88E}" destId="{D1AFDC78-44C1-4561-A6CA-DDB2EDE3B73C}" srcOrd="3" destOrd="0" presId="urn:microsoft.com/office/officeart/2005/8/layout/matrix1"/>
    <dgm:cxn modelId="{55FA5859-5B17-4D6D-ABD4-2D89675F97D4}" type="presParOf" srcId="{54814F7A-97B0-4BFA-891C-6BDF7062E88E}" destId="{D8B458D1-8B77-4F2A-99C5-E86BABF404DD}" srcOrd="4" destOrd="0" presId="urn:microsoft.com/office/officeart/2005/8/layout/matrix1"/>
    <dgm:cxn modelId="{C16F8980-42B8-4130-9738-311336C2546B}" type="presParOf" srcId="{54814F7A-97B0-4BFA-891C-6BDF7062E88E}" destId="{AFF90F8B-ABED-4B6D-AD4B-0324D31CF967}" srcOrd="5" destOrd="0" presId="urn:microsoft.com/office/officeart/2005/8/layout/matrix1"/>
    <dgm:cxn modelId="{246CE7F3-E352-4E18-A001-BDFFC846959C}" type="presParOf" srcId="{54814F7A-97B0-4BFA-891C-6BDF7062E88E}" destId="{90ABBC7D-0E5D-4556-B7CA-C7C90001782A}" srcOrd="6" destOrd="0" presId="urn:microsoft.com/office/officeart/2005/8/layout/matrix1"/>
    <dgm:cxn modelId="{60EAEACF-41F6-4E0F-9AB3-7E8A955A64EC}" type="presParOf" srcId="{54814F7A-97B0-4BFA-891C-6BDF7062E88E}" destId="{88CB90DF-513E-4122-B3E5-6CB573DBA5B4}" srcOrd="7" destOrd="0" presId="urn:microsoft.com/office/officeart/2005/8/layout/matrix1"/>
    <dgm:cxn modelId="{6980746B-1C5A-4BB1-BA05-31355F60BC17}" type="presParOf" srcId="{6869E981-8C84-4464-B48D-D89EBA06DACB}" destId="{C6490D11-38A9-45A2-A154-37ADDBBC7D63}"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97DF809-2FB7-4766-85C5-8E98428ED193}" type="doc">
      <dgm:prSet loTypeId="urn:microsoft.com/office/officeart/2005/8/layout/hProcess9" loCatId="process" qsTypeId="urn:microsoft.com/office/officeart/2005/8/quickstyle/simple1" qsCatId="simple" csTypeId="urn:microsoft.com/office/officeart/2005/8/colors/colorful3" csCatId="colorful" phldr="1"/>
      <dgm:spPr/>
      <dgm:t>
        <a:bodyPr/>
        <a:lstStyle/>
        <a:p>
          <a:endParaRPr lang="en-GB"/>
        </a:p>
      </dgm:t>
    </dgm:pt>
    <dgm:pt modelId="{8CEC23EA-0154-4F2F-B5D3-C319A5BBE2C1}">
      <dgm:prSet phldrT="[Text]" custT="1"/>
      <dgm:spPr/>
      <dgm:t>
        <a:bodyPr/>
        <a:lstStyle/>
        <a:p>
          <a:pPr>
            <a:buNone/>
          </a:pPr>
          <a:r>
            <a:rPr lang="en-GB" sz="1600" b="1" dirty="0"/>
            <a:t>Ethical Tension. </a:t>
          </a:r>
          <a:r>
            <a:rPr lang="en-GB" sz="1600" dirty="0"/>
            <a:t>The EP must respect: Maya’s </a:t>
          </a:r>
          <a:r>
            <a:rPr lang="en-GB" sz="1600" b="1" dirty="0"/>
            <a:t>developing autonomy</a:t>
          </a:r>
          <a:r>
            <a:rPr lang="en-GB" sz="1600" dirty="0"/>
            <a:t> and her right to be heard. The parents’ </a:t>
          </a:r>
          <a:r>
            <a:rPr lang="en-GB" sz="1600" b="1" dirty="0"/>
            <a:t>legal authority and cultural values. </a:t>
          </a:r>
          <a:r>
            <a:rPr lang="en-GB" sz="1600" dirty="0"/>
            <a:t>The need to avoid reinforcing stigma or disrespecting cultural diversity. However, doing nothing may lead to </a:t>
          </a:r>
          <a:r>
            <a:rPr lang="en-GB" sz="1600" b="1" dirty="0"/>
            <a:t>disrespecting Maya’s welfare and her right to educational access</a:t>
          </a:r>
          <a:r>
            <a:rPr lang="en-GB" sz="1600" dirty="0"/>
            <a:t>.</a:t>
          </a:r>
        </a:p>
      </dgm:t>
    </dgm:pt>
    <dgm:pt modelId="{9E355A34-54BE-4C0D-9B5C-CB35A1BED9E5}" type="parTrans" cxnId="{3620C77A-D05D-4E5A-B9A8-ACE0A56FD42A}">
      <dgm:prSet/>
      <dgm:spPr/>
      <dgm:t>
        <a:bodyPr/>
        <a:lstStyle/>
        <a:p>
          <a:endParaRPr lang="en-GB"/>
        </a:p>
      </dgm:t>
    </dgm:pt>
    <dgm:pt modelId="{1934FCE7-07A3-4072-8E5A-2336EC1A14DD}" type="sibTrans" cxnId="{3620C77A-D05D-4E5A-B9A8-ACE0A56FD42A}">
      <dgm:prSet/>
      <dgm:spPr/>
      <dgm:t>
        <a:bodyPr/>
        <a:lstStyle/>
        <a:p>
          <a:endParaRPr lang="en-GB"/>
        </a:p>
      </dgm:t>
    </dgm:pt>
    <dgm:pt modelId="{38987CF8-5AD6-4201-96C4-107997C97399}">
      <dgm:prSet phldrT="[Text]" custT="1"/>
      <dgm:spPr/>
      <dgm:t>
        <a:bodyPr/>
        <a:lstStyle/>
        <a:p>
          <a:pPr>
            <a:buNone/>
          </a:pPr>
          <a:r>
            <a:rPr lang="en-GB" sz="1600" b="1" dirty="0"/>
            <a:t>Application of BPS Respect Standards. </a:t>
          </a:r>
          <a:r>
            <a:rPr lang="en-GB" sz="1600" dirty="0"/>
            <a:t>Promote </a:t>
          </a:r>
          <a:r>
            <a:rPr lang="en-GB" sz="1600" b="1" dirty="0"/>
            <a:t>self-determination</a:t>
          </a:r>
          <a:r>
            <a:rPr lang="en-GB" sz="1600" dirty="0"/>
            <a:t> where possible. Negotiate with parents in a culturally sensitive manner. Ensure Maya’s voice is central: children should be meaningfully involved in decisions affecting them.</a:t>
          </a:r>
        </a:p>
      </dgm:t>
    </dgm:pt>
    <dgm:pt modelId="{F494B57C-273B-45DC-858D-2D59000E93EF}" type="parTrans" cxnId="{C8716A06-35C1-4702-8F30-517AB0828277}">
      <dgm:prSet/>
      <dgm:spPr/>
      <dgm:t>
        <a:bodyPr/>
        <a:lstStyle/>
        <a:p>
          <a:endParaRPr lang="en-GB"/>
        </a:p>
      </dgm:t>
    </dgm:pt>
    <dgm:pt modelId="{C2202EDC-A6E9-48A7-8A4A-65B065D05489}" type="sibTrans" cxnId="{C8716A06-35C1-4702-8F30-517AB0828277}">
      <dgm:prSet/>
      <dgm:spPr/>
      <dgm:t>
        <a:bodyPr/>
        <a:lstStyle/>
        <a:p>
          <a:endParaRPr lang="en-GB"/>
        </a:p>
      </dgm:t>
    </dgm:pt>
    <dgm:pt modelId="{995BA8C5-FD6F-4BF3-8D01-850BA491A6F9}">
      <dgm:prSet custT="1"/>
      <dgm:spPr/>
      <dgm:t>
        <a:bodyPr/>
        <a:lstStyle/>
        <a:p>
          <a:pPr>
            <a:buNone/>
          </a:pPr>
          <a:r>
            <a:rPr lang="en-GB" sz="1800" b="1" dirty="0"/>
            <a:t>Conclusion for Respect: The EP should actively seek parental engagement while advocating for Maya’s expressed needs and respecting all parties’ perspectives.</a:t>
          </a:r>
          <a:br>
            <a:rPr lang="en-GB" sz="1800" dirty="0"/>
          </a:br>
          <a:endParaRPr lang="en-GB" sz="1800" dirty="0"/>
        </a:p>
      </dgm:t>
    </dgm:pt>
    <dgm:pt modelId="{B7814C56-7351-4325-88A0-33D909981C42}" type="parTrans" cxnId="{615D4C23-9702-4D67-8038-BCACFFEC0B10}">
      <dgm:prSet/>
      <dgm:spPr/>
      <dgm:t>
        <a:bodyPr/>
        <a:lstStyle/>
        <a:p>
          <a:endParaRPr lang="en-GB"/>
        </a:p>
      </dgm:t>
    </dgm:pt>
    <dgm:pt modelId="{7A176BEE-7A93-4BAB-9FF7-604F26C36169}" type="sibTrans" cxnId="{615D4C23-9702-4D67-8038-BCACFFEC0B10}">
      <dgm:prSet/>
      <dgm:spPr/>
      <dgm:t>
        <a:bodyPr/>
        <a:lstStyle/>
        <a:p>
          <a:endParaRPr lang="en-GB"/>
        </a:p>
      </dgm:t>
    </dgm:pt>
    <dgm:pt modelId="{E72F137A-EBA2-4449-9998-9E27A6F0FB3F}">
      <dgm:prSet custT="1"/>
      <dgm:spPr/>
      <dgm:t>
        <a:bodyPr/>
        <a:lstStyle/>
        <a:p>
          <a:pPr>
            <a:buNone/>
          </a:pPr>
          <a:r>
            <a:rPr lang="en-GB" sz="1400" b="1" dirty="0"/>
            <a:t>Key Issues: Parental consent</a:t>
          </a:r>
          <a:r>
            <a:rPr lang="en-GB" sz="1400" dirty="0"/>
            <a:t>: For a 14-year-old, legal and procedural norms usually require parental consent for psychological assessment. </a:t>
          </a:r>
          <a:r>
            <a:rPr lang="en-GB" sz="1400" b="1" dirty="0"/>
            <a:t>Maya’s expressed wishes</a:t>
          </a:r>
          <a:r>
            <a:rPr lang="en-GB" sz="1400" dirty="0"/>
            <a:t>: Maya verbally states she </a:t>
          </a:r>
          <a:r>
            <a:rPr lang="en-GB" sz="1400" i="1" dirty="0"/>
            <a:t>wants</a:t>
          </a:r>
          <a:r>
            <a:rPr lang="en-GB" sz="1400" dirty="0"/>
            <a:t> support, demonstrating emerging autonomy and capacity. </a:t>
          </a:r>
          <a:r>
            <a:rPr lang="en-GB" sz="1400" b="1" dirty="0"/>
            <a:t>Cultural sensitivity</a:t>
          </a:r>
          <a:r>
            <a:rPr lang="en-GB" sz="1400" dirty="0"/>
            <a:t>: The parents’ concerns are rooted in cultural beliefs about stigma. </a:t>
          </a:r>
          <a:endParaRPr lang="en-GB" sz="1400" b="1" dirty="0"/>
        </a:p>
      </dgm:t>
    </dgm:pt>
    <dgm:pt modelId="{B91453A7-DC32-4A06-AA7B-6267D3672EDD}" type="parTrans" cxnId="{0644E280-24B7-4AC1-AD51-733F02E5F4CE}">
      <dgm:prSet/>
      <dgm:spPr/>
      <dgm:t>
        <a:bodyPr/>
        <a:lstStyle/>
        <a:p>
          <a:endParaRPr lang="en-GB"/>
        </a:p>
      </dgm:t>
    </dgm:pt>
    <dgm:pt modelId="{D1814E18-2822-4E8C-8CA6-869968EFC68E}" type="sibTrans" cxnId="{0644E280-24B7-4AC1-AD51-733F02E5F4CE}">
      <dgm:prSet/>
      <dgm:spPr/>
      <dgm:t>
        <a:bodyPr/>
        <a:lstStyle/>
        <a:p>
          <a:endParaRPr lang="en-GB"/>
        </a:p>
      </dgm:t>
    </dgm:pt>
    <dgm:pt modelId="{677DF3E7-41ED-49E9-9EAC-EC6EF457A5B6}" type="pres">
      <dgm:prSet presAssocID="{E97DF809-2FB7-4766-85C5-8E98428ED193}" presName="CompostProcess" presStyleCnt="0">
        <dgm:presLayoutVars>
          <dgm:dir/>
          <dgm:resizeHandles val="exact"/>
        </dgm:presLayoutVars>
      </dgm:prSet>
      <dgm:spPr/>
    </dgm:pt>
    <dgm:pt modelId="{C153E709-D57F-4E60-9CDB-D3A1721506F8}" type="pres">
      <dgm:prSet presAssocID="{E97DF809-2FB7-4766-85C5-8E98428ED193}" presName="arrow" presStyleLbl="bgShp" presStyleIdx="0" presStyleCnt="1"/>
      <dgm:spPr/>
    </dgm:pt>
    <dgm:pt modelId="{9C77A3C7-B836-4A2C-BB03-60A85B60BBC7}" type="pres">
      <dgm:prSet presAssocID="{E97DF809-2FB7-4766-85C5-8E98428ED193}" presName="linearProcess" presStyleCnt="0"/>
      <dgm:spPr/>
    </dgm:pt>
    <dgm:pt modelId="{DF3FE177-F90D-4540-8FAC-7402F6C5B13F}" type="pres">
      <dgm:prSet presAssocID="{E72F137A-EBA2-4449-9998-9E27A6F0FB3F}" presName="textNode" presStyleLbl="node1" presStyleIdx="0" presStyleCnt="4" custScaleY="147389">
        <dgm:presLayoutVars>
          <dgm:bulletEnabled val="1"/>
        </dgm:presLayoutVars>
      </dgm:prSet>
      <dgm:spPr/>
    </dgm:pt>
    <dgm:pt modelId="{88BFA999-0F58-4CA7-BF94-D37B6F651FF2}" type="pres">
      <dgm:prSet presAssocID="{D1814E18-2822-4E8C-8CA6-869968EFC68E}" presName="sibTrans" presStyleCnt="0"/>
      <dgm:spPr/>
    </dgm:pt>
    <dgm:pt modelId="{640CC9B9-35F4-49BD-8700-A1B26561DB91}" type="pres">
      <dgm:prSet presAssocID="{8CEC23EA-0154-4F2F-B5D3-C319A5BBE2C1}" presName="textNode" presStyleLbl="node1" presStyleIdx="1" presStyleCnt="4" custScaleY="145572">
        <dgm:presLayoutVars>
          <dgm:bulletEnabled val="1"/>
        </dgm:presLayoutVars>
      </dgm:prSet>
      <dgm:spPr/>
    </dgm:pt>
    <dgm:pt modelId="{0E9B3917-8666-4384-87E3-6A2CB75FC5E2}" type="pres">
      <dgm:prSet presAssocID="{1934FCE7-07A3-4072-8E5A-2336EC1A14DD}" presName="sibTrans" presStyleCnt="0"/>
      <dgm:spPr/>
    </dgm:pt>
    <dgm:pt modelId="{B2A96DF8-ECB9-4BFD-9621-B617D2042D02}" type="pres">
      <dgm:prSet presAssocID="{38987CF8-5AD6-4201-96C4-107997C97399}" presName="textNode" presStyleLbl="node1" presStyleIdx="2" presStyleCnt="4" custScaleY="145918">
        <dgm:presLayoutVars>
          <dgm:bulletEnabled val="1"/>
        </dgm:presLayoutVars>
      </dgm:prSet>
      <dgm:spPr/>
    </dgm:pt>
    <dgm:pt modelId="{71DF78A3-200E-4AF0-9DBF-9C85B7012BBE}" type="pres">
      <dgm:prSet presAssocID="{C2202EDC-A6E9-48A7-8A4A-65B065D05489}" presName="sibTrans" presStyleCnt="0"/>
      <dgm:spPr/>
    </dgm:pt>
    <dgm:pt modelId="{642835AD-DB1F-45FF-B0C3-9CDB571386D3}" type="pres">
      <dgm:prSet presAssocID="{995BA8C5-FD6F-4BF3-8D01-850BA491A6F9}" presName="textNode" presStyleLbl="node1" presStyleIdx="3" presStyleCnt="4" custScaleY="145010">
        <dgm:presLayoutVars>
          <dgm:bulletEnabled val="1"/>
        </dgm:presLayoutVars>
      </dgm:prSet>
      <dgm:spPr/>
    </dgm:pt>
  </dgm:ptLst>
  <dgm:cxnLst>
    <dgm:cxn modelId="{C8716A06-35C1-4702-8F30-517AB0828277}" srcId="{E97DF809-2FB7-4766-85C5-8E98428ED193}" destId="{38987CF8-5AD6-4201-96C4-107997C97399}" srcOrd="2" destOrd="0" parTransId="{F494B57C-273B-45DC-858D-2D59000E93EF}" sibTransId="{C2202EDC-A6E9-48A7-8A4A-65B065D05489}"/>
    <dgm:cxn modelId="{615D4C23-9702-4D67-8038-BCACFFEC0B10}" srcId="{E97DF809-2FB7-4766-85C5-8E98428ED193}" destId="{995BA8C5-FD6F-4BF3-8D01-850BA491A6F9}" srcOrd="3" destOrd="0" parTransId="{B7814C56-7351-4325-88A0-33D909981C42}" sibTransId="{7A176BEE-7A93-4BAB-9FF7-604F26C36169}"/>
    <dgm:cxn modelId="{3F10594F-AF2C-4B03-8D2B-2BE51D122941}" type="presOf" srcId="{E97DF809-2FB7-4766-85C5-8E98428ED193}" destId="{677DF3E7-41ED-49E9-9EAC-EC6EF457A5B6}" srcOrd="0" destOrd="0" presId="urn:microsoft.com/office/officeart/2005/8/layout/hProcess9"/>
    <dgm:cxn modelId="{3620C77A-D05D-4E5A-B9A8-ACE0A56FD42A}" srcId="{E97DF809-2FB7-4766-85C5-8E98428ED193}" destId="{8CEC23EA-0154-4F2F-B5D3-C319A5BBE2C1}" srcOrd="1" destOrd="0" parTransId="{9E355A34-54BE-4C0D-9B5C-CB35A1BED9E5}" sibTransId="{1934FCE7-07A3-4072-8E5A-2336EC1A14DD}"/>
    <dgm:cxn modelId="{0644E280-24B7-4AC1-AD51-733F02E5F4CE}" srcId="{E97DF809-2FB7-4766-85C5-8E98428ED193}" destId="{E72F137A-EBA2-4449-9998-9E27A6F0FB3F}" srcOrd="0" destOrd="0" parTransId="{B91453A7-DC32-4A06-AA7B-6267D3672EDD}" sibTransId="{D1814E18-2822-4E8C-8CA6-869968EFC68E}"/>
    <dgm:cxn modelId="{D340E186-621F-4DCC-BE07-8AD6812D94D2}" type="presOf" srcId="{8CEC23EA-0154-4F2F-B5D3-C319A5BBE2C1}" destId="{640CC9B9-35F4-49BD-8700-A1B26561DB91}" srcOrd="0" destOrd="0" presId="urn:microsoft.com/office/officeart/2005/8/layout/hProcess9"/>
    <dgm:cxn modelId="{7DDB9B93-03EF-4EE4-AC57-ED63B2047DFC}" type="presOf" srcId="{38987CF8-5AD6-4201-96C4-107997C97399}" destId="{B2A96DF8-ECB9-4BFD-9621-B617D2042D02}" srcOrd="0" destOrd="0" presId="urn:microsoft.com/office/officeart/2005/8/layout/hProcess9"/>
    <dgm:cxn modelId="{454F7FD3-05FD-4410-9C4C-27BC0F4CC192}" type="presOf" srcId="{E72F137A-EBA2-4449-9998-9E27A6F0FB3F}" destId="{DF3FE177-F90D-4540-8FAC-7402F6C5B13F}" srcOrd="0" destOrd="0" presId="urn:microsoft.com/office/officeart/2005/8/layout/hProcess9"/>
    <dgm:cxn modelId="{CD8460DC-8220-4636-81BB-7F263E38AEA3}" type="presOf" srcId="{995BA8C5-FD6F-4BF3-8D01-850BA491A6F9}" destId="{642835AD-DB1F-45FF-B0C3-9CDB571386D3}" srcOrd="0" destOrd="0" presId="urn:microsoft.com/office/officeart/2005/8/layout/hProcess9"/>
    <dgm:cxn modelId="{25C7DCDD-E7EB-4263-A19D-9044762C85AF}" type="presParOf" srcId="{677DF3E7-41ED-49E9-9EAC-EC6EF457A5B6}" destId="{C153E709-D57F-4E60-9CDB-D3A1721506F8}" srcOrd="0" destOrd="0" presId="urn:microsoft.com/office/officeart/2005/8/layout/hProcess9"/>
    <dgm:cxn modelId="{5FADC023-98DC-4E41-9D54-F20A5FC2454A}" type="presParOf" srcId="{677DF3E7-41ED-49E9-9EAC-EC6EF457A5B6}" destId="{9C77A3C7-B836-4A2C-BB03-60A85B60BBC7}" srcOrd="1" destOrd="0" presId="urn:microsoft.com/office/officeart/2005/8/layout/hProcess9"/>
    <dgm:cxn modelId="{76F66E81-B1CF-41A2-824E-9350A179F509}" type="presParOf" srcId="{9C77A3C7-B836-4A2C-BB03-60A85B60BBC7}" destId="{DF3FE177-F90D-4540-8FAC-7402F6C5B13F}" srcOrd="0" destOrd="0" presId="urn:microsoft.com/office/officeart/2005/8/layout/hProcess9"/>
    <dgm:cxn modelId="{B043ED83-5A17-48A6-AF4A-8EB056E3B413}" type="presParOf" srcId="{9C77A3C7-B836-4A2C-BB03-60A85B60BBC7}" destId="{88BFA999-0F58-4CA7-BF94-D37B6F651FF2}" srcOrd="1" destOrd="0" presId="urn:microsoft.com/office/officeart/2005/8/layout/hProcess9"/>
    <dgm:cxn modelId="{A168432C-E185-449B-B72C-C873834C814A}" type="presParOf" srcId="{9C77A3C7-B836-4A2C-BB03-60A85B60BBC7}" destId="{640CC9B9-35F4-49BD-8700-A1B26561DB91}" srcOrd="2" destOrd="0" presId="urn:microsoft.com/office/officeart/2005/8/layout/hProcess9"/>
    <dgm:cxn modelId="{C9DD7655-387B-469A-A31C-7CBF90871D56}" type="presParOf" srcId="{9C77A3C7-B836-4A2C-BB03-60A85B60BBC7}" destId="{0E9B3917-8666-4384-87E3-6A2CB75FC5E2}" srcOrd="3" destOrd="0" presId="urn:microsoft.com/office/officeart/2005/8/layout/hProcess9"/>
    <dgm:cxn modelId="{EDD76AD3-3E80-413A-89B4-57CA319688B5}" type="presParOf" srcId="{9C77A3C7-B836-4A2C-BB03-60A85B60BBC7}" destId="{B2A96DF8-ECB9-4BFD-9621-B617D2042D02}" srcOrd="4" destOrd="0" presId="urn:microsoft.com/office/officeart/2005/8/layout/hProcess9"/>
    <dgm:cxn modelId="{63771C36-0B0A-47DA-B24A-3F3F44E0A9BE}" type="presParOf" srcId="{9C77A3C7-B836-4A2C-BB03-60A85B60BBC7}" destId="{71DF78A3-200E-4AF0-9DBF-9C85B7012BBE}" srcOrd="5" destOrd="0" presId="urn:microsoft.com/office/officeart/2005/8/layout/hProcess9"/>
    <dgm:cxn modelId="{ACE043FD-75FF-492D-A479-A9078E252184}" type="presParOf" srcId="{9C77A3C7-B836-4A2C-BB03-60A85B60BBC7}" destId="{642835AD-DB1F-45FF-B0C3-9CDB571386D3}"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97DF809-2FB7-4766-85C5-8E98428ED193}" type="doc">
      <dgm:prSet loTypeId="urn:microsoft.com/office/officeart/2005/8/layout/hProcess9" loCatId="process" qsTypeId="urn:microsoft.com/office/officeart/2005/8/quickstyle/simple1" qsCatId="simple" csTypeId="urn:microsoft.com/office/officeart/2005/8/colors/colorful5" csCatId="colorful" phldr="1"/>
      <dgm:spPr/>
      <dgm:t>
        <a:bodyPr/>
        <a:lstStyle/>
        <a:p>
          <a:endParaRPr lang="en-GB"/>
        </a:p>
      </dgm:t>
    </dgm:pt>
    <dgm:pt modelId="{38987CF8-5AD6-4201-96C4-107997C97399}">
      <dgm:prSet phldrT="[Text]" custT="1"/>
      <dgm:spPr/>
      <dgm:t>
        <a:bodyPr/>
        <a:lstStyle/>
        <a:p>
          <a:pPr>
            <a:buNone/>
          </a:pPr>
          <a:r>
            <a:rPr lang="en-GB" sz="1600" b="1" dirty="0"/>
            <a:t>Application of BPS Standards.  </a:t>
          </a:r>
          <a:r>
            <a:rPr lang="en-GB" sz="1600" dirty="0"/>
            <a:t>The EP should ensure they are competent to navigate cross-cultural communication and, if needed, seek supervision or consult colleagues with relevant expertise. Acting without parental consent—unless safeguarding thresholds are met—may breach legal and professional boundaries.</a:t>
          </a:r>
        </a:p>
      </dgm:t>
    </dgm:pt>
    <dgm:pt modelId="{F494B57C-273B-45DC-858D-2D59000E93EF}" type="parTrans" cxnId="{C8716A06-35C1-4702-8F30-517AB0828277}">
      <dgm:prSet/>
      <dgm:spPr/>
      <dgm:t>
        <a:bodyPr/>
        <a:lstStyle/>
        <a:p>
          <a:endParaRPr lang="en-GB"/>
        </a:p>
      </dgm:t>
    </dgm:pt>
    <dgm:pt modelId="{C2202EDC-A6E9-48A7-8A4A-65B065D05489}" type="sibTrans" cxnId="{C8716A06-35C1-4702-8F30-517AB0828277}">
      <dgm:prSet/>
      <dgm:spPr/>
      <dgm:t>
        <a:bodyPr/>
        <a:lstStyle/>
        <a:p>
          <a:endParaRPr lang="en-GB"/>
        </a:p>
      </dgm:t>
    </dgm:pt>
    <dgm:pt modelId="{995BA8C5-FD6F-4BF3-8D01-850BA491A6F9}">
      <dgm:prSet custT="1"/>
      <dgm:spPr/>
      <dgm:t>
        <a:bodyPr/>
        <a:lstStyle/>
        <a:p>
          <a:pPr>
            <a:buNone/>
          </a:pPr>
          <a:r>
            <a:rPr lang="en-GB" sz="1800" b="1" dirty="0"/>
            <a:t>Conclusion for Competency: The EP must work within the legal and ethical limits of practice, while seeking supervision to ensure culturally and clinically competent decision-making.</a:t>
          </a:r>
          <a:br>
            <a:rPr lang="en-GB" sz="1800" dirty="0"/>
          </a:br>
          <a:endParaRPr lang="en-GB" sz="1800" dirty="0"/>
        </a:p>
      </dgm:t>
    </dgm:pt>
    <dgm:pt modelId="{B7814C56-7351-4325-88A0-33D909981C42}" type="parTrans" cxnId="{615D4C23-9702-4D67-8038-BCACFFEC0B10}">
      <dgm:prSet/>
      <dgm:spPr/>
      <dgm:t>
        <a:bodyPr/>
        <a:lstStyle/>
        <a:p>
          <a:endParaRPr lang="en-GB"/>
        </a:p>
      </dgm:t>
    </dgm:pt>
    <dgm:pt modelId="{7A176BEE-7A93-4BAB-9FF7-604F26C36169}" type="sibTrans" cxnId="{615D4C23-9702-4D67-8038-BCACFFEC0B10}">
      <dgm:prSet/>
      <dgm:spPr/>
      <dgm:t>
        <a:bodyPr/>
        <a:lstStyle/>
        <a:p>
          <a:endParaRPr lang="en-GB"/>
        </a:p>
      </dgm:t>
    </dgm:pt>
    <dgm:pt modelId="{E72F137A-EBA2-4449-9998-9E27A6F0FB3F}">
      <dgm:prSet custT="1"/>
      <dgm:spPr/>
      <dgm:t>
        <a:bodyPr/>
        <a:lstStyle/>
        <a:p>
          <a:pPr>
            <a:buNone/>
          </a:pPr>
          <a:r>
            <a:rPr lang="en-GB" sz="1600" b="1" dirty="0"/>
            <a:t>Key Issues: </a:t>
          </a:r>
          <a:r>
            <a:rPr lang="en-GB" sz="1600" dirty="0"/>
            <a:t>Handling cultural conflict sensitively requires </a:t>
          </a:r>
          <a:r>
            <a:rPr lang="en-GB" sz="1600" b="1" dirty="0"/>
            <a:t>competence in multicultural practice</a:t>
          </a:r>
          <a:r>
            <a:rPr lang="en-GB" sz="1600" dirty="0"/>
            <a:t>. Understanding consent laws for minors is essential. Managing potential deterioration in a child’s mental health requires clinical judgment.</a:t>
          </a:r>
          <a:endParaRPr lang="en-GB" sz="1600" b="1" dirty="0"/>
        </a:p>
      </dgm:t>
    </dgm:pt>
    <dgm:pt modelId="{B91453A7-DC32-4A06-AA7B-6267D3672EDD}" type="parTrans" cxnId="{0644E280-24B7-4AC1-AD51-733F02E5F4CE}">
      <dgm:prSet/>
      <dgm:spPr/>
      <dgm:t>
        <a:bodyPr/>
        <a:lstStyle/>
        <a:p>
          <a:endParaRPr lang="en-GB"/>
        </a:p>
      </dgm:t>
    </dgm:pt>
    <dgm:pt modelId="{D1814E18-2822-4E8C-8CA6-869968EFC68E}" type="sibTrans" cxnId="{0644E280-24B7-4AC1-AD51-733F02E5F4CE}">
      <dgm:prSet/>
      <dgm:spPr/>
      <dgm:t>
        <a:bodyPr/>
        <a:lstStyle/>
        <a:p>
          <a:endParaRPr lang="en-GB"/>
        </a:p>
      </dgm:t>
    </dgm:pt>
    <dgm:pt modelId="{3349981D-301D-4277-A29C-21995F4901D3}">
      <dgm:prSet/>
      <dgm:spPr/>
      <dgm:t>
        <a:bodyPr/>
        <a:lstStyle/>
        <a:p>
          <a:pPr>
            <a:buNone/>
          </a:pPr>
          <a:r>
            <a:rPr lang="en-GB" dirty="0"/>
            <a:t>Competence includes recognising one’s limits: if Maya’s anxiety appears severe, signposting or escalation to mental health services may be required.</a:t>
          </a:r>
        </a:p>
      </dgm:t>
    </dgm:pt>
    <dgm:pt modelId="{218DA4E7-3B7F-4867-8034-68FF897D9656}" type="parTrans" cxnId="{B92BFCF4-2AC4-4DF6-83CF-3E4D6C5F7725}">
      <dgm:prSet/>
      <dgm:spPr/>
      <dgm:t>
        <a:bodyPr/>
        <a:lstStyle/>
        <a:p>
          <a:endParaRPr lang="en-GB"/>
        </a:p>
      </dgm:t>
    </dgm:pt>
    <dgm:pt modelId="{8280B6BF-633D-45EF-BAA4-34681E0F0A5B}" type="sibTrans" cxnId="{B92BFCF4-2AC4-4DF6-83CF-3E4D6C5F7725}">
      <dgm:prSet/>
      <dgm:spPr/>
      <dgm:t>
        <a:bodyPr/>
        <a:lstStyle/>
        <a:p>
          <a:endParaRPr lang="en-GB"/>
        </a:p>
      </dgm:t>
    </dgm:pt>
    <dgm:pt modelId="{677DF3E7-41ED-49E9-9EAC-EC6EF457A5B6}" type="pres">
      <dgm:prSet presAssocID="{E97DF809-2FB7-4766-85C5-8E98428ED193}" presName="CompostProcess" presStyleCnt="0">
        <dgm:presLayoutVars>
          <dgm:dir/>
          <dgm:resizeHandles val="exact"/>
        </dgm:presLayoutVars>
      </dgm:prSet>
      <dgm:spPr/>
    </dgm:pt>
    <dgm:pt modelId="{C153E709-D57F-4E60-9CDB-D3A1721506F8}" type="pres">
      <dgm:prSet presAssocID="{E97DF809-2FB7-4766-85C5-8E98428ED193}" presName="arrow" presStyleLbl="bgShp" presStyleIdx="0" presStyleCnt="1"/>
      <dgm:spPr/>
    </dgm:pt>
    <dgm:pt modelId="{9C77A3C7-B836-4A2C-BB03-60A85B60BBC7}" type="pres">
      <dgm:prSet presAssocID="{E97DF809-2FB7-4766-85C5-8E98428ED193}" presName="linearProcess" presStyleCnt="0"/>
      <dgm:spPr/>
    </dgm:pt>
    <dgm:pt modelId="{DF3FE177-F90D-4540-8FAC-7402F6C5B13F}" type="pres">
      <dgm:prSet presAssocID="{E72F137A-EBA2-4449-9998-9E27A6F0FB3F}" presName="textNode" presStyleLbl="node1" presStyleIdx="0" presStyleCnt="4" custScaleY="147389">
        <dgm:presLayoutVars>
          <dgm:bulletEnabled val="1"/>
        </dgm:presLayoutVars>
      </dgm:prSet>
      <dgm:spPr/>
    </dgm:pt>
    <dgm:pt modelId="{88BFA999-0F58-4CA7-BF94-D37B6F651FF2}" type="pres">
      <dgm:prSet presAssocID="{D1814E18-2822-4E8C-8CA6-869968EFC68E}" presName="sibTrans" presStyleCnt="0"/>
      <dgm:spPr/>
    </dgm:pt>
    <dgm:pt modelId="{B2A96DF8-ECB9-4BFD-9621-B617D2042D02}" type="pres">
      <dgm:prSet presAssocID="{38987CF8-5AD6-4201-96C4-107997C97399}" presName="textNode" presStyleLbl="node1" presStyleIdx="1" presStyleCnt="4" custScaleY="149444">
        <dgm:presLayoutVars>
          <dgm:bulletEnabled val="1"/>
        </dgm:presLayoutVars>
      </dgm:prSet>
      <dgm:spPr/>
    </dgm:pt>
    <dgm:pt modelId="{71DF78A3-200E-4AF0-9DBF-9C85B7012BBE}" type="pres">
      <dgm:prSet presAssocID="{C2202EDC-A6E9-48A7-8A4A-65B065D05489}" presName="sibTrans" presStyleCnt="0"/>
      <dgm:spPr/>
    </dgm:pt>
    <dgm:pt modelId="{60C05309-6C20-4C0E-A88C-59F91C9980D8}" type="pres">
      <dgm:prSet presAssocID="{3349981D-301D-4277-A29C-21995F4901D3}" presName="textNode" presStyleLbl="node1" presStyleIdx="2" presStyleCnt="4" custScaleY="149444">
        <dgm:presLayoutVars>
          <dgm:bulletEnabled val="1"/>
        </dgm:presLayoutVars>
      </dgm:prSet>
      <dgm:spPr/>
    </dgm:pt>
    <dgm:pt modelId="{ABC80915-5389-4C59-B28C-4955A697830A}" type="pres">
      <dgm:prSet presAssocID="{8280B6BF-633D-45EF-BAA4-34681E0F0A5B}" presName="sibTrans" presStyleCnt="0"/>
      <dgm:spPr/>
    </dgm:pt>
    <dgm:pt modelId="{642835AD-DB1F-45FF-B0C3-9CDB571386D3}" type="pres">
      <dgm:prSet presAssocID="{995BA8C5-FD6F-4BF3-8D01-850BA491A6F9}" presName="textNode" presStyleLbl="node1" presStyleIdx="3" presStyleCnt="4" custScaleY="145010">
        <dgm:presLayoutVars>
          <dgm:bulletEnabled val="1"/>
        </dgm:presLayoutVars>
      </dgm:prSet>
      <dgm:spPr/>
    </dgm:pt>
  </dgm:ptLst>
  <dgm:cxnLst>
    <dgm:cxn modelId="{C8716A06-35C1-4702-8F30-517AB0828277}" srcId="{E97DF809-2FB7-4766-85C5-8E98428ED193}" destId="{38987CF8-5AD6-4201-96C4-107997C97399}" srcOrd="1" destOrd="0" parTransId="{F494B57C-273B-45DC-858D-2D59000E93EF}" sibTransId="{C2202EDC-A6E9-48A7-8A4A-65B065D05489}"/>
    <dgm:cxn modelId="{615D4C23-9702-4D67-8038-BCACFFEC0B10}" srcId="{E97DF809-2FB7-4766-85C5-8E98428ED193}" destId="{995BA8C5-FD6F-4BF3-8D01-850BA491A6F9}" srcOrd="3" destOrd="0" parTransId="{B7814C56-7351-4325-88A0-33D909981C42}" sibTransId="{7A176BEE-7A93-4BAB-9FF7-604F26C36169}"/>
    <dgm:cxn modelId="{21EFC66E-58DD-46AB-9B3F-6D3483262A09}" type="presOf" srcId="{3349981D-301D-4277-A29C-21995F4901D3}" destId="{60C05309-6C20-4C0E-A88C-59F91C9980D8}" srcOrd="0" destOrd="0" presId="urn:microsoft.com/office/officeart/2005/8/layout/hProcess9"/>
    <dgm:cxn modelId="{3F10594F-AF2C-4B03-8D2B-2BE51D122941}" type="presOf" srcId="{E97DF809-2FB7-4766-85C5-8E98428ED193}" destId="{677DF3E7-41ED-49E9-9EAC-EC6EF457A5B6}" srcOrd="0" destOrd="0" presId="urn:microsoft.com/office/officeart/2005/8/layout/hProcess9"/>
    <dgm:cxn modelId="{0644E280-24B7-4AC1-AD51-733F02E5F4CE}" srcId="{E97DF809-2FB7-4766-85C5-8E98428ED193}" destId="{E72F137A-EBA2-4449-9998-9E27A6F0FB3F}" srcOrd="0" destOrd="0" parTransId="{B91453A7-DC32-4A06-AA7B-6267D3672EDD}" sibTransId="{D1814E18-2822-4E8C-8CA6-869968EFC68E}"/>
    <dgm:cxn modelId="{7DDB9B93-03EF-4EE4-AC57-ED63B2047DFC}" type="presOf" srcId="{38987CF8-5AD6-4201-96C4-107997C97399}" destId="{B2A96DF8-ECB9-4BFD-9621-B617D2042D02}" srcOrd="0" destOrd="0" presId="urn:microsoft.com/office/officeart/2005/8/layout/hProcess9"/>
    <dgm:cxn modelId="{454F7FD3-05FD-4410-9C4C-27BC0F4CC192}" type="presOf" srcId="{E72F137A-EBA2-4449-9998-9E27A6F0FB3F}" destId="{DF3FE177-F90D-4540-8FAC-7402F6C5B13F}" srcOrd="0" destOrd="0" presId="urn:microsoft.com/office/officeart/2005/8/layout/hProcess9"/>
    <dgm:cxn modelId="{CD8460DC-8220-4636-81BB-7F263E38AEA3}" type="presOf" srcId="{995BA8C5-FD6F-4BF3-8D01-850BA491A6F9}" destId="{642835AD-DB1F-45FF-B0C3-9CDB571386D3}" srcOrd="0" destOrd="0" presId="urn:microsoft.com/office/officeart/2005/8/layout/hProcess9"/>
    <dgm:cxn modelId="{B92BFCF4-2AC4-4DF6-83CF-3E4D6C5F7725}" srcId="{E97DF809-2FB7-4766-85C5-8E98428ED193}" destId="{3349981D-301D-4277-A29C-21995F4901D3}" srcOrd="2" destOrd="0" parTransId="{218DA4E7-3B7F-4867-8034-68FF897D9656}" sibTransId="{8280B6BF-633D-45EF-BAA4-34681E0F0A5B}"/>
    <dgm:cxn modelId="{25C7DCDD-E7EB-4263-A19D-9044762C85AF}" type="presParOf" srcId="{677DF3E7-41ED-49E9-9EAC-EC6EF457A5B6}" destId="{C153E709-D57F-4E60-9CDB-D3A1721506F8}" srcOrd="0" destOrd="0" presId="urn:microsoft.com/office/officeart/2005/8/layout/hProcess9"/>
    <dgm:cxn modelId="{5FADC023-98DC-4E41-9D54-F20A5FC2454A}" type="presParOf" srcId="{677DF3E7-41ED-49E9-9EAC-EC6EF457A5B6}" destId="{9C77A3C7-B836-4A2C-BB03-60A85B60BBC7}" srcOrd="1" destOrd="0" presId="urn:microsoft.com/office/officeart/2005/8/layout/hProcess9"/>
    <dgm:cxn modelId="{76F66E81-B1CF-41A2-824E-9350A179F509}" type="presParOf" srcId="{9C77A3C7-B836-4A2C-BB03-60A85B60BBC7}" destId="{DF3FE177-F90D-4540-8FAC-7402F6C5B13F}" srcOrd="0" destOrd="0" presId="urn:microsoft.com/office/officeart/2005/8/layout/hProcess9"/>
    <dgm:cxn modelId="{B043ED83-5A17-48A6-AF4A-8EB056E3B413}" type="presParOf" srcId="{9C77A3C7-B836-4A2C-BB03-60A85B60BBC7}" destId="{88BFA999-0F58-4CA7-BF94-D37B6F651FF2}" srcOrd="1" destOrd="0" presId="urn:microsoft.com/office/officeart/2005/8/layout/hProcess9"/>
    <dgm:cxn modelId="{EDD76AD3-3E80-413A-89B4-57CA319688B5}" type="presParOf" srcId="{9C77A3C7-B836-4A2C-BB03-60A85B60BBC7}" destId="{B2A96DF8-ECB9-4BFD-9621-B617D2042D02}" srcOrd="2" destOrd="0" presId="urn:microsoft.com/office/officeart/2005/8/layout/hProcess9"/>
    <dgm:cxn modelId="{63771C36-0B0A-47DA-B24A-3F3F44E0A9BE}" type="presParOf" srcId="{9C77A3C7-B836-4A2C-BB03-60A85B60BBC7}" destId="{71DF78A3-200E-4AF0-9DBF-9C85B7012BBE}" srcOrd="3" destOrd="0" presId="urn:microsoft.com/office/officeart/2005/8/layout/hProcess9"/>
    <dgm:cxn modelId="{E2035A9B-B91C-417E-9BB0-602B2834C6C6}" type="presParOf" srcId="{9C77A3C7-B836-4A2C-BB03-60A85B60BBC7}" destId="{60C05309-6C20-4C0E-A88C-59F91C9980D8}" srcOrd="4" destOrd="0" presId="urn:microsoft.com/office/officeart/2005/8/layout/hProcess9"/>
    <dgm:cxn modelId="{78E46FC0-B6A6-4480-9DA8-68629640C14B}" type="presParOf" srcId="{9C77A3C7-B836-4A2C-BB03-60A85B60BBC7}" destId="{ABC80915-5389-4C59-B28C-4955A697830A}" srcOrd="5" destOrd="0" presId="urn:microsoft.com/office/officeart/2005/8/layout/hProcess9"/>
    <dgm:cxn modelId="{ACE043FD-75FF-492D-A479-A9078E252184}" type="presParOf" srcId="{9C77A3C7-B836-4A2C-BB03-60A85B60BBC7}" destId="{642835AD-DB1F-45FF-B0C3-9CDB571386D3}"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97DF809-2FB7-4766-85C5-8E98428ED193}" type="doc">
      <dgm:prSet loTypeId="urn:microsoft.com/office/officeart/2005/8/layout/hProcess9" loCatId="process" qsTypeId="urn:microsoft.com/office/officeart/2005/8/quickstyle/simple1" qsCatId="simple" csTypeId="urn:microsoft.com/office/officeart/2005/8/colors/colorful4" csCatId="colorful" phldr="1"/>
      <dgm:spPr/>
      <dgm:t>
        <a:bodyPr/>
        <a:lstStyle/>
        <a:p>
          <a:endParaRPr lang="en-GB"/>
        </a:p>
      </dgm:t>
    </dgm:pt>
    <dgm:pt modelId="{995BA8C5-FD6F-4BF3-8D01-850BA491A6F9}">
      <dgm:prSet custT="1"/>
      <dgm:spPr/>
      <dgm:t>
        <a:bodyPr/>
        <a:lstStyle/>
        <a:p>
          <a:pPr>
            <a:buNone/>
          </a:pPr>
          <a:r>
            <a:rPr lang="en-GB" sz="1800" b="1" dirty="0"/>
            <a:t>Balancing Harms: </a:t>
          </a:r>
          <a:r>
            <a:rPr lang="en-GB" sz="1800" dirty="0"/>
            <a:t>The EP must consider: Is Maya at risk of </a:t>
          </a:r>
          <a:r>
            <a:rPr lang="en-GB" sz="1800" b="1" dirty="0"/>
            <a:t>significant harm</a:t>
          </a:r>
          <a:r>
            <a:rPr lang="en-GB" sz="1800" dirty="0"/>
            <a:t>?</a:t>
          </a:r>
          <a:br>
            <a:rPr lang="en-GB" sz="1800" dirty="0"/>
          </a:br>
          <a:r>
            <a:rPr lang="en-GB" sz="1800" dirty="0"/>
            <a:t>If yes, safeguarding duties override consent. Is this primarily an educational and emotional needs case that requires cooperative engagement?</a:t>
          </a:r>
          <a:br>
            <a:rPr lang="en-GB" sz="1800" dirty="0"/>
          </a:br>
          <a:r>
            <a:rPr lang="en-GB" sz="1800" dirty="0"/>
            <a:t>If yes, collaborative problem-solving is preferable.</a:t>
          </a:r>
        </a:p>
      </dgm:t>
    </dgm:pt>
    <dgm:pt modelId="{B7814C56-7351-4325-88A0-33D909981C42}" type="parTrans" cxnId="{615D4C23-9702-4D67-8038-BCACFFEC0B10}">
      <dgm:prSet/>
      <dgm:spPr/>
      <dgm:t>
        <a:bodyPr/>
        <a:lstStyle/>
        <a:p>
          <a:endParaRPr lang="en-GB"/>
        </a:p>
      </dgm:t>
    </dgm:pt>
    <dgm:pt modelId="{7A176BEE-7A93-4BAB-9FF7-604F26C36169}" type="sibTrans" cxnId="{615D4C23-9702-4D67-8038-BCACFFEC0B10}">
      <dgm:prSet/>
      <dgm:spPr/>
      <dgm:t>
        <a:bodyPr/>
        <a:lstStyle/>
        <a:p>
          <a:endParaRPr lang="en-GB"/>
        </a:p>
      </dgm:t>
    </dgm:pt>
    <dgm:pt modelId="{E72F137A-EBA2-4449-9998-9E27A6F0FB3F}">
      <dgm:prSet custT="1"/>
      <dgm:spPr/>
      <dgm:t>
        <a:bodyPr/>
        <a:lstStyle/>
        <a:p>
          <a:pPr>
            <a:buNone/>
          </a:pPr>
          <a:r>
            <a:rPr lang="en-GB" sz="1600" dirty="0"/>
            <a:t>The principle of </a:t>
          </a:r>
          <a:r>
            <a:rPr lang="en-GB" sz="1600" b="1" dirty="0"/>
            <a:t>Responsibility</a:t>
          </a:r>
          <a:r>
            <a:rPr lang="en-GB" sz="1600" dirty="0"/>
            <a:t> includes: Avoiding harm, Protecting the vulnerable, Duty of care, Maintaining best practice in professional actions</a:t>
          </a:r>
          <a:endParaRPr lang="en-GB" sz="1600" b="1" dirty="0"/>
        </a:p>
      </dgm:t>
    </dgm:pt>
    <dgm:pt modelId="{B91453A7-DC32-4A06-AA7B-6267D3672EDD}" type="parTrans" cxnId="{0644E280-24B7-4AC1-AD51-733F02E5F4CE}">
      <dgm:prSet/>
      <dgm:spPr/>
      <dgm:t>
        <a:bodyPr/>
        <a:lstStyle/>
        <a:p>
          <a:endParaRPr lang="en-GB"/>
        </a:p>
      </dgm:t>
    </dgm:pt>
    <dgm:pt modelId="{D1814E18-2822-4E8C-8CA6-869968EFC68E}" type="sibTrans" cxnId="{0644E280-24B7-4AC1-AD51-733F02E5F4CE}">
      <dgm:prSet/>
      <dgm:spPr/>
      <dgm:t>
        <a:bodyPr/>
        <a:lstStyle/>
        <a:p>
          <a:endParaRPr lang="en-GB"/>
        </a:p>
      </dgm:t>
    </dgm:pt>
    <dgm:pt modelId="{3349981D-301D-4277-A29C-21995F4901D3}">
      <dgm:prSet/>
      <dgm:spPr/>
      <dgm:t>
        <a:bodyPr/>
        <a:lstStyle/>
        <a:p>
          <a:pPr>
            <a:buNone/>
          </a:pPr>
          <a:r>
            <a:rPr lang="en-GB" dirty="0"/>
            <a:t>However: Acting without consent could also cause harm through parental distress, alienation, or breakdown of trust with the school.</a:t>
          </a:r>
        </a:p>
      </dgm:t>
    </dgm:pt>
    <dgm:pt modelId="{218DA4E7-3B7F-4867-8034-68FF897D9656}" type="parTrans" cxnId="{B92BFCF4-2AC4-4DF6-83CF-3E4D6C5F7725}">
      <dgm:prSet/>
      <dgm:spPr/>
      <dgm:t>
        <a:bodyPr/>
        <a:lstStyle/>
        <a:p>
          <a:endParaRPr lang="en-GB"/>
        </a:p>
      </dgm:t>
    </dgm:pt>
    <dgm:pt modelId="{8280B6BF-633D-45EF-BAA4-34681E0F0A5B}" type="sibTrans" cxnId="{B92BFCF4-2AC4-4DF6-83CF-3E4D6C5F7725}">
      <dgm:prSet/>
      <dgm:spPr/>
      <dgm:t>
        <a:bodyPr/>
        <a:lstStyle/>
        <a:p>
          <a:endParaRPr lang="en-GB"/>
        </a:p>
      </dgm:t>
    </dgm:pt>
    <dgm:pt modelId="{38987CF8-5AD6-4201-96C4-107997C97399}">
      <dgm:prSet phldrT="[Text]" custT="1"/>
      <dgm:spPr/>
      <dgm:t>
        <a:bodyPr/>
        <a:lstStyle/>
        <a:p>
          <a:pPr>
            <a:buNone/>
          </a:pPr>
          <a:r>
            <a:rPr lang="en-GB" sz="1600" b="1" dirty="0"/>
            <a:t>Key issues:  </a:t>
          </a:r>
          <a:r>
            <a:rPr lang="en-GB" sz="1600" dirty="0"/>
            <a:t>Maya is demonstrating: escalating anxiety, impaired educational functioning,  avoidance behaviours. Failure to act may </a:t>
          </a:r>
          <a:r>
            <a:rPr lang="en-GB" sz="1600" b="1" dirty="0"/>
            <a:t>place Maya at risk of further psychological harm</a:t>
          </a:r>
          <a:r>
            <a:rPr lang="en-GB" sz="1600" dirty="0"/>
            <a:t>, breaching the principle of responsibility.</a:t>
          </a:r>
        </a:p>
      </dgm:t>
    </dgm:pt>
    <dgm:pt modelId="{C2202EDC-A6E9-48A7-8A4A-65B065D05489}" type="sibTrans" cxnId="{C8716A06-35C1-4702-8F30-517AB0828277}">
      <dgm:prSet/>
      <dgm:spPr/>
      <dgm:t>
        <a:bodyPr/>
        <a:lstStyle/>
        <a:p>
          <a:endParaRPr lang="en-GB"/>
        </a:p>
      </dgm:t>
    </dgm:pt>
    <dgm:pt modelId="{F494B57C-273B-45DC-858D-2D59000E93EF}" type="parTrans" cxnId="{C8716A06-35C1-4702-8F30-517AB0828277}">
      <dgm:prSet/>
      <dgm:spPr/>
      <dgm:t>
        <a:bodyPr/>
        <a:lstStyle/>
        <a:p>
          <a:endParaRPr lang="en-GB"/>
        </a:p>
      </dgm:t>
    </dgm:pt>
    <dgm:pt modelId="{C251060B-23ED-4960-AB27-811993DC70A2}">
      <dgm:prSet custT="1"/>
      <dgm:spPr/>
      <dgm:t>
        <a:bodyPr/>
        <a:lstStyle/>
        <a:p>
          <a:pPr>
            <a:buNone/>
          </a:pPr>
          <a:r>
            <a:rPr lang="en-GB" sz="1800" b="1" dirty="0"/>
            <a:t>Appropriate Actions Under Responsibility: </a:t>
          </a:r>
          <a:r>
            <a:rPr lang="en-GB" sz="1800" dirty="0"/>
            <a:t>Work with teachers and ALNCo to implement </a:t>
          </a:r>
          <a:r>
            <a:rPr lang="en-GB" sz="1800" b="1" dirty="0"/>
            <a:t>non-assessment-dependent support</a:t>
          </a:r>
          <a:r>
            <a:rPr lang="en-GB" sz="1800" dirty="0"/>
            <a:t> (e.g., pastoral support, classroom adjustments). </a:t>
          </a:r>
          <a:r>
            <a:rPr lang="en-GB" dirty="0"/>
            <a:t>Monitor Maya’s wellbeing and escalate if risk increases.</a:t>
          </a:r>
          <a:endParaRPr lang="en-GB" sz="1800" dirty="0"/>
        </a:p>
      </dgm:t>
    </dgm:pt>
    <dgm:pt modelId="{8ACAD10B-BC10-4313-AF18-B5ED6336C78D}" type="parTrans" cxnId="{C321E033-221A-4E0B-B683-3BA9130352DF}">
      <dgm:prSet/>
      <dgm:spPr/>
      <dgm:t>
        <a:bodyPr/>
        <a:lstStyle/>
        <a:p>
          <a:endParaRPr lang="en-GB"/>
        </a:p>
      </dgm:t>
    </dgm:pt>
    <dgm:pt modelId="{AB39EF12-8057-4B36-B6D5-2CC93D091477}" type="sibTrans" cxnId="{C321E033-221A-4E0B-B683-3BA9130352DF}">
      <dgm:prSet/>
      <dgm:spPr/>
      <dgm:t>
        <a:bodyPr/>
        <a:lstStyle/>
        <a:p>
          <a:endParaRPr lang="en-GB"/>
        </a:p>
      </dgm:t>
    </dgm:pt>
    <dgm:pt modelId="{907C6134-41AB-4250-9351-403EF6B422B1}">
      <dgm:prSet custT="1"/>
      <dgm:spPr/>
      <dgm:t>
        <a:bodyPr/>
        <a:lstStyle/>
        <a:p>
          <a:pPr>
            <a:buNone/>
          </a:pPr>
          <a:r>
            <a:rPr lang="en-GB" sz="1800" b="1" dirty="0"/>
            <a:t>Conclusion for Responsibility: The EP’s duty is to minimise harm by supporting Maya safely within the boundaries of consent and safeguarding protocols.</a:t>
          </a:r>
          <a:br>
            <a:rPr lang="en-GB" sz="1800" dirty="0"/>
          </a:br>
          <a:br>
            <a:rPr lang="en-GB" sz="1800" dirty="0"/>
          </a:br>
          <a:endParaRPr lang="en-GB" sz="1800" dirty="0"/>
        </a:p>
      </dgm:t>
    </dgm:pt>
    <dgm:pt modelId="{EF3DAACD-909F-4E17-B29C-41A02F494CD7}" type="parTrans" cxnId="{0CEF8B11-D931-4422-9A40-67D60BE3ED18}">
      <dgm:prSet/>
      <dgm:spPr/>
      <dgm:t>
        <a:bodyPr/>
        <a:lstStyle/>
        <a:p>
          <a:endParaRPr lang="en-GB"/>
        </a:p>
      </dgm:t>
    </dgm:pt>
    <dgm:pt modelId="{507F5FBF-347C-4958-957C-F28604ADBB42}" type="sibTrans" cxnId="{0CEF8B11-D931-4422-9A40-67D60BE3ED18}">
      <dgm:prSet/>
      <dgm:spPr/>
      <dgm:t>
        <a:bodyPr/>
        <a:lstStyle/>
        <a:p>
          <a:endParaRPr lang="en-GB"/>
        </a:p>
      </dgm:t>
    </dgm:pt>
    <dgm:pt modelId="{677DF3E7-41ED-49E9-9EAC-EC6EF457A5B6}" type="pres">
      <dgm:prSet presAssocID="{E97DF809-2FB7-4766-85C5-8E98428ED193}" presName="CompostProcess" presStyleCnt="0">
        <dgm:presLayoutVars>
          <dgm:dir/>
          <dgm:resizeHandles val="exact"/>
        </dgm:presLayoutVars>
      </dgm:prSet>
      <dgm:spPr/>
    </dgm:pt>
    <dgm:pt modelId="{C153E709-D57F-4E60-9CDB-D3A1721506F8}" type="pres">
      <dgm:prSet presAssocID="{E97DF809-2FB7-4766-85C5-8E98428ED193}" presName="arrow" presStyleLbl="bgShp" presStyleIdx="0" presStyleCnt="1"/>
      <dgm:spPr/>
    </dgm:pt>
    <dgm:pt modelId="{9C77A3C7-B836-4A2C-BB03-60A85B60BBC7}" type="pres">
      <dgm:prSet presAssocID="{E97DF809-2FB7-4766-85C5-8E98428ED193}" presName="linearProcess" presStyleCnt="0"/>
      <dgm:spPr/>
    </dgm:pt>
    <dgm:pt modelId="{DF3FE177-F90D-4540-8FAC-7402F6C5B13F}" type="pres">
      <dgm:prSet presAssocID="{E72F137A-EBA2-4449-9998-9E27A6F0FB3F}" presName="textNode" presStyleLbl="node1" presStyleIdx="0" presStyleCnt="6" custScaleY="147389">
        <dgm:presLayoutVars>
          <dgm:bulletEnabled val="1"/>
        </dgm:presLayoutVars>
      </dgm:prSet>
      <dgm:spPr/>
    </dgm:pt>
    <dgm:pt modelId="{88BFA999-0F58-4CA7-BF94-D37B6F651FF2}" type="pres">
      <dgm:prSet presAssocID="{D1814E18-2822-4E8C-8CA6-869968EFC68E}" presName="sibTrans" presStyleCnt="0"/>
      <dgm:spPr/>
    </dgm:pt>
    <dgm:pt modelId="{B2A96DF8-ECB9-4BFD-9621-B617D2042D02}" type="pres">
      <dgm:prSet presAssocID="{38987CF8-5AD6-4201-96C4-107997C97399}" presName="textNode" presStyleLbl="node1" presStyleIdx="1" presStyleCnt="6" custScaleY="163171">
        <dgm:presLayoutVars>
          <dgm:bulletEnabled val="1"/>
        </dgm:presLayoutVars>
      </dgm:prSet>
      <dgm:spPr/>
    </dgm:pt>
    <dgm:pt modelId="{71DF78A3-200E-4AF0-9DBF-9C85B7012BBE}" type="pres">
      <dgm:prSet presAssocID="{C2202EDC-A6E9-48A7-8A4A-65B065D05489}" presName="sibTrans" presStyleCnt="0"/>
      <dgm:spPr/>
    </dgm:pt>
    <dgm:pt modelId="{60C05309-6C20-4C0E-A88C-59F91C9980D8}" type="pres">
      <dgm:prSet presAssocID="{3349981D-301D-4277-A29C-21995F4901D3}" presName="textNode" presStyleLbl="node1" presStyleIdx="2" presStyleCnt="6" custScaleY="149444">
        <dgm:presLayoutVars>
          <dgm:bulletEnabled val="1"/>
        </dgm:presLayoutVars>
      </dgm:prSet>
      <dgm:spPr/>
    </dgm:pt>
    <dgm:pt modelId="{ABC80915-5389-4C59-B28C-4955A697830A}" type="pres">
      <dgm:prSet presAssocID="{8280B6BF-633D-45EF-BAA4-34681E0F0A5B}" presName="sibTrans" presStyleCnt="0"/>
      <dgm:spPr/>
    </dgm:pt>
    <dgm:pt modelId="{642835AD-DB1F-45FF-B0C3-9CDB571386D3}" type="pres">
      <dgm:prSet presAssocID="{995BA8C5-FD6F-4BF3-8D01-850BA491A6F9}" presName="textNode" presStyleLbl="node1" presStyleIdx="3" presStyleCnt="6" custScaleY="250000">
        <dgm:presLayoutVars>
          <dgm:bulletEnabled val="1"/>
        </dgm:presLayoutVars>
      </dgm:prSet>
      <dgm:spPr/>
    </dgm:pt>
    <dgm:pt modelId="{62E52751-3C7B-46C3-B363-092C9C7B57E8}" type="pres">
      <dgm:prSet presAssocID="{7A176BEE-7A93-4BAB-9FF7-604F26C36169}" presName="sibTrans" presStyleCnt="0"/>
      <dgm:spPr/>
    </dgm:pt>
    <dgm:pt modelId="{7A8C51C2-CFF5-4AC8-8C4D-D9761E1F281B}" type="pres">
      <dgm:prSet presAssocID="{C251060B-23ED-4960-AB27-811993DC70A2}" presName="textNode" presStyleLbl="node1" presStyleIdx="4" presStyleCnt="6" custScaleY="224574">
        <dgm:presLayoutVars>
          <dgm:bulletEnabled val="1"/>
        </dgm:presLayoutVars>
      </dgm:prSet>
      <dgm:spPr/>
    </dgm:pt>
    <dgm:pt modelId="{37FFF045-F6E0-45E6-91A0-506C87FF0C0C}" type="pres">
      <dgm:prSet presAssocID="{AB39EF12-8057-4B36-B6D5-2CC93D091477}" presName="sibTrans" presStyleCnt="0"/>
      <dgm:spPr/>
    </dgm:pt>
    <dgm:pt modelId="{675223F5-8537-4984-AD46-01E47DFF2548}" type="pres">
      <dgm:prSet presAssocID="{907C6134-41AB-4250-9351-403EF6B422B1}" presName="textNode" presStyleLbl="node1" presStyleIdx="5" presStyleCnt="6" custScaleY="178877">
        <dgm:presLayoutVars>
          <dgm:bulletEnabled val="1"/>
        </dgm:presLayoutVars>
      </dgm:prSet>
      <dgm:spPr/>
    </dgm:pt>
  </dgm:ptLst>
  <dgm:cxnLst>
    <dgm:cxn modelId="{C8716A06-35C1-4702-8F30-517AB0828277}" srcId="{E97DF809-2FB7-4766-85C5-8E98428ED193}" destId="{38987CF8-5AD6-4201-96C4-107997C97399}" srcOrd="1" destOrd="0" parTransId="{F494B57C-273B-45DC-858D-2D59000E93EF}" sibTransId="{C2202EDC-A6E9-48A7-8A4A-65B065D05489}"/>
    <dgm:cxn modelId="{0CEF8B11-D931-4422-9A40-67D60BE3ED18}" srcId="{E97DF809-2FB7-4766-85C5-8E98428ED193}" destId="{907C6134-41AB-4250-9351-403EF6B422B1}" srcOrd="5" destOrd="0" parTransId="{EF3DAACD-909F-4E17-B29C-41A02F494CD7}" sibTransId="{507F5FBF-347C-4958-957C-F28604ADBB42}"/>
    <dgm:cxn modelId="{615D4C23-9702-4D67-8038-BCACFFEC0B10}" srcId="{E97DF809-2FB7-4766-85C5-8E98428ED193}" destId="{995BA8C5-FD6F-4BF3-8D01-850BA491A6F9}" srcOrd="3" destOrd="0" parTransId="{B7814C56-7351-4325-88A0-33D909981C42}" sibTransId="{7A176BEE-7A93-4BAB-9FF7-604F26C36169}"/>
    <dgm:cxn modelId="{C321E033-221A-4E0B-B683-3BA9130352DF}" srcId="{E97DF809-2FB7-4766-85C5-8E98428ED193}" destId="{C251060B-23ED-4960-AB27-811993DC70A2}" srcOrd="4" destOrd="0" parTransId="{8ACAD10B-BC10-4313-AF18-B5ED6336C78D}" sibTransId="{AB39EF12-8057-4B36-B6D5-2CC93D091477}"/>
    <dgm:cxn modelId="{21EFC66E-58DD-46AB-9B3F-6D3483262A09}" type="presOf" srcId="{3349981D-301D-4277-A29C-21995F4901D3}" destId="{60C05309-6C20-4C0E-A88C-59F91C9980D8}" srcOrd="0" destOrd="0" presId="urn:microsoft.com/office/officeart/2005/8/layout/hProcess9"/>
    <dgm:cxn modelId="{3F10594F-AF2C-4B03-8D2B-2BE51D122941}" type="presOf" srcId="{E97DF809-2FB7-4766-85C5-8E98428ED193}" destId="{677DF3E7-41ED-49E9-9EAC-EC6EF457A5B6}" srcOrd="0" destOrd="0" presId="urn:microsoft.com/office/officeart/2005/8/layout/hProcess9"/>
    <dgm:cxn modelId="{0644E280-24B7-4AC1-AD51-733F02E5F4CE}" srcId="{E97DF809-2FB7-4766-85C5-8E98428ED193}" destId="{E72F137A-EBA2-4449-9998-9E27A6F0FB3F}" srcOrd="0" destOrd="0" parTransId="{B91453A7-DC32-4A06-AA7B-6267D3672EDD}" sibTransId="{D1814E18-2822-4E8C-8CA6-869968EFC68E}"/>
    <dgm:cxn modelId="{7DDB9B93-03EF-4EE4-AC57-ED63B2047DFC}" type="presOf" srcId="{38987CF8-5AD6-4201-96C4-107997C97399}" destId="{B2A96DF8-ECB9-4BFD-9621-B617D2042D02}" srcOrd="0" destOrd="0" presId="urn:microsoft.com/office/officeart/2005/8/layout/hProcess9"/>
    <dgm:cxn modelId="{9607B19B-E66D-450B-8DA1-79BB2413D0E3}" type="presOf" srcId="{907C6134-41AB-4250-9351-403EF6B422B1}" destId="{675223F5-8537-4984-AD46-01E47DFF2548}" srcOrd="0" destOrd="0" presId="urn:microsoft.com/office/officeart/2005/8/layout/hProcess9"/>
    <dgm:cxn modelId="{0BA25D9C-53FC-4094-BE49-A3BD4F809AAF}" type="presOf" srcId="{C251060B-23ED-4960-AB27-811993DC70A2}" destId="{7A8C51C2-CFF5-4AC8-8C4D-D9761E1F281B}" srcOrd="0" destOrd="0" presId="urn:microsoft.com/office/officeart/2005/8/layout/hProcess9"/>
    <dgm:cxn modelId="{454F7FD3-05FD-4410-9C4C-27BC0F4CC192}" type="presOf" srcId="{E72F137A-EBA2-4449-9998-9E27A6F0FB3F}" destId="{DF3FE177-F90D-4540-8FAC-7402F6C5B13F}" srcOrd="0" destOrd="0" presId="urn:microsoft.com/office/officeart/2005/8/layout/hProcess9"/>
    <dgm:cxn modelId="{CD8460DC-8220-4636-81BB-7F263E38AEA3}" type="presOf" srcId="{995BA8C5-FD6F-4BF3-8D01-850BA491A6F9}" destId="{642835AD-DB1F-45FF-B0C3-9CDB571386D3}" srcOrd="0" destOrd="0" presId="urn:microsoft.com/office/officeart/2005/8/layout/hProcess9"/>
    <dgm:cxn modelId="{B92BFCF4-2AC4-4DF6-83CF-3E4D6C5F7725}" srcId="{E97DF809-2FB7-4766-85C5-8E98428ED193}" destId="{3349981D-301D-4277-A29C-21995F4901D3}" srcOrd="2" destOrd="0" parTransId="{218DA4E7-3B7F-4867-8034-68FF897D9656}" sibTransId="{8280B6BF-633D-45EF-BAA4-34681E0F0A5B}"/>
    <dgm:cxn modelId="{25C7DCDD-E7EB-4263-A19D-9044762C85AF}" type="presParOf" srcId="{677DF3E7-41ED-49E9-9EAC-EC6EF457A5B6}" destId="{C153E709-D57F-4E60-9CDB-D3A1721506F8}" srcOrd="0" destOrd="0" presId="urn:microsoft.com/office/officeart/2005/8/layout/hProcess9"/>
    <dgm:cxn modelId="{5FADC023-98DC-4E41-9D54-F20A5FC2454A}" type="presParOf" srcId="{677DF3E7-41ED-49E9-9EAC-EC6EF457A5B6}" destId="{9C77A3C7-B836-4A2C-BB03-60A85B60BBC7}" srcOrd="1" destOrd="0" presId="urn:microsoft.com/office/officeart/2005/8/layout/hProcess9"/>
    <dgm:cxn modelId="{76F66E81-B1CF-41A2-824E-9350A179F509}" type="presParOf" srcId="{9C77A3C7-B836-4A2C-BB03-60A85B60BBC7}" destId="{DF3FE177-F90D-4540-8FAC-7402F6C5B13F}" srcOrd="0" destOrd="0" presId="urn:microsoft.com/office/officeart/2005/8/layout/hProcess9"/>
    <dgm:cxn modelId="{B043ED83-5A17-48A6-AF4A-8EB056E3B413}" type="presParOf" srcId="{9C77A3C7-B836-4A2C-BB03-60A85B60BBC7}" destId="{88BFA999-0F58-4CA7-BF94-D37B6F651FF2}" srcOrd="1" destOrd="0" presId="urn:microsoft.com/office/officeart/2005/8/layout/hProcess9"/>
    <dgm:cxn modelId="{EDD76AD3-3E80-413A-89B4-57CA319688B5}" type="presParOf" srcId="{9C77A3C7-B836-4A2C-BB03-60A85B60BBC7}" destId="{B2A96DF8-ECB9-4BFD-9621-B617D2042D02}" srcOrd="2" destOrd="0" presId="urn:microsoft.com/office/officeart/2005/8/layout/hProcess9"/>
    <dgm:cxn modelId="{63771C36-0B0A-47DA-B24A-3F3F44E0A9BE}" type="presParOf" srcId="{9C77A3C7-B836-4A2C-BB03-60A85B60BBC7}" destId="{71DF78A3-200E-4AF0-9DBF-9C85B7012BBE}" srcOrd="3" destOrd="0" presId="urn:microsoft.com/office/officeart/2005/8/layout/hProcess9"/>
    <dgm:cxn modelId="{E2035A9B-B91C-417E-9BB0-602B2834C6C6}" type="presParOf" srcId="{9C77A3C7-B836-4A2C-BB03-60A85B60BBC7}" destId="{60C05309-6C20-4C0E-A88C-59F91C9980D8}" srcOrd="4" destOrd="0" presId="urn:microsoft.com/office/officeart/2005/8/layout/hProcess9"/>
    <dgm:cxn modelId="{78E46FC0-B6A6-4480-9DA8-68629640C14B}" type="presParOf" srcId="{9C77A3C7-B836-4A2C-BB03-60A85B60BBC7}" destId="{ABC80915-5389-4C59-B28C-4955A697830A}" srcOrd="5" destOrd="0" presId="urn:microsoft.com/office/officeart/2005/8/layout/hProcess9"/>
    <dgm:cxn modelId="{ACE043FD-75FF-492D-A479-A9078E252184}" type="presParOf" srcId="{9C77A3C7-B836-4A2C-BB03-60A85B60BBC7}" destId="{642835AD-DB1F-45FF-B0C3-9CDB571386D3}" srcOrd="6" destOrd="0" presId="urn:microsoft.com/office/officeart/2005/8/layout/hProcess9"/>
    <dgm:cxn modelId="{3083A75B-6235-42F9-AC61-738C7C4E810C}" type="presParOf" srcId="{9C77A3C7-B836-4A2C-BB03-60A85B60BBC7}" destId="{62E52751-3C7B-46C3-B363-092C9C7B57E8}" srcOrd="7" destOrd="0" presId="urn:microsoft.com/office/officeart/2005/8/layout/hProcess9"/>
    <dgm:cxn modelId="{D4455C31-AE74-489B-93B9-1E7A01FBF9CC}" type="presParOf" srcId="{9C77A3C7-B836-4A2C-BB03-60A85B60BBC7}" destId="{7A8C51C2-CFF5-4AC8-8C4D-D9761E1F281B}" srcOrd="8" destOrd="0" presId="urn:microsoft.com/office/officeart/2005/8/layout/hProcess9"/>
    <dgm:cxn modelId="{6ABB066D-E2BC-47D7-81B8-B987307C0961}" type="presParOf" srcId="{9C77A3C7-B836-4A2C-BB03-60A85B60BBC7}" destId="{37FFF045-F6E0-45E6-91A0-506C87FF0C0C}" srcOrd="9" destOrd="0" presId="urn:microsoft.com/office/officeart/2005/8/layout/hProcess9"/>
    <dgm:cxn modelId="{37B41536-633D-44C2-A142-C059D6B0EA18}" type="presParOf" srcId="{9C77A3C7-B836-4A2C-BB03-60A85B60BBC7}" destId="{675223F5-8537-4984-AD46-01E47DFF2548}" srcOrd="1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97DF809-2FB7-4766-85C5-8E98428ED193}" type="doc">
      <dgm:prSet loTypeId="urn:microsoft.com/office/officeart/2005/8/layout/hProcess9" loCatId="process" qsTypeId="urn:microsoft.com/office/officeart/2005/8/quickstyle/simple1" qsCatId="simple" csTypeId="urn:microsoft.com/office/officeart/2005/8/colors/colorful1" csCatId="colorful" phldr="1"/>
      <dgm:spPr/>
      <dgm:t>
        <a:bodyPr/>
        <a:lstStyle/>
        <a:p>
          <a:endParaRPr lang="en-GB"/>
        </a:p>
      </dgm:t>
    </dgm:pt>
    <dgm:pt modelId="{995BA8C5-FD6F-4BF3-8D01-850BA491A6F9}">
      <dgm:prSet custT="1"/>
      <dgm:spPr/>
      <dgm:t>
        <a:bodyPr/>
        <a:lstStyle/>
        <a:p>
          <a:pPr>
            <a:buNone/>
          </a:pPr>
          <a:r>
            <a:rPr lang="en-GB" sz="1800" b="1" dirty="0"/>
            <a:t>Ethically Appropriate Actions: </a:t>
          </a:r>
          <a:r>
            <a:rPr lang="en-GB" sz="1800" dirty="0"/>
            <a:t>Be open with parents about why support is being recommended, without breaching Maya’s confidential disclosures unnecessarily. Demonstrate transparency about the limits of confidentiality (e.g., safeguarding).</a:t>
          </a:r>
        </a:p>
      </dgm:t>
    </dgm:pt>
    <dgm:pt modelId="{B7814C56-7351-4325-88A0-33D909981C42}" type="parTrans" cxnId="{615D4C23-9702-4D67-8038-BCACFFEC0B10}">
      <dgm:prSet/>
      <dgm:spPr/>
      <dgm:t>
        <a:bodyPr/>
        <a:lstStyle/>
        <a:p>
          <a:endParaRPr lang="en-GB"/>
        </a:p>
      </dgm:t>
    </dgm:pt>
    <dgm:pt modelId="{7A176BEE-7A93-4BAB-9FF7-604F26C36169}" type="sibTrans" cxnId="{615D4C23-9702-4D67-8038-BCACFFEC0B10}">
      <dgm:prSet/>
      <dgm:spPr/>
      <dgm:t>
        <a:bodyPr/>
        <a:lstStyle/>
        <a:p>
          <a:endParaRPr lang="en-GB"/>
        </a:p>
      </dgm:t>
    </dgm:pt>
    <dgm:pt modelId="{E72F137A-EBA2-4449-9998-9E27A6F0FB3F}">
      <dgm:prSet custT="1"/>
      <dgm:spPr/>
      <dgm:t>
        <a:bodyPr/>
        <a:lstStyle/>
        <a:p>
          <a:pPr>
            <a:buNone/>
          </a:pPr>
          <a:r>
            <a:rPr lang="en-GB" sz="1600" b="1" dirty="0"/>
            <a:t>Key Issues:  Integrity involves honesty, transparency, avoiding misuse of power, and managing conflicts of interest. Maya confided privately that she wants help but fears parental reaction. The EP must maintain honesty while upholding confidentiality boundaries. Any conversation with parents must not misrepresent Maya’s needs or create false reassurance.</a:t>
          </a:r>
        </a:p>
      </dgm:t>
    </dgm:pt>
    <dgm:pt modelId="{B91453A7-DC32-4A06-AA7B-6267D3672EDD}" type="parTrans" cxnId="{0644E280-24B7-4AC1-AD51-733F02E5F4CE}">
      <dgm:prSet/>
      <dgm:spPr/>
      <dgm:t>
        <a:bodyPr/>
        <a:lstStyle/>
        <a:p>
          <a:endParaRPr lang="en-GB"/>
        </a:p>
      </dgm:t>
    </dgm:pt>
    <dgm:pt modelId="{D1814E18-2822-4E8C-8CA6-869968EFC68E}" type="sibTrans" cxnId="{0644E280-24B7-4AC1-AD51-733F02E5F4CE}">
      <dgm:prSet/>
      <dgm:spPr/>
      <dgm:t>
        <a:bodyPr/>
        <a:lstStyle/>
        <a:p>
          <a:endParaRPr lang="en-GB"/>
        </a:p>
      </dgm:t>
    </dgm:pt>
    <dgm:pt modelId="{3349981D-301D-4277-A29C-21995F4901D3}">
      <dgm:prSet/>
      <dgm:spPr/>
      <dgm:t>
        <a:bodyPr/>
        <a:lstStyle/>
        <a:p>
          <a:pPr>
            <a:buNone/>
          </a:pPr>
          <a:r>
            <a:rPr lang="en-GB" b="1" dirty="0"/>
            <a:t>Challenges Related to Integrity: </a:t>
          </a:r>
          <a:r>
            <a:rPr lang="en-GB" dirty="0"/>
            <a:t>If the EP pressures the parents into agreeing, this could constitute misuse of influence.  Conversely, withholding concerns due to fear of conflict would be dishonest. The EP must maintain fairness and transparency with all parties. Explain clearly what an assessment does—and does not—mean.</a:t>
          </a:r>
        </a:p>
      </dgm:t>
    </dgm:pt>
    <dgm:pt modelId="{218DA4E7-3B7F-4867-8034-68FF897D9656}" type="parTrans" cxnId="{B92BFCF4-2AC4-4DF6-83CF-3E4D6C5F7725}">
      <dgm:prSet/>
      <dgm:spPr/>
      <dgm:t>
        <a:bodyPr/>
        <a:lstStyle/>
        <a:p>
          <a:endParaRPr lang="en-GB"/>
        </a:p>
      </dgm:t>
    </dgm:pt>
    <dgm:pt modelId="{8280B6BF-633D-45EF-BAA4-34681E0F0A5B}" type="sibTrans" cxnId="{B92BFCF4-2AC4-4DF6-83CF-3E4D6C5F7725}">
      <dgm:prSet/>
      <dgm:spPr/>
      <dgm:t>
        <a:bodyPr/>
        <a:lstStyle/>
        <a:p>
          <a:endParaRPr lang="en-GB"/>
        </a:p>
      </dgm:t>
    </dgm:pt>
    <dgm:pt modelId="{41C72960-9A29-4345-9F88-0D3C9F724802}">
      <dgm:prSet custT="1"/>
      <dgm:spPr/>
      <dgm:t>
        <a:bodyPr/>
        <a:lstStyle/>
        <a:p>
          <a:pPr>
            <a:buNone/>
          </a:pPr>
          <a:r>
            <a:rPr lang="en-GB" sz="1800" b="1" dirty="0"/>
            <a:t>Conclusion for Integrity: The EP must communicate honestly, avoid coercion, and manage sensitive disclosures with fairness and transparency.</a:t>
          </a:r>
          <a:br>
            <a:rPr lang="en-GB" sz="1800" dirty="0"/>
          </a:br>
          <a:endParaRPr lang="en-GB" sz="1800" dirty="0"/>
        </a:p>
      </dgm:t>
    </dgm:pt>
    <dgm:pt modelId="{0FF8C589-4545-4040-B02E-865010D0F92A}" type="parTrans" cxnId="{00074719-26A1-405D-BD36-4BA0E949A7FD}">
      <dgm:prSet/>
      <dgm:spPr/>
      <dgm:t>
        <a:bodyPr/>
        <a:lstStyle/>
        <a:p>
          <a:endParaRPr lang="en-GB"/>
        </a:p>
      </dgm:t>
    </dgm:pt>
    <dgm:pt modelId="{1135AEC8-AB6C-4938-BCB5-C6BD622E8A56}" type="sibTrans" cxnId="{00074719-26A1-405D-BD36-4BA0E949A7FD}">
      <dgm:prSet/>
      <dgm:spPr/>
      <dgm:t>
        <a:bodyPr/>
        <a:lstStyle/>
        <a:p>
          <a:endParaRPr lang="en-GB"/>
        </a:p>
      </dgm:t>
    </dgm:pt>
    <dgm:pt modelId="{677DF3E7-41ED-49E9-9EAC-EC6EF457A5B6}" type="pres">
      <dgm:prSet presAssocID="{E97DF809-2FB7-4766-85C5-8E98428ED193}" presName="CompostProcess" presStyleCnt="0">
        <dgm:presLayoutVars>
          <dgm:dir/>
          <dgm:resizeHandles val="exact"/>
        </dgm:presLayoutVars>
      </dgm:prSet>
      <dgm:spPr/>
    </dgm:pt>
    <dgm:pt modelId="{C153E709-D57F-4E60-9CDB-D3A1721506F8}" type="pres">
      <dgm:prSet presAssocID="{E97DF809-2FB7-4766-85C5-8E98428ED193}" presName="arrow" presStyleLbl="bgShp" presStyleIdx="0" presStyleCnt="1"/>
      <dgm:spPr/>
    </dgm:pt>
    <dgm:pt modelId="{9C77A3C7-B836-4A2C-BB03-60A85B60BBC7}" type="pres">
      <dgm:prSet presAssocID="{E97DF809-2FB7-4766-85C5-8E98428ED193}" presName="linearProcess" presStyleCnt="0"/>
      <dgm:spPr/>
    </dgm:pt>
    <dgm:pt modelId="{DF3FE177-F90D-4540-8FAC-7402F6C5B13F}" type="pres">
      <dgm:prSet presAssocID="{E72F137A-EBA2-4449-9998-9E27A6F0FB3F}" presName="textNode" presStyleLbl="node1" presStyleIdx="0" presStyleCnt="4" custScaleY="176340">
        <dgm:presLayoutVars>
          <dgm:bulletEnabled val="1"/>
        </dgm:presLayoutVars>
      </dgm:prSet>
      <dgm:spPr/>
    </dgm:pt>
    <dgm:pt modelId="{88BFA999-0F58-4CA7-BF94-D37B6F651FF2}" type="pres">
      <dgm:prSet presAssocID="{D1814E18-2822-4E8C-8CA6-869968EFC68E}" presName="sibTrans" presStyleCnt="0"/>
      <dgm:spPr/>
    </dgm:pt>
    <dgm:pt modelId="{60C05309-6C20-4C0E-A88C-59F91C9980D8}" type="pres">
      <dgm:prSet presAssocID="{3349981D-301D-4277-A29C-21995F4901D3}" presName="textNode" presStyleLbl="node1" presStyleIdx="1" presStyleCnt="4" custScaleY="149444">
        <dgm:presLayoutVars>
          <dgm:bulletEnabled val="1"/>
        </dgm:presLayoutVars>
      </dgm:prSet>
      <dgm:spPr/>
    </dgm:pt>
    <dgm:pt modelId="{ABC80915-5389-4C59-B28C-4955A697830A}" type="pres">
      <dgm:prSet presAssocID="{8280B6BF-633D-45EF-BAA4-34681E0F0A5B}" presName="sibTrans" presStyleCnt="0"/>
      <dgm:spPr/>
    </dgm:pt>
    <dgm:pt modelId="{642835AD-DB1F-45FF-B0C3-9CDB571386D3}" type="pres">
      <dgm:prSet presAssocID="{995BA8C5-FD6F-4BF3-8D01-850BA491A6F9}" presName="textNode" presStyleLbl="node1" presStyleIdx="2" presStyleCnt="4" custScaleY="150458">
        <dgm:presLayoutVars>
          <dgm:bulletEnabled val="1"/>
        </dgm:presLayoutVars>
      </dgm:prSet>
      <dgm:spPr/>
    </dgm:pt>
    <dgm:pt modelId="{A20EC50B-2349-4539-8263-5FB39FAB5949}" type="pres">
      <dgm:prSet presAssocID="{7A176BEE-7A93-4BAB-9FF7-604F26C36169}" presName="sibTrans" presStyleCnt="0"/>
      <dgm:spPr/>
    </dgm:pt>
    <dgm:pt modelId="{D39DC04E-79A2-4B68-AFBE-BBACADD345F9}" type="pres">
      <dgm:prSet presAssocID="{41C72960-9A29-4345-9F88-0D3C9F724802}" presName="textNode" presStyleLbl="node1" presStyleIdx="3" presStyleCnt="4" custScaleY="121400">
        <dgm:presLayoutVars>
          <dgm:bulletEnabled val="1"/>
        </dgm:presLayoutVars>
      </dgm:prSet>
      <dgm:spPr/>
    </dgm:pt>
  </dgm:ptLst>
  <dgm:cxnLst>
    <dgm:cxn modelId="{00074719-26A1-405D-BD36-4BA0E949A7FD}" srcId="{E97DF809-2FB7-4766-85C5-8E98428ED193}" destId="{41C72960-9A29-4345-9F88-0D3C9F724802}" srcOrd="3" destOrd="0" parTransId="{0FF8C589-4545-4040-B02E-865010D0F92A}" sibTransId="{1135AEC8-AB6C-4938-BCB5-C6BD622E8A56}"/>
    <dgm:cxn modelId="{615D4C23-9702-4D67-8038-BCACFFEC0B10}" srcId="{E97DF809-2FB7-4766-85C5-8E98428ED193}" destId="{995BA8C5-FD6F-4BF3-8D01-850BA491A6F9}" srcOrd="2" destOrd="0" parTransId="{B7814C56-7351-4325-88A0-33D909981C42}" sibTransId="{7A176BEE-7A93-4BAB-9FF7-604F26C36169}"/>
    <dgm:cxn modelId="{21EFC66E-58DD-46AB-9B3F-6D3483262A09}" type="presOf" srcId="{3349981D-301D-4277-A29C-21995F4901D3}" destId="{60C05309-6C20-4C0E-A88C-59F91C9980D8}" srcOrd="0" destOrd="0" presId="urn:microsoft.com/office/officeart/2005/8/layout/hProcess9"/>
    <dgm:cxn modelId="{3F10594F-AF2C-4B03-8D2B-2BE51D122941}" type="presOf" srcId="{E97DF809-2FB7-4766-85C5-8E98428ED193}" destId="{677DF3E7-41ED-49E9-9EAC-EC6EF457A5B6}" srcOrd="0" destOrd="0" presId="urn:microsoft.com/office/officeart/2005/8/layout/hProcess9"/>
    <dgm:cxn modelId="{0644E280-24B7-4AC1-AD51-733F02E5F4CE}" srcId="{E97DF809-2FB7-4766-85C5-8E98428ED193}" destId="{E72F137A-EBA2-4449-9998-9E27A6F0FB3F}" srcOrd="0" destOrd="0" parTransId="{B91453A7-DC32-4A06-AA7B-6267D3672EDD}" sibTransId="{D1814E18-2822-4E8C-8CA6-869968EFC68E}"/>
    <dgm:cxn modelId="{9EE7FC8D-9470-4065-803F-F5B514686054}" type="presOf" srcId="{41C72960-9A29-4345-9F88-0D3C9F724802}" destId="{D39DC04E-79A2-4B68-AFBE-BBACADD345F9}" srcOrd="0" destOrd="0" presId="urn:microsoft.com/office/officeart/2005/8/layout/hProcess9"/>
    <dgm:cxn modelId="{454F7FD3-05FD-4410-9C4C-27BC0F4CC192}" type="presOf" srcId="{E72F137A-EBA2-4449-9998-9E27A6F0FB3F}" destId="{DF3FE177-F90D-4540-8FAC-7402F6C5B13F}" srcOrd="0" destOrd="0" presId="urn:microsoft.com/office/officeart/2005/8/layout/hProcess9"/>
    <dgm:cxn modelId="{CD8460DC-8220-4636-81BB-7F263E38AEA3}" type="presOf" srcId="{995BA8C5-FD6F-4BF3-8D01-850BA491A6F9}" destId="{642835AD-DB1F-45FF-B0C3-9CDB571386D3}" srcOrd="0" destOrd="0" presId="urn:microsoft.com/office/officeart/2005/8/layout/hProcess9"/>
    <dgm:cxn modelId="{B92BFCF4-2AC4-4DF6-83CF-3E4D6C5F7725}" srcId="{E97DF809-2FB7-4766-85C5-8E98428ED193}" destId="{3349981D-301D-4277-A29C-21995F4901D3}" srcOrd="1" destOrd="0" parTransId="{218DA4E7-3B7F-4867-8034-68FF897D9656}" sibTransId="{8280B6BF-633D-45EF-BAA4-34681E0F0A5B}"/>
    <dgm:cxn modelId="{25C7DCDD-E7EB-4263-A19D-9044762C85AF}" type="presParOf" srcId="{677DF3E7-41ED-49E9-9EAC-EC6EF457A5B6}" destId="{C153E709-D57F-4E60-9CDB-D3A1721506F8}" srcOrd="0" destOrd="0" presId="urn:microsoft.com/office/officeart/2005/8/layout/hProcess9"/>
    <dgm:cxn modelId="{5FADC023-98DC-4E41-9D54-F20A5FC2454A}" type="presParOf" srcId="{677DF3E7-41ED-49E9-9EAC-EC6EF457A5B6}" destId="{9C77A3C7-B836-4A2C-BB03-60A85B60BBC7}" srcOrd="1" destOrd="0" presId="urn:microsoft.com/office/officeart/2005/8/layout/hProcess9"/>
    <dgm:cxn modelId="{76F66E81-B1CF-41A2-824E-9350A179F509}" type="presParOf" srcId="{9C77A3C7-B836-4A2C-BB03-60A85B60BBC7}" destId="{DF3FE177-F90D-4540-8FAC-7402F6C5B13F}" srcOrd="0" destOrd="0" presId="urn:microsoft.com/office/officeart/2005/8/layout/hProcess9"/>
    <dgm:cxn modelId="{B043ED83-5A17-48A6-AF4A-8EB056E3B413}" type="presParOf" srcId="{9C77A3C7-B836-4A2C-BB03-60A85B60BBC7}" destId="{88BFA999-0F58-4CA7-BF94-D37B6F651FF2}" srcOrd="1" destOrd="0" presId="urn:microsoft.com/office/officeart/2005/8/layout/hProcess9"/>
    <dgm:cxn modelId="{E2035A9B-B91C-417E-9BB0-602B2834C6C6}" type="presParOf" srcId="{9C77A3C7-B836-4A2C-BB03-60A85B60BBC7}" destId="{60C05309-6C20-4C0E-A88C-59F91C9980D8}" srcOrd="2" destOrd="0" presId="urn:microsoft.com/office/officeart/2005/8/layout/hProcess9"/>
    <dgm:cxn modelId="{78E46FC0-B6A6-4480-9DA8-68629640C14B}" type="presParOf" srcId="{9C77A3C7-B836-4A2C-BB03-60A85B60BBC7}" destId="{ABC80915-5389-4C59-B28C-4955A697830A}" srcOrd="3" destOrd="0" presId="urn:microsoft.com/office/officeart/2005/8/layout/hProcess9"/>
    <dgm:cxn modelId="{ACE043FD-75FF-492D-A479-A9078E252184}" type="presParOf" srcId="{9C77A3C7-B836-4A2C-BB03-60A85B60BBC7}" destId="{642835AD-DB1F-45FF-B0C3-9CDB571386D3}" srcOrd="4" destOrd="0" presId="urn:microsoft.com/office/officeart/2005/8/layout/hProcess9"/>
    <dgm:cxn modelId="{CD596040-549C-4BB1-943F-C8688554294D}" type="presParOf" srcId="{9C77A3C7-B836-4A2C-BB03-60A85B60BBC7}" destId="{A20EC50B-2349-4539-8263-5FB39FAB5949}" srcOrd="5" destOrd="0" presId="urn:microsoft.com/office/officeart/2005/8/layout/hProcess9"/>
    <dgm:cxn modelId="{242A0C17-190D-46E4-882D-302F6312F7DE}" type="presParOf" srcId="{9C77A3C7-B836-4A2C-BB03-60A85B60BBC7}" destId="{D39DC04E-79A2-4B68-AFBE-BBACADD345F9}"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C796815-D65E-4EA9-B4B0-9E2E0D240FE4}" type="doc">
      <dgm:prSet loTypeId="urn:microsoft.com/office/officeart/2016/7/layout/BasicLinearProcessNumbered" loCatId="process" qsTypeId="urn:microsoft.com/office/officeart/2005/8/quickstyle/simple1" qsCatId="simple" csTypeId="urn:microsoft.com/office/officeart/2005/8/colors/colorful4" csCatId="colorful" phldr="1"/>
      <dgm:spPr/>
      <dgm:t>
        <a:bodyPr/>
        <a:lstStyle/>
        <a:p>
          <a:endParaRPr lang="en-US"/>
        </a:p>
      </dgm:t>
    </dgm:pt>
    <dgm:pt modelId="{7329BAAB-887C-4133-A48A-EC988DA56841}">
      <dgm:prSet/>
      <dgm:spPr/>
      <dgm:t>
        <a:bodyPr/>
        <a:lstStyle/>
        <a:p>
          <a:r>
            <a:rPr lang="en-GB" b="1" dirty="0"/>
            <a:t>Overall Ethical Resolution</a:t>
          </a:r>
          <a:endParaRPr lang="en-US" dirty="0"/>
        </a:p>
      </dgm:t>
    </dgm:pt>
    <dgm:pt modelId="{660D50C6-4B53-4F72-A48E-2EB20D891AB9}" type="parTrans" cxnId="{69B069A6-2140-41DC-A240-2718CF132F21}">
      <dgm:prSet/>
      <dgm:spPr/>
      <dgm:t>
        <a:bodyPr/>
        <a:lstStyle/>
        <a:p>
          <a:endParaRPr lang="en-US"/>
        </a:p>
      </dgm:t>
    </dgm:pt>
    <dgm:pt modelId="{F53BF0EE-367F-48CB-B94F-3A1E181A671B}" type="sibTrans" cxnId="{69B069A6-2140-41DC-A240-2718CF132F21}">
      <dgm:prSet phldrT="1" phldr="0"/>
      <dgm:spPr/>
      <dgm:t>
        <a:bodyPr/>
        <a:lstStyle/>
        <a:p>
          <a:r>
            <a:rPr lang="en-US"/>
            <a:t>1</a:t>
          </a:r>
        </a:p>
      </dgm:t>
    </dgm:pt>
    <dgm:pt modelId="{E0DBCE5D-CD33-4032-BA1A-5672E15AAC67}">
      <dgm:prSet/>
      <dgm:spPr/>
      <dgm:t>
        <a:bodyPr/>
        <a:lstStyle/>
        <a:p>
          <a:r>
            <a:rPr lang="en-GB" dirty="0"/>
            <a:t>Applying the BPS principles together suggests the following ethically defensible approach:</a:t>
          </a:r>
          <a:endParaRPr lang="en-US" dirty="0"/>
        </a:p>
      </dgm:t>
    </dgm:pt>
    <dgm:pt modelId="{209399BC-EBFB-45FB-9811-BF38C5AD5FBD}" type="parTrans" cxnId="{1FA84164-A38D-4610-BE25-863E9AD276B3}">
      <dgm:prSet/>
      <dgm:spPr/>
      <dgm:t>
        <a:bodyPr/>
        <a:lstStyle/>
        <a:p>
          <a:endParaRPr lang="en-US"/>
        </a:p>
      </dgm:t>
    </dgm:pt>
    <dgm:pt modelId="{C772CE12-E1C9-4ABF-BECF-484126D1D1C3}" type="sibTrans" cxnId="{1FA84164-A38D-4610-BE25-863E9AD276B3}">
      <dgm:prSet phldrT="2" phldr="0"/>
      <dgm:spPr/>
      <dgm:t>
        <a:bodyPr/>
        <a:lstStyle/>
        <a:p>
          <a:r>
            <a:rPr lang="en-US"/>
            <a:t>2</a:t>
          </a:r>
        </a:p>
      </dgm:t>
    </dgm:pt>
    <dgm:pt modelId="{6F140086-7137-4F48-B529-C57FA819F5A2}">
      <dgm:prSet custT="1"/>
      <dgm:spPr/>
      <dgm:t>
        <a:bodyPr/>
        <a:lstStyle/>
        <a:p>
          <a:r>
            <a:rPr lang="en-GB" sz="1400" b="1" dirty="0"/>
            <a:t>Hold a culturally sensitive and collaborative meeting with parents</a:t>
          </a:r>
          <a:endParaRPr lang="en-US" sz="1400" dirty="0"/>
        </a:p>
      </dgm:t>
    </dgm:pt>
    <dgm:pt modelId="{EA863E42-1C4C-47DA-91F5-17EAE5101383}" type="parTrans" cxnId="{FF19523E-53B6-49D0-93A2-D82721927864}">
      <dgm:prSet/>
      <dgm:spPr/>
      <dgm:t>
        <a:bodyPr/>
        <a:lstStyle/>
        <a:p>
          <a:endParaRPr lang="en-US"/>
        </a:p>
      </dgm:t>
    </dgm:pt>
    <dgm:pt modelId="{68975B54-0124-455B-ACF5-966FB206DAC1}" type="sibTrans" cxnId="{FF19523E-53B6-49D0-93A2-D82721927864}">
      <dgm:prSet phldrT="3" phldr="0"/>
      <dgm:spPr/>
      <dgm:t>
        <a:bodyPr/>
        <a:lstStyle/>
        <a:p>
          <a:r>
            <a:rPr lang="en-US"/>
            <a:t>3</a:t>
          </a:r>
        </a:p>
      </dgm:t>
    </dgm:pt>
    <dgm:pt modelId="{7CA83748-96C7-4024-AE69-01327799B3EE}">
      <dgm:prSet custT="1"/>
      <dgm:spPr/>
      <dgm:t>
        <a:bodyPr/>
        <a:lstStyle/>
        <a:p>
          <a:r>
            <a:rPr lang="en-GB" sz="1400" dirty="0"/>
            <a:t>Address stigma concerns</a:t>
          </a:r>
          <a:endParaRPr lang="en-US" sz="1400" dirty="0"/>
        </a:p>
      </dgm:t>
    </dgm:pt>
    <dgm:pt modelId="{5971108B-3149-4740-83D1-F5C1DAC13F0A}" type="parTrans" cxnId="{52379827-6C60-40AD-B7A8-513412586362}">
      <dgm:prSet/>
      <dgm:spPr/>
      <dgm:t>
        <a:bodyPr/>
        <a:lstStyle/>
        <a:p>
          <a:endParaRPr lang="en-US"/>
        </a:p>
      </dgm:t>
    </dgm:pt>
    <dgm:pt modelId="{1A26A15C-BCCA-4DCF-AF7F-3FB8C40E767F}" type="sibTrans" cxnId="{52379827-6C60-40AD-B7A8-513412586362}">
      <dgm:prSet/>
      <dgm:spPr/>
      <dgm:t>
        <a:bodyPr/>
        <a:lstStyle/>
        <a:p>
          <a:endParaRPr lang="en-US"/>
        </a:p>
      </dgm:t>
    </dgm:pt>
    <dgm:pt modelId="{F25A7929-558E-4A7E-955A-E82C739E477D}">
      <dgm:prSet custT="1"/>
      <dgm:spPr/>
      <dgm:t>
        <a:bodyPr/>
        <a:lstStyle/>
        <a:p>
          <a:r>
            <a:rPr lang="en-GB" sz="1400" dirty="0"/>
            <a:t>Explain the purpose and benefits of assessment (support, not labelling)</a:t>
          </a:r>
          <a:endParaRPr lang="en-US" sz="1400" dirty="0"/>
        </a:p>
      </dgm:t>
    </dgm:pt>
    <dgm:pt modelId="{BC051950-49B4-4EAE-AB1C-9DB31B22F26E}" type="parTrans" cxnId="{D9D258EB-D3B7-4E89-B15D-86584ABFC396}">
      <dgm:prSet/>
      <dgm:spPr/>
      <dgm:t>
        <a:bodyPr/>
        <a:lstStyle/>
        <a:p>
          <a:endParaRPr lang="en-US"/>
        </a:p>
      </dgm:t>
    </dgm:pt>
    <dgm:pt modelId="{5CB922C5-76AE-4C1E-9C0C-1AF24E2E9FE8}" type="sibTrans" cxnId="{D9D258EB-D3B7-4E89-B15D-86584ABFC396}">
      <dgm:prSet/>
      <dgm:spPr/>
      <dgm:t>
        <a:bodyPr/>
        <a:lstStyle/>
        <a:p>
          <a:endParaRPr lang="en-US"/>
        </a:p>
      </dgm:t>
    </dgm:pt>
    <dgm:pt modelId="{7290A0EC-1368-4606-AABA-8E84E5F353A6}">
      <dgm:prSet custT="1"/>
      <dgm:spPr/>
      <dgm:t>
        <a:bodyPr/>
        <a:lstStyle/>
        <a:p>
          <a:r>
            <a:rPr lang="en-GB" sz="1600" b="1" dirty="0"/>
            <a:t>Advocate for Maya’s needs</a:t>
          </a:r>
          <a:endParaRPr lang="en-US" sz="1600" dirty="0"/>
        </a:p>
      </dgm:t>
    </dgm:pt>
    <dgm:pt modelId="{DE209072-0C90-4A7B-B572-CC6F2DA50507}" type="parTrans" cxnId="{E45A06D4-A41E-44EB-ADA7-A23A4967366D}">
      <dgm:prSet/>
      <dgm:spPr/>
      <dgm:t>
        <a:bodyPr/>
        <a:lstStyle/>
        <a:p>
          <a:endParaRPr lang="en-US"/>
        </a:p>
      </dgm:t>
    </dgm:pt>
    <dgm:pt modelId="{B2D3A8B1-C603-411E-8D24-6AECE6E73779}" type="sibTrans" cxnId="{E45A06D4-A41E-44EB-ADA7-A23A4967366D}">
      <dgm:prSet phldrT="4" phldr="0"/>
      <dgm:spPr/>
      <dgm:t>
        <a:bodyPr/>
        <a:lstStyle/>
        <a:p>
          <a:r>
            <a:rPr lang="en-US"/>
            <a:t>4</a:t>
          </a:r>
          <a:endParaRPr lang="en-US" dirty="0"/>
        </a:p>
      </dgm:t>
    </dgm:pt>
    <dgm:pt modelId="{C5F85620-72A1-4AE0-B482-4A8DE016C9A8}">
      <dgm:prSet custT="1"/>
      <dgm:spPr/>
      <dgm:t>
        <a:bodyPr/>
        <a:lstStyle/>
        <a:p>
          <a:r>
            <a:rPr lang="en-GB" sz="1600" dirty="0"/>
            <a:t>Highlight her right to accessible learning</a:t>
          </a:r>
          <a:endParaRPr lang="en-US" sz="1600" dirty="0"/>
        </a:p>
      </dgm:t>
    </dgm:pt>
    <dgm:pt modelId="{845FC674-153A-4803-9E54-0D1EBE5B7230}" type="parTrans" cxnId="{40EBA8EC-208B-498D-8951-D0EB65E61088}">
      <dgm:prSet/>
      <dgm:spPr/>
      <dgm:t>
        <a:bodyPr/>
        <a:lstStyle/>
        <a:p>
          <a:endParaRPr lang="en-US"/>
        </a:p>
      </dgm:t>
    </dgm:pt>
    <dgm:pt modelId="{8DC192D6-CD33-44BE-9AF7-F845B6A4D54D}" type="sibTrans" cxnId="{40EBA8EC-208B-498D-8951-D0EB65E61088}">
      <dgm:prSet/>
      <dgm:spPr/>
      <dgm:t>
        <a:bodyPr/>
        <a:lstStyle/>
        <a:p>
          <a:endParaRPr lang="en-US"/>
        </a:p>
      </dgm:t>
    </dgm:pt>
    <dgm:pt modelId="{1069B53F-6309-4597-9003-89D582843D80}">
      <dgm:prSet custT="1"/>
      <dgm:spPr/>
      <dgm:t>
        <a:bodyPr/>
        <a:lstStyle/>
        <a:p>
          <a:r>
            <a:rPr lang="en-GB" sz="1600" b="1" dirty="0"/>
            <a:t>Implement interim school-based support</a:t>
          </a:r>
          <a:endParaRPr lang="en-US" sz="1600" dirty="0"/>
        </a:p>
      </dgm:t>
    </dgm:pt>
    <dgm:pt modelId="{715FD5D5-09F5-4CC9-8732-89E7CC32259B}" type="parTrans" cxnId="{C8BCF826-0273-4FB2-B3C7-B2761104099E}">
      <dgm:prSet/>
      <dgm:spPr/>
      <dgm:t>
        <a:bodyPr/>
        <a:lstStyle/>
        <a:p>
          <a:endParaRPr lang="en-US"/>
        </a:p>
      </dgm:t>
    </dgm:pt>
    <dgm:pt modelId="{3DBA3BD6-A0C2-475B-9CFA-A6A9DCFF877E}" type="sibTrans" cxnId="{C8BCF826-0273-4FB2-B3C7-B2761104099E}">
      <dgm:prSet phldrT="5" phldr="0"/>
      <dgm:spPr/>
      <dgm:t>
        <a:bodyPr/>
        <a:lstStyle/>
        <a:p>
          <a:r>
            <a:rPr lang="en-US" dirty="0"/>
            <a:t>5</a:t>
          </a:r>
        </a:p>
      </dgm:t>
    </dgm:pt>
    <dgm:pt modelId="{9C92A10C-2C77-4332-82FE-122FACE2A487}">
      <dgm:prSet custT="1"/>
      <dgm:spPr/>
      <dgm:t>
        <a:bodyPr/>
        <a:lstStyle/>
        <a:p>
          <a:r>
            <a:rPr lang="en-GB" sz="1400" dirty="0"/>
            <a:t>Pastoral care</a:t>
          </a:r>
          <a:endParaRPr lang="en-US" sz="1400" dirty="0"/>
        </a:p>
      </dgm:t>
    </dgm:pt>
    <dgm:pt modelId="{45031C9C-AE0B-4E71-88ED-9774482D4965}" type="parTrans" cxnId="{8A607ABF-217A-4A49-8633-FD0EDAC36AE0}">
      <dgm:prSet/>
      <dgm:spPr/>
      <dgm:t>
        <a:bodyPr/>
        <a:lstStyle/>
        <a:p>
          <a:endParaRPr lang="en-US"/>
        </a:p>
      </dgm:t>
    </dgm:pt>
    <dgm:pt modelId="{1926E563-8E95-4650-81FF-66BCC790E441}" type="sibTrans" cxnId="{8A607ABF-217A-4A49-8633-FD0EDAC36AE0}">
      <dgm:prSet/>
      <dgm:spPr/>
      <dgm:t>
        <a:bodyPr/>
        <a:lstStyle/>
        <a:p>
          <a:endParaRPr lang="en-US"/>
        </a:p>
      </dgm:t>
    </dgm:pt>
    <dgm:pt modelId="{B6B66A8E-A0CD-42FE-ACEA-ECFB1860BAC4}">
      <dgm:prSet custT="1"/>
      <dgm:spPr/>
      <dgm:t>
        <a:bodyPr/>
        <a:lstStyle/>
        <a:p>
          <a:r>
            <a:rPr lang="en-GB" sz="1400" dirty="0"/>
            <a:t>Classroom accommodations</a:t>
          </a:r>
          <a:endParaRPr lang="en-US" sz="1400" dirty="0"/>
        </a:p>
      </dgm:t>
    </dgm:pt>
    <dgm:pt modelId="{9BA5783F-43A6-4FE2-83A3-82085039140A}" type="parTrans" cxnId="{1F481460-3718-4DC7-A0D7-818BDFA16259}">
      <dgm:prSet/>
      <dgm:spPr/>
      <dgm:t>
        <a:bodyPr/>
        <a:lstStyle/>
        <a:p>
          <a:endParaRPr lang="en-US"/>
        </a:p>
      </dgm:t>
    </dgm:pt>
    <dgm:pt modelId="{736E53E0-EC1F-420F-8EFD-035A53756A77}" type="sibTrans" cxnId="{1F481460-3718-4DC7-A0D7-818BDFA16259}">
      <dgm:prSet/>
      <dgm:spPr/>
      <dgm:t>
        <a:bodyPr/>
        <a:lstStyle/>
        <a:p>
          <a:endParaRPr lang="en-US"/>
        </a:p>
      </dgm:t>
    </dgm:pt>
    <dgm:pt modelId="{DEFE7825-10EB-4BB7-AFC1-77F593D53FA9}">
      <dgm:prSet custT="1"/>
      <dgm:spPr/>
      <dgm:t>
        <a:bodyPr/>
        <a:lstStyle/>
        <a:p>
          <a:r>
            <a:rPr lang="en-GB" sz="1400" dirty="0"/>
            <a:t>Anxiety-reduction strategies</a:t>
          </a:r>
          <a:br>
            <a:rPr lang="en-GB" sz="1400" dirty="0"/>
          </a:br>
          <a:endParaRPr lang="en-US" sz="1400" dirty="0"/>
        </a:p>
      </dgm:t>
    </dgm:pt>
    <dgm:pt modelId="{3B7D2A8A-329E-4109-B89B-A796F80212AA}" type="parTrans" cxnId="{4CA5C84E-A4DD-469A-953D-D7FFE0F19E51}">
      <dgm:prSet/>
      <dgm:spPr/>
      <dgm:t>
        <a:bodyPr/>
        <a:lstStyle/>
        <a:p>
          <a:endParaRPr lang="en-US"/>
        </a:p>
      </dgm:t>
    </dgm:pt>
    <dgm:pt modelId="{95CF86B8-B792-45B5-A4BB-401489A321C6}" type="sibTrans" cxnId="{4CA5C84E-A4DD-469A-953D-D7FFE0F19E51}">
      <dgm:prSet/>
      <dgm:spPr/>
      <dgm:t>
        <a:bodyPr/>
        <a:lstStyle/>
        <a:p>
          <a:endParaRPr lang="en-US"/>
        </a:p>
      </dgm:t>
    </dgm:pt>
    <dgm:pt modelId="{C89D8AB6-58DC-4938-83E4-65ACFEE8AE69}">
      <dgm:prSet custT="1"/>
      <dgm:spPr/>
      <dgm:t>
        <a:bodyPr/>
        <a:lstStyle/>
        <a:p>
          <a:r>
            <a:rPr lang="en-GB" sz="1600" b="1" dirty="0"/>
            <a:t>Seek supervision</a:t>
          </a:r>
          <a:endParaRPr lang="en-US" sz="1600" dirty="0"/>
        </a:p>
      </dgm:t>
    </dgm:pt>
    <dgm:pt modelId="{B75401DC-8616-46B9-9726-76F9701AE7A6}" type="parTrans" cxnId="{52C714EB-6BC0-475D-BADD-83DFCD6F1016}">
      <dgm:prSet/>
      <dgm:spPr/>
      <dgm:t>
        <a:bodyPr/>
        <a:lstStyle/>
        <a:p>
          <a:endParaRPr lang="en-US"/>
        </a:p>
      </dgm:t>
    </dgm:pt>
    <dgm:pt modelId="{A4FA6492-B8DD-4AD5-A5F9-C0A782D8D68D}" type="sibTrans" cxnId="{52C714EB-6BC0-475D-BADD-83DFCD6F1016}">
      <dgm:prSet phldrT="6" phldr="0"/>
      <dgm:spPr/>
      <dgm:t>
        <a:bodyPr/>
        <a:lstStyle/>
        <a:p>
          <a:r>
            <a:rPr lang="en-US"/>
            <a:t>6</a:t>
          </a:r>
          <a:endParaRPr lang="en-US" dirty="0"/>
        </a:p>
      </dgm:t>
    </dgm:pt>
    <dgm:pt modelId="{A605CE09-7143-4DFC-A5FA-5DE5EA83FDF5}">
      <dgm:prSet custT="1"/>
      <dgm:spPr/>
      <dgm:t>
        <a:bodyPr/>
        <a:lstStyle/>
        <a:p>
          <a:r>
            <a:rPr lang="en-GB" sz="1600" dirty="0"/>
            <a:t>Particularly around cultural issues and ethical decision-making</a:t>
          </a:r>
          <a:endParaRPr lang="en-US" sz="1600" dirty="0"/>
        </a:p>
      </dgm:t>
    </dgm:pt>
    <dgm:pt modelId="{AD3BE906-7F92-4B80-9CDF-AAC0F83C5E26}" type="parTrans" cxnId="{5DDAAF59-7414-42C8-AF38-41F13559F48F}">
      <dgm:prSet/>
      <dgm:spPr/>
      <dgm:t>
        <a:bodyPr/>
        <a:lstStyle/>
        <a:p>
          <a:endParaRPr lang="en-US"/>
        </a:p>
      </dgm:t>
    </dgm:pt>
    <dgm:pt modelId="{1EE41F98-47B0-4AC8-89A4-20C01873EE3A}" type="sibTrans" cxnId="{5DDAAF59-7414-42C8-AF38-41F13559F48F}">
      <dgm:prSet/>
      <dgm:spPr/>
      <dgm:t>
        <a:bodyPr/>
        <a:lstStyle/>
        <a:p>
          <a:endParaRPr lang="en-US"/>
        </a:p>
      </dgm:t>
    </dgm:pt>
    <dgm:pt modelId="{8449B609-7812-46E8-B960-B38201C2C759}">
      <dgm:prSet custT="1"/>
      <dgm:spPr/>
      <dgm:t>
        <a:bodyPr/>
        <a:lstStyle/>
        <a:p>
          <a:r>
            <a:rPr lang="en-GB" sz="1600" b="1" dirty="0"/>
            <a:t>Monitor risk</a:t>
          </a:r>
          <a:endParaRPr lang="en-US" sz="1600" dirty="0"/>
        </a:p>
      </dgm:t>
    </dgm:pt>
    <dgm:pt modelId="{E1CC492F-31D3-45BD-AB57-D07C7BBB6DD5}" type="parTrans" cxnId="{11209C17-F6DB-4E09-ADDA-D54F6623C01E}">
      <dgm:prSet/>
      <dgm:spPr/>
      <dgm:t>
        <a:bodyPr/>
        <a:lstStyle/>
        <a:p>
          <a:endParaRPr lang="en-US"/>
        </a:p>
      </dgm:t>
    </dgm:pt>
    <dgm:pt modelId="{FE8060B9-36C9-4DD1-9EF5-4071FA54AB97}" type="sibTrans" cxnId="{11209C17-F6DB-4E09-ADDA-D54F6623C01E}">
      <dgm:prSet phldrT="7" phldr="0"/>
      <dgm:spPr/>
      <dgm:t>
        <a:bodyPr/>
        <a:lstStyle/>
        <a:p>
          <a:r>
            <a:rPr lang="en-US"/>
            <a:t>7</a:t>
          </a:r>
          <a:endParaRPr lang="en-US" dirty="0"/>
        </a:p>
      </dgm:t>
    </dgm:pt>
    <dgm:pt modelId="{BA427EE1-B8D9-4298-A7AB-1F3CBCF539BE}">
      <dgm:prSet custT="1"/>
      <dgm:spPr/>
      <dgm:t>
        <a:bodyPr/>
        <a:lstStyle/>
        <a:p>
          <a:r>
            <a:rPr lang="en-GB" sz="1600" dirty="0"/>
            <a:t>If Maya’s wellbeing deteriorates to a safeguarding concern, override parental refusal following statutory guidance</a:t>
          </a:r>
          <a:endParaRPr lang="en-US" sz="1600" dirty="0"/>
        </a:p>
      </dgm:t>
    </dgm:pt>
    <dgm:pt modelId="{C51786C7-CDE7-4691-B1C8-D3546434C79A}" type="parTrans" cxnId="{20E808AB-237E-4494-9C99-5D1EE56870C3}">
      <dgm:prSet/>
      <dgm:spPr/>
      <dgm:t>
        <a:bodyPr/>
        <a:lstStyle/>
        <a:p>
          <a:endParaRPr lang="en-US"/>
        </a:p>
      </dgm:t>
    </dgm:pt>
    <dgm:pt modelId="{690F5CEB-B4E7-49AB-A8DC-6C073BFB9BF3}" type="sibTrans" cxnId="{20E808AB-237E-4494-9C99-5D1EE56870C3}">
      <dgm:prSet/>
      <dgm:spPr/>
      <dgm:t>
        <a:bodyPr/>
        <a:lstStyle/>
        <a:p>
          <a:endParaRPr lang="en-US"/>
        </a:p>
      </dgm:t>
    </dgm:pt>
    <dgm:pt modelId="{BAB2F3C6-77C9-4162-8060-395993E7B321}" type="pres">
      <dgm:prSet presAssocID="{6C796815-D65E-4EA9-B4B0-9E2E0D240FE4}" presName="Name0" presStyleCnt="0">
        <dgm:presLayoutVars>
          <dgm:animLvl val="lvl"/>
          <dgm:resizeHandles val="exact"/>
        </dgm:presLayoutVars>
      </dgm:prSet>
      <dgm:spPr/>
    </dgm:pt>
    <dgm:pt modelId="{6E996AF6-F40F-4FC2-B8B5-71A44C457133}" type="pres">
      <dgm:prSet presAssocID="{7329BAAB-887C-4133-A48A-EC988DA56841}" presName="compositeNode" presStyleCnt="0">
        <dgm:presLayoutVars>
          <dgm:bulletEnabled val="1"/>
        </dgm:presLayoutVars>
      </dgm:prSet>
      <dgm:spPr/>
    </dgm:pt>
    <dgm:pt modelId="{4B8420AE-3F34-4066-9236-3FD566DB7719}" type="pres">
      <dgm:prSet presAssocID="{7329BAAB-887C-4133-A48A-EC988DA56841}" presName="bgRect" presStyleLbl="bgAccFollowNode1" presStyleIdx="0" presStyleCnt="7" custScaleY="286108"/>
      <dgm:spPr/>
    </dgm:pt>
    <dgm:pt modelId="{D89330CD-6B07-4F52-8D30-8F00BE268AB0}" type="pres">
      <dgm:prSet presAssocID="{F53BF0EE-367F-48CB-B94F-3A1E181A671B}" presName="sibTransNodeCircle" presStyleLbl="alignNode1" presStyleIdx="0" presStyleCnt="14" custLinFactNeighborY="-53235">
        <dgm:presLayoutVars>
          <dgm:chMax val="0"/>
          <dgm:bulletEnabled/>
        </dgm:presLayoutVars>
      </dgm:prSet>
      <dgm:spPr/>
    </dgm:pt>
    <dgm:pt modelId="{13B74676-06DE-4A7B-96E7-ECACB88B158B}" type="pres">
      <dgm:prSet presAssocID="{7329BAAB-887C-4133-A48A-EC988DA56841}" presName="bottomLine" presStyleLbl="alignNode1" presStyleIdx="1" presStyleCnt="14">
        <dgm:presLayoutVars/>
      </dgm:prSet>
      <dgm:spPr/>
    </dgm:pt>
    <dgm:pt modelId="{EF0CBC0D-8010-4BF2-B667-1DF249362A1F}" type="pres">
      <dgm:prSet presAssocID="{7329BAAB-887C-4133-A48A-EC988DA56841}" presName="nodeText" presStyleLbl="bgAccFollowNode1" presStyleIdx="0" presStyleCnt="7">
        <dgm:presLayoutVars>
          <dgm:bulletEnabled val="1"/>
        </dgm:presLayoutVars>
      </dgm:prSet>
      <dgm:spPr/>
    </dgm:pt>
    <dgm:pt modelId="{234F72AD-0D76-4187-8516-55C063DCCE1A}" type="pres">
      <dgm:prSet presAssocID="{F53BF0EE-367F-48CB-B94F-3A1E181A671B}" presName="sibTrans" presStyleCnt="0"/>
      <dgm:spPr/>
    </dgm:pt>
    <dgm:pt modelId="{DCFEBF86-F640-4DC4-9753-EB575174D223}" type="pres">
      <dgm:prSet presAssocID="{E0DBCE5D-CD33-4032-BA1A-5672E15AAC67}" presName="compositeNode" presStyleCnt="0">
        <dgm:presLayoutVars>
          <dgm:bulletEnabled val="1"/>
        </dgm:presLayoutVars>
      </dgm:prSet>
      <dgm:spPr/>
    </dgm:pt>
    <dgm:pt modelId="{427B277E-419D-4C2E-A783-1C9799C9563A}" type="pres">
      <dgm:prSet presAssocID="{E0DBCE5D-CD33-4032-BA1A-5672E15AAC67}" presName="bgRect" presStyleLbl="bgAccFollowNode1" presStyleIdx="1" presStyleCnt="7" custScaleY="286107"/>
      <dgm:spPr/>
    </dgm:pt>
    <dgm:pt modelId="{142F5508-C1C2-4E55-AF3B-F8291D130591}" type="pres">
      <dgm:prSet presAssocID="{C772CE12-E1C9-4ABF-BECF-484126D1D1C3}" presName="sibTransNodeCircle" presStyleLbl="alignNode1" presStyleIdx="2" presStyleCnt="14" custLinFactY="-13125" custLinFactNeighborX="9982" custLinFactNeighborY="-100000">
        <dgm:presLayoutVars>
          <dgm:chMax val="0"/>
          <dgm:bulletEnabled/>
        </dgm:presLayoutVars>
      </dgm:prSet>
      <dgm:spPr/>
    </dgm:pt>
    <dgm:pt modelId="{37B00B41-4026-466B-BBC9-14CB0808DF22}" type="pres">
      <dgm:prSet presAssocID="{E0DBCE5D-CD33-4032-BA1A-5672E15AAC67}" presName="bottomLine" presStyleLbl="alignNode1" presStyleIdx="3" presStyleCnt="14">
        <dgm:presLayoutVars/>
      </dgm:prSet>
      <dgm:spPr/>
    </dgm:pt>
    <dgm:pt modelId="{948DBAC8-2F89-45B9-90BA-AA42347E4709}" type="pres">
      <dgm:prSet presAssocID="{E0DBCE5D-CD33-4032-BA1A-5672E15AAC67}" presName="nodeText" presStyleLbl="bgAccFollowNode1" presStyleIdx="1" presStyleCnt="7">
        <dgm:presLayoutVars>
          <dgm:bulletEnabled val="1"/>
        </dgm:presLayoutVars>
      </dgm:prSet>
      <dgm:spPr/>
    </dgm:pt>
    <dgm:pt modelId="{86E9B3F5-C95D-404D-8381-D7B03587ED84}" type="pres">
      <dgm:prSet presAssocID="{C772CE12-E1C9-4ABF-BECF-484126D1D1C3}" presName="sibTrans" presStyleCnt="0"/>
      <dgm:spPr/>
    </dgm:pt>
    <dgm:pt modelId="{B5FF2827-DD8F-4E4C-AE8F-2FFC9D544EA2}" type="pres">
      <dgm:prSet presAssocID="{6F140086-7137-4F48-B529-C57FA819F5A2}" presName="compositeNode" presStyleCnt="0">
        <dgm:presLayoutVars>
          <dgm:bulletEnabled val="1"/>
        </dgm:presLayoutVars>
      </dgm:prSet>
      <dgm:spPr/>
    </dgm:pt>
    <dgm:pt modelId="{F1AC6142-3485-42CA-8A80-FB76FA5BBBF8}" type="pres">
      <dgm:prSet presAssocID="{6F140086-7137-4F48-B529-C57FA819F5A2}" presName="bgRect" presStyleLbl="bgAccFollowNode1" presStyleIdx="2" presStyleCnt="7" custScaleY="286107"/>
      <dgm:spPr/>
    </dgm:pt>
    <dgm:pt modelId="{70D2B1FC-F4E6-42F1-99BB-070188175269}" type="pres">
      <dgm:prSet presAssocID="{68975B54-0124-455B-ACF5-966FB206DAC1}" presName="sibTransNodeCircle" presStyleLbl="alignNode1" presStyleIdx="4" presStyleCnt="14" custLinFactY="-56378" custLinFactNeighborX="14972" custLinFactNeighborY="-100000">
        <dgm:presLayoutVars>
          <dgm:chMax val="0"/>
          <dgm:bulletEnabled/>
        </dgm:presLayoutVars>
      </dgm:prSet>
      <dgm:spPr/>
    </dgm:pt>
    <dgm:pt modelId="{4B8646D5-EE59-498B-A50E-FCFEA779A741}" type="pres">
      <dgm:prSet presAssocID="{6F140086-7137-4F48-B529-C57FA819F5A2}" presName="bottomLine" presStyleLbl="alignNode1" presStyleIdx="5" presStyleCnt="14">
        <dgm:presLayoutVars/>
      </dgm:prSet>
      <dgm:spPr/>
    </dgm:pt>
    <dgm:pt modelId="{1B086B68-65DE-47C5-B635-016FF9306C23}" type="pres">
      <dgm:prSet presAssocID="{6F140086-7137-4F48-B529-C57FA819F5A2}" presName="nodeText" presStyleLbl="bgAccFollowNode1" presStyleIdx="2" presStyleCnt="7">
        <dgm:presLayoutVars>
          <dgm:bulletEnabled val="1"/>
        </dgm:presLayoutVars>
      </dgm:prSet>
      <dgm:spPr/>
    </dgm:pt>
    <dgm:pt modelId="{97076ABD-923A-44E9-9D9E-FDFD26BC522D}" type="pres">
      <dgm:prSet presAssocID="{68975B54-0124-455B-ACF5-966FB206DAC1}" presName="sibTrans" presStyleCnt="0"/>
      <dgm:spPr/>
    </dgm:pt>
    <dgm:pt modelId="{452A62A5-9D22-4358-A6D1-774CDF4576C8}" type="pres">
      <dgm:prSet presAssocID="{7290A0EC-1368-4606-AABA-8E84E5F353A6}" presName="compositeNode" presStyleCnt="0">
        <dgm:presLayoutVars>
          <dgm:bulletEnabled val="1"/>
        </dgm:presLayoutVars>
      </dgm:prSet>
      <dgm:spPr/>
    </dgm:pt>
    <dgm:pt modelId="{1896B033-2EF9-4AB2-BFE9-997D4C9DD6F1}" type="pres">
      <dgm:prSet presAssocID="{7290A0EC-1368-4606-AABA-8E84E5F353A6}" presName="bgRect" presStyleLbl="bgAccFollowNode1" presStyleIdx="3" presStyleCnt="7" custScaleY="286108"/>
      <dgm:spPr/>
    </dgm:pt>
    <dgm:pt modelId="{25D61F89-5DCF-4A91-89E8-A005990D0728}" type="pres">
      <dgm:prSet presAssocID="{B2D3A8B1-C603-411E-8D24-6AECE6E73779}" presName="sibTransNodeCircle" presStyleLbl="alignNode1" presStyleIdx="6" presStyleCnt="14" custLinFactY="-92977" custLinFactNeighborX="-5423" custLinFactNeighborY="-100000">
        <dgm:presLayoutVars>
          <dgm:chMax val="0"/>
          <dgm:bulletEnabled/>
        </dgm:presLayoutVars>
      </dgm:prSet>
      <dgm:spPr/>
    </dgm:pt>
    <dgm:pt modelId="{7A74EEC4-8D8B-4B11-9100-6CD52336D2FA}" type="pres">
      <dgm:prSet presAssocID="{7290A0EC-1368-4606-AABA-8E84E5F353A6}" presName="bottomLine" presStyleLbl="alignNode1" presStyleIdx="7" presStyleCnt="14">
        <dgm:presLayoutVars/>
      </dgm:prSet>
      <dgm:spPr/>
    </dgm:pt>
    <dgm:pt modelId="{082284F8-9246-4FDF-84D1-C57A07141C39}" type="pres">
      <dgm:prSet presAssocID="{7290A0EC-1368-4606-AABA-8E84E5F353A6}" presName="nodeText" presStyleLbl="bgAccFollowNode1" presStyleIdx="3" presStyleCnt="7">
        <dgm:presLayoutVars>
          <dgm:bulletEnabled val="1"/>
        </dgm:presLayoutVars>
      </dgm:prSet>
      <dgm:spPr/>
    </dgm:pt>
    <dgm:pt modelId="{32EAC15C-95FF-4A45-9789-8852788D26D7}" type="pres">
      <dgm:prSet presAssocID="{B2D3A8B1-C603-411E-8D24-6AECE6E73779}" presName="sibTrans" presStyleCnt="0"/>
      <dgm:spPr/>
    </dgm:pt>
    <dgm:pt modelId="{9019ABBA-2202-4ABA-9000-256AD5C51B7F}" type="pres">
      <dgm:prSet presAssocID="{1069B53F-6309-4597-9003-89D582843D80}" presName="compositeNode" presStyleCnt="0">
        <dgm:presLayoutVars>
          <dgm:bulletEnabled val="1"/>
        </dgm:presLayoutVars>
      </dgm:prSet>
      <dgm:spPr/>
    </dgm:pt>
    <dgm:pt modelId="{15A49080-FFF1-420B-851F-B88C223FF057}" type="pres">
      <dgm:prSet presAssocID="{1069B53F-6309-4597-9003-89D582843D80}" presName="bgRect" presStyleLbl="bgAccFollowNode1" presStyleIdx="4" presStyleCnt="7" custScaleY="286108"/>
      <dgm:spPr/>
    </dgm:pt>
    <dgm:pt modelId="{2652ACCD-4043-459D-933C-C35012FE61D3}" type="pres">
      <dgm:prSet presAssocID="{3DBA3BD6-A0C2-475B-9CFA-A6A9DCFF877E}" presName="sibTransNodeCircle" presStyleLbl="alignNode1" presStyleIdx="8" presStyleCnt="14" custScaleX="110639" custLinFactY="-58042" custLinFactNeighborX="8424" custLinFactNeighborY="-100000">
        <dgm:presLayoutVars>
          <dgm:chMax val="0"/>
          <dgm:bulletEnabled/>
        </dgm:presLayoutVars>
      </dgm:prSet>
      <dgm:spPr/>
    </dgm:pt>
    <dgm:pt modelId="{15019499-1AF6-4686-B6A1-6CADF6B9F653}" type="pres">
      <dgm:prSet presAssocID="{1069B53F-6309-4597-9003-89D582843D80}" presName="bottomLine" presStyleLbl="alignNode1" presStyleIdx="9" presStyleCnt="14">
        <dgm:presLayoutVars/>
      </dgm:prSet>
      <dgm:spPr/>
    </dgm:pt>
    <dgm:pt modelId="{E3872B2F-B71B-4E0E-BBBF-E65ED870C374}" type="pres">
      <dgm:prSet presAssocID="{1069B53F-6309-4597-9003-89D582843D80}" presName="nodeText" presStyleLbl="bgAccFollowNode1" presStyleIdx="4" presStyleCnt="7">
        <dgm:presLayoutVars>
          <dgm:bulletEnabled val="1"/>
        </dgm:presLayoutVars>
      </dgm:prSet>
      <dgm:spPr/>
    </dgm:pt>
    <dgm:pt modelId="{C539DDEB-E542-4230-9A1B-056746BC167A}" type="pres">
      <dgm:prSet presAssocID="{3DBA3BD6-A0C2-475B-9CFA-A6A9DCFF877E}" presName="sibTrans" presStyleCnt="0"/>
      <dgm:spPr/>
    </dgm:pt>
    <dgm:pt modelId="{EEB6C5F1-0C6A-433E-B57B-CFB642A15387}" type="pres">
      <dgm:prSet presAssocID="{C89D8AB6-58DC-4938-83E4-65ACFEE8AE69}" presName="compositeNode" presStyleCnt="0">
        <dgm:presLayoutVars>
          <dgm:bulletEnabled val="1"/>
        </dgm:presLayoutVars>
      </dgm:prSet>
      <dgm:spPr/>
    </dgm:pt>
    <dgm:pt modelId="{184F34F1-7C3D-42AA-8A81-1BCB597D22A9}" type="pres">
      <dgm:prSet presAssocID="{C89D8AB6-58DC-4938-83E4-65ACFEE8AE69}" presName="bgRect" presStyleLbl="bgAccFollowNode1" presStyleIdx="5" presStyleCnt="7" custScaleY="287107"/>
      <dgm:spPr/>
    </dgm:pt>
    <dgm:pt modelId="{245E10C1-3330-4337-8C16-59CA7CC29377}" type="pres">
      <dgm:prSet presAssocID="{A4FA6492-B8DD-4AD5-A5F9-C0A782D8D68D}" presName="sibTransNodeCircle" presStyleLbl="alignNode1" presStyleIdx="10" presStyleCnt="14" custLinFactY="-16452" custLinFactNeighborX="-1310" custLinFactNeighborY="-100000">
        <dgm:presLayoutVars>
          <dgm:chMax val="0"/>
          <dgm:bulletEnabled/>
        </dgm:presLayoutVars>
      </dgm:prSet>
      <dgm:spPr/>
    </dgm:pt>
    <dgm:pt modelId="{7A5A807E-81CF-4E90-BA00-68FF22F8F075}" type="pres">
      <dgm:prSet presAssocID="{C89D8AB6-58DC-4938-83E4-65ACFEE8AE69}" presName="bottomLine" presStyleLbl="alignNode1" presStyleIdx="11" presStyleCnt="14">
        <dgm:presLayoutVars/>
      </dgm:prSet>
      <dgm:spPr/>
    </dgm:pt>
    <dgm:pt modelId="{A5238143-DDB5-4C2D-B373-1696F78F52A2}" type="pres">
      <dgm:prSet presAssocID="{C89D8AB6-58DC-4938-83E4-65ACFEE8AE69}" presName="nodeText" presStyleLbl="bgAccFollowNode1" presStyleIdx="5" presStyleCnt="7">
        <dgm:presLayoutVars>
          <dgm:bulletEnabled val="1"/>
        </dgm:presLayoutVars>
      </dgm:prSet>
      <dgm:spPr/>
    </dgm:pt>
    <dgm:pt modelId="{3DFF6B33-78C9-4E8D-9E6D-3971F25A1761}" type="pres">
      <dgm:prSet presAssocID="{A4FA6492-B8DD-4AD5-A5F9-C0A782D8D68D}" presName="sibTrans" presStyleCnt="0"/>
      <dgm:spPr/>
    </dgm:pt>
    <dgm:pt modelId="{C839C4FE-8202-4E93-B5CC-532FED18999A}" type="pres">
      <dgm:prSet presAssocID="{8449B609-7812-46E8-B960-B38201C2C759}" presName="compositeNode" presStyleCnt="0">
        <dgm:presLayoutVars>
          <dgm:bulletEnabled val="1"/>
        </dgm:presLayoutVars>
      </dgm:prSet>
      <dgm:spPr/>
    </dgm:pt>
    <dgm:pt modelId="{3A34D32D-AE46-4A17-A4C5-45872EB47D56}" type="pres">
      <dgm:prSet presAssocID="{8449B609-7812-46E8-B960-B38201C2C759}" presName="bgRect" presStyleLbl="bgAccFollowNode1" presStyleIdx="6" presStyleCnt="7" custScaleY="287106"/>
      <dgm:spPr/>
    </dgm:pt>
    <dgm:pt modelId="{E6D35160-F9D9-4541-9C16-A67989345C49}" type="pres">
      <dgm:prSet presAssocID="{FE8060B9-36C9-4DD1-9EF5-4071FA54AB97}" presName="sibTransNodeCircle" presStyleLbl="alignNode1" presStyleIdx="12" presStyleCnt="14" custLinFactNeighborX="-2796" custLinFactNeighborY="-48244">
        <dgm:presLayoutVars>
          <dgm:chMax val="0"/>
          <dgm:bulletEnabled/>
        </dgm:presLayoutVars>
      </dgm:prSet>
      <dgm:spPr/>
    </dgm:pt>
    <dgm:pt modelId="{64015DF9-71A6-44F1-8114-CB3E75FE3414}" type="pres">
      <dgm:prSet presAssocID="{8449B609-7812-46E8-B960-B38201C2C759}" presName="bottomLine" presStyleLbl="alignNode1" presStyleIdx="13" presStyleCnt="14">
        <dgm:presLayoutVars/>
      </dgm:prSet>
      <dgm:spPr/>
    </dgm:pt>
    <dgm:pt modelId="{60E69859-E64C-444A-8457-C4F679D895FC}" type="pres">
      <dgm:prSet presAssocID="{8449B609-7812-46E8-B960-B38201C2C759}" presName="nodeText" presStyleLbl="bgAccFollowNode1" presStyleIdx="6" presStyleCnt="7">
        <dgm:presLayoutVars>
          <dgm:bulletEnabled val="1"/>
        </dgm:presLayoutVars>
      </dgm:prSet>
      <dgm:spPr/>
    </dgm:pt>
  </dgm:ptLst>
  <dgm:cxnLst>
    <dgm:cxn modelId="{14FD4A07-67C7-4E06-A573-B2ACCC7DEB24}" type="presOf" srcId="{F25A7929-558E-4A7E-955A-E82C739E477D}" destId="{1B086B68-65DE-47C5-B635-016FF9306C23}" srcOrd="0" destOrd="2" presId="urn:microsoft.com/office/officeart/2016/7/layout/BasicLinearProcessNumbered"/>
    <dgm:cxn modelId="{B3561C09-5FD2-4D08-B57F-26EACB622693}" type="presOf" srcId="{C772CE12-E1C9-4ABF-BECF-484126D1D1C3}" destId="{142F5508-C1C2-4E55-AF3B-F8291D130591}" srcOrd="0" destOrd="0" presId="urn:microsoft.com/office/officeart/2016/7/layout/BasicLinearProcessNumbered"/>
    <dgm:cxn modelId="{C5571D09-27D0-43AD-8888-541F08D25083}" type="presOf" srcId="{C89D8AB6-58DC-4938-83E4-65ACFEE8AE69}" destId="{A5238143-DDB5-4C2D-B373-1696F78F52A2}" srcOrd="1" destOrd="0" presId="urn:microsoft.com/office/officeart/2016/7/layout/BasicLinearProcessNumbered"/>
    <dgm:cxn modelId="{CDCB480C-9347-4873-ADB5-764F11D98DFF}" type="presOf" srcId="{6F140086-7137-4F48-B529-C57FA819F5A2}" destId="{F1AC6142-3485-42CA-8A80-FB76FA5BBBF8}" srcOrd="0" destOrd="0" presId="urn:microsoft.com/office/officeart/2016/7/layout/BasicLinearProcessNumbered"/>
    <dgm:cxn modelId="{36115210-6DBA-413E-96D6-9BF81FF25748}" type="presOf" srcId="{1069B53F-6309-4597-9003-89D582843D80}" destId="{15A49080-FFF1-420B-851F-B88C223FF057}" srcOrd="0" destOrd="0" presId="urn:microsoft.com/office/officeart/2016/7/layout/BasicLinearProcessNumbered"/>
    <dgm:cxn modelId="{1D3BA316-48BF-41BB-83A9-8188ADAB0861}" type="presOf" srcId="{BA427EE1-B8D9-4298-A7AB-1F3CBCF539BE}" destId="{60E69859-E64C-444A-8457-C4F679D895FC}" srcOrd="0" destOrd="1" presId="urn:microsoft.com/office/officeart/2016/7/layout/BasicLinearProcessNumbered"/>
    <dgm:cxn modelId="{11209C17-F6DB-4E09-ADDA-D54F6623C01E}" srcId="{6C796815-D65E-4EA9-B4B0-9E2E0D240FE4}" destId="{8449B609-7812-46E8-B960-B38201C2C759}" srcOrd="6" destOrd="0" parTransId="{E1CC492F-31D3-45BD-AB57-D07C7BBB6DD5}" sibTransId="{FE8060B9-36C9-4DD1-9EF5-4071FA54AB97}"/>
    <dgm:cxn modelId="{C8BCF826-0273-4FB2-B3C7-B2761104099E}" srcId="{6C796815-D65E-4EA9-B4B0-9E2E0D240FE4}" destId="{1069B53F-6309-4597-9003-89D582843D80}" srcOrd="4" destOrd="0" parTransId="{715FD5D5-09F5-4CC9-8732-89E7CC32259B}" sibTransId="{3DBA3BD6-A0C2-475B-9CFA-A6A9DCFF877E}"/>
    <dgm:cxn modelId="{52379827-6C60-40AD-B7A8-513412586362}" srcId="{6F140086-7137-4F48-B529-C57FA819F5A2}" destId="{7CA83748-96C7-4024-AE69-01327799B3EE}" srcOrd="0" destOrd="0" parTransId="{5971108B-3149-4740-83D1-F5C1DAC13F0A}" sibTransId="{1A26A15C-BCCA-4DCF-AF7F-3FB8C40E767F}"/>
    <dgm:cxn modelId="{8970283E-4C88-48B7-B920-549B7814C402}" type="presOf" srcId="{7CA83748-96C7-4024-AE69-01327799B3EE}" destId="{1B086B68-65DE-47C5-B635-016FF9306C23}" srcOrd="0" destOrd="1" presId="urn:microsoft.com/office/officeart/2016/7/layout/BasicLinearProcessNumbered"/>
    <dgm:cxn modelId="{FF19523E-53B6-49D0-93A2-D82721927864}" srcId="{6C796815-D65E-4EA9-B4B0-9E2E0D240FE4}" destId="{6F140086-7137-4F48-B529-C57FA819F5A2}" srcOrd="2" destOrd="0" parTransId="{EA863E42-1C4C-47DA-91F5-17EAE5101383}" sibTransId="{68975B54-0124-455B-ACF5-966FB206DAC1}"/>
    <dgm:cxn modelId="{1F481460-3718-4DC7-A0D7-818BDFA16259}" srcId="{1069B53F-6309-4597-9003-89D582843D80}" destId="{B6B66A8E-A0CD-42FE-ACEA-ECFB1860BAC4}" srcOrd="1" destOrd="0" parTransId="{9BA5783F-43A6-4FE2-83A3-82085039140A}" sibTransId="{736E53E0-EC1F-420F-8EFD-035A53756A77}"/>
    <dgm:cxn modelId="{1FA84164-A38D-4610-BE25-863E9AD276B3}" srcId="{6C796815-D65E-4EA9-B4B0-9E2E0D240FE4}" destId="{E0DBCE5D-CD33-4032-BA1A-5672E15AAC67}" srcOrd="1" destOrd="0" parTransId="{209399BC-EBFB-45FB-9811-BF38C5AD5FBD}" sibTransId="{C772CE12-E1C9-4ABF-BECF-484126D1D1C3}"/>
    <dgm:cxn modelId="{222CB447-6AB5-40C0-B5D9-16C783D668EE}" type="presOf" srcId="{7290A0EC-1368-4606-AABA-8E84E5F353A6}" destId="{1896B033-2EF9-4AB2-BFE9-997D4C9DD6F1}" srcOrd="0" destOrd="0" presId="urn:microsoft.com/office/officeart/2016/7/layout/BasicLinearProcessNumbered"/>
    <dgm:cxn modelId="{493ECE4A-867D-46EC-A419-BD18DE0561E9}" type="presOf" srcId="{1069B53F-6309-4597-9003-89D582843D80}" destId="{E3872B2F-B71B-4E0E-BBBF-E65ED870C374}" srcOrd="1" destOrd="0" presId="urn:microsoft.com/office/officeart/2016/7/layout/BasicLinearProcessNumbered"/>
    <dgm:cxn modelId="{8745434B-84CA-4B3A-944F-A2C5AF2FE0C9}" type="presOf" srcId="{7329BAAB-887C-4133-A48A-EC988DA56841}" destId="{4B8420AE-3F34-4066-9236-3FD566DB7719}" srcOrd="0" destOrd="0" presId="urn:microsoft.com/office/officeart/2016/7/layout/BasicLinearProcessNumbered"/>
    <dgm:cxn modelId="{4CA5C84E-A4DD-469A-953D-D7FFE0F19E51}" srcId="{1069B53F-6309-4597-9003-89D582843D80}" destId="{DEFE7825-10EB-4BB7-AFC1-77F593D53FA9}" srcOrd="2" destOrd="0" parTransId="{3B7D2A8A-329E-4109-B89B-A796F80212AA}" sibTransId="{95CF86B8-B792-45B5-A4BB-401489A321C6}"/>
    <dgm:cxn modelId="{5DDAAF59-7414-42C8-AF38-41F13559F48F}" srcId="{C89D8AB6-58DC-4938-83E4-65ACFEE8AE69}" destId="{A605CE09-7143-4DFC-A5FA-5DE5EA83FDF5}" srcOrd="0" destOrd="0" parTransId="{AD3BE906-7F92-4B80-9CDF-AAC0F83C5E26}" sibTransId="{1EE41F98-47B0-4AC8-89A4-20C01873EE3A}"/>
    <dgm:cxn modelId="{297DC07B-F326-45A5-968F-3DD2358BC760}" type="presOf" srcId="{C89D8AB6-58DC-4938-83E4-65ACFEE8AE69}" destId="{184F34F1-7C3D-42AA-8A81-1BCB597D22A9}" srcOrd="0" destOrd="0" presId="urn:microsoft.com/office/officeart/2016/7/layout/BasicLinearProcessNumbered"/>
    <dgm:cxn modelId="{3F22F27B-B709-4036-9B14-73619A78B4D5}" type="presOf" srcId="{B2D3A8B1-C603-411E-8D24-6AECE6E73779}" destId="{25D61F89-5DCF-4A91-89E8-A005990D0728}" srcOrd="0" destOrd="0" presId="urn:microsoft.com/office/officeart/2016/7/layout/BasicLinearProcessNumbered"/>
    <dgm:cxn modelId="{91CD5189-C2D8-4029-8E8D-9780EC156D55}" type="presOf" srcId="{6F140086-7137-4F48-B529-C57FA819F5A2}" destId="{1B086B68-65DE-47C5-B635-016FF9306C23}" srcOrd="1" destOrd="0" presId="urn:microsoft.com/office/officeart/2016/7/layout/BasicLinearProcessNumbered"/>
    <dgm:cxn modelId="{360F928B-EC01-4CE8-8BC8-A4A099DC9F31}" type="presOf" srcId="{3DBA3BD6-A0C2-475B-9CFA-A6A9DCFF877E}" destId="{2652ACCD-4043-459D-933C-C35012FE61D3}" srcOrd="0" destOrd="0" presId="urn:microsoft.com/office/officeart/2016/7/layout/BasicLinearProcessNumbered"/>
    <dgm:cxn modelId="{BA0D0491-A74C-4F54-8CD1-2EBF43B4F09C}" type="presOf" srcId="{7290A0EC-1368-4606-AABA-8E84E5F353A6}" destId="{082284F8-9246-4FDF-84D1-C57A07141C39}" srcOrd="1" destOrd="0" presId="urn:microsoft.com/office/officeart/2016/7/layout/BasicLinearProcessNumbered"/>
    <dgm:cxn modelId="{B5490294-E3F4-4106-82CC-A9671751673C}" type="presOf" srcId="{A4FA6492-B8DD-4AD5-A5F9-C0A782D8D68D}" destId="{245E10C1-3330-4337-8C16-59CA7CC29377}" srcOrd="0" destOrd="0" presId="urn:microsoft.com/office/officeart/2016/7/layout/BasicLinearProcessNumbered"/>
    <dgm:cxn modelId="{7E6C5494-76B2-4F51-8C0A-7255A153802A}" type="presOf" srcId="{B6B66A8E-A0CD-42FE-ACEA-ECFB1860BAC4}" destId="{E3872B2F-B71B-4E0E-BBBF-E65ED870C374}" srcOrd="0" destOrd="2" presId="urn:microsoft.com/office/officeart/2016/7/layout/BasicLinearProcessNumbered"/>
    <dgm:cxn modelId="{7850DBA1-E896-4C79-8188-15C07EC50366}" type="presOf" srcId="{E0DBCE5D-CD33-4032-BA1A-5672E15AAC67}" destId="{427B277E-419D-4C2E-A783-1C9799C9563A}" srcOrd="0" destOrd="0" presId="urn:microsoft.com/office/officeart/2016/7/layout/BasicLinearProcessNumbered"/>
    <dgm:cxn modelId="{69B069A6-2140-41DC-A240-2718CF132F21}" srcId="{6C796815-D65E-4EA9-B4B0-9E2E0D240FE4}" destId="{7329BAAB-887C-4133-A48A-EC988DA56841}" srcOrd="0" destOrd="0" parTransId="{660D50C6-4B53-4F72-A48E-2EB20D891AB9}" sibTransId="{F53BF0EE-367F-48CB-B94F-3A1E181A671B}"/>
    <dgm:cxn modelId="{20E808AB-237E-4494-9C99-5D1EE56870C3}" srcId="{8449B609-7812-46E8-B960-B38201C2C759}" destId="{BA427EE1-B8D9-4298-A7AB-1F3CBCF539BE}" srcOrd="0" destOrd="0" parTransId="{C51786C7-CDE7-4691-B1C8-D3546434C79A}" sibTransId="{690F5CEB-B4E7-49AB-A8DC-6C073BFB9BF3}"/>
    <dgm:cxn modelId="{1D2CEDB0-A07D-4147-92D7-890428C15F79}" type="presOf" srcId="{7329BAAB-887C-4133-A48A-EC988DA56841}" destId="{EF0CBC0D-8010-4BF2-B667-1DF249362A1F}" srcOrd="1" destOrd="0" presId="urn:microsoft.com/office/officeart/2016/7/layout/BasicLinearProcessNumbered"/>
    <dgm:cxn modelId="{ED6256BA-A8C1-4D9E-BAE6-EA9830BAEEFB}" type="presOf" srcId="{FE8060B9-36C9-4DD1-9EF5-4071FA54AB97}" destId="{E6D35160-F9D9-4541-9C16-A67989345C49}" srcOrd="0" destOrd="0" presId="urn:microsoft.com/office/officeart/2016/7/layout/BasicLinearProcessNumbered"/>
    <dgm:cxn modelId="{8A607ABF-217A-4A49-8633-FD0EDAC36AE0}" srcId="{1069B53F-6309-4597-9003-89D582843D80}" destId="{9C92A10C-2C77-4332-82FE-122FACE2A487}" srcOrd="0" destOrd="0" parTransId="{45031C9C-AE0B-4E71-88ED-9774482D4965}" sibTransId="{1926E563-8E95-4650-81FF-66BCC790E441}"/>
    <dgm:cxn modelId="{598DCECD-A0F2-46E3-A1EA-B0E6813CB3E4}" type="presOf" srcId="{DEFE7825-10EB-4BB7-AFC1-77F593D53FA9}" destId="{E3872B2F-B71B-4E0E-BBBF-E65ED870C374}" srcOrd="0" destOrd="3" presId="urn:microsoft.com/office/officeart/2016/7/layout/BasicLinearProcessNumbered"/>
    <dgm:cxn modelId="{E45A06D4-A41E-44EB-ADA7-A23A4967366D}" srcId="{6C796815-D65E-4EA9-B4B0-9E2E0D240FE4}" destId="{7290A0EC-1368-4606-AABA-8E84E5F353A6}" srcOrd="3" destOrd="0" parTransId="{DE209072-0C90-4A7B-B572-CC6F2DA50507}" sibTransId="{B2D3A8B1-C603-411E-8D24-6AECE6E73779}"/>
    <dgm:cxn modelId="{9916A3D6-3930-4F9C-8D77-4639FEC5F989}" type="presOf" srcId="{F53BF0EE-367F-48CB-B94F-3A1E181A671B}" destId="{D89330CD-6B07-4F52-8D30-8F00BE268AB0}" srcOrd="0" destOrd="0" presId="urn:microsoft.com/office/officeart/2016/7/layout/BasicLinearProcessNumbered"/>
    <dgm:cxn modelId="{8972B0E5-AC39-4535-B479-9485D3508D38}" type="presOf" srcId="{8449B609-7812-46E8-B960-B38201C2C759}" destId="{3A34D32D-AE46-4A17-A4C5-45872EB47D56}" srcOrd="0" destOrd="0" presId="urn:microsoft.com/office/officeart/2016/7/layout/BasicLinearProcessNumbered"/>
    <dgm:cxn modelId="{F2DAA9E7-518D-4C42-B9B1-AA3857AAC4A4}" type="presOf" srcId="{C5F85620-72A1-4AE0-B482-4A8DE016C9A8}" destId="{082284F8-9246-4FDF-84D1-C57A07141C39}" srcOrd="0" destOrd="1" presId="urn:microsoft.com/office/officeart/2016/7/layout/BasicLinearProcessNumbered"/>
    <dgm:cxn modelId="{D6AA85E9-A642-475A-8051-1F465625C57C}" type="presOf" srcId="{68975B54-0124-455B-ACF5-966FB206DAC1}" destId="{70D2B1FC-F4E6-42F1-99BB-070188175269}" srcOrd="0" destOrd="0" presId="urn:microsoft.com/office/officeart/2016/7/layout/BasicLinearProcessNumbered"/>
    <dgm:cxn modelId="{52C714EB-6BC0-475D-BADD-83DFCD6F1016}" srcId="{6C796815-D65E-4EA9-B4B0-9E2E0D240FE4}" destId="{C89D8AB6-58DC-4938-83E4-65ACFEE8AE69}" srcOrd="5" destOrd="0" parTransId="{B75401DC-8616-46B9-9726-76F9701AE7A6}" sibTransId="{A4FA6492-B8DD-4AD5-A5F9-C0A782D8D68D}"/>
    <dgm:cxn modelId="{D9D258EB-D3B7-4E89-B15D-86584ABFC396}" srcId="{6F140086-7137-4F48-B529-C57FA819F5A2}" destId="{F25A7929-558E-4A7E-955A-E82C739E477D}" srcOrd="1" destOrd="0" parTransId="{BC051950-49B4-4EAE-AB1C-9DB31B22F26E}" sibTransId="{5CB922C5-76AE-4C1E-9C0C-1AF24E2E9FE8}"/>
    <dgm:cxn modelId="{E39983EB-2DD5-405A-B559-9E0E308B5F16}" type="presOf" srcId="{9C92A10C-2C77-4332-82FE-122FACE2A487}" destId="{E3872B2F-B71B-4E0E-BBBF-E65ED870C374}" srcOrd="0" destOrd="1" presId="urn:microsoft.com/office/officeart/2016/7/layout/BasicLinearProcessNumbered"/>
    <dgm:cxn modelId="{A9BB9AEC-4750-4837-B2D2-3522F262BFDD}" type="presOf" srcId="{E0DBCE5D-CD33-4032-BA1A-5672E15AAC67}" destId="{948DBAC8-2F89-45B9-90BA-AA42347E4709}" srcOrd="1" destOrd="0" presId="urn:microsoft.com/office/officeart/2016/7/layout/BasicLinearProcessNumbered"/>
    <dgm:cxn modelId="{40EBA8EC-208B-498D-8951-D0EB65E61088}" srcId="{7290A0EC-1368-4606-AABA-8E84E5F353A6}" destId="{C5F85620-72A1-4AE0-B482-4A8DE016C9A8}" srcOrd="0" destOrd="0" parTransId="{845FC674-153A-4803-9E54-0D1EBE5B7230}" sibTransId="{8DC192D6-CD33-44BE-9AF7-F845B6A4D54D}"/>
    <dgm:cxn modelId="{652D24EE-6CF9-4B43-830F-3DCB1CCB5DC6}" type="presOf" srcId="{8449B609-7812-46E8-B960-B38201C2C759}" destId="{60E69859-E64C-444A-8457-C4F679D895FC}" srcOrd="1" destOrd="0" presId="urn:microsoft.com/office/officeart/2016/7/layout/BasicLinearProcessNumbered"/>
    <dgm:cxn modelId="{190C62F4-D208-40C3-B926-132CCC72666B}" type="presOf" srcId="{6C796815-D65E-4EA9-B4B0-9E2E0D240FE4}" destId="{BAB2F3C6-77C9-4162-8060-395993E7B321}" srcOrd="0" destOrd="0" presId="urn:microsoft.com/office/officeart/2016/7/layout/BasicLinearProcessNumbered"/>
    <dgm:cxn modelId="{FDB444FC-2031-4A50-BB6B-F5E5360030F5}" type="presOf" srcId="{A605CE09-7143-4DFC-A5FA-5DE5EA83FDF5}" destId="{A5238143-DDB5-4C2D-B373-1696F78F52A2}" srcOrd="0" destOrd="1" presId="urn:microsoft.com/office/officeart/2016/7/layout/BasicLinearProcessNumbered"/>
    <dgm:cxn modelId="{C3DED29F-7C52-45D9-B2E1-FC02E5F90AF4}" type="presParOf" srcId="{BAB2F3C6-77C9-4162-8060-395993E7B321}" destId="{6E996AF6-F40F-4FC2-B8B5-71A44C457133}" srcOrd="0" destOrd="0" presId="urn:microsoft.com/office/officeart/2016/7/layout/BasicLinearProcessNumbered"/>
    <dgm:cxn modelId="{3ABB83A1-ABB4-4FDA-A535-DFF57AA03C7C}" type="presParOf" srcId="{6E996AF6-F40F-4FC2-B8B5-71A44C457133}" destId="{4B8420AE-3F34-4066-9236-3FD566DB7719}" srcOrd="0" destOrd="0" presId="urn:microsoft.com/office/officeart/2016/7/layout/BasicLinearProcessNumbered"/>
    <dgm:cxn modelId="{2BA22706-0691-4C20-BD29-43817CBB9D0E}" type="presParOf" srcId="{6E996AF6-F40F-4FC2-B8B5-71A44C457133}" destId="{D89330CD-6B07-4F52-8D30-8F00BE268AB0}" srcOrd="1" destOrd="0" presId="urn:microsoft.com/office/officeart/2016/7/layout/BasicLinearProcessNumbered"/>
    <dgm:cxn modelId="{19F8655E-56F0-4BF4-B6AF-FF1C6C43DCE8}" type="presParOf" srcId="{6E996AF6-F40F-4FC2-B8B5-71A44C457133}" destId="{13B74676-06DE-4A7B-96E7-ECACB88B158B}" srcOrd="2" destOrd="0" presId="urn:microsoft.com/office/officeart/2016/7/layout/BasicLinearProcessNumbered"/>
    <dgm:cxn modelId="{B0984A88-349E-47DC-9BB0-B0F686A1624B}" type="presParOf" srcId="{6E996AF6-F40F-4FC2-B8B5-71A44C457133}" destId="{EF0CBC0D-8010-4BF2-B667-1DF249362A1F}" srcOrd="3" destOrd="0" presId="urn:microsoft.com/office/officeart/2016/7/layout/BasicLinearProcessNumbered"/>
    <dgm:cxn modelId="{DCB87E57-8133-4FD5-B846-A3FA657E9094}" type="presParOf" srcId="{BAB2F3C6-77C9-4162-8060-395993E7B321}" destId="{234F72AD-0D76-4187-8516-55C063DCCE1A}" srcOrd="1" destOrd="0" presId="urn:microsoft.com/office/officeart/2016/7/layout/BasicLinearProcessNumbered"/>
    <dgm:cxn modelId="{6DDD6E81-EBA0-4B43-8213-29512862CC19}" type="presParOf" srcId="{BAB2F3C6-77C9-4162-8060-395993E7B321}" destId="{DCFEBF86-F640-4DC4-9753-EB575174D223}" srcOrd="2" destOrd="0" presId="urn:microsoft.com/office/officeart/2016/7/layout/BasicLinearProcessNumbered"/>
    <dgm:cxn modelId="{70E53879-4EDF-4FDD-9C3F-D051D06558CD}" type="presParOf" srcId="{DCFEBF86-F640-4DC4-9753-EB575174D223}" destId="{427B277E-419D-4C2E-A783-1C9799C9563A}" srcOrd="0" destOrd="0" presId="urn:microsoft.com/office/officeart/2016/7/layout/BasicLinearProcessNumbered"/>
    <dgm:cxn modelId="{0A38B70E-1A1B-440B-B650-C74898704B99}" type="presParOf" srcId="{DCFEBF86-F640-4DC4-9753-EB575174D223}" destId="{142F5508-C1C2-4E55-AF3B-F8291D130591}" srcOrd="1" destOrd="0" presId="urn:microsoft.com/office/officeart/2016/7/layout/BasicLinearProcessNumbered"/>
    <dgm:cxn modelId="{C9B92CFD-DA2C-4D5B-A1EB-57BBD9865522}" type="presParOf" srcId="{DCFEBF86-F640-4DC4-9753-EB575174D223}" destId="{37B00B41-4026-466B-BBC9-14CB0808DF22}" srcOrd="2" destOrd="0" presId="urn:microsoft.com/office/officeart/2016/7/layout/BasicLinearProcessNumbered"/>
    <dgm:cxn modelId="{28101961-B5A9-42DD-AA40-15133D436215}" type="presParOf" srcId="{DCFEBF86-F640-4DC4-9753-EB575174D223}" destId="{948DBAC8-2F89-45B9-90BA-AA42347E4709}" srcOrd="3" destOrd="0" presId="urn:microsoft.com/office/officeart/2016/7/layout/BasicLinearProcessNumbered"/>
    <dgm:cxn modelId="{FA09F16F-32E4-4AAA-9AF2-A6E0E854B860}" type="presParOf" srcId="{BAB2F3C6-77C9-4162-8060-395993E7B321}" destId="{86E9B3F5-C95D-404D-8381-D7B03587ED84}" srcOrd="3" destOrd="0" presId="urn:microsoft.com/office/officeart/2016/7/layout/BasicLinearProcessNumbered"/>
    <dgm:cxn modelId="{D3F9EAE6-EBB6-4B3B-8DAD-826F5BA8AE5F}" type="presParOf" srcId="{BAB2F3C6-77C9-4162-8060-395993E7B321}" destId="{B5FF2827-DD8F-4E4C-AE8F-2FFC9D544EA2}" srcOrd="4" destOrd="0" presId="urn:microsoft.com/office/officeart/2016/7/layout/BasicLinearProcessNumbered"/>
    <dgm:cxn modelId="{4FEDF5FD-2B0D-414C-B046-C9DDD0AE9691}" type="presParOf" srcId="{B5FF2827-DD8F-4E4C-AE8F-2FFC9D544EA2}" destId="{F1AC6142-3485-42CA-8A80-FB76FA5BBBF8}" srcOrd="0" destOrd="0" presId="urn:microsoft.com/office/officeart/2016/7/layout/BasicLinearProcessNumbered"/>
    <dgm:cxn modelId="{604F5FB3-322C-4E37-A98A-9B483FAE346F}" type="presParOf" srcId="{B5FF2827-DD8F-4E4C-AE8F-2FFC9D544EA2}" destId="{70D2B1FC-F4E6-42F1-99BB-070188175269}" srcOrd="1" destOrd="0" presId="urn:microsoft.com/office/officeart/2016/7/layout/BasicLinearProcessNumbered"/>
    <dgm:cxn modelId="{B2DE7657-529A-45D6-B00A-33387C0D4DE9}" type="presParOf" srcId="{B5FF2827-DD8F-4E4C-AE8F-2FFC9D544EA2}" destId="{4B8646D5-EE59-498B-A50E-FCFEA779A741}" srcOrd="2" destOrd="0" presId="urn:microsoft.com/office/officeart/2016/7/layout/BasicLinearProcessNumbered"/>
    <dgm:cxn modelId="{C70D873C-FF63-44A6-9453-D09F9CDED1FB}" type="presParOf" srcId="{B5FF2827-DD8F-4E4C-AE8F-2FFC9D544EA2}" destId="{1B086B68-65DE-47C5-B635-016FF9306C23}" srcOrd="3" destOrd="0" presId="urn:microsoft.com/office/officeart/2016/7/layout/BasicLinearProcessNumbered"/>
    <dgm:cxn modelId="{4B006C8E-8787-4CE5-ADB0-26929232DA06}" type="presParOf" srcId="{BAB2F3C6-77C9-4162-8060-395993E7B321}" destId="{97076ABD-923A-44E9-9D9E-FDFD26BC522D}" srcOrd="5" destOrd="0" presId="urn:microsoft.com/office/officeart/2016/7/layout/BasicLinearProcessNumbered"/>
    <dgm:cxn modelId="{6D23334A-44E6-4C18-BF7A-DB9A8D42DF05}" type="presParOf" srcId="{BAB2F3C6-77C9-4162-8060-395993E7B321}" destId="{452A62A5-9D22-4358-A6D1-774CDF4576C8}" srcOrd="6" destOrd="0" presId="urn:microsoft.com/office/officeart/2016/7/layout/BasicLinearProcessNumbered"/>
    <dgm:cxn modelId="{3C5783BC-ECD3-49FC-AE46-A7D989201370}" type="presParOf" srcId="{452A62A5-9D22-4358-A6D1-774CDF4576C8}" destId="{1896B033-2EF9-4AB2-BFE9-997D4C9DD6F1}" srcOrd="0" destOrd="0" presId="urn:microsoft.com/office/officeart/2016/7/layout/BasicLinearProcessNumbered"/>
    <dgm:cxn modelId="{25E9D8B5-F8D3-4269-915D-FFDF89B096FE}" type="presParOf" srcId="{452A62A5-9D22-4358-A6D1-774CDF4576C8}" destId="{25D61F89-5DCF-4A91-89E8-A005990D0728}" srcOrd="1" destOrd="0" presId="urn:microsoft.com/office/officeart/2016/7/layout/BasicLinearProcessNumbered"/>
    <dgm:cxn modelId="{505AC308-23C7-4DAD-BFA8-75300ED326A2}" type="presParOf" srcId="{452A62A5-9D22-4358-A6D1-774CDF4576C8}" destId="{7A74EEC4-8D8B-4B11-9100-6CD52336D2FA}" srcOrd="2" destOrd="0" presId="urn:microsoft.com/office/officeart/2016/7/layout/BasicLinearProcessNumbered"/>
    <dgm:cxn modelId="{A6A8FF9F-9B62-4E36-8B1F-E9925472384A}" type="presParOf" srcId="{452A62A5-9D22-4358-A6D1-774CDF4576C8}" destId="{082284F8-9246-4FDF-84D1-C57A07141C39}" srcOrd="3" destOrd="0" presId="urn:microsoft.com/office/officeart/2016/7/layout/BasicLinearProcessNumbered"/>
    <dgm:cxn modelId="{0E1B6341-183A-4A38-ADF0-EED080D4A73B}" type="presParOf" srcId="{BAB2F3C6-77C9-4162-8060-395993E7B321}" destId="{32EAC15C-95FF-4A45-9789-8852788D26D7}" srcOrd="7" destOrd="0" presId="urn:microsoft.com/office/officeart/2016/7/layout/BasicLinearProcessNumbered"/>
    <dgm:cxn modelId="{8B4ECBE7-EBB9-4296-A1C0-C3A33B975ED4}" type="presParOf" srcId="{BAB2F3C6-77C9-4162-8060-395993E7B321}" destId="{9019ABBA-2202-4ABA-9000-256AD5C51B7F}" srcOrd="8" destOrd="0" presId="urn:microsoft.com/office/officeart/2016/7/layout/BasicLinearProcessNumbered"/>
    <dgm:cxn modelId="{17BE3A60-E77F-4CF1-B154-132C567B1794}" type="presParOf" srcId="{9019ABBA-2202-4ABA-9000-256AD5C51B7F}" destId="{15A49080-FFF1-420B-851F-B88C223FF057}" srcOrd="0" destOrd="0" presId="urn:microsoft.com/office/officeart/2016/7/layout/BasicLinearProcessNumbered"/>
    <dgm:cxn modelId="{30328417-4917-483E-8A7E-C5927343E8F7}" type="presParOf" srcId="{9019ABBA-2202-4ABA-9000-256AD5C51B7F}" destId="{2652ACCD-4043-459D-933C-C35012FE61D3}" srcOrd="1" destOrd="0" presId="urn:microsoft.com/office/officeart/2016/7/layout/BasicLinearProcessNumbered"/>
    <dgm:cxn modelId="{DAC46ED1-CE0C-463E-927C-7123A595A87D}" type="presParOf" srcId="{9019ABBA-2202-4ABA-9000-256AD5C51B7F}" destId="{15019499-1AF6-4686-B6A1-6CADF6B9F653}" srcOrd="2" destOrd="0" presId="urn:microsoft.com/office/officeart/2016/7/layout/BasicLinearProcessNumbered"/>
    <dgm:cxn modelId="{28E5947F-9D1A-4CDF-B5AE-9118F419DC9F}" type="presParOf" srcId="{9019ABBA-2202-4ABA-9000-256AD5C51B7F}" destId="{E3872B2F-B71B-4E0E-BBBF-E65ED870C374}" srcOrd="3" destOrd="0" presId="urn:microsoft.com/office/officeart/2016/7/layout/BasicLinearProcessNumbered"/>
    <dgm:cxn modelId="{4341477C-4F68-40BB-9AD6-CF0FE55B5204}" type="presParOf" srcId="{BAB2F3C6-77C9-4162-8060-395993E7B321}" destId="{C539DDEB-E542-4230-9A1B-056746BC167A}" srcOrd="9" destOrd="0" presId="urn:microsoft.com/office/officeart/2016/7/layout/BasicLinearProcessNumbered"/>
    <dgm:cxn modelId="{2B01A9F9-0441-4D93-B52F-6B0111AB9D8A}" type="presParOf" srcId="{BAB2F3C6-77C9-4162-8060-395993E7B321}" destId="{EEB6C5F1-0C6A-433E-B57B-CFB642A15387}" srcOrd="10" destOrd="0" presId="urn:microsoft.com/office/officeart/2016/7/layout/BasicLinearProcessNumbered"/>
    <dgm:cxn modelId="{4096B892-2194-481A-A0AD-DE50249FF07A}" type="presParOf" srcId="{EEB6C5F1-0C6A-433E-B57B-CFB642A15387}" destId="{184F34F1-7C3D-42AA-8A81-1BCB597D22A9}" srcOrd="0" destOrd="0" presId="urn:microsoft.com/office/officeart/2016/7/layout/BasicLinearProcessNumbered"/>
    <dgm:cxn modelId="{BF79194C-FE1E-47B6-932F-9964623761C4}" type="presParOf" srcId="{EEB6C5F1-0C6A-433E-B57B-CFB642A15387}" destId="{245E10C1-3330-4337-8C16-59CA7CC29377}" srcOrd="1" destOrd="0" presId="urn:microsoft.com/office/officeart/2016/7/layout/BasicLinearProcessNumbered"/>
    <dgm:cxn modelId="{33437CFC-CA63-4780-B533-F08DDE398487}" type="presParOf" srcId="{EEB6C5F1-0C6A-433E-B57B-CFB642A15387}" destId="{7A5A807E-81CF-4E90-BA00-68FF22F8F075}" srcOrd="2" destOrd="0" presId="urn:microsoft.com/office/officeart/2016/7/layout/BasicLinearProcessNumbered"/>
    <dgm:cxn modelId="{860A37E5-F410-4021-A654-27642DADD085}" type="presParOf" srcId="{EEB6C5F1-0C6A-433E-B57B-CFB642A15387}" destId="{A5238143-DDB5-4C2D-B373-1696F78F52A2}" srcOrd="3" destOrd="0" presId="urn:microsoft.com/office/officeart/2016/7/layout/BasicLinearProcessNumbered"/>
    <dgm:cxn modelId="{F4B5F564-C811-4717-8658-609B5D9F5D15}" type="presParOf" srcId="{BAB2F3C6-77C9-4162-8060-395993E7B321}" destId="{3DFF6B33-78C9-4E8D-9E6D-3971F25A1761}" srcOrd="11" destOrd="0" presId="urn:microsoft.com/office/officeart/2016/7/layout/BasicLinearProcessNumbered"/>
    <dgm:cxn modelId="{EEDF3A72-5EEE-48B6-A4C2-826BF77125B2}" type="presParOf" srcId="{BAB2F3C6-77C9-4162-8060-395993E7B321}" destId="{C839C4FE-8202-4E93-B5CC-532FED18999A}" srcOrd="12" destOrd="0" presId="urn:microsoft.com/office/officeart/2016/7/layout/BasicLinearProcessNumbered"/>
    <dgm:cxn modelId="{4321B739-071C-47B5-AC44-F08C574781A0}" type="presParOf" srcId="{C839C4FE-8202-4E93-B5CC-532FED18999A}" destId="{3A34D32D-AE46-4A17-A4C5-45872EB47D56}" srcOrd="0" destOrd="0" presId="urn:microsoft.com/office/officeart/2016/7/layout/BasicLinearProcessNumbered"/>
    <dgm:cxn modelId="{7E94D059-141D-475E-9B53-F8C607F9AD17}" type="presParOf" srcId="{C839C4FE-8202-4E93-B5CC-532FED18999A}" destId="{E6D35160-F9D9-4541-9C16-A67989345C49}" srcOrd="1" destOrd="0" presId="urn:microsoft.com/office/officeart/2016/7/layout/BasicLinearProcessNumbered"/>
    <dgm:cxn modelId="{90BF5899-7398-45C2-BD16-BCBB1755A471}" type="presParOf" srcId="{C839C4FE-8202-4E93-B5CC-532FED18999A}" destId="{64015DF9-71A6-44F1-8114-CB3E75FE3414}" srcOrd="2" destOrd="0" presId="urn:microsoft.com/office/officeart/2016/7/layout/BasicLinearProcessNumbered"/>
    <dgm:cxn modelId="{9F8AB8A2-E0B3-4CF0-947B-279BD4A281F4}" type="presParOf" srcId="{C839C4FE-8202-4E93-B5CC-532FED18999A}" destId="{60E69859-E64C-444A-8457-C4F679D895FC}"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3421C8-40EF-46B9-B245-C905BEABE850}">
      <dsp:nvSpPr>
        <dsp:cNvPr id="0" name=""/>
        <dsp:cNvSpPr/>
      </dsp:nvSpPr>
      <dsp:spPr>
        <a:xfrm>
          <a:off x="0" y="0"/>
          <a:ext cx="775873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BC7A24-B78E-4C1D-9553-2060211CE560}">
      <dsp:nvSpPr>
        <dsp:cNvPr id="0" name=""/>
        <dsp:cNvSpPr/>
      </dsp:nvSpPr>
      <dsp:spPr>
        <a:xfrm>
          <a:off x="0" y="0"/>
          <a:ext cx="1551746" cy="4677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dirty="0"/>
            <a:t>Dual Relationships in Counselling: Key Issues and Effective Solutions</a:t>
          </a:r>
          <a:endParaRPr lang="en-GB" sz="1700" kern="1200" dirty="0"/>
        </a:p>
      </dsp:txBody>
      <dsp:txXfrm>
        <a:off x="0" y="0"/>
        <a:ext cx="1551746" cy="4677006"/>
      </dsp:txXfrm>
    </dsp:sp>
    <dsp:sp modelId="{69619EC7-4216-4DC5-BB26-154123EE87D4}">
      <dsp:nvSpPr>
        <dsp:cNvPr id="0" name=""/>
        <dsp:cNvSpPr/>
      </dsp:nvSpPr>
      <dsp:spPr>
        <a:xfrm>
          <a:off x="1668127" y="73078"/>
          <a:ext cx="6090604" cy="1461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dirty="0"/>
            <a:t>Understanding Dual Relationships in Counselling; </a:t>
          </a:r>
          <a:r>
            <a:rPr lang="en-GB" sz="1500" kern="1200" dirty="0"/>
            <a:t>some dual roles may seem harmless or even unavoidable in small communities, they introduce significant ethical and professional concerns. Because the counselling relationship is built on trust, confidentiality, and clear boundaries, dual relationships can complicate or undermine the therapeutic process </a:t>
          </a:r>
          <a:r>
            <a:rPr lang="en-GB" sz="1500" b="0" kern="1200" dirty="0"/>
            <a:t> </a:t>
          </a:r>
        </a:p>
      </dsp:txBody>
      <dsp:txXfrm>
        <a:off x="1668127" y="73078"/>
        <a:ext cx="6090604" cy="1461564"/>
      </dsp:txXfrm>
    </dsp:sp>
    <dsp:sp modelId="{B17AC2C5-D234-494C-B08A-7C7FED7D1790}">
      <dsp:nvSpPr>
        <dsp:cNvPr id="0" name=""/>
        <dsp:cNvSpPr/>
      </dsp:nvSpPr>
      <dsp:spPr>
        <a:xfrm>
          <a:off x="1551746" y="1534642"/>
          <a:ext cx="6206985"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C39CD87-B4C4-4E57-BA47-B53E9E761F87}">
      <dsp:nvSpPr>
        <dsp:cNvPr id="0" name=""/>
        <dsp:cNvSpPr/>
      </dsp:nvSpPr>
      <dsp:spPr>
        <a:xfrm>
          <a:off x="1668127" y="1607720"/>
          <a:ext cx="6090604" cy="1461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dirty="0"/>
            <a:t>Why Dual Relationships Are Problematic: </a:t>
          </a:r>
          <a:r>
            <a:rPr lang="en-GB" sz="1500" b="0" kern="1200" dirty="0"/>
            <a:t>blurred professional boundaries, risk of exploitation, confidentiality concerns, reduced therapeutic efficacy.</a:t>
          </a:r>
        </a:p>
      </dsp:txBody>
      <dsp:txXfrm>
        <a:off x="1668127" y="1607720"/>
        <a:ext cx="6090604" cy="1461564"/>
      </dsp:txXfrm>
    </dsp:sp>
    <dsp:sp modelId="{5ED43C54-573E-49B9-91E9-E0B9CEF6164D}">
      <dsp:nvSpPr>
        <dsp:cNvPr id="0" name=""/>
        <dsp:cNvSpPr/>
      </dsp:nvSpPr>
      <dsp:spPr>
        <a:xfrm>
          <a:off x="1551746" y="3069285"/>
          <a:ext cx="6206985"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1C365DA-1AE6-48E0-A20E-5AECC31CDD27}">
      <dsp:nvSpPr>
        <dsp:cNvPr id="0" name=""/>
        <dsp:cNvSpPr/>
      </dsp:nvSpPr>
      <dsp:spPr>
        <a:xfrm>
          <a:off x="1668127" y="3142363"/>
          <a:ext cx="6090604" cy="1461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dirty="0"/>
            <a:t>Practical Solutions for Managing Dual Relationships: </a:t>
          </a:r>
          <a:r>
            <a:rPr lang="en-GB" sz="1500" b="0" kern="1200" dirty="0"/>
            <a:t>Identify and Evaluate the Risks Early, set clear boundaries, use supervision regularly, document all decisions, attend ethics training regularly.</a:t>
          </a:r>
        </a:p>
      </dsp:txBody>
      <dsp:txXfrm>
        <a:off x="1668127" y="3142363"/>
        <a:ext cx="6090604" cy="1461564"/>
      </dsp:txXfrm>
    </dsp:sp>
    <dsp:sp modelId="{5E2EF55F-2599-42D5-B2A4-FBDDB93D7EA8}">
      <dsp:nvSpPr>
        <dsp:cNvPr id="0" name=""/>
        <dsp:cNvSpPr/>
      </dsp:nvSpPr>
      <dsp:spPr>
        <a:xfrm>
          <a:off x="1551746" y="4603927"/>
          <a:ext cx="6206985"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2B5EE4-D5F5-457D-A416-2675899E585F}">
      <dsp:nvSpPr>
        <dsp:cNvPr id="0" name=""/>
        <dsp:cNvSpPr/>
      </dsp:nvSpPr>
      <dsp:spPr>
        <a:xfrm>
          <a:off x="860640" y="0"/>
          <a:ext cx="9753930" cy="4567792"/>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E6511C-C608-4F05-BF4A-A1D3F6EEA4DA}">
      <dsp:nvSpPr>
        <dsp:cNvPr id="0" name=""/>
        <dsp:cNvSpPr/>
      </dsp:nvSpPr>
      <dsp:spPr>
        <a:xfrm>
          <a:off x="3151" y="1370337"/>
          <a:ext cx="1835025" cy="1827116"/>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Must identify and justify the use of Gibbs` reflective cycle</a:t>
          </a:r>
        </a:p>
      </dsp:txBody>
      <dsp:txXfrm>
        <a:off x="92343" y="1459529"/>
        <a:ext cx="1656641" cy="1648732"/>
      </dsp:txXfrm>
    </dsp:sp>
    <dsp:sp modelId="{CDBA5F79-3682-41B3-8BF4-35C6B045BBCD}">
      <dsp:nvSpPr>
        <dsp:cNvPr id="0" name=""/>
        <dsp:cNvSpPr/>
      </dsp:nvSpPr>
      <dsp:spPr>
        <a:xfrm>
          <a:off x="1929928" y="1370337"/>
          <a:ext cx="1835025" cy="1827116"/>
        </a:xfrm>
        <a:prstGeom prst="roundRect">
          <a:avLst/>
        </a:prstGeom>
        <a:solidFill>
          <a:schemeClr val="accent4">
            <a:hueOff val="1319987"/>
            <a:satOff val="-5840"/>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Must focus on your coping styles and decision-making processes</a:t>
          </a:r>
        </a:p>
      </dsp:txBody>
      <dsp:txXfrm>
        <a:off x="2019120" y="1459529"/>
        <a:ext cx="1656641" cy="1648732"/>
      </dsp:txXfrm>
    </dsp:sp>
    <dsp:sp modelId="{A3765D48-C10D-4345-9E63-B19E0C8ECFA1}">
      <dsp:nvSpPr>
        <dsp:cNvPr id="0" name=""/>
        <dsp:cNvSpPr/>
      </dsp:nvSpPr>
      <dsp:spPr>
        <a:xfrm>
          <a:off x="3856705" y="1370337"/>
          <a:ext cx="1835025" cy="1827116"/>
        </a:xfrm>
        <a:prstGeom prst="roundRect">
          <a:avLst/>
        </a:prstGeom>
        <a:solidFill>
          <a:schemeClr val="accent4">
            <a:hueOff val="2639975"/>
            <a:satOff val="-11681"/>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Use a psychological framework to communicate these. E.g. Lazarus &amp; Folkman  (1984) theory </a:t>
          </a:r>
        </a:p>
      </dsp:txBody>
      <dsp:txXfrm>
        <a:off x="3945897" y="1459529"/>
        <a:ext cx="1656641" cy="1648732"/>
      </dsp:txXfrm>
    </dsp:sp>
    <dsp:sp modelId="{B831F6DE-ED06-4BCC-A991-9B7A12452E58}">
      <dsp:nvSpPr>
        <dsp:cNvPr id="0" name=""/>
        <dsp:cNvSpPr/>
      </dsp:nvSpPr>
      <dsp:spPr>
        <a:xfrm>
          <a:off x="5783481" y="1370337"/>
          <a:ext cx="1835025" cy="1827116"/>
        </a:xfrm>
        <a:prstGeom prst="roundRect">
          <a:avLst/>
        </a:prstGeom>
        <a:solidFill>
          <a:schemeClr val="accent4">
            <a:hueOff val="3959962"/>
            <a:satOff val="-17521"/>
            <a:lumOff val="-294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Use real-life/class scenario`s/ simulations to assist you</a:t>
          </a:r>
        </a:p>
      </dsp:txBody>
      <dsp:txXfrm>
        <a:off x="5872673" y="1459529"/>
        <a:ext cx="1656641" cy="1648732"/>
      </dsp:txXfrm>
    </dsp:sp>
    <dsp:sp modelId="{D87C96CB-975B-42ED-818C-DD2C3277F4C0}">
      <dsp:nvSpPr>
        <dsp:cNvPr id="0" name=""/>
        <dsp:cNvSpPr/>
      </dsp:nvSpPr>
      <dsp:spPr>
        <a:xfrm>
          <a:off x="7710258" y="1370337"/>
          <a:ext cx="1835025" cy="1827116"/>
        </a:xfrm>
        <a:prstGeom prst="roundRect">
          <a:avLst/>
        </a:prstGeom>
        <a:solidFill>
          <a:schemeClr val="accent4">
            <a:hueOff val="5279950"/>
            <a:satOff val="-23362"/>
            <a:lumOff val="-3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Identify your own personal strengths and areas that require development</a:t>
          </a:r>
        </a:p>
      </dsp:txBody>
      <dsp:txXfrm>
        <a:off x="7799450" y="1459529"/>
        <a:ext cx="1656641" cy="1648732"/>
      </dsp:txXfrm>
    </dsp:sp>
    <dsp:sp modelId="{B6EE4D68-09E9-41CA-9801-ED8FD8C79A06}">
      <dsp:nvSpPr>
        <dsp:cNvPr id="0" name=""/>
        <dsp:cNvSpPr/>
      </dsp:nvSpPr>
      <dsp:spPr>
        <a:xfrm>
          <a:off x="9637034" y="1370337"/>
          <a:ext cx="1835025" cy="1827116"/>
        </a:xfrm>
        <a:prstGeom prst="round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Ensure that you link to the BPS and role specific requirements</a:t>
          </a:r>
        </a:p>
      </dsp:txBody>
      <dsp:txXfrm>
        <a:off x="9726226" y="1459529"/>
        <a:ext cx="1656641" cy="16487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96FD51-695A-4E32-B09E-972C989134F0}">
      <dsp:nvSpPr>
        <dsp:cNvPr id="0" name=""/>
        <dsp:cNvSpPr/>
      </dsp:nvSpPr>
      <dsp:spPr>
        <a:xfrm>
          <a:off x="0" y="0"/>
          <a:ext cx="81280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9EAE9D-8D27-4F2B-9719-F15BB96441FE}">
      <dsp:nvSpPr>
        <dsp:cNvPr id="0" name=""/>
        <dsp:cNvSpPr/>
      </dsp:nvSpPr>
      <dsp:spPr>
        <a:xfrm>
          <a:off x="0" y="0"/>
          <a:ext cx="1625600" cy="2709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solidFill>
                <a:schemeClr val="tx2">
                  <a:lumMod val="90000"/>
                  <a:lumOff val="10000"/>
                </a:schemeClr>
              </a:solidFill>
            </a:rPr>
            <a:t>An educational psychologist:</a:t>
          </a:r>
        </a:p>
      </dsp:txBody>
      <dsp:txXfrm>
        <a:off x="0" y="0"/>
        <a:ext cx="1625600" cy="2709333"/>
      </dsp:txXfrm>
    </dsp:sp>
    <dsp:sp modelId="{C65CF041-9164-46B6-85B9-0026E8B661C5}">
      <dsp:nvSpPr>
        <dsp:cNvPr id="0" name=""/>
        <dsp:cNvSpPr/>
      </dsp:nvSpPr>
      <dsp:spPr>
        <a:xfrm>
          <a:off x="1747520" y="42333"/>
          <a:ext cx="6380480" cy="846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dirty="0">
              <a:solidFill>
                <a:schemeClr val="tx2">
                  <a:lumMod val="90000"/>
                  <a:lumOff val="10000"/>
                </a:schemeClr>
              </a:solidFill>
            </a:rPr>
            <a:t>Assess Learning Needs, supports students, works with teachers and schools</a:t>
          </a:r>
          <a:endParaRPr lang="en-GB" sz="1700" kern="1200" dirty="0">
            <a:solidFill>
              <a:schemeClr val="tx2">
                <a:lumMod val="90000"/>
                <a:lumOff val="10000"/>
              </a:schemeClr>
            </a:solidFill>
          </a:endParaRPr>
        </a:p>
      </dsp:txBody>
      <dsp:txXfrm>
        <a:off x="1747520" y="42333"/>
        <a:ext cx="6380480" cy="846666"/>
      </dsp:txXfrm>
    </dsp:sp>
    <dsp:sp modelId="{6D460D89-61E0-4FF0-9901-F1881FF87FB5}">
      <dsp:nvSpPr>
        <dsp:cNvPr id="0" name=""/>
        <dsp:cNvSpPr/>
      </dsp:nvSpPr>
      <dsp:spPr>
        <a:xfrm>
          <a:off x="1625599" y="889000"/>
          <a:ext cx="6502400"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715E517-CB8E-4DDF-9938-509E4C6B9657}">
      <dsp:nvSpPr>
        <dsp:cNvPr id="0" name=""/>
        <dsp:cNvSpPr/>
      </dsp:nvSpPr>
      <dsp:spPr>
        <a:xfrm>
          <a:off x="1747520" y="931333"/>
          <a:ext cx="6380480" cy="846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Font typeface="Arial" panose="020B0604020202020204" pitchFamily="34" charset="0"/>
            <a:buNone/>
          </a:pPr>
          <a:r>
            <a:rPr lang="en-GB" sz="1700" kern="1200" dirty="0">
              <a:solidFill>
                <a:schemeClr val="tx2">
                  <a:lumMod val="90000"/>
                  <a:lumOff val="10000"/>
                </a:schemeClr>
              </a:solidFill>
            </a:rPr>
            <a:t>Identify learning difficulties (e.g., dyslexia, ADHD, developmental delays). Conduct cognitive, behavioural, and academic assessments. Determine students’ strengths and challenges.</a:t>
          </a:r>
        </a:p>
      </dsp:txBody>
      <dsp:txXfrm>
        <a:off x="1747520" y="931333"/>
        <a:ext cx="6380480" cy="846666"/>
      </dsp:txXfrm>
    </dsp:sp>
    <dsp:sp modelId="{7595AC8F-634E-43D0-8374-FF0C599DA8F7}">
      <dsp:nvSpPr>
        <dsp:cNvPr id="0" name=""/>
        <dsp:cNvSpPr/>
      </dsp:nvSpPr>
      <dsp:spPr>
        <a:xfrm>
          <a:off x="1625599" y="1778000"/>
          <a:ext cx="6502400"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645C9B1-A073-4664-A66F-EAD5DE29EA1A}">
      <dsp:nvSpPr>
        <dsp:cNvPr id="0" name=""/>
        <dsp:cNvSpPr/>
      </dsp:nvSpPr>
      <dsp:spPr>
        <a:xfrm>
          <a:off x="1747520" y="1820333"/>
          <a:ext cx="6380480" cy="846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solidFill>
                <a:schemeClr val="tx2">
                  <a:lumMod val="90000"/>
                  <a:lumOff val="10000"/>
                </a:schemeClr>
              </a:solidFill>
            </a:rPr>
            <a:t>Develop individualized learning plans. Provide recommendations for classroom accommodations. Help students with social, emotional, or behavioural challenges that affect learning.</a:t>
          </a:r>
        </a:p>
      </dsp:txBody>
      <dsp:txXfrm>
        <a:off x="1747520" y="1820333"/>
        <a:ext cx="6380480" cy="846666"/>
      </dsp:txXfrm>
    </dsp:sp>
    <dsp:sp modelId="{283C3BAB-DBEC-46E9-ADAD-40877CC201E0}">
      <dsp:nvSpPr>
        <dsp:cNvPr id="0" name=""/>
        <dsp:cNvSpPr/>
      </dsp:nvSpPr>
      <dsp:spPr>
        <a:xfrm>
          <a:off x="1625599" y="2667000"/>
          <a:ext cx="6502400"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CD55E2A-4CF8-4B98-B9E2-9BD51DC2D130}">
      <dsp:nvSpPr>
        <dsp:cNvPr id="0" name=""/>
        <dsp:cNvSpPr/>
      </dsp:nvSpPr>
      <dsp:spPr>
        <a:xfrm>
          <a:off x="0" y="2709333"/>
          <a:ext cx="81280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81B700-718B-4BBA-90FA-F2A29E565495}">
      <dsp:nvSpPr>
        <dsp:cNvPr id="0" name=""/>
        <dsp:cNvSpPr/>
      </dsp:nvSpPr>
      <dsp:spPr>
        <a:xfrm>
          <a:off x="0" y="2709333"/>
          <a:ext cx="1625600" cy="2709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endParaRPr lang="en-GB" sz="2000" kern="1200" dirty="0"/>
        </a:p>
      </dsp:txBody>
      <dsp:txXfrm>
        <a:off x="0" y="2709333"/>
        <a:ext cx="1625600" cy="2709333"/>
      </dsp:txXfrm>
    </dsp:sp>
    <dsp:sp modelId="{3A06022C-F7E5-4FAC-868C-301A108C7F43}">
      <dsp:nvSpPr>
        <dsp:cNvPr id="0" name=""/>
        <dsp:cNvSpPr/>
      </dsp:nvSpPr>
      <dsp:spPr>
        <a:xfrm>
          <a:off x="1747520" y="2832364"/>
          <a:ext cx="6380480" cy="2460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solidFill>
                <a:schemeClr val="tx2">
                  <a:lumMod val="90000"/>
                  <a:lumOff val="10000"/>
                </a:schemeClr>
              </a:solidFill>
            </a:rPr>
            <a:t>Train teachers in classroom management, special education strategies, and child development. Consult on policies, curricula, and interventions. Help schools design more inclusive and effective learning environments.</a:t>
          </a:r>
        </a:p>
      </dsp:txBody>
      <dsp:txXfrm>
        <a:off x="1747520" y="2832364"/>
        <a:ext cx="6380480" cy="2460625"/>
      </dsp:txXfrm>
    </dsp:sp>
    <dsp:sp modelId="{FFEC842A-A49E-49F6-868B-5871D9F1F429}">
      <dsp:nvSpPr>
        <dsp:cNvPr id="0" name=""/>
        <dsp:cNvSpPr/>
      </dsp:nvSpPr>
      <dsp:spPr>
        <a:xfrm>
          <a:off x="1625599" y="5292989"/>
          <a:ext cx="6502400"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C9BC10-37DB-4408-BC8B-A7D1152471AA}">
      <dsp:nvSpPr>
        <dsp:cNvPr id="0" name=""/>
        <dsp:cNvSpPr/>
      </dsp:nvSpPr>
      <dsp:spPr>
        <a:xfrm>
          <a:off x="0" y="0"/>
          <a:ext cx="81280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A21C7A-1C43-4EAF-8A8C-AADC9D69F4F4}">
      <dsp:nvSpPr>
        <dsp:cNvPr id="0" name=""/>
        <dsp:cNvSpPr/>
      </dsp:nvSpPr>
      <dsp:spPr>
        <a:xfrm>
          <a:off x="0" y="0"/>
          <a:ext cx="1625600" cy="54186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solidFill>
                <a:schemeClr val="tx2">
                  <a:lumMod val="90000"/>
                  <a:lumOff val="10000"/>
                </a:schemeClr>
              </a:solidFill>
            </a:rPr>
            <a:t>Collaborate with parents,  conduct research, provide interventions.</a:t>
          </a:r>
        </a:p>
      </dsp:txBody>
      <dsp:txXfrm>
        <a:off x="0" y="0"/>
        <a:ext cx="1625600" cy="5418667"/>
      </dsp:txXfrm>
    </dsp:sp>
    <dsp:sp modelId="{AA11181A-407C-4276-A04F-9A6C4E0D0390}">
      <dsp:nvSpPr>
        <dsp:cNvPr id="0" name=""/>
        <dsp:cNvSpPr/>
      </dsp:nvSpPr>
      <dsp:spPr>
        <a:xfrm>
          <a:off x="1747520" y="84666"/>
          <a:ext cx="6380480" cy="1693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solidFill>
                <a:schemeClr val="tx2">
                  <a:lumMod val="90000"/>
                  <a:lumOff val="10000"/>
                </a:schemeClr>
              </a:solidFill>
            </a:rPr>
            <a:t>Explain assessment results and recommendations. Give guidance on supporting learning at home. Help navigate special education services and resources.</a:t>
          </a:r>
        </a:p>
      </dsp:txBody>
      <dsp:txXfrm>
        <a:off x="1747520" y="84666"/>
        <a:ext cx="6380480" cy="1693333"/>
      </dsp:txXfrm>
    </dsp:sp>
    <dsp:sp modelId="{4F0713AC-D10A-43A9-86A6-9BB2CF0FBBE0}">
      <dsp:nvSpPr>
        <dsp:cNvPr id="0" name=""/>
        <dsp:cNvSpPr/>
      </dsp:nvSpPr>
      <dsp:spPr>
        <a:xfrm>
          <a:off x="1625599" y="1778000"/>
          <a:ext cx="6502400"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DAA6951-27A1-45FC-AB39-959982C53D67}">
      <dsp:nvSpPr>
        <dsp:cNvPr id="0" name=""/>
        <dsp:cNvSpPr/>
      </dsp:nvSpPr>
      <dsp:spPr>
        <a:xfrm>
          <a:off x="1747520" y="1862666"/>
          <a:ext cx="6380480" cy="1693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solidFill>
                <a:schemeClr val="tx2">
                  <a:lumMod val="90000"/>
                  <a:lumOff val="10000"/>
                </a:schemeClr>
              </a:solidFill>
            </a:rPr>
            <a:t>Study how teaching methods, technologies, and environments impact learning. Evaluate educational programs and interventions.  Contribute to policies that enhance education systems. </a:t>
          </a:r>
        </a:p>
      </dsp:txBody>
      <dsp:txXfrm>
        <a:off x="1747520" y="1862666"/>
        <a:ext cx="6380480" cy="1693333"/>
      </dsp:txXfrm>
    </dsp:sp>
    <dsp:sp modelId="{61B3C61A-45B4-482F-AC2C-40E672B57049}">
      <dsp:nvSpPr>
        <dsp:cNvPr id="0" name=""/>
        <dsp:cNvSpPr/>
      </dsp:nvSpPr>
      <dsp:spPr>
        <a:xfrm>
          <a:off x="1625599" y="3556000"/>
          <a:ext cx="6502400"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3FE5FC-F555-4F17-85C1-FD995412D267}">
      <dsp:nvSpPr>
        <dsp:cNvPr id="0" name=""/>
        <dsp:cNvSpPr/>
      </dsp:nvSpPr>
      <dsp:spPr>
        <a:xfrm>
          <a:off x="1747520" y="3640666"/>
          <a:ext cx="6380480" cy="1693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solidFill>
                <a:schemeClr val="tx2">
                  <a:lumMod val="90000"/>
                  <a:lumOff val="10000"/>
                </a:schemeClr>
              </a:solidFill>
            </a:rPr>
            <a:t>Offer counselling or behavioural interventions when needed. Support students with issues like anxiety, motivation, or social skills.</a:t>
          </a:r>
        </a:p>
      </dsp:txBody>
      <dsp:txXfrm>
        <a:off x="1747520" y="3640666"/>
        <a:ext cx="6380480" cy="1693333"/>
      </dsp:txXfrm>
    </dsp:sp>
    <dsp:sp modelId="{A2D924DE-A274-4A17-82CC-BBB330113A2E}">
      <dsp:nvSpPr>
        <dsp:cNvPr id="0" name=""/>
        <dsp:cNvSpPr/>
      </dsp:nvSpPr>
      <dsp:spPr>
        <a:xfrm>
          <a:off x="1625599" y="5334000"/>
          <a:ext cx="6502400"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BEACBF-0A1A-4C8F-B56E-B7D42688A24A}">
      <dsp:nvSpPr>
        <dsp:cNvPr id="0" name=""/>
        <dsp:cNvSpPr/>
      </dsp:nvSpPr>
      <dsp:spPr>
        <a:xfrm rot="16200000">
          <a:off x="1117600" y="-1117600"/>
          <a:ext cx="3022600" cy="5257800"/>
        </a:xfrm>
        <a:prstGeom prst="round1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kern="1200" dirty="0"/>
            <a:t>Option A: Maintain Confidentiality (For Now).</a:t>
          </a:r>
          <a:r>
            <a:rPr lang="en-GB" sz="2100" kern="1200" dirty="0"/>
            <a:t> Continue supportive sessions, gather more information, and attempt to build trust.</a:t>
          </a:r>
          <a:br>
            <a:rPr lang="en-GB" sz="2100" kern="1200" dirty="0"/>
          </a:br>
          <a:r>
            <a:rPr lang="en-GB" sz="2100" b="1" kern="1200" dirty="0"/>
            <a:t>Risks:</a:t>
          </a:r>
          <a:r>
            <a:rPr lang="en-GB" sz="2100" kern="1200" dirty="0"/>
            <a:t> harm may escalate; professional negligence; violation of safeguarding laws.</a:t>
          </a:r>
        </a:p>
      </dsp:txBody>
      <dsp:txXfrm rot="5400000">
        <a:off x="0" y="0"/>
        <a:ext cx="5257800" cy="2266950"/>
      </dsp:txXfrm>
    </dsp:sp>
    <dsp:sp modelId="{0A1983B1-69C4-487D-AD6C-F3E442322F48}">
      <dsp:nvSpPr>
        <dsp:cNvPr id="0" name=""/>
        <dsp:cNvSpPr/>
      </dsp:nvSpPr>
      <dsp:spPr>
        <a:xfrm>
          <a:off x="5257800" y="0"/>
          <a:ext cx="5257800" cy="3022600"/>
        </a:xfrm>
        <a:prstGeom prst="round1Rect">
          <a:avLst/>
        </a:prstGeom>
        <a:solidFill>
          <a:schemeClr val="accent4">
            <a:hueOff val="2199979"/>
            <a:satOff val="-9734"/>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kern="1200" dirty="0"/>
            <a:t>Option B: Immediately Disclose to School Safeguarding Team. </a:t>
          </a:r>
          <a:r>
            <a:rPr lang="en-GB" sz="2100" kern="1200" dirty="0"/>
            <a:t>Prioritize safety and duty of care.</a:t>
          </a:r>
          <a:br>
            <a:rPr lang="en-GB" sz="2100" kern="1200" dirty="0"/>
          </a:br>
          <a:r>
            <a:rPr lang="en-GB" sz="2100" b="1" kern="1200" dirty="0"/>
            <a:t>Risks:</a:t>
          </a:r>
          <a:r>
            <a:rPr lang="en-GB" sz="2100" kern="1200" dirty="0"/>
            <a:t> destroys trust; Liam may disengage completely; potential retaliation from peers.</a:t>
          </a:r>
        </a:p>
      </dsp:txBody>
      <dsp:txXfrm>
        <a:off x="5257800" y="0"/>
        <a:ext cx="5257800" cy="2266950"/>
      </dsp:txXfrm>
    </dsp:sp>
    <dsp:sp modelId="{D8B458D1-8B77-4F2A-99C5-E86BABF404DD}">
      <dsp:nvSpPr>
        <dsp:cNvPr id="0" name=""/>
        <dsp:cNvSpPr/>
      </dsp:nvSpPr>
      <dsp:spPr>
        <a:xfrm rot="10800000">
          <a:off x="0" y="3022600"/>
          <a:ext cx="5257800" cy="3022600"/>
        </a:xfrm>
        <a:prstGeom prst="round1Rect">
          <a:avLst/>
        </a:prstGeom>
        <a:solidFill>
          <a:schemeClr val="accent4">
            <a:hueOff val="4399958"/>
            <a:satOff val="-19468"/>
            <a:lumOff val="-32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kern="1200" dirty="0"/>
            <a:t>Option C: Seek Liam’s Collaboration in a Gradual Disclosure Plan. </a:t>
          </a:r>
          <a:r>
            <a:rPr lang="en-GB" sz="2100" kern="1200" dirty="0"/>
            <a:t>Explain limits of confidentiality, explore fears, and negotiate how and when to involve others.</a:t>
          </a:r>
          <a:br>
            <a:rPr lang="en-GB" sz="2100" kern="1200" dirty="0"/>
          </a:br>
          <a:r>
            <a:rPr lang="en-GB" sz="2100" b="1" kern="1200" dirty="0"/>
            <a:t>Risks:</a:t>
          </a:r>
          <a:r>
            <a:rPr lang="en-GB" sz="2100" kern="1200" dirty="0"/>
            <a:t> still may harm rapport; may delay necessary action.</a:t>
          </a:r>
        </a:p>
      </dsp:txBody>
      <dsp:txXfrm rot="10800000">
        <a:off x="0" y="3778250"/>
        <a:ext cx="5257800" cy="2266950"/>
      </dsp:txXfrm>
    </dsp:sp>
    <dsp:sp modelId="{90ABBC7D-0E5D-4556-B7CA-C7C90001782A}">
      <dsp:nvSpPr>
        <dsp:cNvPr id="0" name=""/>
        <dsp:cNvSpPr/>
      </dsp:nvSpPr>
      <dsp:spPr>
        <a:xfrm rot="5400000">
          <a:off x="6375400" y="1904999"/>
          <a:ext cx="3022600" cy="5257800"/>
        </a:xfrm>
        <a:prstGeom prst="round1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kern="1200" dirty="0"/>
            <a:t>Option D: Notify Parents First. </a:t>
          </a:r>
          <a:r>
            <a:rPr lang="en-GB" sz="2100" kern="1200" dirty="0"/>
            <a:t>Parents may influence protective measures outside school.</a:t>
          </a:r>
          <a:br>
            <a:rPr lang="en-GB" sz="2100" kern="1200" dirty="0"/>
          </a:br>
          <a:r>
            <a:rPr lang="en-GB" sz="2100" b="1" kern="1200" dirty="0"/>
            <a:t>Risks:</a:t>
          </a:r>
          <a:r>
            <a:rPr lang="en-GB" sz="2100" kern="1200" dirty="0"/>
            <a:t> violates Liam’s wishes; may lead to family conflict or overwhelm.</a:t>
          </a:r>
        </a:p>
      </dsp:txBody>
      <dsp:txXfrm rot="-5400000">
        <a:off x="5257800" y="3778249"/>
        <a:ext cx="5257800" cy="2266950"/>
      </dsp:txXfrm>
    </dsp:sp>
    <dsp:sp modelId="{C6490D11-38A9-45A2-A154-37ADDBBC7D63}">
      <dsp:nvSpPr>
        <dsp:cNvPr id="0" name=""/>
        <dsp:cNvSpPr/>
      </dsp:nvSpPr>
      <dsp:spPr>
        <a:xfrm>
          <a:off x="3680460" y="2266950"/>
          <a:ext cx="3154680" cy="1511300"/>
        </a:xfrm>
        <a:prstGeom prst="roundRect">
          <a:avLst/>
        </a:prstGeom>
        <a:solidFill>
          <a:schemeClr val="accent4">
            <a:tint val="4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Possible courses of action</a:t>
          </a:r>
        </a:p>
      </dsp:txBody>
      <dsp:txXfrm>
        <a:off x="3754236" y="2340726"/>
        <a:ext cx="3007128" cy="136374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53E709-D57F-4E60-9CDB-D3A1721506F8}">
      <dsp:nvSpPr>
        <dsp:cNvPr id="0" name=""/>
        <dsp:cNvSpPr/>
      </dsp:nvSpPr>
      <dsp:spPr>
        <a:xfrm>
          <a:off x="863345" y="0"/>
          <a:ext cx="9784588" cy="5594291"/>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3FE177-F90D-4540-8FAC-7402F6C5B13F}">
      <dsp:nvSpPr>
        <dsp:cNvPr id="0" name=""/>
        <dsp:cNvSpPr/>
      </dsp:nvSpPr>
      <dsp:spPr>
        <a:xfrm>
          <a:off x="5831" y="1148071"/>
          <a:ext cx="2591618" cy="3298147"/>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Key Issues: Parental consent</a:t>
          </a:r>
          <a:r>
            <a:rPr lang="en-GB" sz="1400" kern="1200" dirty="0"/>
            <a:t>: For a 14-year-old, legal and procedural norms usually require parental consent for psychological assessment. </a:t>
          </a:r>
          <a:r>
            <a:rPr lang="en-GB" sz="1400" b="1" kern="1200" dirty="0"/>
            <a:t>Maya’s expressed wishes</a:t>
          </a:r>
          <a:r>
            <a:rPr lang="en-GB" sz="1400" kern="1200" dirty="0"/>
            <a:t>: Maya verbally states she </a:t>
          </a:r>
          <a:r>
            <a:rPr lang="en-GB" sz="1400" i="1" kern="1200" dirty="0"/>
            <a:t>wants</a:t>
          </a:r>
          <a:r>
            <a:rPr lang="en-GB" sz="1400" kern="1200" dirty="0"/>
            <a:t> support, demonstrating emerging autonomy and capacity. </a:t>
          </a:r>
          <a:r>
            <a:rPr lang="en-GB" sz="1400" b="1" kern="1200" dirty="0"/>
            <a:t>Cultural sensitivity</a:t>
          </a:r>
          <a:r>
            <a:rPr lang="en-GB" sz="1400" kern="1200" dirty="0"/>
            <a:t>: The parents’ concerns are rooted in cultural beliefs about stigma. </a:t>
          </a:r>
          <a:endParaRPr lang="en-GB" sz="1400" b="1" kern="1200" dirty="0"/>
        </a:p>
      </dsp:txBody>
      <dsp:txXfrm>
        <a:off x="132343" y="1274583"/>
        <a:ext cx="2338594" cy="3045123"/>
      </dsp:txXfrm>
    </dsp:sp>
    <dsp:sp modelId="{640CC9B9-35F4-49BD-8700-A1B26561DB91}">
      <dsp:nvSpPr>
        <dsp:cNvPr id="0" name=""/>
        <dsp:cNvSpPr/>
      </dsp:nvSpPr>
      <dsp:spPr>
        <a:xfrm>
          <a:off x="2975164" y="1168401"/>
          <a:ext cx="2591618" cy="3257488"/>
        </a:xfrm>
        <a:prstGeom prst="roundRect">
          <a:avLst/>
        </a:prstGeom>
        <a:solidFill>
          <a:schemeClr val="accent3">
            <a:hueOff val="1372388"/>
            <a:satOff val="8237"/>
            <a:lumOff val="627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Ethical Tension. </a:t>
          </a:r>
          <a:r>
            <a:rPr lang="en-GB" sz="1600" kern="1200" dirty="0"/>
            <a:t>The EP must respect: Maya’s </a:t>
          </a:r>
          <a:r>
            <a:rPr lang="en-GB" sz="1600" b="1" kern="1200" dirty="0"/>
            <a:t>developing autonomy</a:t>
          </a:r>
          <a:r>
            <a:rPr lang="en-GB" sz="1600" kern="1200" dirty="0"/>
            <a:t> and her right to be heard. The parents’ </a:t>
          </a:r>
          <a:r>
            <a:rPr lang="en-GB" sz="1600" b="1" kern="1200" dirty="0"/>
            <a:t>legal authority and cultural values. </a:t>
          </a:r>
          <a:r>
            <a:rPr lang="en-GB" sz="1600" kern="1200" dirty="0"/>
            <a:t>The need to avoid reinforcing stigma or disrespecting cultural diversity. However, doing nothing may lead to </a:t>
          </a:r>
          <a:r>
            <a:rPr lang="en-GB" sz="1600" b="1" kern="1200" dirty="0"/>
            <a:t>disrespecting Maya’s welfare and her right to educational access</a:t>
          </a:r>
          <a:r>
            <a:rPr lang="en-GB" sz="1600" kern="1200" dirty="0"/>
            <a:t>.</a:t>
          </a:r>
        </a:p>
      </dsp:txBody>
      <dsp:txXfrm>
        <a:off x="3101676" y="1294913"/>
        <a:ext cx="2338594" cy="3004464"/>
      </dsp:txXfrm>
    </dsp:sp>
    <dsp:sp modelId="{B2A96DF8-ECB9-4BFD-9621-B617D2042D02}">
      <dsp:nvSpPr>
        <dsp:cNvPr id="0" name=""/>
        <dsp:cNvSpPr/>
      </dsp:nvSpPr>
      <dsp:spPr>
        <a:xfrm>
          <a:off x="5944496" y="1164529"/>
          <a:ext cx="2591618" cy="3265231"/>
        </a:xfrm>
        <a:prstGeom prst="roundRect">
          <a:avLst/>
        </a:prstGeom>
        <a:solidFill>
          <a:schemeClr val="accent3">
            <a:hueOff val="2744775"/>
            <a:satOff val="16475"/>
            <a:lumOff val="125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Application of BPS Respect Standards. </a:t>
          </a:r>
          <a:r>
            <a:rPr lang="en-GB" sz="1600" kern="1200" dirty="0"/>
            <a:t>Promote </a:t>
          </a:r>
          <a:r>
            <a:rPr lang="en-GB" sz="1600" b="1" kern="1200" dirty="0"/>
            <a:t>self-determination</a:t>
          </a:r>
          <a:r>
            <a:rPr lang="en-GB" sz="1600" kern="1200" dirty="0"/>
            <a:t> where possible. Negotiate with parents in a culturally sensitive manner. Ensure Maya’s voice is central: children should be meaningfully involved in decisions affecting them.</a:t>
          </a:r>
        </a:p>
      </dsp:txBody>
      <dsp:txXfrm>
        <a:off x="6071008" y="1291041"/>
        <a:ext cx="2338594" cy="3012207"/>
      </dsp:txXfrm>
    </dsp:sp>
    <dsp:sp modelId="{642835AD-DB1F-45FF-B0C3-9CDB571386D3}">
      <dsp:nvSpPr>
        <dsp:cNvPr id="0" name=""/>
        <dsp:cNvSpPr/>
      </dsp:nvSpPr>
      <dsp:spPr>
        <a:xfrm>
          <a:off x="8913829" y="1174689"/>
          <a:ext cx="2591618" cy="3244912"/>
        </a:xfrm>
        <a:prstGeom prst="roundRect">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Conclusion for Respect: The EP should actively seek parental engagement while advocating for Maya’s expressed needs and respecting all parties’ perspectives.</a:t>
          </a:r>
          <a:br>
            <a:rPr lang="en-GB" sz="1800" kern="1200" dirty="0"/>
          </a:br>
          <a:endParaRPr lang="en-GB" sz="1800" kern="1200" dirty="0"/>
        </a:p>
      </dsp:txBody>
      <dsp:txXfrm>
        <a:off x="9040341" y="1301201"/>
        <a:ext cx="2338594" cy="299188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53E709-D57F-4E60-9CDB-D3A1721506F8}">
      <dsp:nvSpPr>
        <dsp:cNvPr id="0" name=""/>
        <dsp:cNvSpPr/>
      </dsp:nvSpPr>
      <dsp:spPr>
        <a:xfrm>
          <a:off x="863345" y="0"/>
          <a:ext cx="9784588" cy="5594291"/>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3FE177-F90D-4540-8FAC-7402F6C5B13F}">
      <dsp:nvSpPr>
        <dsp:cNvPr id="0" name=""/>
        <dsp:cNvSpPr/>
      </dsp:nvSpPr>
      <dsp:spPr>
        <a:xfrm>
          <a:off x="5761" y="1148071"/>
          <a:ext cx="2771025" cy="3298147"/>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Key Issues: </a:t>
          </a:r>
          <a:r>
            <a:rPr lang="en-GB" sz="1600" kern="1200" dirty="0"/>
            <a:t>Handling cultural conflict sensitively requires </a:t>
          </a:r>
          <a:r>
            <a:rPr lang="en-GB" sz="1600" b="1" kern="1200" dirty="0"/>
            <a:t>competence in multicultural practice</a:t>
          </a:r>
          <a:r>
            <a:rPr lang="en-GB" sz="1600" kern="1200" dirty="0"/>
            <a:t>. Understanding consent laws for minors is essential. Managing potential deterioration in a child’s mental health requires clinical judgment.</a:t>
          </a:r>
          <a:endParaRPr lang="en-GB" sz="1600" b="1" kern="1200" dirty="0"/>
        </a:p>
      </dsp:txBody>
      <dsp:txXfrm>
        <a:off x="141031" y="1283341"/>
        <a:ext cx="2500485" cy="3027607"/>
      </dsp:txXfrm>
    </dsp:sp>
    <dsp:sp modelId="{B2A96DF8-ECB9-4BFD-9621-B617D2042D02}">
      <dsp:nvSpPr>
        <dsp:cNvPr id="0" name=""/>
        <dsp:cNvSpPr/>
      </dsp:nvSpPr>
      <dsp:spPr>
        <a:xfrm>
          <a:off x="2915338" y="1125079"/>
          <a:ext cx="2771025" cy="3344132"/>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Application of BPS Standards.  </a:t>
          </a:r>
          <a:r>
            <a:rPr lang="en-GB" sz="1600" kern="1200" dirty="0"/>
            <a:t>The EP should ensure they are competent to navigate cross-cultural communication and, if needed, seek supervision or consult colleagues with relevant expertise. Acting without parental consent—unless safeguarding thresholds are met—may breach legal and professional boundaries.</a:t>
          </a:r>
        </a:p>
      </dsp:txBody>
      <dsp:txXfrm>
        <a:off x="3050608" y="1260349"/>
        <a:ext cx="2500485" cy="3073592"/>
      </dsp:txXfrm>
    </dsp:sp>
    <dsp:sp modelId="{60C05309-6C20-4C0E-A88C-59F91C9980D8}">
      <dsp:nvSpPr>
        <dsp:cNvPr id="0" name=""/>
        <dsp:cNvSpPr/>
      </dsp:nvSpPr>
      <dsp:spPr>
        <a:xfrm>
          <a:off x="5824915" y="1125079"/>
          <a:ext cx="2771025" cy="3344132"/>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Competence includes recognising one’s limits: if Maya’s anxiety appears severe, signposting or escalation to mental health services may be required.</a:t>
          </a:r>
        </a:p>
      </dsp:txBody>
      <dsp:txXfrm>
        <a:off x="5960185" y="1260349"/>
        <a:ext cx="2500485" cy="3073592"/>
      </dsp:txXfrm>
    </dsp:sp>
    <dsp:sp modelId="{642835AD-DB1F-45FF-B0C3-9CDB571386D3}">
      <dsp:nvSpPr>
        <dsp:cNvPr id="0" name=""/>
        <dsp:cNvSpPr/>
      </dsp:nvSpPr>
      <dsp:spPr>
        <a:xfrm>
          <a:off x="8734492" y="1174689"/>
          <a:ext cx="2771025" cy="3244912"/>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Conclusion for Competency: The EP must work within the legal and ethical limits of practice, while seeking supervision to ensure culturally and clinically competent decision-making.</a:t>
          </a:r>
          <a:br>
            <a:rPr lang="en-GB" sz="1800" kern="1200" dirty="0"/>
          </a:br>
          <a:endParaRPr lang="en-GB" sz="1800" kern="1200" dirty="0"/>
        </a:p>
      </dsp:txBody>
      <dsp:txXfrm>
        <a:off x="8869762" y="1309959"/>
        <a:ext cx="2500485" cy="297437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53E709-D57F-4E60-9CDB-D3A1721506F8}">
      <dsp:nvSpPr>
        <dsp:cNvPr id="0" name=""/>
        <dsp:cNvSpPr/>
      </dsp:nvSpPr>
      <dsp:spPr>
        <a:xfrm>
          <a:off x="863345" y="0"/>
          <a:ext cx="9784588" cy="5594291"/>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3FE177-F90D-4540-8FAC-7402F6C5B13F}">
      <dsp:nvSpPr>
        <dsp:cNvPr id="0" name=""/>
        <dsp:cNvSpPr/>
      </dsp:nvSpPr>
      <dsp:spPr>
        <a:xfrm>
          <a:off x="3161" y="1148071"/>
          <a:ext cx="1840793" cy="3298147"/>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principle of </a:t>
          </a:r>
          <a:r>
            <a:rPr lang="en-GB" sz="1600" b="1" kern="1200" dirty="0"/>
            <a:t>Responsibility</a:t>
          </a:r>
          <a:r>
            <a:rPr lang="en-GB" sz="1600" kern="1200" dirty="0"/>
            <a:t> includes: Avoiding harm, Protecting the vulnerable, Duty of care, Maintaining best practice in professional actions</a:t>
          </a:r>
          <a:endParaRPr lang="en-GB" sz="1600" b="1" kern="1200" dirty="0"/>
        </a:p>
      </dsp:txBody>
      <dsp:txXfrm>
        <a:off x="93021" y="1237931"/>
        <a:ext cx="1661073" cy="3118427"/>
      </dsp:txXfrm>
    </dsp:sp>
    <dsp:sp modelId="{B2A96DF8-ECB9-4BFD-9621-B617D2042D02}">
      <dsp:nvSpPr>
        <dsp:cNvPr id="0" name=""/>
        <dsp:cNvSpPr/>
      </dsp:nvSpPr>
      <dsp:spPr>
        <a:xfrm>
          <a:off x="1935994" y="971493"/>
          <a:ext cx="1840793" cy="3651304"/>
        </a:xfrm>
        <a:prstGeom prst="roundRect">
          <a:avLst/>
        </a:prstGeom>
        <a:solidFill>
          <a:schemeClr val="accent4">
            <a:hueOff val="1319987"/>
            <a:satOff val="-5840"/>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Key issues:  </a:t>
          </a:r>
          <a:r>
            <a:rPr lang="en-GB" sz="1600" kern="1200" dirty="0"/>
            <a:t>Maya is demonstrating: escalating anxiety, impaired educational functioning,  avoidance behaviours. Failure to act may </a:t>
          </a:r>
          <a:r>
            <a:rPr lang="en-GB" sz="1600" b="1" kern="1200" dirty="0"/>
            <a:t>place Maya at risk of further psychological harm</a:t>
          </a:r>
          <a:r>
            <a:rPr lang="en-GB" sz="1600" kern="1200" dirty="0"/>
            <a:t>, breaching the principle of responsibility.</a:t>
          </a:r>
        </a:p>
      </dsp:txBody>
      <dsp:txXfrm>
        <a:off x="2025854" y="1061353"/>
        <a:ext cx="1661073" cy="3471584"/>
      </dsp:txXfrm>
    </dsp:sp>
    <dsp:sp modelId="{60C05309-6C20-4C0E-A88C-59F91C9980D8}">
      <dsp:nvSpPr>
        <dsp:cNvPr id="0" name=""/>
        <dsp:cNvSpPr/>
      </dsp:nvSpPr>
      <dsp:spPr>
        <a:xfrm>
          <a:off x="3868827" y="1125079"/>
          <a:ext cx="1840793" cy="3344132"/>
        </a:xfrm>
        <a:prstGeom prst="roundRect">
          <a:avLst/>
        </a:prstGeom>
        <a:solidFill>
          <a:schemeClr val="accent4">
            <a:hueOff val="2639975"/>
            <a:satOff val="-11681"/>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However: Acting without consent could also cause harm through parental distress, alienation, or breakdown of trust with the school.</a:t>
          </a:r>
        </a:p>
      </dsp:txBody>
      <dsp:txXfrm>
        <a:off x="3958687" y="1214939"/>
        <a:ext cx="1661073" cy="3164412"/>
      </dsp:txXfrm>
    </dsp:sp>
    <dsp:sp modelId="{642835AD-DB1F-45FF-B0C3-9CDB571386D3}">
      <dsp:nvSpPr>
        <dsp:cNvPr id="0" name=""/>
        <dsp:cNvSpPr/>
      </dsp:nvSpPr>
      <dsp:spPr>
        <a:xfrm>
          <a:off x="5801659" y="0"/>
          <a:ext cx="1840793" cy="5594291"/>
        </a:xfrm>
        <a:prstGeom prst="roundRect">
          <a:avLst/>
        </a:prstGeom>
        <a:solidFill>
          <a:schemeClr val="accent4">
            <a:hueOff val="3959962"/>
            <a:satOff val="-17521"/>
            <a:lumOff val="-294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Balancing Harms: </a:t>
          </a:r>
          <a:r>
            <a:rPr lang="en-GB" sz="1800" kern="1200" dirty="0"/>
            <a:t>The EP must consider: Is Maya at risk of </a:t>
          </a:r>
          <a:r>
            <a:rPr lang="en-GB" sz="1800" b="1" kern="1200" dirty="0"/>
            <a:t>significant harm</a:t>
          </a:r>
          <a:r>
            <a:rPr lang="en-GB" sz="1800" kern="1200" dirty="0"/>
            <a:t>?</a:t>
          </a:r>
          <a:br>
            <a:rPr lang="en-GB" sz="1800" kern="1200" dirty="0"/>
          </a:br>
          <a:r>
            <a:rPr lang="en-GB" sz="1800" kern="1200" dirty="0"/>
            <a:t>If yes, safeguarding duties override consent. Is this primarily an educational and emotional needs case that requires cooperative engagement?</a:t>
          </a:r>
          <a:br>
            <a:rPr lang="en-GB" sz="1800" kern="1200" dirty="0"/>
          </a:br>
          <a:r>
            <a:rPr lang="en-GB" sz="1800" kern="1200" dirty="0"/>
            <a:t>If yes, collaborative problem-solving is preferable.</a:t>
          </a:r>
        </a:p>
      </dsp:txBody>
      <dsp:txXfrm>
        <a:off x="5891519" y="89860"/>
        <a:ext cx="1661073" cy="5414571"/>
      </dsp:txXfrm>
    </dsp:sp>
    <dsp:sp modelId="{7A8C51C2-CFF5-4AC8-8C4D-D9761E1F281B}">
      <dsp:nvSpPr>
        <dsp:cNvPr id="0" name=""/>
        <dsp:cNvSpPr/>
      </dsp:nvSpPr>
      <dsp:spPr>
        <a:xfrm>
          <a:off x="7734492" y="284480"/>
          <a:ext cx="1840793" cy="5025329"/>
        </a:xfrm>
        <a:prstGeom prst="roundRect">
          <a:avLst/>
        </a:prstGeom>
        <a:solidFill>
          <a:schemeClr val="accent4">
            <a:hueOff val="5279950"/>
            <a:satOff val="-23362"/>
            <a:lumOff val="-3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Appropriate Actions Under Responsibility: </a:t>
          </a:r>
          <a:r>
            <a:rPr lang="en-GB" sz="1800" kern="1200" dirty="0"/>
            <a:t>Work with teachers and ALNCo to implement </a:t>
          </a:r>
          <a:r>
            <a:rPr lang="en-GB" sz="1800" b="1" kern="1200" dirty="0"/>
            <a:t>non-assessment-dependent support</a:t>
          </a:r>
          <a:r>
            <a:rPr lang="en-GB" sz="1800" kern="1200" dirty="0"/>
            <a:t> (e.g., pastoral support, classroom adjustments). </a:t>
          </a:r>
          <a:r>
            <a:rPr lang="en-GB" kern="1200" dirty="0"/>
            <a:t>Monitor Maya’s wellbeing and escalate if risk increases.</a:t>
          </a:r>
          <a:endParaRPr lang="en-GB" sz="1800" kern="1200" dirty="0"/>
        </a:p>
      </dsp:txBody>
      <dsp:txXfrm>
        <a:off x="7824352" y="374340"/>
        <a:ext cx="1661073" cy="4845609"/>
      </dsp:txXfrm>
    </dsp:sp>
    <dsp:sp modelId="{675223F5-8537-4984-AD46-01E47DFF2548}">
      <dsp:nvSpPr>
        <dsp:cNvPr id="0" name=""/>
        <dsp:cNvSpPr/>
      </dsp:nvSpPr>
      <dsp:spPr>
        <a:xfrm>
          <a:off x="9667325" y="795765"/>
          <a:ext cx="1840793" cy="4002759"/>
        </a:xfrm>
        <a:prstGeom prst="round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Conclusion for Responsibility: The EP’s duty is to minimise harm by supporting Maya safely within the boundaries of consent and safeguarding protocols.</a:t>
          </a:r>
          <a:br>
            <a:rPr lang="en-GB" sz="1800" kern="1200" dirty="0"/>
          </a:br>
          <a:br>
            <a:rPr lang="en-GB" sz="1800" kern="1200" dirty="0"/>
          </a:br>
          <a:endParaRPr lang="en-GB" sz="1800" kern="1200" dirty="0"/>
        </a:p>
      </dsp:txBody>
      <dsp:txXfrm>
        <a:off x="9757185" y="885625"/>
        <a:ext cx="1661073" cy="382303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53E709-D57F-4E60-9CDB-D3A1721506F8}">
      <dsp:nvSpPr>
        <dsp:cNvPr id="0" name=""/>
        <dsp:cNvSpPr/>
      </dsp:nvSpPr>
      <dsp:spPr>
        <a:xfrm>
          <a:off x="863345" y="0"/>
          <a:ext cx="9784588" cy="5594291"/>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3FE177-F90D-4540-8FAC-7402F6C5B13F}">
      <dsp:nvSpPr>
        <dsp:cNvPr id="0" name=""/>
        <dsp:cNvSpPr/>
      </dsp:nvSpPr>
      <dsp:spPr>
        <a:xfrm>
          <a:off x="5761" y="824150"/>
          <a:ext cx="2771025" cy="394598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Key Issues:  Integrity involves honesty, transparency, avoiding misuse of power, and managing conflicts of interest. Maya confided privately that she wants help but fears parental reaction. The EP must maintain honesty while upholding confidentiality boundaries. Any conversation with parents must not misrepresent Maya’s needs or create false reassurance.</a:t>
          </a:r>
        </a:p>
      </dsp:txBody>
      <dsp:txXfrm>
        <a:off x="141031" y="959420"/>
        <a:ext cx="2500485" cy="3675449"/>
      </dsp:txXfrm>
    </dsp:sp>
    <dsp:sp modelId="{60C05309-6C20-4C0E-A88C-59F91C9980D8}">
      <dsp:nvSpPr>
        <dsp:cNvPr id="0" name=""/>
        <dsp:cNvSpPr/>
      </dsp:nvSpPr>
      <dsp:spPr>
        <a:xfrm>
          <a:off x="2915338" y="1125079"/>
          <a:ext cx="2771025" cy="3344132"/>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Challenges Related to Integrity: </a:t>
          </a:r>
          <a:r>
            <a:rPr lang="en-GB" sz="1400" kern="1200" dirty="0"/>
            <a:t>If the EP pressures the parents into agreeing, this could constitute misuse of influence.  Conversely, withholding concerns due to fear of conflict would be dishonest. The EP must maintain fairness and transparency with all parties. Explain clearly what an assessment does—and does not—mean.</a:t>
          </a:r>
        </a:p>
      </dsp:txBody>
      <dsp:txXfrm>
        <a:off x="3050608" y="1260349"/>
        <a:ext cx="2500485" cy="3073592"/>
      </dsp:txXfrm>
    </dsp:sp>
    <dsp:sp modelId="{642835AD-DB1F-45FF-B0C3-9CDB571386D3}">
      <dsp:nvSpPr>
        <dsp:cNvPr id="0" name=""/>
        <dsp:cNvSpPr/>
      </dsp:nvSpPr>
      <dsp:spPr>
        <a:xfrm>
          <a:off x="5824915" y="1113733"/>
          <a:ext cx="2771025" cy="3366823"/>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Ethically Appropriate Actions: </a:t>
          </a:r>
          <a:r>
            <a:rPr lang="en-GB" sz="1800" kern="1200" dirty="0"/>
            <a:t>Be open with parents about why support is being recommended, without breaching Maya’s confidential disclosures unnecessarily. Demonstrate transparency about the limits of confidentiality (e.g., safeguarding).</a:t>
          </a:r>
        </a:p>
      </dsp:txBody>
      <dsp:txXfrm>
        <a:off x="5960185" y="1249003"/>
        <a:ext cx="2500485" cy="3096283"/>
      </dsp:txXfrm>
    </dsp:sp>
    <dsp:sp modelId="{D39DC04E-79A2-4B68-AFBE-BBACADD345F9}">
      <dsp:nvSpPr>
        <dsp:cNvPr id="0" name=""/>
        <dsp:cNvSpPr/>
      </dsp:nvSpPr>
      <dsp:spPr>
        <a:xfrm>
          <a:off x="8734492" y="1438851"/>
          <a:ext cx="2771025" cy="2716587"/>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Conclusion for Integrity: The EP must communicate honestly, avoid coercion, and manage sensitive disclosures with fairness and transparency.</a:t>
          </a:r>
          <a:br>
            <a:rPr lang="en-GB" sz="1800" kern="1200" dirty="0"/>
          </a:br>
          <a:endParaRPr lang="en-GB" sz="1800" kern="1200" dirty="0"/>
        </a:p>
      </dsp:txBody>
      <dsp:txXfrm>
        <a:off x="8867105" y="1571464"/>
        <a:ext cx="2505799" cy="245136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8420AE-3F34-4066-9236-3FD566DB7719}">
      <dsp:nvSpPr>
        <dsp:cNvPr id="0" name=""/>
        <dsp:cNvSpPr/>
      </dsp:nvSpPr>
      <dsp:spPr>
        <a:xfrm>
          <a:off x="9730" y="270773"/>
          <a:ext cx="1454103" cy="5824428"/>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368" tIns="330200" rIns="113368" bIns="330200" numCol="1" spcCol="1270" anchor="t" anchorCtr="0">
          <a:noAutofit/>
        </a:bodyPr>
        <a:lstStyle/>
        <a:p>
          <a:pPr marL="0" lvl="0" indent="0" algn="l" defTabSz="800100">
            <a:lnSpc>
              <a:spcPct val="90000"/>
            </a:lnSpc>
            <a:spcBef>
              <a:spcPct val="0"/>
            </a:spcBef>
            <a:spcAft>
              <a:spcPct val="35000"/>
            </a:spcAft>
            <a:buNone/>
          </a:pPr>
          <a:r>
            <a:rPr lang="en-GB" sz="1800" b="1" kern="1200" dirty="0"/>
            <a:t>Overall Ethical Resolution</a:t>
          </a:r>
          <a:endParaRPr lang="en-US" sz="1800" kern="1200" dirty="0"/>
        </a:p>
      </dsp:txBody>
      <dsp:txXfrm>
        <a:off x="9730" y="2484056"/>
        <a:ext cx="1454103" cy="3494656"/>
      </dsp:txXfrm>
    </dsp:sp>
    <dsp:sp modelId="{D89330CD-6B07-4F52-8D30-8F00BE268AB0}">
      <dsp:nvSpPr>
        <dsp:cNvPr id="0" name=""/>
        <dsp:cNvSpPr/>
      </dsp:nvSpPr>
      <dsp:spPr>
        <a:xfrm>
          <a:off x="460783" y="2043571"/>
          <a:ext cx="551996" cy="610723"/>
        </a:xfrm>
        <a:prstGeom prst="ellips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036" tIns="12700" rIns="43036" bIns="12700" numCol="1" spcCol="1270" anchor="ctr" anchorCtr="0">
          <a:noAutofit/>
        </a:bodyPr>
        <a:lstStyle/>
        <a:p>
          <a:pPr marL="0" lvl="0" indent="0" algn="ctr" defTabSz="1244600">
            <a:lnSpc>
              <a:spcPct val="90000"/>
            </a:lnSpc>
            <a:spcBef>
              <a:spcPct val="0"/>
            </a:spcBef>
            <a:spcAft>
              <a:spcPct val="35000"/>
            </a:spcAft>
            <a:buNone/>
          </a:pPr>
          <a:r>
            <a:rPr lang="en-US" sz="2800" kern="1200"/>
            <a:t>1</a:t>
          </a:r>
        </a:p>
      </dsp:txBody>
      <dsp:txXfrm>
        <a:off x="541621" y="2133009"/>
        <a:ext cx="390320" cy="431847"/>
      </dsp:txXfrm>
    </dsp:sp>
    <dsp:sp modelId="{13B74676-06DE-4A7B-96E7-ECACB88B158B}">
      <dsp:nvSpPr>
        <dsp:cNvPr id="0" name=""/>
        <dsp:cNvSpPr/>
      </dsp:nvSpPr>
      <dsp:spPr>
        <a:xfrm>
          <a:off x="9730" y="4200787"/>
          <a:ext cx="1454103" cy="72"/>
        </a:xfrm>
        <a:prstGeom prst="rect">
          <a:avLst/>
        </a:prstGeom>
        <a:solidFill>
          <a:schemeClr val="accent4">
            <a:hueOff val="507687"/>
            <a:satOff val="-2246"/>
            <a:lumOff val="-377"/>
            <a:alphaOff val="0"/>
          </a:schemeClr>
        </a:solidFill>
        <a:ln w="19050" cap="flat" cmpd="sng" algn="ctr">
          <a:solidFill>
            <a:schemeClr val="accent4">
              <a:hueOff val="507687"/>
              <a:satOff val="-2246"/>
              <a:lumOff val="-3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7B277E-419D-4C2E-A783-1C9799C9563A}">
      <dsp:nvSpPr>
        <dsp:cNvPr id="0" name=""/>
        <dsp:cNvSpPr/>
      </dsp:nvSpPr>
      <dsp:spPr>
        <a:xfrm>
          <a:off x="1609243" y="270773"/>
          <a:ext cx="1454103" cy="5824407"/>
        </a:xfrm>
        <a:prstGeom prst="rect">
          <a:avLst/>
        </a:prstGeom>
        <a:solidFill>
          <a:schemeClr val="accent4">
            <a:tint val="40000"/>
            <a:alpha val="90000"/>
            <a:hueOff val="1026589"/>
            <a:satOff val="-5111"/>
            <a:lumOff val="-485"/>
            <a:alphaOff val="0"/>
          </a:schemeClr>
        </a:solidFill>
        <a:ln w="19050" cap="flat" cmpd="sng" algn="ctr">
          <a:solidFill>
            <a:schemeClr val="accent4">
              <a:tint val="40000"/>
              <a:alpha val="90000"/>
              <a:hueOff val="1026589"/>
              <a:satOff val="-5111"/>
              <a:lumOff val="-4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368" tIns="330200" rIns="113368" bIns="330200" numCol="1" spcCol="1270" anchor="t" anchorCtr="0">
          <a:noAutofit/>
        </a:bodyPr>
        <a:lstStyle/>
        <a:p>
          <a:pPr marL="0" lvl="0" indent="0" algn="l" defTabSz="755650">
            <a:lnSpc>
              <a:spcPct val="90000"/>
            </a:lnSpc>
            <a:spcBef>
              <a:spcPct val="0"/>
            </a:spcBef>
            <a:spcAft>
              <a:spcPct val="35000"/>
            </a:spcAft>
            <a:buNone/>
          </a:pPr>
          <a:r>
            <a:rPr lang="en-GB" sz="1700" kern="1200" dirty="0"/>
            <a:t>Applying the BPS principles together suggests the following ethically defensible approach:</a:t>
          </a:r>
          <a:endParaRPr lang="en-US" sz="1700" kern="1200" dirty="0"/>
        </a:p>
      </dsp:txBody>
      <dsp:txXfrm>
        <a:off x="1609243" y="2484048"/>
        <a:ext cx="1454103" cy="3494644"/>
      </dsp:txXfrm>
    </dsp:sp>
    <dsp:sp modelId="{142F5508-C1C2-4E55-AF3B-F8291D130591}">
      <dsp:nvSpPr>
        <dsp:cNvPr id="0" name=""/>
        <dsp:cNvSpPr/>
      </dsp:nvSpPr>
      <dsp:spPr>
        <a:xfrm>
          <a:off x="2115397" y="1677798"/>
          <a:ext cx="551996" cy="610723"/>
        </a:xfrm>
        <a:prstGeom prst="ellipse">
          <a:avLst/>
        </a:prstGeom>
        <a:solidFill>
          <a:schemeClr val="accent4">
            <a:hueOff val="1015375"/>
            <a:satOff val="-4493"/>
            <a:lumOff val="-754"/>
            <a:alphaOff val="0"/>
          </a:schemeClr>
        </a:solidFill>
        <a:ln w="19050" cap="flat" cmpd="sng" algn="ctr">
          <a:solidFill>
            <a:schemeClr val="accent4">
              <a:hueOff val="1015375"/>
              <a:satOff val="-4493"/>
              <a:lumOff val="-7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036" tIns="12700" rIns="43036" bIns="12700" numCol="1" spcCol="1270" anchor="ctr" anchorCtr="0">
          <a:noAutofit/>
        </a:bodyPr>
        <a:lstStyle/>
        <a:p>
          <a:pPr marL="0" lvl="0" indent="0" algn="ctr" defTabSz="1244600">
            <a:lnSpc>
              <a:spcPct val="90000"/>
            </a:lnSpc>
            <a:spcBef>
              <a:spcPct val="0"/>
            </a:spcBef>
            <a:spcAft>
              <a:spcPct val="35000"/>
            </a:spcAft>
            <a:buNone/>
          </a:pPr>
          <a:r>
            <a:rPr lang="en-US" sz="2800" kern="1200"/>
            <a:t>2</a:t>
          </a:r>
        </a:p>
      </dsp:txBody>
      <dsp:txXfrm>
        <a:off x="2196235" y="1767236"/>
        <a:ext cx="390320" cy="431847"/>
      </dsp:txXfrm>
    </dsp:sp>
    <dsp:sp modelId="{37B00B41-4026-466B-BBC9-14CB0808DF22}">
      <dsp:nvSpPr>
        <dsp:cNvPr id="0" name=""/>
        <dsp:cNvSpPr/>
      </dsp:nvSpPr>
      <dsp:spPr>
        <a:xfrm>
          <a:off x="1609243" y="4200777"/>
          <a:ext cx="1454103" cy="72"/>
        </a:xfrm>
        <a:prstGeom prst="rect">
          <a:avLst/>
        </a:prstGeom>
        <a:solidFill>
          <a:schemeClr val="accent4">
            <a:hueOff val="1523062"/>
            <a:satOff val="-6739"/>
            <a:lumOff val="-1131"/>
            <a:alphaOff val="0"/>
          </a:schemeClr>
        </a:solidFill>
        <a:ln w="19050" cap="flat" cmpd="sng" algn="ctr">
          <a:solidFill>
            <a:schemeClr val="accent4">
              <a:hueOff val="1523062"/>
              <a:satOff val="-6739"/>
              <a:lumOff val="-11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AC6142-3485-42CA-8A80-FB76FA5BBBF8}">
      <dsp:nvSpPr>
        <dsp:cNvPr id="0" name=""/>
        <dsp:cNvSpPr/>
      </dsp:nvSpPr>
      <dsp:spPr>
        <a:xfrm>
          <a:off x="3208757" y="270773"/>
          <a:ext cx="1454103" cy="5824407"/>
        </a:xfrm>
        <a:prstGeom prst="rect">
          <a:avLst/>
        </a:prstGeom>
        <a:solidFill>
          <a:schemeClr val="accent4">
            <a:tint val="40000"/>
            <a:alpha val="90000"/>
            <a:hueOff val="2053179"/>
            <a:satOff val="-10223"/>
            <a:lumOff val="-970"/>
            <a:alphaOff val="0"/>
          </a:schemeClr>
        </a:solidFill>
        <a:ln w="19050" cap="flat" cmpd="sng" algn="ctr">
          <a:solidFill>
            <a:schemeClr val="accent4">
              <a:tint val="40000"/>
              <a:alpha val="90000"/>
              <a:hueOff val="2053179"/>
              <a:satOff val="-10223"/>
              <a:lumOff val="-97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368" tIns="330200" rIns="113368" bIns="330200" numCol="1" spcCol="1270" anchor="t" anchorCtr="0">
          <a:noAutofit/>
        </a:bodyPr>
        <a:lstStyle/>
        <a:p>
          <a:pPr marL="0" lvl="0" indent="0" algn="l" defTabSz="622300">
            <a:lnSpc>
              <a:spcPct val="90000"/>
            </a:lnSpc>
            <a:spcBef>
              <a:spcPct val="0"/>
            </a:spcBef>
            <a:spcAft>
              <a:spcPct val="35000"/>
            </a:spcAft>
            <a:buNone/>
          </a:pPr>
          <a:r>
            <a:rPr lang="en-GB" sz="1400" b="1" kern="1200" dirty="0"/>
            <a:t>Hold a culturally sensitive and collaborative meeting with parents</a:t>
          </a:r>
          <a:endParaRPr lang="en-US" sz="1400" kern="1200" dirty="0"/>
        </a:p>
        <a:p>
          <a:pPr marL="114300" lvl="1" indent="-114300" algn="l" defTabSz="622300">
            <a:lnSpc>
              <a:spcPct val="90000"/>
            </a:lnSpc>
            <a:spcBef>
              <a:spcPct val="0"/>
            </a:spcBef>
            <a:spcAft>
              <a:spcPct val="15000"/>
            </a:spcAft>
            <a:buChar char="•"/>
          </a:pPr>
          <a:r>
            <a:rPr lang="en-GB" sz="1400" kern="1200" dirty="0"/>
            <a:t>Address stigma concerns</a:t>
          </a:r>
          <a:endParaRPr lang="en-US" sz="1400" kern="1200" dirty="0"/>
        </a:p>
        <a:p>
          <a:pPr marL="114300" lvl="1" indent="-114300" algn="l" defTabSz="622300">
            <a:lnSpc>
              <a:spcPct val="90000"/>
            </a:lnSpc>
            <a:spcBef>
              <a:spcPct val="0"/>
            </a:spcBef>
            <a:spcAft>
              <a:spcPct val="15000"/>
            </a:spcAft>
            <a:buChar char="•"/>
          </a:pPr>
          <a:r>
            <a:rPr lang="en-GB" sz="1400" kern="1200" dirty="0"/>
            <a:t>Explain the purpose and benefits of assessment (support, not labelling)</a:t>
          </a:r>
          <a:endParaRPr lang="en-US" sz="1400" kern="1200" dirty="0"/>
        </a:p>
      </dsp:txBody>
      <dsp:txXfrm>
        <a:off x="3208757" y="2484048"/>
        <a:ext cx="1454103" cy="3494644"/>
      </dsp:txXfrm>
    </dsp:sp>
    <dsp:sp modelId="{70D2B1FC-F4E6-42F1-99BB-070188175269}">
      <dsp:nvSpPr>
        <dsp:cNvPr id="0" name=""/>
        <dsp:cNvSpPr/>
      </dsp:nvSpPr>
      <dsp:spPr>
        <a:xfrm>
          <a:off x="3742455" y="1413642"/>
          <a:ext cx="551996" cy="610723"/>
        </a:xfrm>
        <a:prstGeom prst="ellipse">
          <a:avLst/>
        </a:prstGeom>
        <a:solidFill>
          <a:schemeClr val="accent4">
            <a:hueOff val="2030750"/>
            <a:satOff val="-8985"/>
            <a:lumOff val="-1509"/>
            <a:alphaOff val="0"/>
          </a:schemeClr>
        </a:solidFill>
        <a:ln w="19050" cap="flat" cmpd="sng" algn="ctr">
          <a:solidFill>
            <a:schemeClr val="accent4">
              <a:hueOff val="2030750"/>
              <a:satOff val="-8985"/>
              <a:lumOff val="-15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036" tIns="12700" rIns="43036" bIns="12700" numCol="1" spcCol="1270" anchor="ctr" anchorCtr="0">
          <a:noAutofit/>
        </a:bodyPr>
        <a:lstStyle/>
        <a:p>
          <a:pPr marL="0" lvl="0" indent="0" algn="ctr" defTabSz="1244600">
            <a:lnSpc>
              <a:spcPct val="90000"/>
            </a:lnSpc>
            <a:spcBef>
              <a:spcPct val="0"/>
            </a:spcBef>
            <a:spcAft>
              <a:spcPct val="35000"/>
            </a:spcAft>
            <a:buNone/>
          </a:pPr>
          <a:r>
            <a:rPr lang="en-US" sz="2800" kern="1200"/>
            <a:t>3</a:t>
          </a:r>
        </a:p>
      </dsp:txBody>
      <dsp:txXfrm>
        <a:off x="3823293" y="1503080"/>
        <a:ext cx="390320" cy="431847"/>
      </dsp:txXfrm>
    </dsp:sp>
    <dsp:sp modelId="{4B8646D5-EE59-498B-A50E-FCFEA779A741}">
      <dsp:nvSpPr>
        <dsp:cNvPr id="0" name=""/>
        <dsp:cNvSpPr/>
      </dsp:nvSpPr>
      <dsp:spPr>
        <a:xfrm>
          <a:off x="3208757" y="4200777"/>
          <a:ext cx="1454103" cy="72"/>
        </a:xfrm>
        <a:prstGeom prst="rect">
          <a:avLst/>
        </a:prstGeom>
        <a:solidFill>
          <a:schemeClr val="accent4">
            <a:hueOff val="2538437"/>
            <a:satOff val="-11232"/>
            <a:lumOff val="-1886"/>
            <a:alphaOff val="0"/>
          </a:schemeClr>
        </a:solidFill>
        <a:ln w="19050" cap="flat" cmpd="sng" algn="ctr">
          <a:solidFill>
            <a:schemeClr val="accent4">
              <a:hueOff val="2538437"/>
              <a:satOff val="-11232"/>
              <a:lumOff val="-188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96B033-2EF9-4AB2-BFE9-997D4C9DD6F1}">
      <dsp:nvSpPr>
        <dsp:cNvPr id="0" name=""/>
        <dsp:cNvSpPr/>
      </dsp:nvSpPr>
      <dsp:spPr>
        <a:xfrm>
          <a:off x="4808270" y="270773"/>
          <a:ext cx="1454103" cy="5824428"/>
        </a:xfrm>
        <a:prstGeom prst="rect">
          <a:avLst/>
        </a:prstGeom>
        <a:solidFill>
          <a:schemeClr val="accent4">
            <a:tint val="40000"/>
            <a:alpha val="90000"/>
            <a:hueOff val="3079768"/>
            <a:satOff val="-15334"/>
            <a:lumOff val="-1455"/>
            <a:alphaOff val="0"/>
          </a:schemeClr>
        </a:solidFill>
        <a:ln w="19050" cap="flat" cmpd="sng" algn="ctr">
          <a:solidFill>
            <a:schemeClr val="accent4">
              <a:tint val="40000"/>
              <a:alpha val="90000"/>
              <a:hueOff val="3079768"/>
              <a:satOff val="-15334"/>
              <a:lumOff val="-145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368" tIns="330200" rIns="113368" bIns="330200" numCol="1" spcCol="1270" anchor="t" anchorCtr="0">
          <a:noAutofit/>
        </a:bodyPr>
        <a:lstStyle/>
        <a:p>
          <a:pPr marL="0" lvl="0" indent="0" algn="l" defTabSz="711200">
            <a:lnSpc>
              <a:spcPct val="90000"/>
            </a:lnSpc>
            <a:spcBef>
              <a:spcPct val="0"/>
            </a:spcBef>
            <a:spcAft>
              <a:spcPct val="35000"/>
            </a:spcAft>
            <a:buNone/>
          </a:pPr>
          <a:r>
            <a:rPr lang="en-GB" sz="1600" b="1" kern="1200" dirty="0"/>
            <a:t>Advocate for Maya’s needs</a:t>
          </a:r>
          <a:endParaRPr lang="en-US" sz="1600" kern="1200" dirty="0"/>
        </a:p>
        <a:p>
          <a:pPr marL="171450" lvl="1" indent="-171450" algn="l" defTabSz="711200">
            <a:lnSpc>
              <a:spcPct val="90000"/>
            </a:lnSpc>
            <a:spcBef>
              <a:spcPct val="0"/>
            </a:spcBef>
            <a:spcAft>
              <a:spcPct val="15000"/>
            </a:spcAft>
            <a:buChar char="•"/>
          </a:pPr>
          <a:r>
            <a:rPr lang="en-GB" sz="1600" kern="1200" dirty="0"/>
            <a:t>Highlight her right to accessible learning</a:t>
          </a:r>
          <a:endParaRPr lang="en-US" sz="1600" kern="1200" dirty="0"/>
        </a:p>
      </dsp:txBody>
      <dsp:txXfrm>
        <a:off x="4808270" y="2484056"/>
        <a:ext cx="1454103" cy="3494656"/>
      </dsp:txXfrm>
    </dsp:sp>
    <dsp:sp modelId="{25D61F89-5DCF-4A91-89E8-A005990D0728}">
      <dsp:nvSpPr>
        <dsp:cNvPr id="0" name=""/>
        <dsp:cNvSpPr/>
      </dsp:nvSpPr>
      <dsp:spPr>
        <a:xfrm>
          <a:off x="5229389" y="1190133"/>
          <a:ext cx="551996" cy="610723"/>
        </a:xfrm>
        <a:prstGeom prst="ellipse">
          <a:avLst/>
        </a:prstGeom>
        <a:solidFill>
          <a:schemeClr val="accent4">
            <a:hueOff val="3046125"/>
            <a:satOff val="-13478"/>
            <a:lumOff val="-2263"/>
            <a:alphaOff val="0"/>
          </a:schemeClr>
        </a:solidFill>
        <a:ln w="19050" cap="flat" cmpd="sng" algn="ctr">
          <a:solidFill>
            <a:schemeClr val="accent4">
              <a:hueOff val="3046125"/>
              <a:satOff val="-13478"/>
              <a:lumOff val="-22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036" tIns="12700" rIns="43036" bIns="12700" numCol="1" spcCol="1270" anchor="ctr" anchorCtr="0">
          <a:noAutofit/>
        </a:bodyPr>
        <a:lstStyle/>
        <a:p>
          <a:pPr marL="0" lvl="0" indent="0" algn="ctr" defTabSz="1244600">
            <a:lnSpc>
              <a:spcPct val="90000"/>
            </a:lnSpc>
            <a:spcBef>
              <a:spcPct val="0"/>
            </a:spcBef>
            <a:spcAft>
              <a:spcPct val="35000"/>
            </a:spcAft>
            <a:buNone/>
          </a:pPr>
          <a:r>
            <a:rPr lang="en-US" sz="2800" kern="1200"/>
            <a:t>4</a:t>
          </a:r>
          <a:endParaRPr lang="en-US" sz="2800" kern="1200" dirty="0"/>
        </a:p>
      </dsp:txBody>
      <dsp:txXfrm>
        <a:off x="5310227" y="1279571"/>
        <a:ext cx="390320" cy="431847"/>
      </dsp:txXfrm>
    </dsp:sp>
    <dsp:sp modelId="{7A74EEC4-8D8B-4B11-9100-6CD52336D2FA}">
      <dsp:nvSpPr>
        <dsp:cNvPr id="0" name=""/>
        <dsp:cNvSpPr/>
      </dsp:nvSpPr>
      <dsp:spPr>
        <a:xfrm>
          <a:off x="4808270" y="4200787"/>
          <a:ext cx="1454103" cy="72"/>
        </a:xfrm>
        <a:prstGeom prst="rect">
          <a:avLst/>
        </a:prstGeom>
        <a:solidFill>
          <a:schemeClr val="accent4">
            <a:hueOff val="3553812"/>
            <a:satOff val="-15724"/>
            <a:lumOff val="-2640"/>
            <a:alphaOff val="0"/>
          </a:schemeClr>
        </a:solidFill>
        <a:ln w="19050" cap="flat" cmpd="sng" algn="ctr">
          <a:solidFill>
            <a:schemeClr val="accent4">
              <a:hueOff val="3553812"/>
              <a:satOff val="-15724"/>
              <a:lumOff val="-264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A49080-FFF1-420B-851F-B88C223FF057}">
      <dsp:nvSpPr>
        <dsp:cNvPr id="0" name=""/>
        <dsp:cNvSpPr/>
      </dsp:nvSpPr>
      <dsp:spPr>
        <a:xfrm>
          <a:off x="6407784" y="270773"/>
          <a:ext cx="1454103" cy="5824428"/>
        </a:xfrm>
        <a:prstGeom prst="rect">
          <a:avLst/>
        </a:prstGeom>
        <a:solidFill>
          <a:schemeClr val="accent4">
            <a:tint val="40000"/>
            <a:alpha val="90000"/>
            <a:hueOff val="4106357"/>
            <a:satOff val="-20446"/>
            <a:lumOff val="-1940"/>
            <a:alphaOff val="0"/>
          </a:schemeClr>
        </a:solidFill>
        <a:ln w="19050" cap="flat" cmpd="sng" algn="ctr">
          <a:solidFill>
            <a:schemeClr val="accent4">
              <a:tint val="40000"/>
              <a:alpha val="90000"/>
              <a:hueOff val="4106357"/>
              <a:satOff val="-20446"/>
              <a:lumOff val="-194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368" tIns="330200" rIns="113368" bIns="330200" numCol="1" spcCol="1270" anchor="t" anchorCtr="0">
          <a:noAutofit/>
        </a:bodyPr>
        <a:lstStyle/>
        <a:p>
          <a:pPr marL="0" lvl="0" indent="0" algn="l" defTabSz="711200">
            <a:lnSpc>
              <a:spcPct val="90000"/>
            </a:lnSpc>
            <a:spcBef>
              <a:spcPct val="0"/>
            </a:spcBef>
            <a:spcAft>
              <a:spcPct val="35000"/>
            </a:spcAft>
            <a:buNone/>
          </a:pPr>
          <a:r>
            <a:rPr lang="en-GB" sz="1600" b="1" kern="1200" dirty="0"/>
            <a:t>Implement interim school-based support</a:t>
          </a:r>
          <a:endParaRPr lang="en-US" sz="1600" kern="1200" dirty="0"/>
        </a:p>
        <a:p>
          <a:pPr marL="114300" lvl="1" indent="-114300" algn="l" defTabSz="622300">
            <a:lnSpc>
              <a:spcPct val="90000"/>
            </a:lnSpc>
            <a:spcBef>
              <a:spcPct val="0"/>
            </a:spcBef>
            <a:spcAft>
              <a:spcPct val="15000"/>
            </a:spcAft>
            <a:buChar char="•"/>
          </a:pPr>
          <a:r>
            <a:rPr lang="en-GB" sz="1400" kern="1200" dirty="0"/>
            <a:t>Pastoral care</a:t>
          </a:r>
          <a:endParaRPr lang="en-US" sz="1400" kern="1200" dirty="0"/>
        </a:p>
        <a:p>
          <a:pPr marL="114300" lvl="1" indent="-114300" algn="l" defTabSz="622300">
            <a:lnSpc>
              <a:spcPct val="90000"/>
            </a:lnSpc>
            <a:spcBef>
              <a:spcPct val="0"/>
            </a:spcBef>
            <a:spcAft>
              <a:spcPct val="15000"/>
            </a:spcAft>
            <a:buChar char="•"/>
          </a:pPr>
          <a:r>
            <a:rPr lang="en-GB" sz="1400" kern="1200" dirty="0"/>
            <a:t>Classroom accommodations</a:t>
          </a:r>
          <a:endParaRPr lang="en-US" sz="1400" kern="1200" dirty="0"/>
        </a:p>
        <a:p>
          <a:pPr marL="114300" lvl="1" indent="-114300" algn="l" defTabSz="622300">
            <a:lnSpc>
              <a:spcPct val="90000"/>
            </a:lnSpc>
            <a:spcBef>
              <a:spcPct val="0"/>
            </a:spcBef>
            <a:spcAft>
              <a:spcPct val="15000"/>
            </a:spcAft>
            <a:buChar char="•"/>
          </a:pPr>
          <a:r>
            <a:rPr lang="en-GB" sz="1400" kern="1200" dirty="0"/>
            <a:t>Anxiety-reduction strategies</a:t>
          </a:r>
          <a:br>
            <a:rPr lang="en-GB" sz="1400" kern="1200" dirty="0"/>
          </a:br>
          <a:endParaRPr lang="en-US" sz="1400" kern="1200" dirty="0"/>
        </a:p>
      </dsp:txBody>
      <dsp:txXfrm>
        <a:off x="6407784" y="2484056"/>
        <a:ext cx="1454103" cy="3494656"/>
      </dsp:txXfrm>
    </dsp:sp>
    <dsp:sp modelId="{2652ACCD-4043-459D-933C-C35012FE61D3}">
      <dsp:nvSpPr>
        <dsp:cNvPr id="0" name=""/>
        <dsp:cNvSpPr/>
      </dsp:nvSpPr>
      <dsp:spPr>
        <a:xfrm>
          <a:off x="6875974" y="1403490"/>
          <a:ext cx="610723" cy="610723"/>
        </a:xfrm>
        <a:prstGeom prst="ellipse">
          <a:avLst/>
        </a:prstGeom>
        <a:solidFill>
          <a:schemeClr val="accent4">
            <a:hueOff val="4061500"/>
            <a:satOff val="-17970"/>
            <a:lumOff val="-3017"/>
            <a:alphaOff val="0"/>
          </a:schemeClr>
        </a:solidFill>
        <a:ln w="19050" cap="flat" cmpd="sng" algn="ctr">
          <a:solidFill>
            <a:schemeClr val="accent4">
              <a:hueOff val="4061500"/>
              <a:satOff val="-17970"/>
              <a:lumOff val="-30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036" tIns="12700" rIns="43036" bIns="12700" numCol="1" spcCol="1270" anchor="ctr" anchorCtr="0">
          <a:noAutofit/>
        </a:bodyPr>
        <a:lstStyle/>
        <a:p>
          <a:pPr marL="0" lvl="0" indent="0" algn="ctr" defTabSz="1244600">
            <a:lnSpc>
              <a:spcPct val="90000"/>
            </a:lnSpc>
            <a:spcBef>
              <a:spcPct val="0"/>
            </a:spcBef>
            <a:spcAft>
              <a:spcPct val="35000"/>
            </a:spcAft>
            <a:buNone/>
          </a:pPr>
          <a:r>
            <a:rPr lang="en-US" sz="2800" kern="1200" dirty="0"/>
            <a:t>5</a:t>
          </a:r>
        </a:p>
      </dsp:txBody>
      <dsp:txXfrm>
        <a:off x="6965412" y="1492928"/>
        <a:ext cx="431847" cy="431847"/>
      </dsp:txXfrm>
    </dsp:sp>
    <dsp:sp modelId="{15019499-1AF6-4686-B6A1-6CADF6B9F653}">
      <dsp:nvSpPr>
        <dsp:cNvPr id="0" name=""/>
        <dsp:cNvSpPr/>
      </dsp:nvSpPr>
      <dsp:spPr>
        <a:xfrm>
          <a:off x="6407784" y="4200787"/>
          <a:ext cx="1454103" cy="72"/>
        </a:xfrm>
        <a:prstGeom prst="rect">
          <a:avLst/>
        </a:prstGeom>
        <a:solidFill>
          <a:schemeClr val="accent4">
            <a:hueOff val="4569187"/>
            <a:satOff val="-20217"/>
            <a:lumOff val="-3394"/>
            <a:alphaOff val="0"/>
          </a:schemeClr>
        </a:solidFill>
        <a:ln w="19050" cap="flat" cmpd="sng" algn="ctr">
          <a:solidFill>
            <a:schemeClr val="accent4">
              <a:hueOff val="4569187"/>
              <a:satOff val="-20217"/>
              <a:lumOff val="-33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4F34F1-7C3D-42AA-8A81-1BCB597D22A9}">
      <dsp:nvSpPr>
        <dsp:cNvPr id="0" name=""/>
        <dsp:cNvSpPr/>
      </dsp:nvSpPr>
      <dsp:spPr>
        <a:xfrm>
          <a:off x="8007298" y="270773"/>
          <a:ext cx="1454103" cy="5844765"/>
        </a:xfrm>
        <a:prstGeom prst="rect">
          <a:avLst/>
        </a:prstGeom>
        <a:solidFill>
          <a:schemeClr val="accent4">
            <a:tint val="40000"/>
            <a:alpha val="90000"/>
            <a:hueOff val="5132946"/>
            <a:satOff val="-25557"/>
            <a:lumOff val="-2425"/>
            <a:alphaOff val="0"/>
          </a:schemeClr>
        </a:solidFill>
        <a:ln w="19050" cap="flat" cmpd="sng" algn="ctr">
          <a:solidFill>
            <a:schemeClr val="accent4">
              <a:tint val="40000"/>
              <a:alpha val="90000"/>
              <a:hueOff val="5132946"/>
              <a:satOff val="-25557"/>
              <a:lumOff val="-24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368" tIns="330200" rIns="113368" bIns="330200" numCol="1" spcCol="1270" anchor="t" anchorCtr="0">
          <a:noAutofit/>
        </a:bodyPr>
        <a:lstStyle/>
        <a:p>
          <a:pPr marL="0" lvl="0" indent="0" algn="l" defTabSz="711200">
            <a:lnSpc>
              <a:spcPct val="90000"/>
            </a:lnSpc>
            <a:spcBef>
              <a:spcPct val="0"/>
            </a:spcBef>
            <a:spcAft>
              <a:spcPct val="35000"/>
            </a:spcAft>
            <a:buNone/>
          </a:pPr>
          <a:r>
            <a:rPr lang="en-GB" sz="1600" b="1" kern="1200" dirty="0"/>
            <a:t>Seek supervision</a:t>
          </a:r>
          <a:endParaRPr lang="en-US" sz="1600" kern="1200" dirty="0"/>
        </a:p>
        <a:p>
          <a:pPr marL="171450" lvl="1" indent="-171450" algn="l" defTabSz="711200">
            <a:lnSpc>
              <a:spcPct val="90000"/>
            </a:lnSpc>
            <a:spcBef>
              <a:spcPct val="0"/>
            </a:spcBef>
            <a:spcAft>
              <a:spcPct val="15000"/>
            </a:spcAft>
            <a:buChar char="•"/>
          </a:pPr>
          <a:r>
            <a:rPr lang="en-GB" sz="1600" kern="1200" dirty="0"/>
            <a:t>Particularly around cultural issues and ethical decision-making</a:t>
          </a:r>
          <a:endParaRPr lang="en-US" sz="1600" kern="1200" dirty="0"/>
        </a:p>
      </dsp:txBody>
      <dsp:txXfrm>
        <a:off x="8007298" y="2491784"/>
        <a:ext cx="1454103" cy="3506859"/>
      </dsp:txXfrm>
    </dsp:sp>
    <dsp:sp modelId="{245E10C1-3330-4337-8C16-59CA7CC29377}">
      <dsp:nvSpPr>
        <dsp:cNvPr id="0" name=""/>
        <dsp:cNvSpPr/>
      </dsp:nvSpPr>
      <dsp:spPr>
        <a:xfrm>
          <a:off x="8451120" y="1667658"/>
          <a:ext cx="551996" cy="610723"/>
        </a:xfrm>
        <a:prstGeom prst="ellipse">
          <a:avLst/>
        </a:prstGeom>
        <a:solidFill>
          <a:schemeClr val="accent4">
            <a:hueOff val="5076875"/>
            <a:satOff val="-22463"/>
            <a:lumOff val="-3772"/>
            <a:alphaOff val="0"/>
          </a:schemeClr>
        </a:solidFill>
        <a:ln w="19050" cap="flat" cmpd="sng" algn="ctr">
          <a:solidFill>
            <a:schemeClr val="accent4">
              <a:hueOff val="5076875"/>
              <a:satOff val="-22463"/>
              <a:lumOff val="-377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036" tIns="12700" rIns="43036" bIns="12700" numCol="1" spcCol="1270" anchor="ctr" anchorCtr="0">
          <a:noAutofit/>
        </a:bodyPr>
        <a:lstStyle/>
        <a:p>
          <a:pPr marL="0" lvl="0" indent="0" algn="ctr" defTabSz="1244600">
            <a:lnSpc>
              <a:spcPct val="90000"/>
            </a:lnSpc>
            <a:spcBef>
              <a:spcPct val="0"/>
            </a:spcBef>
            <a:spcAft>
              <a:spcPct val="35000"/>
            </a:spcAft>
            <a:buNone/>
          </a:pPr>
          <a:r>
            <a:rPr lang="en-US" sz="2800" kern="1200"/>
            <a:t>6</a:t>
          </a:r>
          <a:endParaRPr lang="en-US" sz="2800" kern="1200" dirty="0"/>
        </a:p>
      </dsp:txBody>
      <dsp:txXfrm>
        <a:off x="8531958" y="1757096"/>
        <a:ext cx="390320" cy="431847"/>
      </dsp:txXfrm>
    </dsp:sp>
    <dsp:sp modelId="{7A5A807E-81CF-4E90-BA00-68FF22F8F075}">
      <dsp:nvSpPr>
        <dsp:cNvPr id="0" name=""/>
        <dsp:cNvSpPr/>
      </dsp:nvSpPr>
      <dsp:spPr>
        <a:xfrm>
          <a:off x="8007298" y="4210956"/>
          <a:ext cx="1454103" cy="72"/>
        </a:xfrm>
        <a:prstGeom prst="rect">
          <a:avLst/>
        </a:prstGeom>
        <a:solidFill>
          <a:schemeClr val="accent4">
            <a:hueOff val="5584562"/>
            <a:satOff val="-24709"/>
            <a:lumOff val="-4149"/>
            <a:alphaOff val="0"/>
          </a:schemeClr>
        </a:solidFill>
        <a:ln w="19050" cap="flat" cmpd="sng" algn="ctr">
          <a:solidFill>
            <a:schemeClr val="accent4">
              <a:hueOff val="5584562"/>
              <a:satOff val="-24709"/>
              <a:lumOff val="-41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34D32D-AE46-4A17-A4C5-45872EB47D56}">
      <dsp:nvSpPr>
        <dsp:cNvPr id="0" name=""/>
        <dsp:cNvSpPr/>
      </dsp:nvSpPr>
      <dsp:spPr>
        <a:xfrm>
          <a:off x="9606811" y="270773"/>
          <a:ext cx="1454103" cy="5844744"/>
        </a:xfrm>
        <a:prstGeom prst="rect">
          <a:avLst/>
        </a:prstGeom>
        <a:solidFill>
          <a:schemeClr val="accent4">
            <a:tint val="40000"/>
            <a:alpha val="90000"/>
            <a:hueOff val="6159535"/>
            <a:satOff val="-30669"/>
            <a:lumOff val="-2910"/>
            <a:alphaOff val="0"/>
          </a:schemeClr>
        </a:solidFill>
        <a:ln w="19050" cap="flat" cmpd="sng" algn="ctr">
          <a:solidFill>
            <a:schemeClr val="accent4">
              <a:tint val="40000"/>
              <a:alpha val="90000"/>
              <a:hueOff val="6159535"/>
              <a:satOff val="-30669"/>
              <a:lumOff val="-291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368" tIns="330200" rIns="113368" bIns="330200" numCol="1" spcCol="1270" anchor="t" anchorCtr="0">
          <a:noAutofit/>
        </a:bodyPr>
        <a:lstStyle/>
        <a:p>
          <a:pPr marL="0" lvl="0" indent="0" algn="l" defTabSz="711200">
            <a:lnSpc>
              <a:spcPct val="90000"/>
            </a:lnSpc>
            <a:spcBef>
              <a:spcPct val="0"/>
            </a:spcBef>
            <a:spcAft>
              <a:spcPct val="35000"/>
            </a:spcAft>
            <a:buNone/>
          </a:pPr>
          <a:r>
            <a:rPr lang="en-GB" sz="1600" b="1" kern="1200" dirty="0"/>
            <a:t>Monitor risk</a:t>
          </a:r>
          <a:endParaRPr lang="en-US" sz="1600" kern="1200" dirty="0"/>
        </a:p>
        <a:p>
          <a:pPr marL="171450" lvl="1" indent="-171450" algn="l" defTabSz="711200">
            <a:lnSpc>
              <a:spcPct val="90000"/>
            </a:lnSpc>
            <a:spcBef>
              <a:spcPct val="0"/>
            </a:spcBef>
            <a:spcAft>
              <a:spcPct val="15000"/>
            </a:spcAft>
            <a:buChar char="•"/>
          </a:pPr>
          <a:r>
            <a:rPr lang="en-GB" sz="1600" kern="1200" dirty="0"/>
            <a:t>If Maya’s wellbeing deteriorates to a safeguarding concern, override parental refusal following statutory guidance</a:t>
          </a:r>
          <a:endParaRPr lang="en-US" sz="1600" kern="1200" dirty="0"/>
        </a:p>
      </dsp:txBody>
      <dsp:txXfrm>
        <a:off x="9606811" y="2491776"/>
        <a:ext cx="1454103" cy="3506846"/>
      </dsp:txXfrm>
    </dsp:sp>
    <dsp:sp modelId="{E6D35160-F9D9-4541-9C16-A67989345C49}">
      <dsp:nvSpPr>
        <dsp:cNvPr id="0" name=""/>
        <dsp:cNvSpPr/>
      </dsp:nvSpPr>
      <dsp:spPr>
        <a:xfrm>
          <a:off x="10042431" y="2084210"/>
          <a:ext cx="551996" cy="610723"/>
        </a:xfrm>
        <a:prstGeom prst="ellipse">
          <a:avLst/>
        </a:prstGeom>
        <a:solidFill>
          <a:schemeClr val="accent4">
            <a:hueOff val="6092249"/>
            <a:satOff val="-26956"/>
            <a:lumOff val="-4526"/>
            <a:alphaOff val="0"/>
          </a:schemeClr>
        </a:solidFill>
        <a:ln w="19050" cap="flat" cmpd="sng" algn="ctr">
          <a:solidFill>
            <a:schemeClr val="accent4">
              <a:hueOff val="6092249"/>
              <a:satOff val="-26956"/>
              <a:lumOff val="-45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036" tIns="12700" rIns="43036" bIns="12700" numCol="1" spcCol="1270" anchor="ctr" anchorCtr="0">
          <a:noAutofit/>
        </a:bodyPr>
        <a:lstStyle/>
        <a:p>
          <a:pPr marL="0" lvl="0" indent="0" algn="ctr" defTabSz="1244600">
            <a:lnSpc>
              <a:spcPct val="90000"/>
            </a:lnSpc>
            <a:spcBef>
              <a:spcPct val="0"/>
            </a:spcBef>
            <a:spcAft>
              <a:spcPct val="35000"/>
            </a:spcAft>
            <a:buNone/>
          </a:pPr>
          <a:r>
            <a:rPr lang="en-US" sz="2800" kern="1200"/>
            <a:t>7</a:t>
          </a:r>
          <a:endParaRPr lang="en-US" sz="2800" kern="1200" dirty="0"/>
        </a:p>
      </dsp:txBody>
      <dsp:txXfrm>
        <a:off x="10123269" y="2173648"/>
        <a:ext cx="390320" cy="431847"/>
      </dsp:txXfrm>
    </dsp:sp>
    <dsp:sp modelId="{64015DF9-71A6-44F1-8114-CB3E75FE3414}">
      <dsp:nvSpPr>
        <dsp:cNvPr id="0" name=""/>
        <dsp:cNvSpPr/>
      </dsp:nvSpPr>
      <dsp:spPr>
        <a:xfrm>
          <a:off x="9606811" y="4210946"/>
          <a:ext cx="1454103" cy="72"/>
        </a:xfrm>
        <a:prstGeom prst="rect">
          <a:avLst/>
        </a:prstGeom>
        <a:solidFill>
          <a:schemeClr val="accent4">
            <a:hueOff val="6599937"/>
            <a:satOff val="-29202"/>
            <a:lumOff val="-4903"/>
            <a:alphaOff val="0"/>
          </a:schemeClr>
        </a:solidFill>
        <a:ln w="19050" cap="flat" cmpd="sng" algn="ctr">
          <a:solidFill>
            <a:schemeClr val="accent4">
              <a:hueOff val="6599937"/>
              <a:satOff val="-29202"/>
              <a:lumOff val="-490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0.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1706C-7AB2-CD55-FA49-7E0B113B2E8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9F78AA-98C7-8F9D-7858-DECF004E45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47AC4E-F557-4590-1A92-14E9ABDF5B8D}"/>
              </a:ext>
            </a:extLst>
          </p:cNvPr>
          <p:cNvSpPr>
            <a:spLocks noGrp="1"/>
          </p:cNvSpPr>
          <p:nvPr>
            <p:ph type="dt" sz="half" idx="10"/>
          </p:nvPr>
        </p:nvSpPr>
        <p:spPr/>
        <p:txBody>
          <a:bodyPr/>
          <a:lstStyle/>
          <a:p>
            <a:fld id="{E5CBFE3B-BD75-4A14-82BF-4EA3AA284441}" type="datetimeFigureOut">
              <a:rPr lang="en-GB" smtClean="0"/>
              <a:t>16/11/2025</a:t>
            </a:fld>
            <a:endParaRPr lang="en-GB"/>
          </a:p>
        </p:txBody>
      </p:sp>
      <p:sp>
        <p:nvSpPr>
          <p:cNvPr id="5" name="Footer Placeholder 4">
            <a:extLst>
              <a:ext uri="{FF2B5EF4-FFF2-40B4-BE49-F238E27FC236}">
                <a16:creationId xmlns:a16="http://schemas.microsoft.com/office/drawing/2014/main" id="{AD12F168-AADD-19B2-121A-0C44F89BFD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B79276-BA76-4C3C-4096-7492AF2C04F2}"/>
              </a:ext>
            </a:extLst>
          </p:cNvPr>
          <p:cNvSpPr>
            <a:spLocks noGrp="1"/>
          </p:cNvSpPr>
          <p:nvPr>
            <p:ph type="sldNum" sz="quarter" idx="12"/>
          </p:nvPr>
        </p:nvSpPr>
        <p:spPr/>
        <p:txBody>
          <a:bodyPr/>
          <a:lstStyle/>
          <a:p>
            <a:fld id="{14B6ACF2-A1C6-410F-B948-2D063D6C8C55}" type="slidenum">
              <a:rPr lang="en-GB" smtClean="0"/>
              <a:t>‹#›</a:t>
            </a:fld>
            <a:endParaRPr lang="en-GB"/>
          </a:p>
        </p:txBody>
      </p:sp>
    </p:spTree>
    <p:extLst>
      <p:ext uri="{BB962C8B-B14F-4D97-AF65-F5344CB8AC3E}">
        <p14:creationId xmlns:p14="http://schemas.microsoft.com/office/powerpoint/2010/main" val="4284680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3ECE3-F6A9-7A64-69A1-B7804879D3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25608C-2953-30E1-0E13-70368CD7D08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380B73-5781-BF0A-092E-3B58A5E07DF8}"/>
              </a:ext>
            </a:extLst>
          </p:cNvPr>
          <p:cNvSpPr>
            <a:spLocks noGrp="1"/>
          </p:cNvSpPr>
          <p:nvPr>
            <p:ph type="dt" sz="half" idx="10"/>
          </p:nvPr>
        </p:nvSpPr>
        <p:spPr/>
        <p:txBody>
          <a:bodyPr/>
          <a:lstStyle/>
          <a:p>
            <a:fld id="{E5CBFE3B-BD75-4A14-82BF-4EA3AA284441}" type="datetimeFigureOut">
              <a:rPr lang="en-GB" smtClean="0"/>
              <a:t>16/11/2025</a:t>
            </a:fld>
            <a:endParaRPr lang="en-GB"/>
          </a:p>
        </p:txBody>
      </p:sp>
      <p:sp>
        <p:nvSpPr>
          <p:cNvPr id="5" name="Footer Placeholder 4">
            <a:extLst>
              <a:ext uri="{FF2B5EF4-FFF2-40B4-BE49-F238E27FC236}">
                <a16:creationId xmlns:a16="http://schemas.microsoft.com/office/drawing/2014/main" id="{30224A57-1A51-F5D2-830B-1A2F8D0C7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22714C-BEF1-F411-B6B0-EDA72C11A022}"/>
              </a:ext>
            </a:extLst>
          </p:cNvPr>
          <p:cNvSpPr>
            <a:spLocks noGrp="1"/>
          </p:cNvSpPr>
          <p:nvPr>
            <p:ph type="sldNum" sz="quarter" idx="12"/>
          </p:nvPr>
        </p:nvSpPr>
        <p:spPr/>
        <p:txBody>
          <a:bodyPr/>
          <a:lstStyle/>
          <a:p>
            <a:fld id="{14B6ACF2-A1C6-410F-B948-2D063D6C8C55}" type="slidenum">
              <a:rPr lang="en-GB" smtClean="0"/>
              <a:t>‹#›</a:t>
            </a:fld>
            <a:endParaRPr lang="en-GB"/>
          </a:p>
        </p:txBody>
      </p:sp>
    </p:spTree>
    <p:extLst>
      <p:ext uri="{BB962C8B-B14F-4D97-AF65-F5344CB8AC3E}">
        <p14:creationId xmlns:p14="http://schemas.microsoft.com/office/powerpoint/2010/main" val="33746499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62F36-566D-5B82-DE94-85B21641A6E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C19ACC4-F9C6-182A-A403-246BF2ACE1C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A7FC1C2-EF09-4EC7-0A4B-427A2A2EC453}"/>
              </a:ext>
            </a:extLst>
          </p:cNvPr>
          <p:cNvSpPr>
            <a:spLocks noGrp="1"/>
          </p:cNvSpPr>
          <p:nvPr>
            <p:ph type="dt" sz="half" idx="10"/>
          </p:nvPr>
        </p:nvSpPr>
        <p:spPr/>
        <p:txBody>
          <a:bodyPr/>
          <a:lstStyle/>
          <a:p>
            <a:fld id="{E5CBFE3B-BD75-4A14-82BF-4EA3AA284441}" type="datetimeFigureOut">
              <a:rPr lang="en-GB" smtClean="0"/>
              <a:t>16/11/2025</a:t>
            </a:fld>
            <a:endParaRPr lang="en-GB"/>
          </a:p>
        </p:txBody>
      </p:sp>
      <p:sp>
        <p:nvSpPr>
          <p:cNvPr id="5" name="Footer Placeholder 4">
            <a:extLst>
              <a:ext uri="{FF2B5EF4-FFF2-40B4-BE49-F238E27FC236}">
                <a16:creationId xmlns:a16="http://schemas.microsoft.com/office/drawing/2014/main" id="{2AF7BB3F-3FF7-6B84-5903-F07C323B4A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E2E09F-7CB9-686A-B447-5718187B84C2}"/>
              </a:ext>
            </a:extLst>
          </p:cNvPr>
          <p:cNvSpPr>
            <a:spLocks noGrp="1"/>
          </p:cNvSpPr>
          <p:nvPr>
            <p:ph type="sldNum" sz="quarter" idx="12"/>
          </p:nvPr>
        </p:nvSpPr>
        <p:spPr/>
        <p:txBody>
          <a:bodyPr/>
          <a:lstStyle/>
          <a:p>
            <a:fld id="{14B6ACF2-A1C6-410F-B948-2D063D6C8C55}" type="slidenum">
              <a:rPr lang="en-GB" smtClean="0"/>
              <a:t>‹#›</a:t>
            </a:fld>
            <a:endParaRPr lang="en-GB"/>
          </a:p>
        </p:txBody>
      </p:sp>
    </p:spTree>
    <p:extLst>
      <p:ext uri="{BB962C8B-B14F-4D97-AF65-F5344CB8AC3E}">
        <p14:creationId xmlns:p14="http://schemas.microsoft.com/office/powerpoint/2010/main" val="1013875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E10C7-3026-818C-C646-14E7554957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82DCF5-B652-D849-CEA6-3B8B3B09FE6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47CF950-9B72-FE84-BEA9-51B5F400029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6294FCF-CE50-FF80-EA19-78AFFF0A50BA}"/>
              </a:ext>
            </a:extLst>
          </p:cNvPr>
          <p:cNvSpPr>
            <a:spLocks noGrp="1"/>
          </p:cNvSpPr>
          <p:nvPr>
            <p:ph type="dt" sz="half" idx="10"/>
          </p:nvPr>
        </p:nvSpPr>
        <p:spPr/>
        <p:txBody>
          <a:bodyPr/>
          <a:lstStyle/>
          <a:p>
            <a:fld id="{E5CBFE3B-BD75-4A14-82BF-4EA3AA284441}" type="datetimeFigureOut">
              <a:rPr lang="en-GB" smtClean="0"/>
              <a:t>16/11/2025</a:t>
            </a:fld>
            <a:endParaRPr lang="en-GB"/>
          </a:p>
        </p:txBody>
      </p:sp>
      <p:sp>
        <p:nvSpPr>
          <p:cNvPr id="6" name="Footer Placeholder 5">
            <a:extLst>
              <a:ext uri="{FF2B5EF4-FFF2-40B4-BE49-F238E27FC236}">
                <a16:creationId xmlns:a16="http://schemas.microsoft.com/office/drawing/2014/main" id="{0ABF3E33-9A9E-48CC-40C7-7E0A7DB89E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06F9B3-2036-5481-08E5-BE8C0CBC48F6}"/>
              </a:ext>
            </a:extLst>
          </p:cNvPr>
          <p:cNvSpPr>
            <a:spLocks noGrp="1"/>
          </p:cNvSpPr>
          <p:nvPr>
            <p:ph type="sldNum" sz="quarter" idx="12"/>
          </p:nvPr>
        </p:nvSpPr>
        <p:spPr/>
        <p:txBody>
          <a:bodyPr/>
          <a:lstStyle/>
          <a:p>
            <a:fld id="{14B6ACF2-A1C6-410F-B948-2D063D6C8C55}" type="slidenum">
              <a:rPr lang="en-GB" smtClean="0"/>
              <a:t>‹#›</a:t>
            </a:fld>
            <a:endParaRPr lang="en-GB"/>
          </a:p>
        </p:txBody>
      </p:sp>
    </p:spTree>
    <p:extLst>
      <p:ext uri="{BB962C8B-B14F-4D97-AF65-F5344CB8AC3E}">
        <p14:creationId xmlns:p14="http://schemas.microsoft.com/office/powerpoint/2010/main" val="917511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345DE-6A69-C09C-54B9-3098DC3FD7D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2AAF57-0D3A-CA3C-3A19-1D47DFDA3D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E615804-CFBE-275C-D429-170CA9CFBA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86F49FC-54EA-405C-843C-5489197087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4F6796-2668-38DE-BE60-AAB2E18C59C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DDF1D7C-53EE-6CF0-B9C6-29E33280A725}"/>
              </a:ext>
            </a:extLst>
          </p:cNvPr>
          <p:cNvSpPr>
            <a:spLocks noGrp="1"/>
          </p:cNvSpPr>
          <p:nvPr>
            <p:ph type="dt" sz="half" idx="10"/>
          </p:nvPr>
        </p:nvSpPr>
        <p:spPr/>
        <p:txBody>
          <a:bodyPr/>
          <a:lstStyle/>
          <a:p>
            <a:fld id="{E5CBFE3B-BD75-4A14-82BF-4EA3AA284441}" type="datetimeFigureOut">
              <a:rPr lang="en-GB" smtClean="0"/>
              <a:t>16/11/2025</a:t>
            </a:fld>
            <a:endParaRPr lang="en-GB"/>
          </a:p>
        </p:txBody>
      </p:sp>
      <p:sp>
        <p:nvSpPr>
          <p:cNvPr id="8" name="Footer Placeholder 7">
            <a:extLst>
              <a:ext uri="{FF2B5EF4-FFF2-40B4-BE49-F238E27FC236}">
                <a16:creationId xmlns:a16="http://schemas.microsoft.com/office/drawing/2014/main" id="{E9E4481F-9892-1771-72B1-611302EA363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28E3EB-27E9-7F26-0AC5-E3DDBA3D3342}"/>
              </a:ext>
            </a:extLst>
          </p:cNvPr>
          <p:cNvSpPr>
            <a:spLocks noGrp="1"/>
          </p:cNvSpPr>
          <p:nvPr>
            <p:ph type="sldNum" sz="quarter" idx="12"/>
          </p:nvPr>
        </p:nvSpPr>
        <p:spPr/>
        <p:txBody>
          <a:bodyPr/>
          <a:lstStyle/>
          <a:p>
            <a:fld id="{14B6ACF2-A1C6-410F-B948-2D063D6C8C55}" type="slidenum">
              <a:rPr lang="en-GB" smtClean="0"/>
              <a:t>‹#›</a:t>
            </a:fld>
            <a:endParaRPr lang="en-GB"/>
          </a:p>
        </p:txBody>
      </p:sp>
    </p:spTree>
    <p:extLst>
      <p:ext uri="{BB962C8B-B14F-4D97-AF65-F5344CB8AC3E}">
        <p14:creationId xmlns:p14="http://schemas.microsoft.com/office/powerpoint/2010/main" val="142788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0041B-35B8-F93B-1EE8-71A1A562E37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A270E33-BC9A-E452-D040-A572FD90DAA3}"/>
              </a:ext>
            </a:extLst>
          </p:cNvPr>
          <p:cNvSpPr>
            <a:spLocks noGrp="1"/>
          </p:cNvSpPr>
          <p:nvPr>
            <p:ph type="dt" sz="half" idx="10"/>
          </p:nvPr>
        </p:nvSpPr>
        <p:spPr/>
        <p:txBody>
          <a:bodyPr/>
          <a:lstStyle/>
          <a:p>
            <a:fld id="{E5CBFE3B-BD75-4A14-82BF-4EA3AA284441}" type="datetimeFigureOut">
              <a:rPr lang="en-GB" smtClean="0"/>
              <a:t>16/11/2025</a:t>
            </a:fld>
            <a:endParaRPr lang="en-GB"/>
          </a:p>
        </p:txBody>
      </p:sp>
      <p:sp>
        <p:nvSpPr>
          <p:cNvPr id="4" name="Footer Placeholder 3">
            <a:extLst>
              <a:ext uri="{FF2B5EF4-FFF2-40B4-BE49-F238E27FC236}">
                <a16:creationId xmlns:a16="http://schemas.microsoft.com/office/drawing/2014/main" id="{EABF6532-CE6C-A57F-21D9-841E358C70B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ACEC1EF-F9C6-6294-05DB-E4489106BD5E}"/>
              </a:ext>
            </a:extLst>
          </p:cNvPr>
          <p:cNvSpPr>
            <a:spLocks noGrp="1"/>
          </p:cNvSpPr>
          <p:nvPr>
            <p:ph type="sldNum" sz="quarter" idx="12"/>
          </p:nvPr>
        </p:nvSpPr>
        <p:spPr/>
        <p:txBody>
          <a:bodyPr/>
          <a:lstStyle/>
          <a:p>
            <a:fld id="{14B6ACF2-A1C6-410F-B948-2D063D6C8C55}" type="slidenum">
              <a:rPr lang="en-GB" smtClean="0"/>
              <a:t>‹#›</a:t>
            </a:fld>
            <a:endParaRPr lang="en-GB"/>
          </a:p>
        </p:txBody>
      </p:sp>
    </p:spTree>
    <p:extLst>
      <p:ext uri="{BB962C8B-B14F-4D97-AF65-F5344CB8AC3E}">
        <p14:creationId xmlns:p14="http://schemas.microsoft.com/office/powerpoint/2010/main" val="2407813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BDEAAF-DF02-9B65-8D54-8CD036BFB7F3}"/>
              </a:ext>
            </a:extLst>
          </p:cNvPr>
          <p:cNvSpPr>
            <a:spLocks noGrp="1"/>
          </p:cNvSpPr>
          <p:nvPr>
            <p:ph type="dt" sz="half" idx="10"/>
          </p:nvPr>
        </p:nvSpPr>
        <p:spPr/>
        <p:txBody>
          <a:bodyPr/>
          <a:lstStyle/>
          <a:p>
            <a:fld id="{E5CBFE3B-BD75-4A14-82BF-4EA3AA284441}" type="datetimeFigureOut">
              <a:rPr lang="en-GB" smtClean="0"/>
              <a:t>16/11/2025</a:t>
            </a:fld>
            <a:endParaRPr lang="en-GB"/>
          </a:p>
        </p:txBody>
      </p:sp>
      <p:sp>
        <p:nvSpPr>
          <p:cNvPr id="3" name="Footer Placeholder 2">
            <a:extLst>
              <a:ext uri="{FF2B5EF4-FFF2-40B4-BE49-F238E27FC236}">
                <a16:creationId xmlns:a16="http://schemas.microsoft.com/office/drawing/2014/main" id="{3A5D2419-47FF-554E-0820-92AEF476D8C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DA0E344-BF85-D643-67B0-0E80F9EAF48B}"/>
              </a:ext>
            </a:extLst>
          </p:cNvPr>
          <p:cNvSpPr>
            <a:spLocks noGrp="1"/>
          </p:cNvSpPr>
          <p:nvPr>
            <p:ph type="sldNum" sz="quarter" idx="12"/>
          </p:nvPr>
        </p:nvSpPr>
        <p:spPr/>
        <p:txBody>
          <a:bodyPr/>
          <a:lstStyle/>
          <a:p>
            <a:fld id="{14B6ACF2-A1C6-410F-B948-2D063D6C8C55}" type="slidenum">
              <a:rPr lang="en-GB" smtClean="0"/>
              <a:t>‹#›</a:t>
            </a:fld>
            <a:endParaRPr lang="en-GB"/>
          </a:p>
        </p:txBody>
      </p:sp>
    </p:spTree>
    <p:extLst>
      <p:ext uri="{BB962C8B-B14F-4D97-AF65-F5344CB8AC3E}">
        <p14:creationId xmlns:p14="http://schemas.microsoft.com/office/powerpoint/2010/main" val="9398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7DB36-4364-7CBC-4DB0-5CED78D15D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7C7E1E4-03C6-EA9F-5AB9-BF5FC00B3C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B79C680-CE68-905F-543C-4B78AC4D24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9411E5-8D62-4DCF-B4AD-57058A093DF7}"/>
              </a:ext>
            </a:extLst>
          </p:cNvPr>
          <p:cNvSpPr>
            <a:spLocks noGrp="1"/>
          </p:cNvSpPr>
          <p:nvPr>
            <p:ph type="dt" sz="half" idx="10"/>
          </p:nvPr>
        </p:nvSpPr>
        <p:spPr/>
        <p:txBody>
          <a:bodyPr/>
          <a:lstStyle/>
          <a:p>
            <a:fld id="{E5CBFE3B-BD75-4A14-82BF-4EA3AA284441}" type="datetimeFigureOut">
              <a:rPr lang="en-GB" smtClean="0"/>
              <a:t>16/11/2025</a:t>
            </a:fld>
            <a:endParaRPr lang="en-GB"/>
          </a:p>
        </p:txBody>
      </p:sp>
      <p:sp>
        <p:nvSpPr>
          <p:cNvPr id="6" name="Footer Placeholder 5">
            <a:extLst>
              <a:ext uri="{FF2B5EF4-FFF2-40B4-BE49-F238E27FC236}">
                <a16:creationId xmlns:a16="http://schemas.microsoft.com/office/drawing/2014/main" id="{C0BD6336-95B1-17E6-4E4A-4F5A69BDF0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663F11-7ADE-7AC3-D517-ABD6A5251E6B}"/>
              </a:ext>
            </a:extLst>
          </p:cNvPr>
          <p:cNvSpPr>
            <a:spLocks noGrp="1"/>
          </p:cNvSpPr>
          <p:nvPr>
            <p:ph type="sldNum" sz="quarter" idx="12"/>
          </p:nvPr>
        </p:nvSpPr>
        <p:spPr/>
        <p:txBody>
          <a:bodyPr/>
          <a:lstStyle/>
          <a:p>
            <a:fld id="{14B6ACF2-A1C6-410F-B948-2D063D6C8C55}" type="slidenum">
              <a:rPr lang="en-GB" smtClean="0"/>
              <a:t>‹#›</a:t>
            </a:fld>
            <a:endParaRPr lang="en-GB"/>
          </a:p>
        </p:txBody>
      </p:sp>
    </p:spTree>
    <p:extLst>
      <p:ext uri="{BB962C8B-B14F-4D97-AF65-F5344CB8AC3E}">
        <p14:creationId xmlns:p14="http://schemas.microsoft.com/office/powerpoint/2010/main" val="1277380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80A83-8E77-37A1-7285-6435D58034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BF3BDC5-4B41-E73B-8029-1B659834086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526301-8BFE-6010-C5EA-DD1D10BEA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AC6D1F6-EF49-21C2-A959-3B64366743E3}"/>
              </a:ext>
            </a:extLst>
          </p:cNvPr>
          <p:cNvSpPr>
            <a:spLocks noGrp="1"/>
          </p:cNvSpPr>
          <p:nvPr>
            <p:ph type="dt" sz="half" idx="10"/>
          </p:nvPr>
        </p:nvSpPr>
        <p:spPr/>
        <p:txBody>
          <a:bodyPr/>
          <a:lstStyle/>
          <a:p>
            <a:fld id="{E5CBFE3B-BD75-4A14-82BF-4EA3AA284441}" type="datetimeFigureOut">
              <a:rPr lang="en-GB" smtClean="0"/>
              <a:t>16/11/2025</a:t>
            </a:fld>
            <a:endParaRPr lang="en-GB"/>
          </a:p>
        </p:txBody>
      </p:sp>
      <p:sp>
        <p:nvSpPr>
          <p:cNvPr id="6" name="Footer Placeholder 5">
            <a:extLst>
              <a:ext uri="{FF2B5EF4-FFF2-40B4-BE49-F238E27FC236}">
                <a16:creationId xmlns:a16="http://schemas.microsoft.com/office/drawing/2014/main" id="{A7680354-6D19-EB99-EAA3-FB39BD3973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8539AA-E03B-6F9E-9F68-6C725D6BB8E7}"/>
              </a:ext>
            </a:extLst>
          </p:cNvPr>
          <p:cNvSpPr>
            <a:spLocks noGrp="1"/>
          </p:cNvSpPr>
          <p:nvPr>
            <p:ph type="sldNum" sz="quarter" idx="12"/>
          </p:nvPr>
        </p:nvSpPr>
        <p:spPr/>
        <p:txBody>
          <a:bodyPr/>
          <a:lstStyle/>
          <a:p>
            <a:fld id="{14B6ACF2-A1C6-410F-B948-2D063D6C8C55}" type="slidenum">
              <a:rPr lang="en-GB" smtClean="0"/>
              <a:t>‹#›</a:t>
            </a:fld>
            <a:endParaRPr lang="en-GB"/>
          </a:p>
        </p:txBody>
      </p:sp>
    </p:spTree>
    <p:extLst>
      <p:ext uri="{BB962C8B-B14F-4D97-AF65-F5344CB8AC3E}">
        <p14:creationId xmlns:p14="http://schemas.microsoft.com/office/powerpoint/2010/main" val="3489654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B5CE2-BA0A-2595-C784-5A6C81280AE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BCF250-87C4-0723-C9D7-F3EE03BB62F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800121-2AD4-CAEF-65C2-254DD5BCB9FA}"/>
              </a:ext>
            </a:extLst>
          </p:cNvPr>
          <p:cNvSpPr>
            <a:spLocks noGrp="1"/>
          </p:cNvSpPr>
          <p:nvPr>
            <p:ph type="dt" sz="half" idx="10"/>
          </p:nvPr>
        </p:nvSpPr>
        <p:spPr/>
        <p:txBody>
          <a:bodyPr/>
          <a:lstStyle/>
          <a:p>
            <a:fld id="{E5CBFE3B-BD75-4A14-82BF-4EA3AA284441}" type="datetimeFigureOut">
              <a:rPr lang="en-GB" smtClean="0"/>
              <a:t>16/11/2025</a:t>
            </a:fld>
            <a:endParaRPr lang="en-GB"/>
          </a:p>
        </p:txBody>
      </p:sp>
      <p:sp>
        <p:nvSpPr>
          <p:cNvPr id="5" name="Footer Placeholder 4">
            <a:extLst>
              <a:ext uri="{FF2B5EF4-FFF2-40B4-BE49-F238E27FC236}">
                <a16:creationId xmlns:a16="http://schemas.microsoft.com/office/drawing/2014/main" id="{82427332-554F-2013-0AD1-E92A575B5C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255649-3F28-54D3-B374-518C7225F948}"/>
              </a:ext>
            </a:extLst>
          </p:cNvPr>
          <p:cNvSpPr>
            <a:spLocks noGrp="1"/>
          </p:cNvSpPr>
          <p:nvPr>
            <p:ph type="sldNum" sz="quarter" idx="12"/>
          </p:nvPr>
        </p:nvSpPr>
        <p:spPr/>
        <p:txBody>
          <a:bodyPr/>
          <a:lstStyle/>
          <a:p>
            <a:fld id="{14B6ACF2-A1C6-410F-B948-2D063D6C8C55}" type="slidenum">
              <a:rPr lang="en-GB" smtClean="0"/>
              <a:t>‹#›</a:t>
            </a:fld>
            <a:endParaRPr lang="en-GB"/>
          </a:p>
        </p:txBody>
      </p:sp>
    </p:spTree>
    <p:extLst>
      <p:ext uri="{BB962C8B-B14F-4D97-AF65-F5344CB8AC3E}">
        <p14:creationId xmlns:p14="http://schemas.microsoft.com/office/powerpoint/2010/main" val="40909992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0EF47F-921B-9BD4-AA4B-AF5B1A69FC8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62E7CA-89C1-E420-565E-3DE9735E09A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8F3123-5ED6-120F-269B-3AA67BCDA029}"/>
              </a:ext>
            </a:extLst>
          </p:cNvPr>
          <p:cNvSpPr>
            <a:spLocks noGrp="1"/>
          </p:cNvSpPr>
          <p:nvPr>
            <p:ph type="dt" sz="half" idx="10"/>
          </p:nvPr>
        </p:nvSpPr>
        <p:spPr/>
        <p:txBody>
          <a:bodyPr/>
          <a:lstStyle/>
          <a:p>
            <a:fld id="{E5CBFE3B-BD75-4A14-82BF-4EA3AA284441}" type="datetimeFigureOut">
              <a:rPr lang="en-GB" smtClean="0"/>
              <a:t>16/11/2025</a:t>
            </a:fld>
            <a:endParaRPr lang="en-GB"/>
          </a:p>
        </p:txBody>
      </p:sp>
      <p:sp>
        <p:nvSpPr>
          <p:cNvPr id="5" name="Footer Placeholder 4">
            <a:extLst>
              <a:ext uri="{FF2B5EF4-FFF2-40B4-BE49-F238E27FC236}">
                <a16:creationId xmlns:a16="http://schemas.microsoft.com/office/drawing/2014/main" id="{83295DEA-7E6B-6CEB-DE20-077B72B9E9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6E2756-FA72-C6F0-5AC7-D3FB1F805EC5}"/>
              </a:ext>
            </a:extLst>
          </p:cNvPr>
          <p:cNvSpPr>
            <a:spLocks noGrp="1"/>
          </p:cNvSpPr>
          <p:nvPr>
            <p:ph type="sldNum" sz="quarter" idx="12"/>
          </p:nvPr>
        </p:nvSpPr>
        <p:spPr/>
        <p:txBody>
          <a:bodyPr/>
          <a:lstStyle/>
          <a:p>
            <a:fld id="{14B6ACF2-A1C6-410F-B948-2D063D6C8C55}" type="slidenum">
              <a:rPr lang="en-GB" smtClean="0"/>
              <a:t>‹#›</a:t>
            </a:fld>
            <a:endParaRPr lang="en-GB"/>
          </a:p>
        </p:txBody>
      </p:sp>
    </p:spTree>
    <p:extLst>
      <p:ext uri="{BB962C8B-B14F-4D97-AF65-F5344CB8AC3E}">
        <p14:creationId xmlns:p14="http://schemas.microsoft.com/office/powerpoint/2010/main" val="2262485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74A7D7-2FE8-A8A8-F01D-30CE4AC159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B87C8D-540F-979C-9521-C0C862C5A0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EFB49E-1DBB-A488-9B47-97F0AE4924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CBFE3B-BD75-4A14-82BF-4EA3AA284441}" type="datetimeFigureOut">
              <a:rPr lang="en-GB" smtClean="0"/>
              <a:t>16/11/2025</a:t>
            </a:fld>
            <a:endParaRPr lang="en-GB"/>
          </a:p>
        </p:txBody>
      </p:sp>
      <p:sp>
        <p:nvSpPr>
          <p:cNvPr id="5" name="Footer Placeholder 4">
            <a:extLst>
              <a:ext uri="{FF2B5EF4-FFF2-40B4-BE49-F238E27FC236}">
                <a16:creationId xmlns:a16="http://schemas.microsoft.com/office/drawing/2014/main" id="{AC062388-0BE3-78C1-9909-6A249A3D1F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5B5E58D-EE4C-AE68-AAB4-9C1A68AF70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B6ACF2-A1C6-410F-B948-2D063D6C8C55}" type="slidenum">
              <a:rPr lang="en-GB" smtClean="0"/>
              <a:t>‹#›</a:t>
            </a:fld>
            <a:endParaRPr lang="en-GB"/>
          </a:p>
        </p:txBody>
      </p:sp>
    </p:spTree>
    <p:extLst>
      <p:ext uri="{BB962C8B-B14F-4D97-AF65-F5344CB8AC3E}">
        <p14:creationId xmlns:p14="http://schemas.microsoft.com/office/powerpoint/2010/main" val="29521822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38555AC8-A31F-E4F7-01BB-AEFF5E8C16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5338644"/>
            <a:ext cx="12202175" cy="1519356"/>
            <a:chOff x="-1" y="-29768"/>
            <a:chExt cx="12202175" cy="1519356"/>
          </a:xfrm>
        </p:grpSpPr>
        <p:sp>
          <p:nvSpPr>
            <p:cNvPr id="28" name="Rectangle 27">
              <a:extLst>
                <a:ext uri="{FF2B5EF4-FFF2-40B4-BE49-F238E27FC236}">
                  <a16:creationId xmlns:a16="http://schemas.microsoft.com/office/drawing/2014/main" id="{A3C03E37-7ED0-19AE-52C3-13E69D05C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E5518BEA-7506-877F-D89F-5B680FBB6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E2E02916-7129-5FE5-2223-BD70F1BBB5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E0D62B2-6CAD-FAF9-E957-158FA4C56704}"/>
              </a:ext>
            </a:extLst>
          </p:cNvPr>
          <p:cNvSpPr>
            <a:spLocks noGrp="1"/>
          </p:cNvSpPr>
          <p:nvPr>
            <p:ph type="ctrTitle"/>
          </p:nvPr>
        </p:nvSpPr>
        <p:spPr>
          <a:xfrm>
            <a:off x="838200" y="5595614"/>
            <a:ext cx="6784181" cy="913975"/>
          </a:xfrm>
        </p:spPr>
        <p:txBody>
          <a:bodyPr anchor="ctr">
            <a:normAutofit/>
          </a:bodyPr>
          <a:lstStyle/>
          <a:p>
            <a:pPr algn="l"/>
            <a:r>
              <a:rPr lang="en-GB" sz="2700" dirty="0">
                <a:solidFill>
                  <a:srgbClr val="FFFFFF"/>
                </a:solidFill>
              </a:rPr>
              <a:t>ECPS6017:</a:t>
            </a:r>
            <a:br>
              <a:rPr lang="en-GB" sz="2700" dirty="0">
                <a:solidFill>
                  <a:srgbClr val="FFFFFF"/>
                </a:solidFill>
              </a:rPr>
            </a:br>
            <a:r>
              <a:rPr lang="en-GB" sz="2700" dirty="0">
                <a:solidFill>
                  <a:srgbClr val="FFFFFF"/>
                </a:solidFill>
              </a:rPr>
              <a:t>Ethics, Values and the Professional Self</a:t>
            </a:r>
          </a:p>
        </p:txBody>
      </p:sp>
      <p:sp>
        <p:nvSpPr>
          <p:cNvPr id="3" name="Subtitle 2">
            <a:extLst>
              <a:ext uri="{FF2B5EF4-FFF2-40B4-BE49-F238E27FC236}">
                <a16:creationId xmlns:a16="http://schemas.microsoft.com/office/drawing/2014/main" id="{0F67B0EE-03C5-5B71-7F31-F34A9FDDF810}"/>
              </a:ext>
            </a:extLst>
          </p:cNvPr>
          <p:cNvSpPr>
            <a:spLocks noGrp="1"/>
          </p:cNvSpPr>
          <p:nvPr>
            <p:ph type="subTitle" idx="1"/>
          </p:nvPr>
        </p:nvSpPr>
        <p:spPr>
          <a:xfrm>
            <a:off x="7908132" y="5586418"/>
            <a:ext cx="3407569" cy="934080"/>
          </a:xfrm>
        </p:spPr>
        <p:txBody>
          <a:bodyPr anchor="ctr">
            <a:normAutofit fontScale="92500" lnSpcReduction="10000"/>
          </a:bodyPr>
          <a:lstStyle/>
          <a:p>
            <a:pPr algn="r"/>
            <a:r>
              <a:rPr lang="en-GB" sz="2000" dirty="0">
                <a:solidFill>
                  <a:srgbClr val="FFFFFF"/>
                </a:solidFill>
              </a:rPr>
              <a:t>Educational Psychology</a:t>
            </a:r>
          </a:p>
          <a:p>
            <a:pPr algn="r"/>
            <a:endParaRPr lang="en-GB" sz="1400" dirty="0">
              <a:solidFill>
                <a:srgbClr val="FFFFFF"/>
              </a:solidFill>
            </a:endParaRPr>
          </a:p>
          <a:p>
            <a:pPr algn="r"/>
            <a:r>
              <a:rPr lang="en-GB" sz="1400" dirty="0">
                <a:solidFill>
                  <a:srgbClr val="FFFFFF"/>
                </a:solidFill>
              </a:rPr>
              <a:t>Karen Eaton-Thomas</a:t>
            </a:r>
          </a:p>
        </p:txBody>
      </p:sp>
      <p:pic>
        <p:nvPicPr>
          <p:cNvPr id="5" name="Picture 4" descr="Books on a table">
            <a:extLst>
              <a:ext uri="{FF2B5EF4-FFF2-40B4-BE49-F238E27FC236}">
                <a16:creationId xmlns:a16="http://schemas.microsoft.com/office/drawing/2014/main" id="{C8D0E6FE-3402-04A2-AED7-7AAFD58B33B4}"/>
              </a:ext>
            </a:extLst>
          </p:cNvPr>
          <p:cNvPicPr>
            <a:picLocks noChangeAspect="1"/>
          </p:cNvPicPr>
          <p:nvPr/>
        </p:nvPicPr>
        <p:blipFill>
          <a:blip r:embed="rId2">
            <a:extLst>
              <a:ext uri="{28A0092B-C50C-407E-A947-70E740481C1C}">
                <a14:useLocalDpi xmlns:a14="http://schemas.microsoft.com/office/drawing/2010/main" val="0"/>
              </a:ext>
            </a:extLst>
          </a:blip>
          <a:srcRect l="23968" r="-1" b="-1"/>
          <a:stretch>
            <a:fillRect/>
          </a:stretch>
        </p:blipFill>
        <p:spPr>
          <a:xfrm>
            <a:off x="1" y="10"/>
            <a:ext cx="6095999" cy="5351777"/>
          </a:xfrm>
          <a:prstGeom prst="rect">
            <a:avLst/>
          </a:prstGeom>
        </p:spPr>
      </p:pic>
      <p:pic>
        <p:nvPicPr>
          <p:cNvPr id="7" name="Picture 6" descr="Multi-colored chairs">
            <a:extLst>
              <a:ext uri="{FF2B5EF4-FFF2-40B4-BE49-F238E27FC236}">
                <a16:creationId xmlns:a16="http://schemas.microsoft.com/office/drawing/2014/main" id="{24C417CA-0EF2-6C0D-97BB-17AD6B6EDF8B}"/>
              </a:ext>
            </a:extLst>
          </p:cNvPr>
          <p:cNvPicPr>
            <a:picLocks noChangeAspect="1"/>
          </p:cNvPicPr>
          <p:nvPr/>
        </p:nvPicPr>
        <p:blipFill>
          <a:blip r:embed="rId3">
            <a:extLst>
              <a:ext uri="{28A0092B-C50C-407E-A947-70E740481C1C}">
                <a14:useLocalDpi xmlns:a14="http://schemas.microsoft.com/office/drawing/2010/main" val="0"/>
              </a:ext>
            </a:extLst>
          </a:blip>
          <a:srcRect l="25242" r="20382" b="1"/>
          <a:stretch>
            <a:fillRect/>
          </a:stretch>
        </p:blipFill>
        <p:spPr>
          <a:xfrm>
            <a:off x="6096000" y="10"/>
            <a:ext cx="6094403" cy="5351777"/>
          </a:xfrm>
          <a:prstGeom prst="rect">
            <a:avLst/>
          </a:prstGeom>
        </p:spPr>
      </p:pic>
    </p:spTree>
    <p:extLst>
      <p:ext uri="{BB962C8B-B14F-4D97-AF65-F5344CB8AC3E}">
        <p14:creationId xmlns:p14="http://schemas.microsoft.com/office/powerpoint/2010/main" val="41030297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FFFF01-3407-903A-EB24-C4B01E5A0DA5}"/>
            </a:ext>
          </a:extLst>
        </p:cNvPr>
        <p:cNvGrpSpPr/>
        <p:nvPr/>
      </p:nvGrpSpPr>
      <p:grpSpPr>
        <a:xfrm>
          <a:off x="0" y="0"/>
          <a:ext cx="0" cy="0"/>
          <a:chOff x="0" y="0"/>
          <a:chExt cx="0" cy="0"/>
        </a:xfrm>
      </p:grpSpPr>
      <p:pic>
        <p:nvPicPr>
          <p:cNvPr id="5" name="Picture 4" descr="Books on a table">
            <a:extLst>
              <a:ext uri="{FF2B5EF4-FFF2-40B4-BE49-F238E27FC236}">
                <a16:creationId xmlns:a16="http://schemas.microsoft.com/office/drawing/2014/main" id="{82DDEE82-175B-302A-3B9F-BEF47453EAB1}"/>
              </a:ext>
            </a:extLst>
          </p:cNvPr>
          <p:cNvPicPr>
            <a:picLocks noChangeAspect="1"/>
          </p:cNvPicPr>
          <p:nvPr/>
        </p:nvPicPr>
        <p:blipFill>
          <a:blip r:embed="rId2">
            <a:alphaModFix amt="20000"/>
            <a:extLst>
              <a:ext uri="{28A0092B-C50C-407E-A947-70E740481C1C}">
                <a14:useLocalDpi xmlns:a14="http://schemas.microsoft.com/office/drawing/2010/main" val="0"/>
              </a:ext>
            </a:extLst>
          </a:blip>
          <a:srcRect t="15369"/>
          <a:stretch>
            <a:fillRect/>
          </a:stretch>
        </p:blipFill>
        <p:spPr>
          <a:xfrm>
            <a:off x="20" y="-7619"/>
            <a:ext cx="12191979" cy="6887364"/>
          </a:xfrm>
          <a:prstGeom prst="rect">
            <a:avLst/>
          </a:prstGeom>
        </p:spPr>
      </p:pic>
      <p:sp>
        <p:nvSpPr>
          <p:cNvPr id="2" name="Title 1">
            <a:extLst>
              <a:ext uri="{FF2B5EF4-FFF2-40B4-BE49-F238E27FC236}">
                <a16:creationId xmlns:a16="http://schemas.microsoft.com/office/drawing/2014/main" id="{737C14E6-7334-F5A0-C420-E64500A5002B}"/>
              </a:ext>
            </a:extLst>
          </p:cNvPr>
          <p:cNvSpPr>
            <a:spLocks noGrp="1"/>
          </p:cNvSpPr>
          <p:nvPr>
            <p:ph type="ctrTitle"/>
          </p:nvPr>
        </p:nvSpPr>
        <p:spPr>
          <a:xfrm>
            <a:off x="859028" y="2155188"/>
            <a:ext cx="4160233" cy="2839273"/>
          </a:xfrm>
        </p:spPr>
        <p:txBody>
          <a:bodyPr>
            <a:normAutofit/>
          </a:bodyPr>
          <a:lstStyle/>
          <a:p>
            <a:pPr algn="l"/>
            <a:r>
              <a:rPr lang="en-GB" sz="4000" dirty="0">
                <a:solidFill>
                  <a:schemeClr val="tx2">
                    <a:lumMod val="90000"/>
                    <a:lumOff val="10000"/>
                  </a:schemeClr>
                </a:solidFill>
              </a:rPr>
              <a:t>Assessment 2:</a:t>
            </a:r>
            <a:br>
              <a:rPr lang="en-GB" sz="4000" dirty="0">
                <a:solidFill>
                  <a:schemeClr val="tx2">
                    <a:lumMod val="90000"/>
                    <a:lumOff val="10000"/>
                  </a:schemeClr>
                </a:solidFill>
              </a:rPr>
            </a:br>
            <a:r>
              <a:rPr lang="en-GB" sz="4000" dirty="0">
                <a:solidFill>
                  <a:schemeClr val="tx2">
                    <a:lumMod val="90000"/>
                    <a:lumOff val="10000"/>
                  </a:schemeClr>
                </a:solidFill>
              </a:rPr>
              <a:t>Three-part Portfolio</a:t>
            </a:r>
          </a:p>
        </p:txBody>
      </p:sp>
      <p:sp>
        <p:nvSpPr>
          <p:cNvPr id="3" name="Subtitle 2">
            <a:extLst>
              <a:ext uri="{FF2B5EF4-FFF2-40B4-BE49-F238E27FC236}">
                <a16:creationId xmlns:a16="http://schemas.microsoft.com/office/drawing/2014/main" id="{561D3091-4968-6260-14C7-C9BABC15E17F}"/>
              </a:ext>
            </a:extLst>
          </p:cNvPr>
          <p:cNvSpPr>
            <a:spLocks noGrp="1"/>
          </p:cNvSpPr>
          <p:nvPr>
            <p:ph type="subTitle" idx="1"/>
          </p:nvPr>
        </p:nvSpPr>
        <p:spPr>
          <a:xfrm>
            <a:off x="859028" y="5166367"/>
            <a:ext cx="4160233" cy="850998"/>
          </a:xfrm>
        </p:spPr>
        <p:txBody>
          <a:bodyPr>
            <a:normAutofit/>
          </a:bodyPr>
          <a:lstStyle/>
          <a:p>
            <a:pPr algn="l"/>
            <a:r>
              <a:rPr lang="en-GB" sz="2000" dirty="0">
                <a:solidFill>
                  <a:schemeClr val="tx2">
                    <a:lumMod val="90000"/>
                    <a:lumOff val="10000"/>
                  </a:schemeClr>
                </a:solidFill>
              </a:rPr>
              <a:t>Due 9</a:t>
            </a:r>
            <a:r>
              <a:rPr lang="en-GB" sz="2000" baseline="30000" dirty="0">
                <a:solidFill>
                  <a:schemeClr val="tx2">
                    <a:lumMod val="90000"/>
                    <a:lumOff val="10000"/>
                  </a:schemeClr>
                </a:solidFill>
              </a:rPr>
              <a:t>th</a:t>
            </a:r>
            <a:r>
              <a:rPr lang="en-GB" sz="2000" dirty="0">
                <a:solidFill>
                  <a:schemeClr val="tx2">
                    <a:lumMod val="90000"/>
                    <a:lumOff val="10000"/>
                  </a:schemeClr>
                </a:solidFill>
              </a:rPr>
              <a:t> December 2025</a:t>
            </a:r>
          </a:p>
        </p:txBody>
      </p:sp>
      <p:sp>
        <p:nvSpPr>
          <p:cNvPr id="4" name="TextBox 3">
            <a:extLst>
              <a:ext uri="{FF2B5EF4-FFF2-40B4-BE49-F238E27FC236}">
                <a16:creationId xmlns:a16="http://schemas.microsoft.com/office/drawing/2014/main" id="{FCE8A39C-3D5D-1C12-4930-FEBC3195E579}"/>
              </a:ext>
            </a:extLst>
          </p:cNvPr>
          <p:cNvSpPr txBox="1"/>
          <p:nvPr/>
        </p:nvSpPr>
        <p:spPr>
          <a:xfrm>
            <a:off x="5303520" y="203200"/>
            <a:ext cx="6614161" cy="6186309"/>
          </a:xfrm>
          <a:prstGeom prst="rect">
            <a:avLst/>
          </a:prstGeom>
          <a:noFill/>
        </p:spPr>
        <p:txBody>
          <a:bodyPr wrap="square" rtlCol="0">
            <a:spAutoFit/>
          </a:bodyPr>
          <a:lstStyle/>
          <a:p>
            <a:r>
              <a:rPr lang="en-GB" dirty="0">
                <a:solidFill>
                  <a:schemeClr val="tx2">
                    <a:lumMod val="90000"/>
                    <a:lumOff val="10000"/>
                  </a:schemeClr>
                </a:solidFill>
              </a:rPr>
              <a:t>The assessment of this task is in the form of a portfolio that consists of three distinct pieces of work that will combine to allow students to demonstrate their understanding of positive approaches to practical ethics. </a:t>
            </a:r>
          </a:p>
          <a:p>
            <a:endParaRPr lang="en-GB" dirty="0"/>
          </a:p>
          <a:p>
            <a:r>
              <a:rPr lang="en-GB" dirty="0">
                <a:solidFill>
                  <a:schemeClr val="tx2">
                    <a:lumMod val="90000"/>
                    <a:lumOff val="10000"/>
                  </a:schemeClr>
                </a:solidFill>
              </a:rPr>
              <a:t>Component 1: 500-word blog</a:t>
            </a:r>
          </a:p>
          <a:p>
            <a:pPr marL="285750" indent="-285750">
              <a:buFont typeface="Wingdings" panose="05000000000000000000" pitchFamily="2" charset="2"/>
              <a:buChar char="v"/>
            </a:pPr>
            <a:r>
              <a:rPr lang="en-GB" dirty="0">
                <a:solidFill>
                  <a:schemeClr val="tx2">
                    <a:lumMod val="90000"/>
                    <a:lumOff val="10000"/>
                  </a:schemeClr>
                </a:solidFill>
              </a:rPr>
              <a:t>You are required to choose one key ethical issue in psychology that has been discussed throughout the module and critically explore causes of the issue and potential solutions, referring to relevant codes of ethics (e.g., BPS, HCPC). </a:t>
            </a:r>
          </a:p>
          <a:p>
            <a:pPr marL="285750" indent="-285750">
              <a:buFont typeface="Wingdings" panose="05000000000000000000" pitchFamily="2" charset="2"/>
              <a:buChar char="v"/>
            </a:pPr>
            <a:endParaRPr lang="en-GB" dirty="0">
              <a:solidFill>
                <a:schemeClr val="tx2">
                  <a:lumMod val="90000"/>
                  <a:lumOff val="10000"/>
                </a:schemeClr>
              </a:solidFill>
            </a:endParaRPr>
          </a:p>
          <a:p>
            <a:r>
              <a:rPr lang="en-GB" dirty="0">
                <a:solidFill>
                  <a:schemeClr val="tx2">
                    <a:lumMod val="90000"/>
                    <a:lumOff val="10000"/>
                  </a:schemeClr>
                </a:solidFill>
              </a:rPr>
              <a:t>Component 2: Professional Profile </a:t>
            </a:r>
          </a:p>
          <a:p>
            <a:pPr marL="285750" indent="-285750">
              <a:buFont typeface="Wingdings" panose="05000000000000000000" pitchFamily="2" charset="2"/>
              <a:buChar char="v"/>
            </a:pPr>
            <a:r>
              <a:rPr lang="en-GB" dirty="0">
                <a:solidFill>
                  <a:schemeClr val="tx2">
                    <a:lumMod val="90000"/>
                    <a:lumOff val="10000"/>
                  </a:schemeClr>
                </a:solidFill>
              </a:rPr>
              <a:t>Your professional profile can take the form of a LinkedIn profile, a CV, or a personal statement tailored for a role in a psychological field but must be no more than one A4 page within your portfolio.</a:t>
            </a:r>
          </a:p>
          <a:p>
            <a:pPr marL="285750" indent="-285750">
              <a:buFont typeface="Wingdings" panose="05000000000000000000" pitchFamily="2" charset="2"/>
              <a:buChar char="v"/>
            </a:pPr>
            <a:endParaRPr lang="en-GB" dirty="0">
              <a:solidFill>
                <a:schemeClr val="tx2">
                  <a:lumMod val="90000"/>
                  <a:lumOff val="10000"/>
                </a:schemeClr>
              </a:solidFill>
            </a:endParaRPr>
          </a:p>
          <a:p>
            <a:r>
              <a:rPr lang="en-GB" dirty="0">
                <a:solidFill>
                  <a:schemeClr val="tx2">
                    <a:lumMod val="90000"/>
                    <a:lumOff val="10000"/>
                  </a:schemeClr>
                </a:solidFill>
              </a:rPr>
              <a:t>Component 3: 1,500-word reflective piece </a:t>
            </a:r>
          </a:p>
          <a:p>
            <a:pPr marL="285750" indent="-285750">
              <a:buFont typeface="Wingdings" panose="05000000000000000000" pitchFamily="2" charset="2"/>
              <a:buChar char="v"/>
            </a:pPr>
            <a:r>
              <a:rPr lang="en-GB" dirty="0">
                <a:solidFill>
                  <a:schemeClr val="tx2">
                    <a:lumMod val="90000"/>
                    <a:lumOff val="10000"/>
                  </a:schemeClr>
                </a:solidFill>
              </a:rPr>
              <a:t>You are required to complete a 1,500-word reflective piece applying Gibb’s Reflective Cycle. The topic of your reflection will include a consideration of your coping styles and decision-making capabilities when dealing with ethical issues.</a:t>
            </a:r>
          </a:p>
        </p:txBody>
      </p:sp>
    </p:spTree>
    <p:extLst>
      <p:ext uri="{BB962C8B-B14F-4D97-AF65-F5344CB8AC3E}">
        <p14:creationId xmlns:p14="http://schemas.microsoft.com/office/powerpoint/2010/main" val="4187844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526E467-0D4F-2694-4BA3-53671A3A1335}"/>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ooks on a table">
            <a:extLst>
              <a:ext uri="{FF2B5EF4-FFF2-40B4-BE49-F238E27FC236}">
                <a16:creationId xmlns:a16="http://schemas.microsoft.com/office/drawing/2014/main" id="{4BA424A7-0F7F-4445-9AC9-78016A278740}"/>
              </a:ext>
            </a:extLst>
          </p:cNvPr>
          <p:cNvPicPr>
            <a:picLocks noChangeAspect="1"/>
          </p:cNvPicPr>
          <p:nvPr/>
        </p:nvPicPr>
        <p:blipFill>
          <a:blip r:embed="rId2">
            <a:extLst>
              <a:ext uri="{28A0092B-C50C-407E-A947-70E740481C1C}">
                <a14:useLocalDpi xmlns:a14="http://schemas.microsoft.com/office/drawing/2010/main" val="0"/>
              </a:ext>
            </a:extLst>
          </a:blip>
          <a:srcRect l="187" t="9091" r="23111"/>
          <a:stretch>
            <a:fillRect/>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F36E9544-4D40-AD4C-693E-4E801B4BEFEB}"/>
              </a:ext>
            </a:extLst>
          </p:cNvPr>
          <p:cNvSpPr txBox="1"/>
          <p:nvPr/>
        </p:nvSpPr>
        <p:spPr>
          <a:xfrm>
            <a:off x="458168" y="900077"/>
            <a:ext cx="4842701" cy="809453"/>
          </a:xfrm>
          <a:prstGeom prst="rect">
            <a:avLst/>
          </a:prstGeom>
        </p:spPr>
        <p:txBody>
          <a:bodyPr vert="horz" lIns="91440" tIns="45720" rIns="91440" bIns="45720" rtlCol="0" anchor="b">
            <a:normAutofit fontScale="55000" lnSpcReduction="20000"/>
          </a:bodyPr>
          <a:lstStyle/>
          <a:p>
            <a:pPr>
              <a:lnSpc>
                <a:spcPct val="90000"/>
              </a:lnSpc>
              <a:spcBef>
                <a:spcPct val="0"/>
              </a:spcBef>
              <a:spcAft>
                <a:spcPts val="600"/>
              </a:spcAft>
            </a:pPr>
            <a:r>
              <a:rPr lang="en-US" sz="4800" dirty="0">
                <a:solidFill>
                  <a:schemeClr val="tx2">
                    <a:lumMod val="90000"/>
                    <a:lumOff val="10000"/>
                  </a:schemeClr>
                </a:solidFill>
                <a:latin typeface="+mj-lt"/>
                <a:ea typeface="+mj-ea"/>
                <a:cs typeface="+mj-cs"/>
              </a:rPr>
              <a:t>Component 1: 500-word Blog </a:t>
            </a:r>
          </a:p>
          <a:p>
            <a:pPr>
              <a:lnSpc>
                <a:spcPct val="90000"/>
              </a:lnSpc>
              <a:spcBef>
                <a:spcPct val="0"/>
              </a:spcBef>
              <a:spcAft>
                <a:spcPts val="600"/>
              </a:spcAft>
            </a:pPr>
            <a:r>
              <a:rPr lang="en-US" sz="4800" dirty="0">
                <a:solidFill>
                  <a:schemeClr val="tx2">
                    <a:lumMod val="90000"/>
                    <a:lumOff val="10000"/>
                  </a:schemeClr>
                </a:solidFill>
                <a:latin typeface="+mj-lt"/>
                <a:ea typeface="+mj-ea"/>
                <a:cs typeface="+mj-cs"/>
              </a:rPr>
              <a:t>(an example and food for thought)</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Diagram 5">
            <a:extLst>
              <a:ext uri="{FF2B5EF4-FFF2-40B4-BE49-F238E27FC236}">
                <a16:creationId xmlns:a16="http://schemas.microsoft.com/office/drawing/2014/main" id="{4097567F-DC38-C8C6-5095-C6020D1D80CD}"/>
              </a:ext>
            </a:extLst>
          </p:cNvPr>
          <p:cNvGraphicFramePr/>
          <p:nvPr>
            <p:extLst>
              <p:ext uri="{D42A27DB-BD31-4B8C-83A1-F6EECF244321}">
                <p14:modId xmlns:p14="http://schemas.microsoft.com/office/powerpoint/2010/main" val="783432572"/>
              </p:ext>
            </p:extLst>
          </p:nvPr>
        </p:nvGraphicFramePr>
        <p:xfrm>
          <a:off x="481029" y="1855874"/>
          <a:ext cx="7758732" cy="46770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7090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9D21F8-15C7-7038-097A-AF6B1B0F7700}"/>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ooks on a table">
            <a:extLst>
              <a:ext uri="{FF2B5EF4-FFF2-40B4-BE49-F238E27FC236}">
                <a16:creationId xmlns:a16="http://schemas.microsoft.com/office/drawing/2014/main" id="{A55FDEB8-A3E0-998E-CE58-B9F3827EC147}"/>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a:fillRect/>
          </a:stretch>
        </p:blipFill>
        <p:spPr>
          <a:xfrm>
            <a:off x="2522358" y="10"/>
            <a:ext cx="9669642" cy="6857990"/>
          </a:xfrm>
          <a:prstGeom prst="rect">
            <a:avLst/>
          </a:prstGeom>
        </p:spPr>
      </p:pic>
      <p:sp>
        <p:nvSpPr>
          <p:cNvPr id="12" name="Rectangle 11">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96ADBFE-E823-ED26-071D-15730E40586E}"/>
              </a:ext>
            </a:extLst>
          </p:cNvPr>
          <p:cNvSpPr>
            <a:spLocks noGrp="1"/>
          </p:cNvSpPr>
          <p:nvPr>
            <p:ph type="ctrTitle"/>
          </p:nvPr>
        </p:nvSpPr>
        <p:spPr>
          <a:xfrm>
            <a:off x="949418" y="-150633"/>
            <a:ext cx="3973385" cy="3692028"/>
          </a:xfrm>
          <a:noFill/>
        </p:spPr>
        <p:txBody>
          <a:bodyPr>
            <a:normAutofit/>
          </a:bodyPr>
          <a:lstStyle/>
          <a:p>
            <a:pPr algn="l"/>
            <a:r>
              <a:rPr lang="en-GB" sz="3200" dirty="0">
                <a:solidFill>
                  <a:schemeClr val="tx2">
                    <a:lumMod val="90000"/>
                    <a:lumOff val="10000"/>
                  </a:schemeClr>
                </a:solidFill>
              </a:rPr>
              <a:t>Component 2: Professional Profile</a:t>
            </a:r>
          </a:p>
        </p:txBody>
      </p:sp>
      <p:sp>
        <p:nvSpPr>
          <p:cNvPr id="3" name="Subtitle 2">
            <a:extLst>
              <a:ext uri="{FF2B5EF4-FFF2-40B4-BE49-F238E27FC236}">
                <a16:creationId xmlns:a16="http://schemas.microsoft.com/office/drawing/2014/main" id="{E75F0906-B769-1E53-95E2-A27A310AEEC7}"/>
              </a:ext>
            </a:extLst>
          </p:cNvPr>
          <p:cNvSpPr>
            <a:spLocks noGrp="1"/>
          </p:cNvSpPr>
          <p:nvPr>
            <p:ph type="subTitle" idx="1"/>
          </p:nvPr>
        </p:nvSpPr>
        <p:spPr>
          <a:xfrm>
            <a:off x="952229" y="4629234"/>
            <a:ext cx="3973386" cy="1964606"/>
          </a:xfrm>
          <a:noFill/>
        </p:spPr>
        <p:txBody>
          <a:bodyPr>
            <a:normAutofit lnSpcReduction="10000"/>
          </a:bodyPr>
          <a:lstStyle/>
          <a:p>
            <a:pPr algn="l"/>
            <a:r>
              <a:rPr lang="en-GB" dirty="0">
                <a:solidFill>
                  <a:schemeClr val="tx2">
                    <a:lumMod val="90000"/>
                    <a:lumOff val="10000"/>
                  </a:schemeClr>
                </a:solidFill>
              </a:rPr>
              <a:t>Either a LinkedIn profile, </a:t>
            </a:r>
          </a:p>
          <a:p>
            <a:pPr algn="l"/>
            <a:r>
              <a:rPr lang="en-GB" dirty="0">
                <a:solidFill>
                  <a:schemeClr val="tx2">
                    <a:lumMod val="90000"/>
                    <a:lumOff val="10000"/>
                  </a:schemeClr>
                </a:solidFill>
              </a:rPr>
              <a:t>Or a C.V., </a:t>
            </a:r>
          </a:p>
          <a:p>
            <a:pPr algn="l"/>
            <a:r>
              <a:rPr lang="en-GB" dirty="0">
                <a:solidFill>
                  <a:schemeClr val="tx2">
                    <a:lumMod val="90000"/>
                    <a:lumOff val="10000"/>
                  </a:schemeClr>
                </a:solidFill>
              </a:rPr>
              <a:t>Or a Personal statement for a Psychology-related role.</a:t>
            </a:r>
          </a:p>
          <a:p>
            <a:pPr algn="l"/>
            <a:r>
              <a:rPr lang="en-GB" sz="2000" i="1" dirty="0">
                <a:solidFill>
                  <a:schemeClr val="tx2">
                    <a:lumMod val="90000"/>
                    <a:lumOff val="10000"/>
                  </a:schemeClr>
                </a:solidFill>
              </a:rPr>
              <a:t>One A4 sheet (no more)</a:t>
            </a:r>
          </a:p>
        </p:txBody>
      </p:sp>
    </p:spTree>
    <p:extLst>
      <p:ext uri="{BB962C8B-B14F-4D97-AF65-F5344CB8AC3E}">
        <p14:creationId xmlns:p14="http://schemas.microsoft.com/office/powerpoint/2010/main" val="30179622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49AB9B-E97F-D877-1FBE-903DFAEB8E36}"/>
            </a:ext>
          </a:extLst>
        </p:cNvPr>
        <p:cNvGrpSpPr/>
        <p:nvPr/>
      </p:nvGrpSpPr>
      <p:grpSpPr>
        <a:xfrm>
          <a:off x="0" y="0"/>
          <a:ext cx="0" cy="0"/>
          <a:chOff x="0" y="0"/>
          <a:chExt cx="0" cy="0"/>
        </a:xfrm>
      </p:grpSpPr>
      <p:pic>
        <p:nvPicPr>
          <p:cNvPr id="5" name="Picture 4" descr="Books on a table">
            <a:extLst>
              <a:ext uri="{FF2B5EF4-FFF2-40B4-BE49-F238E27FC236}">
                <a16:creationId xmlns:a16="http://schemas.microsoft.com/office/drawing/2014/main" id="{F66FEEA8-90A2-D4BA-E58B-0B0C55CD3A75}"/>
              </a:ext>
            </a:extLst>
          </p:cNvPr>
          <p:cNvPicPr>
            <a:picLocks noChangeAspect="1"/>
          </p:cNvPicPr>
          <p:nvPr/>
        </p:nvPicPr>
        <p:blipFill>
          <a:blip r:embed="rId2">
            <a:alphaModFix amt="20000"/>
            <a:extLst>
              <a:ext uri="{28A0092B-C50C-407E-A947-70E740481C1C}">
                <a14:useLocalDpi xmlns:a14="http://schemas.microsoft.com/office/drawing/2010/main" val="0"/>
              </a:ext>
            </a:extLst>
          </a:blip>
          <a:srcRect t="15369"/>
          <a:stretch>
            <a:fillRect/>
          </a:stretch>
        </p:blipFill>
        <p:spPr>
          <a:xfrm>
            <a:off x="20" y="-7619"/>
            <a:ext cx="12191979" cy="6887364"/>
          </a:xfrm>
          <a:prstGeom prst="rect">
            <a:avLst/>
          </a:prstGeom>
        </p:spPr>
      </p:pic>
      <p:sp>
        <p:nvSpPr>
          <p:cNvPr id="2" name="Title 1">
            <a:extLst>
              <a:ext uri="{FF2B5EF4-FFF2-40B4-BE49-F238E27FC236}">
                <a16:creationId xmlns:a16="http://schemas.microsoft.com/office/drawing/2014/main" id="{E139D373-25F9-2F2E-BC4C-FEDE893DD11C}"/>
              </a:ext>
            </a:extLst>
          </p:cNvPr>
          <p:cNvSpPr>
            <a:spLocks noGrp="1"/>
          </p:cNvSpPr>
          <p:nvPr>
            <p:ph type="ctrTitle"/>
          </p:nvPr>
        </p:nvSpPr>
        <p:spPr>
          <a:xfrm>
            <a:off x="422148" y="-1268732"/>
            <a:ext cx="4160233" cy="2839273"/>
          </a:xfrm>
        </p:spPr>
        <p:txBody>
          <a:bodyPr>
            <a:normAutofit/>
          </a:bodyPr>
          <a:lstStyle/>
          <a:p>
            <a:pPr algn="l"/>
            <a:r>
              <a:rPr lang="en-GB" sz="3200" dirty="0">
                <a:solidFill>
                  <a:schemeClr val="tx2">
                    <a:lumMod val="90000"/>
                    <a:lumOff val="10000"/>
                  </a:schemeClr>
                </a:solidFill>
              </a:rPr>
              <a:t>Component 3: 1,500-word Reflective piece</a:t>
            </a:r>
          </a:p>
        </p:txBody>
      </p:sp>
      <p:sp>
        <p:nvSpPr>
          <p:cNvPr id="3" name="Subtitle 2">
            <a:extLst>
              <a:ext uri="{FF2B5EF4-FFF2-40B4-BE49-F238E27FC236}">
                <a16:creationId xmlns:a16="http://schemas.microsoft.com/office/drawing/2014/main" id="{E08E6694-2B23-CC24-BEF2-1EF5D0047EEC}"/>
              </a:ext>
            </a:extLst>
          </p:cNvPr>
          <p:cNvSpPr>
            <a:spLocks noGrp="1"/>
          </p:cNvSpPr>
          <p:nvPr>
            <p:ph type="subTitle" idx="1"/>
          </p:nvPr>
        </p:nvSpPr>
        <p:spPr>
          <a:xfrm>
            <a:off x="859028" y="5166367"/>
            <a:ext cx="4160233" cy="850998"/>
          </a:xfrm>
        </p:spPr>
        <p:txBody>
          <a:bodyPr>
            <a:normAutofit/>
          </a:bodyPr>
          <a:lstStyle/>
          <a:p>
            <a:pPr algn="l"/>
            <a:endParaRPr lang="en-GB" sz="2000">
              <a:solidFill>
                <a:srgbClr val="FFFFFF"/>
              </a:solidFill>
            </a:endParaRPr>
          </a:p>
        </p:txBody>
      </p:sp>
      <p:graphicFrame>
        <p:nvGraphicFramePr>
          <p:cNvPr id="4" name="Diagram 3">
            <a:extLst>
              <a:ext uri="{FF2B5EF4-FFF2-40B4-BE49-F238E27FC236}">
                <a16:creationId xmlns:a16="http://schemas.microsoft.com/office/drawing/2014/main" id="{7C1E4555-23DE-7468-B10C-76677A082CF8}"/>
              </a:ext>
            </a:extLst>
          </p:cNvPr>
          <p:cNvGraphicFramePr/>
          <p:nvPr>
            <p:extLst>
              <p:ext uri="{D42A27DB-BD31-4B8C-83A1-F6EECF244321}">
                <p14:modId xmlns:p14="http://schemas.microsoft.com/office/powerpoint/2010/main" val="2077677350"/>
              </p:ext>
            </p:extLst>
          </p:nvPr>
        </p:nvGraphicFramePr>
        <p:xfrm>
          <a:off x="422148" y="1570541"/>
          <a:ext cx="11475212" cy="45677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3994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9FF74F-AB02-90E1-820D-B1E1ADAE4880}"/>
            </a:ext>
          </a:extLst>
        </p:cNvPr>
        <p:cNvGrpSpPr/>
        <p:nvPr/>
      </p:nvGrpSpPr>
      <p:grpSpPr>
        <a:xfrm>
          <a:off x="0" y="0"/>
          <a:ext cx="0" cy="0"/>
          <a:chOff x="0" y="0"/>
          <a:chExt cx="0" cy="0"/>
        </a:xfrm>
      </p:grpSpPr>
      <p:pic>
        <p:nvPicPr>
          <p:cNvPr id="5" name="Picture 4" descr="Books on a table">
            <a:extLst>
              <a:ext uri="{FF2B5EF4-FFF2-40B4-BE49-F238E27FC236}">
                <a16:creationId xmlns:a16="http://schemas.microsoft.com/office/drawing/2014/main" id="{DF0BD614-EE8B-1030-615B-C67DDB8AA5E4}"/>
              </a:ext>
            </a:extLst>
          </p:cNvPr>
          <p:cNvPicPr>
            <a:picLocks noChangeAspect="1"/>
          </p:cNvPicPr>
          <p:nvPr/>
        </p:nvPicPr>
        <p:blipFill>
          <a:blip r:embed="rId2">
            <a:alphaModFix amt="20000"/>
            <a:extLst>
              <a:ext uri="{28A0092B-C50C-407E-A947-70E740481C1C}">
                <a14:useLocalDpi xmlns:a14="http://schemas.microsoft.com/office/drawing/2010/main" val="0"/>
              </a:ext>
            </a:extLst>
          </a:blip>
          <a:srcRect t="15369"/>
          <a:stretch>
            <a:fillRect/>
          </a:stretch>
        </p:blipFill>
        <p:spPr>
          <a:xfrm>
            <a:off x="20" y="-7619"/>
            <a:ext cx="12191979" cy="6887364"/>
          </a:xfrm>
          <a:prstGeom prst="rect">
            <a:avLst/>
          </a:prstGeom>
        </p:spPr>
      </p:pic>
      <p:sp>
        <p:nvSpPr>
          <p:cNvPr id="2" name="Title 1">
            <a:extLst>
              <a:ext uri="{FF2B5EF4-FFF2-40B4-BE49-F238E27FC236}">
                <a16:creationId xmlns:a16="http://schemas.microsoft.com/office/drawing/2014/main" id="{0FB8B3F8-FDCB-5B0D-DE55-F7A0AD304053}"/>
              </a:ext>
            </a:extLst>
          </p:cNvPr>
          <p:cNvSpPr>
            <a:spLocks noGrp="1"/>
          </p:cNvSpPr>
          <p:nvPr>
            <p:ph type="ctrTitle"/>
          </p:nvPr>
        </p:nvSpPr>
        <p:spPr>
          <a:xfrm>
            <a:off x="859028" y="2155188"/>
            <a:ext cx="4160233" cy="2839273"/>
          </a:xfrm>
        </p:spPr>
        <p:txBody>
          <a:bodyPr>
            <a:normAutofit/>
          </a:bodyPr>
          <a:lstStyle/>
          <a:p>
            <a:pPr algn="l"/>
            <a:r>
              <a:rPr lang="en-GB" sz="4000" dirty="0">
                <a:solidFill>
                  <a:schemeClr val="tx2">
                    <a:lumMod val="90000"/>
                    <a:lumOff val="10000"/>
                  </a:schemeClr>
                </a:solidFill>
              </a:rPr>
              <a:t>Educational Psychologists and their work</a:t>
            </a:r>
          </a:p>
        </p:txBody>
      </p:sp>
      <p:sp>
        <p:nvSpPr>
          <p:cNvPr id="3" name="Subtitle 2">
            <a:extLst>
              <a:ext uri="{FF2B5EF4-FFF2-40B4-BE49-F238E27FC236}">
                <a16:creationId xmlns:a16="http://schemas.microsoft.com/office/drawing/2014/main" id="{5A47193E-8519-097B-A72E-B8D92AB59185}"/>
              </a:ext>
            </a:extLst>
          </p:cNvPr>
          <p:cNvSpPr>
            <a:spLocks noGrp="1"/>
          </p:cNvSpPr>
          <p:nvPr>
            <p:ph type="subTitle" idx="1"/>
          </p:nvPr>
        </p:nvSpPr>
        <p:spPr>
          <a:xfrm>
            <a:off x="859028" y="5166367"/>
            <a:ext cx="10489692" cy="850998"/>
          </a:xfrm>
        </p:spPr>
        <p:txBody>
          <a:bodyPr>
            <a:normAutofit fontScale="92500" lnSpcReduction="10000"/>
          </a:bodyPr>
          <a:lstStyle/>
          <a:p>
            <a:pPr algn="l"/>
            <a:r>
              <a:rPr lang="en-GB" sz="2000" dirty="0">
                <a:solidFill>
                  <a:schemeClr val="tx2">
                    <a:lumMod val="90000"/>
                    <a:lumOff val="10000"/>
                  </a:schemeClr>
                </a:solidFill>
              </a:rPr>
              <a:t>An </a:t>
            </a:r>
            <a:r>
              <a:rPr lang="en-GB" sz="2000" b="1" dirty="0">
                <a:solidFill>
                  <a:schemeClr val="tx2">
                    <a:lumMod val="90000"/>
                    <a:lumOff val="10000"/>
                  </a:schemeClr>
                </a:solidFill>
              </a:rPr>
              <a:t>educational psychologist</a:t>
            </a:r>
            <a:r>
              <a:rPr lang="en-GB" sz="2000" dirty="0">
                <a:solidFill>
                  <a:schemeClr val="tx2">
                    <a:lumMod val="90000"/>
                    <a:lumOff val="10000"/>
                  </a:schemeClr>
                </a:solidFill>
              </a:rPr>
              <a:t> studies how people learn and helps improve the educational experience for students, teachers, and schools. Their work combines psychology and education to understand thinking, behaviour, motivation, and development in learning environments.</a:t>
            </a:r>
          </a:p>
        </p:txBody>
      </p:sp>
    </p:spTree>
    <p:extLst>
      <p:ext uri="{BB962C8B-B14F-4D97-AF65-F5344CB8AC3E}">
        <p14:creationId xmlns:p14="http://schemas.microsoft.com/office/powerpoint/2010/main" val="772297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2381F2-0654-E422-DB34-47CDC29F472D}"/>
            </a:ext>
          </a:extLst>
        </p:cNvPr>
        <p:cNvGrpSpPr/>
        <p:nvPr/>
      </p:nvGrpSpPr>
      <p:grpSpPr>
        <a:xfrm>
          <a:off x="0" y="0"/>
          <a:ext cx="0" cy="0"/>
          <a:chOff x="0" y="0"/>
          <a:chExt cx="0" cy="0"/>
        </a:xfrm>
      </p:grpSpPr>
      <p:pic>
        <p:nvPicPr>
          <p:cNvPr id="5" name="Picture 4" descr="Books on a table">
            <a:extLst>
              <a:ext uri="{FF2B5EF4-FFF2-40B4-BE49-F238E27FC236}">
                <a16:creationId xmlns:a16="http://schemas.microsoft.com/office/drawing/2014/main" id="{3AD9DB9E-CE04-CB8D-1E18-52AA5B99E8B1}"/>
              </a:ext>
            </a:extLst>
          </p:cNvPr>
          <p:cNvPicPr>
            <a:picLocks noChangeAspect="1"/>
          </p:cNvPicPr>
          <p:nvPr/>
        </p:nvPicPr>
        <p:blipFill>
          <a:blip r:embed="rId2">
            <a:alphaModFix amt="20000"/>
            <a:extLst>
              <a:ext uri="{28A0092B-C50C-407E-A947-70E740481C1C}">
                <a14:useLocalDpi xmlns:a14="http://schemas.microsoft.com/office/drawing/2010/main" val="0"/>
              </a:ext>
            </a:extLst>
          </a:blip>
          <a:srcRect t="15369"/>
          <a:stretch>
            <a:fillRect/>
          </a:stretch>
        </p:blipFill>
        <p:spPr>
          <a:xfrm>
            <a:off x="20" y="-7619"/>
            <a:ext cx="12191979" cy="6887364"/>
          </a:xfrm>
          <a:prstGeom prst="rect">
            <a:avLst/>
          </a:prstGeom>
        </p:spPr>
      </p:pic>
      <p:graphicFrame>
        <p:nvGraphicFramePr>
          <p:cNvPr id="4" name="Diagram 3">
            <a:extLst>
              <a:ext uri="{FF2B5EF4-FFF2-40B4-BE49-F238E27FC236}">
                <a16:creationId xmlns:a16="http://schemas.microsoft.com/office/drawing/2014/main" id="{DF303A58-E4AE-E5CE-E1E1-D8E9A98FB5F3}"/>
              </a:ext>
            </a:extLst>
          </p:cNvPr>
          <p:cNvGraphicFramePr/>
          <p:nvPr>
            <p:extLst>
              <p:ext uri="{D42A27DB-BD31-4B8C-83A1-F6EECF244321}">
                <p14:modId xmlns:p14="http://schemas.microsoft.com/office/powerpoint/2010/main" val="415539423"/>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26096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74AD0A-3A54-730E-179B-FF3EB502F6BC}"/>
            </a:ext>
          </a:extLst>
        </p:cNvPr>
        <p:cNvGrpSpPr/>
        <p:nvPr/>
      </p:nvGrpSpPr>
      <p:grpSpPr>
        <a:xfrm>
          <a:off x="0" y="0"/>
          <a:ext cx="0" cy="0"/>
          <a:chOff x="0" y="0"/>
          <a:chExt cx="0" cy="0"/>
        </a:xfrm>
      </p:grpSpPr>
      <p:pic>
        <p:nvPicPr>
          <p:cNvPr id="5" name="Picture 4" descr="Books on a table">
            <a:extLst>
              <a:ext uri="{FF2B5EF4-FFF2-40B4-BE49-F238E27FC236}">
                <a16:creationId xmlns:a16="http://schemas.microsoft.com/office/drawing/2014/main" id="{8714A24C-D743-27F1-1903-0EE6D5784D2A}"/>
              </a:ext>
            </a:extLst>
          </p:cNvPr>
          <p:cNvPicPr>
            <a:picLocks noChangeAspect="1"/>
          </p:cNvPicPr>
          <p:nvPr/>
        </p:nvPicPr>
        <p:blipFill>
          <a:blip r:embed="rId2">
            <a:alphaModFix amt="20000"/>
            <a:extLst>
              <a:ext uri="{28A0092B-C50C-407E-A947-70E740481C1C}">
                <a14:useLocalDpi xmlns:a14="http://schemas.microsoft.com/office/drawing/2010/main" val="0"/>
              </a:ext>
            </a:extLst>
          </a:blip>
          <a:srcRect t="15369"/>
          <a:stretch>
            <a:fillRect/>
          </a:stretch>
        </p:blipFill>
        <p:spPr>
          <a:xfrm>
            <a:off x="20" y="-7619"/>
            <a:ext cx="12191979" cy="6887364"/>
          </a:xfrm>
          <a:prstGeom prst="rect">
            <a:avLst/>
          </a:prstGeom>
        </p:spPr>
      </p:pic>
      <p:graphicFrame>
        <p:nvGraphicFramePr>
          <p:cNvPr id="4" name="Diagram 3">
            <a:extLst>
              <a:ext uri="{FF2B5EF4-FFF2-40B4-BE49-F238E27FC236}">
                <a16:creationId xmlns:a16="http://schemas.microsoft.com/office/drawing/2014/main" id="{4CD0908C-46F4-F7A7-6B50-DCAD1B6C6A81}"/>
              </a:ext>
            </a:extLst>
          </p:cNvPr>
          <p:cNvGraphicFramePr/>
          <p:nvPr>
            <p:extLst>
              <p:ext uri="{D42A27DB-BD31-4B8C-83A1-F6EECF244321}">
                <p14:modId xmlns:p14="http://schemas.microsoft.com/office/powerpoint/2010/main" val="1086684773"/>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943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90B841-49F0-29AA-A636-C30BAA274D3C}"/>
            </a:ext>
          </a:extLst>
        </p:cNvPr>
        <p:cNvGrpSpPr/>
        <p:nvPr/>
      </p:nvGrpSpPr>
      <p:grpSpPr>
        <a:xfrm>
          <a:off x="0" y="0"/>
          <a:ext cx="0" cy="0"/>
          <a:chOff x="0" y="0"/>
          <a:chExt cx="0" cy="0"/>
        </a:xfrm>
      </p:grpSpPr>
      <p:pic>
        <p:nvPicPr>
          <p:cNvPr id="5" name="Picture 4" descr="Books on a table">
            <a:extLst>
              <a:ext uri="{FF2B5EF4-FFF2-40B4-BE49-F238E27FC236}">
                <a16:creationId xmlns:a16="http://schemas.microsoft.com/office/drawing/2014/main" id="{90594F17-9C41-F329-7B58-6F47234F7357}"/>
              </a:ext>
            </a:extLst>
          </p:cNvPr>
          <p:cNvPicPr>
            <a:picLocks noChangeAspect="1"/>
          </p:cNvPicPr>
          <p:nvPr/>
        </p:nvPicPr>
        <p:blipFill>
          <a:blip r:embed="rId2">
            <a:alphaModFix amt="20000"/>
            <a:extLst>
              <a:ext uri="{28A0092B-C50C-407E-A947-70E740481C1C}">
                <a14:useLocalDpi xmlns:a14="http://schemas.microsoft.com/office/drawing/2010/main" val="0"/>
              </a:ext>
            </a:extLst>
          </a:blip>
          <a:srcRect t="15369"/>
          <a:stretch>
            <a:fillRect/>
          </a:stretch>
        </p:blipFill>
        <p:spPr>
          <a:xfrm>
            <a:off x="-142220" y="22463"/>
            <a:ext cx="12191979" cy="6887364"/>
          </a:xfrm>
          <a:prstGeom prst="rect">
            <a:avLst/>
          </a:prstGeom>
        </p:spPr>
      </p:pic>
      <p:sp>
        <p:nvSpPr>
          <p:cNvPr id="2" name="Title 1">
            <a:extLst>
              <a:ext uri="{FF2B5EF4-FFF2-40B4-BE49-F238E27FC236}">
                <a16:creationId xmlns:a16="http://schemas.microsoft.com/office/drawing/2014/main" id="{C53E881D-5972-726C-3D3C-5E6E42164135}"/>
              </a:ext>
            </a:extLst>
          </p:cNvPr>
          <p:cNvSpPr>
            <a:spLocks noGrp="1"/>
          </p:cNvSpPr>
          <p:nvPr>
            <p:ph type="ctrTitle"/>
          </p:nvPr>
        </p:nvSpPr>
        <p:spPr>
          <a:xfrm>
            <a:off x="859028" y="2155188"/>
            <a:ext cx="4160233" cy="2839273"/>
          </a:xfrm>
        </p:spPr>
        <p:txBody>
          <a:bodyPr>
            <a:normAutofit/>
          </a:bodyPr>
          <a:lstStyle/>
          <a:p>
            <a:pPr algn="l"/>
            <a:r>
              <a:rPr lang="en-GB" sz="4000" dirty="0">
                <a:solidFill>
                  <a:schemeClr val="tx2">
                    <a:lumMod val="90000"/>
                    <a:lumOff val="10000"/>
                  </a:schemeClr>
                </a:solidFill>
              </a:rPr>
              <a:t>Real-world dilemmas</a:t>
            </a:r>
          </a:p>
        </p:txBody>
      </p:sp>
      <p:sp>
        <p:nvSpPr>
          <p:cNvPr id="3" name="Subtitle 2">
            <a:extLst>
              <a:ext uri="{FF2B5EF4-FFF2-40B4-BE49-F238E27FC236}">
                <a16:creationId xmlns:a16="http://schemas.microsoft.com/office/drawing/2014/main" id="{34818BE8-EB9C-311F-161D-2913C2AB4796}"/>
              </a:ext>
            </a:extLst>
          </p:cNvPr>
          <p:cNvSpPr>
            <a:spLocks noGrp="1"/>
          </p:cNvSpPr>
          <p:nvPr>
            <p:ph type="subTitle" idx="1"/>
          </p:nvPr>
        </p:nvSpPr>
        <p:spPr>
          <a:xfrm>
            <a:off x="859028" y="5166367"/>
            <a:ext cx="4160233" cy="850998"/>
          </a:xfrm>
        </p:spPr>
        <p:txBody>
          <a:bodyPr>
            <a:normAutofit/>
          </a:bodyPr>
          <a:lstStyle/>
          <a:p>
            <a:pPr algn="l"/>
            <a:r>
              <a:rPr lang="en-GB" sz="2000" dirty="0">
                <a:solidFill>
                  <a:schemeClr val="tx2">
                    <a:lumMod val="90000"/>
                    <a:lumOff val="10000"/>
                  </a:schemeClr>
                </a:solidFill>
              </a:rPr>
              <a:t>Case 1: </a:t>
            </a:r>
          </a:p>
        </p:txBody>
      </p:sp>
      <p:sp>
        <p:nvSpPr>
          <p:cNvPr id="4" name="TextBox 3">
            <a:extLst>
              <a:ext uri="{FF2B5EF4-FFF2-40B4-BE49-F238E27FC236}">
                <a16:creationId xmlns:a16="http://schemas.microsoft.com/office/drawing/2014/main" id="{DE265EF2-6621-3CF9-CFE3-7B5F43750F01}"/>
              </a:ext>
            </a:extLst>
          </p:cNvPr>
          <p:cNvSpPr txBox="1"/>
          <p:nvPr/>
        </p:nvSpPr>
        <p:spPr>
          <a:xfrm>
            <a:off x="5045765" y="880822"/>
            <a:ext cx="5313680" cy="2031325"/>
          </a:xfrm>
          <a:prstGeom prst="rect">
            <a:avLst/>
          </a:prstGeom>
          <a:noFill/>
        </p:spPr>
        <p:txBody>
          <a:bodyPr wrap="square" rtlCol="0">
            <a:spAutoFit/>
          </a:bodyPr>
          <a:lstStyle/>
          <a:p>
            <a:r>
              <a:rPr lang="en-GB" dirty="0">
                <a:solidFill>
                  <a:schemeClr val="tx2">
                    <a:lumMod val="90000"/>
                    <a:lumOff val="10000"/>
                  </a:schemeClr>
                </a:solidFill>
              </a:rPr>
              <a:t>A 14-year-old student tells the educational psychologist he is being bullied but begs her not to tell the school because it will “make things worse.”</a:t>
            </a:r>
            <a:br>
              <a:rPr lang="en-GB" dirty="0">
                <a:solidFill>
                  <a:schemeClr val="tx2">
                    <a:lumMod val="90000"/>
                    <a:lumOff val="10000"/>
                  </a:schemeClr>
                </a:solidFill>
              </a:rPr>
            </a:br>
            <a:r>
              <a:rPr lang="en-GB" b="1" dirty="0">
                <a:solidFill>
                  <a:schemeClr val="tx2">
                    <a:lumMod val="90000"/>
                    <a:lumOff val="10000"/>
                  </a:schemeClr>
                </a:solidFill>
              </a:rPr>
              <a:t>Dilemma:</a:t>
            </a:r>
            <a:br>
              <a:rPr lang="en-GB" dirty="0">
                <a:solidFill>
                  <a:schemeClr val="tx2">
                    <a:lumMod val="90000"/>
                    <a:lumOff val="10000"/>
                  </a:schemeClr>
                </a:solidFill>
              </a:rPr>
            </a:br>
            <a:r>
              <a:rPr lang="en-GB" dirty="0">
                <a:solidFill>
                  <a:schemeClr val="tx2">
                    <a:lumMod val="90000"/>
                    <a:lumOff val="10000"/>
                  </a:schemeClr>
                </a:solidFill>
              </a:rPr>
              <a:t>If she keeps it confidential, the student stays unsafe. If she reports it, she breaks his trust.</a:t>
            </a:r>
            <a:br>
              <a:rPr lang="en-GB" dirty="0">
                <a:solidFill>
                  <a:schemeClr val="tx2">
                    <a:lumMod val="90000"/>
                    <a:lumOff val="10000"/>
                  </a:schemeClr>
                </a:solidFill>
              </a:rPr>
            </a:br>
            <a:endParaRPr lang="en-GB" dirty="0">
              <a:solidFill>
                <a:schemeClr val="tx2">
                  <a:lumMod val="90000"/>
                  <a:lumOff val="10000"/>
                </a:schemeClr>
              </a:solidFill>
            </a:endParaRPr>
          </a:p>
        </p:txBody>
      </p:sp>
      <p:pic>
        <p:nvPicPr>
          <p:cNvPr id="1026" name="Picture 2" descr="Tackling Bullying In Schools">
            <a:extLst>
              <a:ext uri="{FF2B5EF4-FFF2-40B4-BE49-F238E27FC236}">
                <a16:creationId xmlns:a16="http://schemas.microsoft.com/office/drawing/2014/main" id="{742E4F6E-C2E3-E30E-4135-66E4C341DC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3824" y="725458"/>
            <a:ext cx="3295871" cy="2185306"/>
          </a:xfrm>
          <a:prstGeom prst="rect">
            <a:avLst/>
          </a:prstGeom>
          <a:noFill/>
          <a:ln>
            <a:solidFill>
              <a:schemeClr val="tx2">
                <a:lumMod val="75000"/>
                <a:lumOff val="25000"/>
              </a:schemeClr>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B52FA33-FC84-C77D-20E4-66BEAD058E14}"/>
              </a:ext>
            </a:extLst>
          </p:cNvPr>
          <p:cNvSpPr txBox="1"/>
          <p:nvPr/>
        </p:nvSpPr>
        <p:spPr>
          <a:xfrm>
            <a:off x="5019261" y="3596640"/>
            <a:ext cx="5374419" cy="923330"/>
          </a:xfrm>
          <a:prstGeom prst="rect">
            <a:avLst/>
          </a:prstGeom>
          <a:noFill/>
        </p:spPr>
        <p:txBody>
          <a:bodyPr wrap="square" rtlCol="0">
            <a:spAutoFit/>
          </a:bodyPr>
          <a:lstStyle/>
          <a:p>
            <a:r>
              <a:rPr lang="en-GB" b="1">
                <a:solidFill>
                  <a:schemeClr val="tx2">
                    <a:lumMod val="90000"/>
                    <a:lumOff val="10000"/>
                  </a:schemeClr>
                </a:solidFill>
              </a:rPr>
              <a:t>Ethically:</a:t>
            </a:r>
            <a:br>
              <a:rPr lang="en-GB">
                <a:solidFill>
                  <a:schemeClr val="tx2">
                    <a:lumMod val="90000"/>
                    <a:lumOff val="10000"/>
                  </a:schemeClr>
                </a:solidFill>
              </a:rPr>
            </a:br>
            <a:r>
              <a:rPr lang="en-GB">
                <a:solidFill>
                  <a:schemeClr val="tx2">
                    <a:lumMod val="90000"/>
                    <a:lumOff val="10000"/>
                  </a:schemeClr>
                </a:solidFill>
              </a:rPr>
              <a:t>She must disclose the risk while trying to involve the student in the process.</a:t>
            </a:r>
            <a:endParaRPr lang="en-GB" dirty="0"/>
          </a:p>
        </p:txBody>
      </p:sp>
    </p:spTree>
    <p:extLst>
      <p:ext uri="{BB962C8B-B14F-4D97-AF65-F5344CB8AC3E}">
        <p14:creationId xmlns:p14="http://schemas.microsoft.com/office/powerpoint/2010/main" val="3573828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1000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ECE0D4-099C-E57A-28A8-8863B04EFC51}"/>
            </a:ext>
          </a:extLst>
        </p:cNvPr>
        <p:cNvGrpSpPr/>
        <p:nvPr/>
      </p:nvGrpSpPr>
      <p:grpSpPr>
        <a:xfrm>
          <a:off x="0" y="0"/>
          <a:ext cx="0" cy="0"/>
          <a:chOff x="0" y="0"/>
          <a:chExt cx="0" cy="0"/>
        </a:xfrm>
      </p:grpSpPr>
      <p:pic>
        <p:nvPicPr>
          <p:cNvPr id="5" name="Picture 4" descr="Books on a table">
            <a:extLst>
              <a:ext uri="{FF2B5EF4-FFF2-40B4-BE49-F238E27FC236}">
                <a16:creationId xmlns:a16="http://schemas.microsoft.com/office/drawing/2014/main" id="{DF70E051-E619-60F4-4EF5-E5CBD74B5ADF}"/>
              </a:ext>
            </a:extLst>
          </p:cNvPr>
          <p:cNvPicPr>
            <a:picLocks noChangeAspect="1"/>
          </p:cNvPicPr>
          <p:nvPr/>
        </p:nvPicPr>
        <p:blipFill>
          <a:blip r:embed="rId2">
            <a:alphaModFix amt="20000"/>
            <a:extLst>
              <a:ext uri="{28A0092B-C50C-407E-A947-70E740481C1C}">
                <a14:useLocalDpi xmlns:a14="http://schemas.microsoft.com/office/drawing/2010/main" val="0"/>
              </a:ext>
            </a:extLst>
          </a:blip>
          <a:srcRect t="15369"/>
          <a:stretch>
            <a:fillRect/>
          </a:stretch>
        </p:blipFill>
        <p:spPr>
          <a:xfrm>
            <a:off x="20" y="-7619"/>
            <a:ext cx="12191979" cy="6887364"/>
          </a:xfrm>
          <a:prstGeom prst="rect">
            <a:avLst/>
          </a:prstGeom>
        </p:spPr>
      </p:pic>
      <p:sp>
        <p:nvSpPr>
          <p:cNvPr id="2" name="Title 1">
            <a:extLst>
              <a:ext uri="{FF2B5EF4-FFF2-40B4-BE49-F238E27FC236}">
                <a16:creationId xmlns:a16="http://schemas.microsoft.com/office/drawing/2014/main" id="{8E1AF0B5-4D55-4E8D-5715-874158E16221}"/>
              </a:ext>
            </a:extLst>
          </p:cNvPr>
          <p:cNvSpPr>
            <a:spLocks noGrp="1"/>
          </p:cNvSpPr>
          <p:nvPr>
            <p:ph type="ctrTitle"/>
          </p:nvPr>
        </p:nvSpPr>
        <p:spPr>
          <a:xfrm>
            <a:off x="859028" y="2155188"/>
            <a:ext cx="4160233" cy="2839273"/>
          </a:xfrm>
        </p:spPr>
        <p:txBody>
          <a:bodyPr>
            <a:normAutofit/>
          </a:bodyPr>
          <a:lstStyle/>
          <a:p>
            <a:pPr algn="l"/>
            <a:r>
              <a:rPr lang="en-GB" sz="4000" dirty="0">
                <a:solidFill>
                  <a:schemeClr val="tx2">
                    <a:lumMod val="90000"/>
                    <a:lumOff val="10000"/>
                  </a:schemeClr>
                </a:solidFill>
              </a:rPr>
              <a:t>Real-world dilemmas</a:t>
            </a:r>
          </a:p>
        </p:txBody>
      </p:sp>
      <p:sp>
        <p:nvSpPr>
          <p:cNvPr id="3" name="Subtitle 2">
            <a:extLst>
              <a:ext uri="{FF2B5EF4-FFF2-40B4-BE49-F238E27FC236}">
                <a16:creationId xmlns:a16="http://schemas.microsoft.com/office/drawing/2014/main" id="{B0199750-C2DB-6DF3-BD0A-9E6742DC2E30}"/>
              </a:ext>
            </a:extLst>
          </p:cNvPr>
          <p:cNvSpPr>
            <a:spLocks noGrp="1"/>
          </p:cNvSpPr>
          <p:nvPr>
            <p:ph type="subTitle" idx="1"/>
          </p:nvPr>
        </p:nvSpPr>
        <p:spPr>
          <a:xfrm>
            <a:off x="859028" y="5166367"/>
            <a:ext cx="4160233" cy="850998"/>
          </a:xfrm>
        </p:spPr>
        <p:txBody>
          <a:bodyPr>
            <a:normAutofit/>
          </a:bodyPr>
          <a:lstStyle/>
          <a:p>
            <a:pPr algn="l"/>
            <a:r>
              <a:rPr lang="en-GB" sz="2000" dirty="0">
                <a:solidFill>
                  <a:schemeClr val="tx2">
                    <a:lumMod val="90000"/>
                    <a:lumOff val="10000"/>
                  </a:schemeClr>
                </a:solidFill>
              </a:rPr>
              <a:t>Case 2:</a:t>
            </a:r>
          </a:p>
        </p:txBody>
      </p:sp>
      <p:sp>
        <p:nvSpPr>
          <p:cNvPr id="4" name="TextBox 3">
            <a:extLst>
              <a:ext uri="{FF2B5EF4-FFF2-40B4-BE49-F238E27FC236}">
                <a16:creationId xmlns:a16="http://schemas.microsoft.com/office/drawing/2014/main" id="{98F5FC69-8AFB-A3FD-E250-0B52BFCABBFB}"/>
              </a:ext>
            </a:extLst>
          </p:cNvPr>
          <p:cNvSpPr txBox="1"/>
          <p:nvPr/>
        </p:nvSpPr>
        <p:spPr>
          <a:xfrm>
            <a:off x="6096000" y="619760"/>
            <a:ext cx="5236972" cy="2031325"/>
          </a:xfrm>
          <a:prstGeom prst="rect">
            <a:avLst/>
          </a:prstGeom>
          <a:noFill/>
        </p:spPr>
        <p:txBody>
          <a:bodyPr wrap="square" rtlCol="0">
            <a:spAutoFit/>
          </a:bodyPr>
          <a:lstStyle/>
          <a:p>
            <a:r>
              <a:rPr lang="en-GB" dirty="0">
                <a:solidFill>
                  <a:schemeClr val="tx2">
                    <a:lumMod val="90000"/>
                    <a:lumOff val="10000"/>
                  </a:schemeClr>
                </a:solidFill>
              </a:rPr>
              <a:t>A 16-year-old refuses a psychological assessment, but the parents insist because they want exam accommodations.</a:t>
            </a:r>
            <a:br>
              <a:rPr lang="en-GB" dirty="0">
                <a:solidFill>
                  <a:schemeClr val="tx2">
                    <a:lumMod val="90000"/>
                    <a:lumOff val="10000"/>
                  </a:schemeClr>
                </a:solidFill>
              </a:rPr>
            </a:br>
            <a:r>
              <a:rPr lang="en-GB" b="1" dirty="0">
                <a:solidFill>
                  <a:schemeClr val="tx2">
                    <a:lumMod val="90000"/>
                    <a:lumOff val="10000"/>
                  </a:schemeClr>
                </a:solidFill>
              </a:rPr>
              <a:t>Dilemma:</a:t>
            </a:r>
            <a:br>
              <a:rPr lang="en-GB" dirty="0">
                <a:solidFill>
                  <a:schemeClr val="tx2">
                    <a:lumMod val="90000"/>
                    <a:lumOff val="10000"/>
                  </a:schemeClr>
                </a:solidFill>
              </a:rPr>
            </a:br>
            <a:r>
              <a:rPr lang="en-GB" dirty="0">
                <a:solidFill>
                  <a:schemeClr val="tx2">
                    <a:lumMod val="90000"/>
                    <a:lumOff val="10000"/>
                  </a:schemeClr>
                </a:solidFill>
              </a:rPr>
              <a:t>Should the psychologist override the student’s wishes?</a:t>
            </a:r>
            <a:br>
              <a:rPr lang="en-GB" dirty="0">
                <a:solidFill>
                  <a:schemeClr val="tx2">
                    <a:lumMod val="90000"/>
                    <a:lumOff val="10000"/>
                  </a:schemeClr>
                </a:solidFill>
              </a:rPr>
            </a:br>
            <a:endParaRPr lang="en-GB" dirty="0">
              <a:solidFill>
                <a:schemeClr val="tx2">
                  <a:lumMod val="90000"/>
                  <a:lumOff val="10000"/>
                </a:schemeClr>
              </a:solidFill>
            </a:endParaRPr>
          </a:p>
        </p:txBody>
      </p:sp>
      <p:pic>
        <p:nvPicPr>
          <p:cNvPr id="2050" name="Picture 2" descr="School Neuropsychological Assessment ...">
            <a:extLst>
              <a:ext uri="{FF2B5EF4-FFF2-40B4-BE49-F238E27FC236}">
                <a16:creationId xmlns:a16="http://schemas.microsoft.com/office/drawing/2014/main" id="{994DB604-BF03-8D5F-53A2-B9F869193B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7908" y="619760"/>
            <a:ext cx="1866840" cy="2941055"/>
          </a:xfrm>
          <a:prstGeom prst="rect">
            <a:avLst/>
          </a:prstGeom>
          <a:noFill/>
          <a:ln>
            <a:solidFill>
              <a:schemeClr val="tx2">
                <a:lumMod val="75000"/>
                <a:lumOff val="25000"/>
              </a:schemeClr>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39CFFC3-0F6E-D99F-27ED-EF96B01499FD}"/>
              </a:ext>
            </a:extLst>
          </p:cNvPr>
          <p:cNvSpPr txBox="1"/>
          <p:nvPr/>
        </p:nvSpPr>
        <p:spPr>
          <a:xfrm>
            <a:off x="6096000" y="3220720"/>
            <a:ext cx="5236972" cy="1200329"/>
          </a:xfrm>
          <a:prstGeom prst="rect">
            <a:avLst/>
          </a:prstGeom>
          <a:noFill/>
        </p:spPr>
        <p:txBody>
          <a:bodyPr wrap="square" rtlCol="0">
            <a:spAutoFit/>
          </a:bodyPr>
          <a:lstStyle/>
          <a:p>
            <a:r>
              <a:rPr lang="en-GB" b="1">
                <a:solidFill>
                  <a:schemeClr val="tx2">
                    <a:lumMod val="90000"/>
                    <a:lumOff val="10000"/>
                  </a:schemeClr>
                </a:solidFill>
              </a:rPr>
              <a:t>Ethically:</a:t>
            </a:r>
            <a:br>
              <a:rPr lang="en-GB">
                <a:solidFill>
                  <a:schemeClr val="tx2">
                    <a:lumMod val="90000"/>
                    <a:lumOff val="10000"/>
                  </a:schemeClr>
                </a:solidFill>
              </a:rPr>
            </a:br>
            <a:r>
              <a:rPr lang="en-GB">
                <a:solidFill>
                  <a:schemeClr val="tx2">
                    <a:lumMod val="90000"/>
                    <a:lumOff val="10000"/>
                  </a:schemeClr>
                </a:solidFill>
              </a:rPr>
              <a:t>Respect the young person’s autonomy while educating parents about consent and possible alternatives.</a:t>
            </a:r>
            <a:endParaRPr lang="en-GB" dirty="0"/>
          </a:p>
        </p:txBody>
      </p:sp>
    </p:spTree>
    <p:extLst>
      <p:ext uri="{BB962C8B-B14F-4D97-AF65-F5344CB8AC3E}">
        <p14:creationId xmlns:p14="http://schemas.microsoft.com/office/powerpoint/2010/main" val="407148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1000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44623E-ABA1-4595-B910-B9FBE857531F}"/>
            </a:ext>
          </a:extLst>
        </p:cNvPr>
        <p:cNvGrpSpPr/>
        <p:nvPr/>
      </p:nvGrpSpPr>
      <p:grpSpPr>
        <a:xfrm>
          <a:off x="0" y="0"/>
          <a:ext cx="0" cy="0"/>
          <a:chOff x="0" y="0"/>
          <a:chExt cx="0" cy="0"/>
        </a:xfrm>
      </p:grpSpPr>
      <p:pic>
        <p:nvPicPr>
          <p:cNvPr id="5" name="Picture 4" descr="Books on a table">
            <a:extLst>
              <a:ext uri="{FF2B5EF4-FFF2-40B4-BE49-F238E27FC236}">
                <a16:creationId xmlns:a16="http://schemas.microsoft.com/office/drawing/2014/main" id="{39243BA7-0BF2-816D-7F7A-BBEC7C6BE11D}"/>
              </a:ext>
            </a:extLst>
          </p:cNvPr>
          <p:cNvPicPr>
            <a:picLocks noChangeAspect="1"/>
          </p:cNvPicPr>
          <p:nvPr/>
        </p:nvPicPr>
        <p:blipFill>
          <a:blip r:embed="rId2">
            <a:alphaModFix amt="20000"/>
            <a:extLst>
              <a:ext uri="{28A0092B-C50C-407E-A947-70E740481C1C}">
                <a14:useLocalDpi xmlns:a14="http://schemas.microsoft.com/office/drawing/2010/main" val="0"/>
              </a:ext>
            </a:extLst>
          </a:blip>
          <a:srcRect t="15369"/>
          <a:stretch>
            <a:fillRect/>
          </a:stretch>
        </p:blipFill>
        <p:spPr>
          <a:xfrm>
            <a:off x="20" y="-7619"/>
            <a:ext cx="12191979" cy="6887364"/>
          </a:xfrm>
          <a:prstGeom prst="rect">
            <a:avLst/>
          </a:prstGeom>
        </p:spPr>
      </p:pic>
      <p:sp>
        <p:nvSpPr>
          <p:cNvPr id="2" name="Title 1">
            <a:extLst>
              <a:ext uri="{FF2B5EF4-FFF2-40B4-BE49-F238E27FC236}">
                <a16:creationId xmlns:a16="http://schemas.microsoft.com/office/drawing/2014/main" id="{2164EC52-7289-4C93-2BB0-EB96A34A3CEC}"/>
              </a:ext>
            </a:extLst>
          </p:cNvPr>
          <p:cNvSpPr>
            <a:spLocks noGrp="1"/>
          </p:cNvSpPr>
          <p:nvPr>
            <p:ph type="ctrTitle"/>
          </p:nvPr>
        </p:nvSpPr>
        <p:spPr>
          <a:xfrm>
            <a:off x="859028" y="2155188"/>
            <a:ext cx="4160233" cy="2839273"/>
          </a:xfrm>
        </p:spPr>
        <p:txBody>
          <a:bodyPr>
            <a:normAutofit/>
          </a:bodyPr>
          <a:lstStyle/>
          <a:p>
            <a:pPr algn="l"/>
            <a:r>
              <a:rPr lang="en-GB" sz="4000" dirty="0">
                <a:solidFill>
                  <a:schemeClr val="tx2">
                    <a:lumMod val="90000"/>
                    <a:lumOff val="10000"/>
                  </a:schemeClr>
                </a:solidFill>
              </a:rPr>
              <a:t>Real-world dilemmas</a:t>
            </a:r>
          </a:p>
        </p:txBody>
      </p:sp>
      <p:sp>
        <p:nvSpPr>
          <p:cNvPr id="3" name="Subtitle 2">
            <a:extLst>
              <a:ext uri="{FF2B5EF4-FFF2-40B4-BE49-F238E27FC236}">
                <a16:creationId xmlns:a16="http://schemas.microsoft.com/office/drawing/2014/main" id="{5403C3A0-EFFF-E73D-047D-44E7036296EE}"/>
              </a:ext>
            </a:extLst>
          </p:cNvPr>
          <p:cNvSpPr>
            <a:spLocks noGrp="1"/>
          </p:cNvSpPr>
          <p:nvPr>
            <p:ph type="subTitle" idx="1"/>
          </p:nvPr>
        </p:nvSpPr>
        <p:spPr>
          <a:xfrm>
            <a:off x="859028" y="5166367"/>
            <a:ext cx="4160233" cy="850998"/>
          </a:xfrm>
        </p:spPr>
        <p:txBody>
          <a:bodyPr>
            <a:normAutofit/>
          </a:bodyPr>
          <a:lstStyle/>
          <a:p>
            <a:pPr algn="l"/>
            <a:r>
              <a:rPr lang="en-GB" sz="2000" dirty="0">
                <a:solidFill>
                  <a:schemeClr val="tx2">
                    <a:lumMod val="90000"/>
                    <a:lumOff val="10000"/>
                  </a:schemeClr>
                </a:solidFill>
              </a:rPr>
              <a:t>Case 3:</a:t>
            </a:r>
          </a:p>
        </p:txBody>
      </p:sp>
      <p:sp>
        <p:nvSpPr>
          <p:cNvPr id="4" name="TextBox 3">
            <a:extLst>
              <a:ext uri="{FF2B5EF4-FFF2-40B4-BE49-F238E27FC236}">
                <a16:creationId xmlns:a16="http://schemas.microsoft.com/office/drawing/2014/main" id="{151EDA51-5243-A6E2-4A73-3899BB4B5131}"/>
              </a:ext>
            </a:extLst>
          </p:cNvPr>
          <p:cNvSpPr txBox="1"/>
          <p:nvPr/>
        </p:nvSpPr>
        <p:spPr>
          <a:xfrm>
            <a:off x="6096000" y="619760"/>
            <a:ext cx="5236972" cy="2308324"/>
          </a:xfrm>
          <a:prstGeom prst="rect">
            <a:avLst/>
          </a:prstGeom>
          <a:noFill/>
        </p:spPr>
        <p:txBody>
          <a:bodyPr wrap="square" rtlCol="0">
            <a:spAutoFit/>
          </a:bodyPr>
          <a:lstStyle/>
          <a:p>
            <a:r>
              <a:rPr lang="en-GB" dirty="0">
                <a:solidFill>
                  <a:schemeClr val="tx2">
                    <a:lumMod val="90000"/>
                    <a:lumOff val="10000"/>
                  </a:schemeClr>
                </a:solidFill>
              </a:rPr>
              <a:t>A school pushes for an ADHD diagnosis so a student can access additional funding. The psychologist’s assessments show attention difficulties, but not enough evidence for ADHD.</a:t>
            </a:r>
            <a:br>
              <a:rPr lang="en-GB" dirty="0">
                <a:solidFill>
                  <a:schemeClr val="tx2">
                    <a:lumMod val="90000"/>
                    <a:lumOff val="10000"/>
                  </a:schemeClr>
                </a:solidFill>
              </a:rPr>
            </a:br>
            <a:r>
              <a:rPr lang="en-GB" b="1" dirty="0">
                <a:solidFill>
                  <a:schemeClr val="tx2">
                    <a:lumMod val="90000"/>
                    <a:lumOff val="10000"/>
                  </a:schemeClr>
                </a:solidFill>
              </a:rPr>
              <a:t>Dilemma:</a:t>
            </a:r>
            <a:br>
              <a:rPr lang="en-GB" dirty="0">
                <a:solidFill>
                  <a:schemeClr val="tx2">
                    <a:lumMod val="90000"/>
                    <a:lumOff val="10000"/>
                  </a:schemeClr>
                </a:solidFill>
              </a:rPr>
            </a:br>
            <a:r>
              <a:rPr lang="en-GB" dirty="0">
                <a:solidFill>
                  <a:schemeClr val="tx2">
                    <a:lumMod val="90000"/>
                    <a:lumOff val="10000"/>
                  </a:schemeClr>
                </a:solidFill>
              </a:rPr>
              <a:t>Pressure to diagnose vs. commitment to accurate, unbiased evaluation.</a:t>
            </a:r>
            <a:br>
              <a:rPr lang="en-GB" dirty="0">
                <a:solidFill>
                  <a:schemeClr val="tx2">
                    <a:lumMod val="90000"/>
                    <a:lumOff val="10000"/>
                  </a:schemeClr>
                </a:solidFill>
              </a:rPr>
            </a:br>
            <a:endParaRPr lang="en-GB" dirty="0">
              <a:solidFill>
                <a:schemeClr val="tx2">
                  <a:lumMod val="90000"/>
                  <a:lumOff val="10000"/>
                </a:schemeClr>
              </a:solidFill>
            </a:endParaRPr>
          </a:p>
        </p:txBody>
      </p:sp>
      <p:pic>
        <p:nvPicPr>
          <p:cNvPr id="3074" name="Picture 2" descr="Common ADHD Symptoms: Could I Have It ...">
            <a:extLst>
              <a:ext uri="{FF2B5EF4-FFF2-40B4-BE49-F238E27FC236}">
                <a16:creationId xmlns:a16="http://schemas.microsoft.com/office/drawing/2014/main" id="{6900D0BE-0157-515B-9BB4-0D0D6777C2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028" y="1028083"/>
            <a:ext cx="3820794" cy="1910397"/>
          </a:xfrm>
          <a:prstGeom prst="rect">
            <a:avLst/>
          </a:prstGeom>
          <a:noFill/>
          <a:ln>
            <a:solidFill>
              <a:schemeClr val="tx2">
                <a:lumMod val="75000"/>
                <a:lumOff val="25000"/>
              </a:schemeClr>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64B1706-AB5F-FFEF-CC9E-E44CC305A903}"/>
              </a:ext>
            </a:extLst>
          </p:cNvPr>
          <p:cNvSpPr txBox="1"/>
          <p:nvPr/>
        </p:nvSpPr>
        <p:spPr>
          <a:xfrm>
            <a:off x="6096000" y="3606800"/>
            <a:ext cx="5236972" cy="923330"/>
          </a:xfrm>
          <a:prstGeom prst="rect">
            <a:avLst/>
          </a:prstGeom>
          <a:noFill/>
        </p:spPr>
        <p:txBody>
          <a:bodyPr wrap="square" rtlCol="0">
            <a:spAutoFit/>
          </a:bodyPr>
          <a:lstStyle/>
          <a:p>
            <a:r>
              <a:rPr lang="en-GB" b="1">
                <a:solidFill>
                  <a:schemeClr val="tx2">
                    <a:lumMod val="90000"/>
                    <a:lumOff val="10000"/>
                  </a:schemeClr>
                </a:solidFill>
              </a:rPr>
              <a:t>Ethically:</a:t>
            </a:r>
            <a:br>
              <a:rPr lang="en-GB">
                <a:solidFill>
                  <a:schemeClr val="tx2">
                    <a:lumMod val="90000"/>
                    <a:lumOff val="10000"/>
                  </a:schemeClr>
                </a:solidFill>
              </a:rPr>
            </a:br>
            <a:r>
              <a:rPr lang="en-GB">
                <a:solidFill>
                  <a:schemeClr val="tx2">
                    <a:lumMod val="90000"/>
                    <a:lumOff val="10000"/>
                  </a:schemeClr>
                </a:solidFill>
              </a:rPr>
              <a:t>The psychologist must base conclusions strictly on evidence.</a:t>
            </a:r>
            <a:endParaRPr lang="en-GB" dirty="0"/>
          </a:p>
        </p:txBody>
      </p:sp>
    </p:spTree>
    <p:extLst>
      <p:ext uri="{BB962C8B-B14F-4D97-AF65-F5344CB8AC3E}">
        <p14:creationId xmlns:p14="http://schemas.microsoft.com/office/powerpoint/2010/main" val="2215582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1000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A5BD41-A0D1-B013-1CD1-F5F58C182D66}"/>
            </a:ext>
          </a:extLst>
        </p:cNvPr>
        <p:cNvGrpSpPr/>
        <p:nvPr/>
      </p:nvGrpSpPr>
      <p:grpSpPr>
        <a:xfrm>
          <a:off x="0" y="0"/>
          <a:ext cx="0" cy="0"/>
          <a:chOff x="0" y="0"/>
          <a:chExt cx="0" cy="0"/>
        </a:xfrm>
      </p:grpSpPr>
      <p:pic>
        <p:nvPicPr>
          <p:cNvPr id="5" name="Picture 4" descr="Books on a table">
            <a:extLst>
              <a:ext uri="{FF2B5EF4-FFF2-40B4-BE49-F238E27FC236}">
                <a16:creationId xmlns:a16="http://schemas.microsoft.com/office/drawing/2014/main" id="{8D52E070-C86E-347B-47AE-E8142123D08F}"/>
              </a:ext>
            </a:extLst>
          </p:cNvPr>
          <p:cNvPicPr>
            <a:picLocks noChangeAspect="1"/>
          </p:cNvPicPr>
          <p:nvPr/>
        </p:nvPicPr>
        <p:blipFill>
          <a:blip r:embed="rId2">
            <a:alphaModFix amt="20000"/>
            <a:extLst>
              <a:ext uri="{28A0092B-C50C-407E-A947-70E740481C1C}">
                <a14:useLocalDpi xmlns:a14="http://schemas.microsoft.com/office/drawing/2010/main" val="0"/>
              </a:ext>
            </a:extLst>
          </a:blip>
          <a:srcRect t="15369"/>
          <a:stretch>
            <a:fillRect/>
          </a:stretch>
        </p:blipFill>
        <p:spPr>
          <a:xfrm>
            <a:off x="0" y="-29364"/>
            <a:ext cx="12191979" cy="6887364"/>
          </a:xfrm>
          <a:prstGeom prst="rect">
            <a:avLst/>
          </a:prstGeom>
        </p:spPr>
      </p:pic>
      <p:sp>
        <p:nvSpPr>
          <p:cNvPr id="2" name="Title 1">
            <a:extLst>
              <a:ext uri="{FF2B5EF4-FFF2-40B4-BE49-F238E27FC236}">
                <a16:creationId xmlns:a16="http://schemas.microsoft.com/office/drawing/2014/main" id="{0ECED5D2-2F1A-5EE2-1C9F-BD28968FD6A8}"/>
              </a:ext>
            </a:extLst>
          </p:cNvPr>
          <p:cNvSpPr>
            <a:spLocks noGrp="1"/>
          </p:cNvSpPr>
          <p:nvPr>
            <p:ph type="ctrTitle"/>
          </p:nvPr>
        </p:nvSpPr>
        <p:spPr>
          <a:xfrm>
            <a:off x="859028" y="2155188"/>
            <a:ext cx="4160233" cy="2839273"/>
          </a:xfrm>
        </p:spPr>
        <p:txBody>
          <a:bodyPr>
            <a:normAutofit/>
          </a:bodyPr>
          <a:lstStyle/>
          <a:p>
            <a:pPr algn="l"/>
            <a:r>
              <a:rPr lang="en-GB" sz="4000" dirty="0">
                <a:solidFill>
                  <a:schemeClr val="tx2">
                    <a:lumMod val="90000"/>
                    <a:lumOff val="10000"/>
                  </a:schemeClr>
                </a:solidFill>
              </a:rPr>
              <a:t>Real-world dilemmas</a:t>
            </a:r>
          </a:p>
        </p:txBody>
      </p:sp>
      <p:sp>
        <p:nvSpPr>
          <p:cNvPr id="3" name="Subtitle 2">
            <a:extLst>
              <a:ext uri="{FF2B5EF4-FFF2-40B4-BE49-F238E27FC236}">
                <a16:creationId xmlns:a16="http://schemas.microsoft.com/office/drawing/2014/main" id="{85F35C5D-92CC-1657-69ED-C42330B41EEE}"/>
              </a:ext>
            </a:extLst>
          </p:cNvPr>
          <p:cNvSpPr>
            <a:spLocks noGrp="1"/>
          </p:cNvSpPr>
          <p:nvPr>
            <p:ph type="subTitle" idx="1"/>
          </p:nvPr>
        </p:nvSpPr>
        <p:spPr>
          <a:xfrm>
            <a:off x="859028" y="5166367"/>
            <a:ext cx="4160233" cy="850998"/>
          </a:xfrm>
        </p:spPr>
        <p:txBody>
          <a:bodyPr>
            <a:normAutofit/>
          </a:bodyPr>
          <a:lstStyle/>
          <a:p>
            <a:pPr algn="l"/>
            <a:r>
              <a:rPr lang="en-GB" sz="2000" dirty="0">
                <a:solidFill>
                  <a:schemeClr val="tx2">
                    <a:lumMod val="90000"/>
                    <a:lumOff val="10000"/>
                  </a:schemeClr>
                </a:solidFill>
              </a:rPr>
              <a:t>Case 4:</a:t>
            </a:r>
          </a:p>
        </p:txBody>
      </p:sp>
      <p:sp>
        <p:nvSpPr>
          <p:cNvPr id="4" name="TextBox 3">
            <a:extLst>
              <a:ext uri="{FF2B5EF4-FFF2-40B4-BE49-F238E27FC236}">
                <a16:creationId xmlns:a16="http://schemas.microsoft.com/office/drawing/2014/main" id="{E44E5F89-3679-5825-FB31-B095F6D84533}"/>
              </a:ext>
            </a:extLst>
          </p:cNvPr>
          <p:cNvSpPr txBox="1"/>
          <p:nvPr/>
        </p:nvSpPr>
        <p:spPr>
          <a:xfrm>
            <a:off x="6096000" y="619760"/>
            <a:ext cx="5236972" cy="2308324"/>
          </a:xfrm>
          <a:prstGeom prst="rect">
            <a:avLst/>
          </a:prstGeom>
          <a:noFill/>
        </p:spPr>
        <p:txBody>
          <a:bodyPr wrap="square" rtlCol="0">
            <a:spAutoFit/>
          </a:bodyPr>
          <a:lstStyle/>
          <a:p>
            <a:r>
              <a:rPr lang="en-GB" b="1" dirty="0">
                <a:solidFill>
                  <a:schemeClr val="tx2">
                    <a:lumMod val="90000"/>
                    <a:lumOff val="10000"/>
                  </a:schemeClr>
                </a:solidFill>
              </a:rPr>
              <a:t>Case:</a:t>
            </a:r>
            <a:br>
              <a:rPr lang="en-GB" dirty="0">
                <a:solidFill>
                  <a:schemeClr val="tx2">
                    <a:lumMod val="90000"/>
                    <a:lumOff val="10000"/>
                  </a:schemeClr>
                </a:solidFill>
              </a:rPr>
            </a:br>
            <a:r>
              <a:rPr lang="en-GB" dirty="0">
                <a:solidFill>
                  <a:schemeClr val="tx2">
                    <a:lumMod val="90000"/>
                    <a:lumOff val="10000"/>
                  </a:schemeClr>
                </a:solidFill>
              </a:rPr>
              <a:t>An educational psychologist is providing counselling to a student and is later asked to complete an impartial behavioural assessment for the same student.</a:t>
            </a:r>
            <a:br>
              <a:rPr lang="en-GB" dirty="0">
                <a:solidFill>
                  <a:schemeClr val="tx2">
                    <a:lumMod val="90000"/>
                    <a:lumOff val="10000"/>
                  </a:schemeClr>
                </a:solidFill>
              </a:rPr>
            </a:br>
            <a:r>
              <a:rPr lang="en-GB" b="1" dirty="0">
                <a:solidFill>
                  <a:schemeClr val="tx2">
                    <a:lumMod val="90000"/>
                    <a:lumOff val="10000"/>
                  </a:schemeClr>
                </a:solidFill>
              </a:rPr>
              <a:t>Dilemma:</a:t>
            </a:r>
            <a:br>
              <a:rPr lang="en-GB" dirty="0">
                <a:solidFill>
                  <a:schemeClr val="tx2">
                    <a:lumMod val="90000"/>
                    <a:lumOff val="10000"/>
                  </a:schemeClr>
                </a:solidFill>
              </a:rPr>
            </a:br>
            <a:r>
              <a:rPr lang="en-GB" dirty="0">
                <a:solidFill>
                  <a:schemeClr val="tx2">
                    <a:lumMod val="90000"/>
                    <a:lumOff val="10000"/>
                  </a:schemeClr>
                </a:solidFill>
              </a:rPr>
              <a:t>Counsellor and evaluator roles may conflict.</a:t>
            </a:r>
            <a:br>
              <a:rPr lang="en-GB" dirty="0">
                <a:solidFill>
                  <a:schemeClr val="tx2">
                    <a:lumMod val="90000"/>
                    <a:lumOff val="10000"/>
                  </a:schemeClr>
                </a:solidFill>
              </a:rPr>
            </a:br>
            <a:endParaRPr lang="en-GB" dirty="0">
              <a:solidFill>
                <a:schemeClr val="tx2">
                  <a:lumMod val="90000"/>
                  <a:lumOff val="10000"/>
                </a:schemeClr>
              </a:solidFill>
            </a:endParaRPr>
          </a:p>
        </p:txBody>
      </p:sp>
      <p:pic>
        <p:nvPicPr>
          <p:cNvPr id="4098" name="Picture 2" descr="Teaching And Counselling Responsibilities">
            <a:extLst>
              <a:ext uri="{FF2B5EF4-FFF2-40B4-BE49-F238E27FC236}">
                <a16:creationId xmlns:a16="http://schemas.microsoft.com/office/drawing/2014/main" id="{1AEFD31C-0671-1E5C-70BB-08232B01A4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029" y="792643"/>
            <a:ext cx="3494578" cy="2000264"/>
          </a:xfrm>
          <a:prstGeom prst="rect">
            <a:avLst/>
          </a:prstGeom>
          <a:noFill/>
          <a:ln>
            <a:solidFill>
              <a:schemeClr val="tx2">
                <a:lumMod val="75000"/>
                <a:lumOff val="25000"/>
              </a:schemeClr>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9A271B0-AB66-5E92-53E4-ECA70FCED62E}"/>
              </a:ext>
            </a:extLst>
          </p:cNvPr>
          <p:cNvSpPr txBox="1"/>
          <p:nvPr/>
        </p:nvSpPr>
        <p:spPr>
          <a:xfrm>
            <a:off x="6096000" y="3637280"/>
            <a:ext cx="5236972" cy="944880"/>
          </a:xfrm>
          <a:prstGeom prst="rect">
            <a:avLst/>
          </a:prstGeom>
          <a:noFill/>
        </p:spPr>
        <p:txBody>
          <a:bodyPr wrap="square" rtlCol="0">
            <a:spAutoFit/>
          </a:bodyPr>
          <a:lstStyle/>
          <a:p>
            <a:r>
              <a:rPr lang="en-GB" b="1">
                <a:solidFill>
                  <a:schemeClr val="tx2">
                    <a:lumMod val="90000"/>
                    <a:lumOff val="10000"/>
                  </a:schemeClr>
                </a:solidFill>
              </a:rPr>
              <a:t>Ethically:</a:t>
            </a:r>
            <a:br>
              <a:rPr lang="en-GB">
                <a:solidFill>
                  <a:schemeClr val="tx2">
                    <a:lumMod val="90000"/>
                    <a:lumOff val="10000"/>
                  </a:schemeClr>
                </a:solidFill>
              </a:rPr>
            </a:br>
            <a:r>
              <a:rPr lang="en-GB">
                <a:solidFill>
                  <a:schemeClr val="tx2">
                    <a:lumMod val="90000"/>
                    <a:lumOff val="10000"/>
                  </a:schemeClr>
                </a:solidFill>
              </a:rPr>
              <a:t>Avoid dual roles when possible or disclose potential biases.</a:t>
            </a:r>
            <a:endParaRPr lang="en-GB" dirty="0"/>
          </a:p>
        </p:txBody>
      </p:sp>
    </p:spTree>
    <p:extLst>
      <p:ext uri="{BB962C8B-B14F-4D97-AF65-F5344CB8AC3E}">
        <p14:creationId xmlns:p14="http://schemas.microsoft.com/office/powerpoint/2010/main" val="3160407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1000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5CF76F-70F2-28A9-96B5-EFEFA9D63577}"/>
            </a:ext>
          </a:extLst>
        </p:cNvPr>
        <p:cNvGrpSpPr/>
        <p:nvPr/>
      </p:nvGrpSpPr>
      <p:grpSpPr>
        <a:xfrm>
          <a:off x="0" y="0"/>
          <a:ext cx="0" cy="0"/>
          <a:chOff x="0" y="0"/>
          <a:chExt cx="0" cy="0"/>
        </a:xfrm>
      </p:grpSpPr>
      <p:pic>
        <p:nvPicPr>
          <p:cNvPr id="5" name="Picture 4" descr="Books on a table">
            <a:extLst>
              <a:ext uri="{FF2B5EF4-FFF2-40B4-BE49-F238E27FC236}">
                <a16:creationId xmlns:a16="http://schemas.microsoft.com/office/drawing/2014/main" id="{31639CAF-D57D-54C6-538F-87EFF33CC23E}"/>
              </a:ext>
            </a:extLst>
          </p:cNvPr>
          <p:cNvPicPr>
            <a:picLocks noChangeAspect="1"/>
          </p:cNvPicPr>
          <p:nvPr/>
        </p:nvPicPr>
        <p:blipFill>
          <a:blip r:embed="rId2">
            <a:alphaModFix amt="20000"/>
            <a:extLst>
              <a:ext uri="{28A0092B-C50C-407E-A947-70E740481C1C}">
                <a14:useLocalDpi xmlns:a14="http://schemas.microsoft.com/office/drawing/2010/main" val="0"/>
              </a:ext>
            </a:extLst>
          </a:blip>
          <a:srcRect t="15369"/>
          <a:stretch>
            <a:fillRect/>
          </a:stretch>
        </p:blipFill>
        <p:spPr>
          <a:xfrm>
            <a:off x="21" y="0"/>
            <a:ext cx="12191979" cy="6887364"/>
          </a:xfrm>
          <a:prstGeom prst="rect">
            <a:avLst/>
          </a:prstGeom>
        </p:spPr>
      </p:pic>
      <p:sp>
        <p:nvSpPr>
          <p:cNvPr id="2" name="Title 1">
            <a:extLst>
              <a:ext uri="{FF2B5EF4-FFF2-40B4-BE49-F238E27FC236}">
                <a16:creationId xmlns:a16="http://schemas.microsoft.com/office/drawing/2014/main" id="{A7E0B4F0-A23E-1350-ECE4-41A65EB4EB27}"/>
              </a:ext>
            </a:extLst>
          </p:cNvPr>
          <p:cNvSpPr>
            <a:spLocks noGrp="1"/>
          </p:cNvSpPr>
          <p:nvPr>
            <p:ph type="ctrTitle"/>
          </p:nvPr>
        </p:nvSpPr>
        <p:spPr>
          <a:xfrm>
            <a:off x="859028" y="2155188"/>
            <a:ext cx="4160233" cy="2839273"/>
          </a:xfrm>
        </p:spPr>
        <p:txBody>
          <a:bodyPr>
            <a:normAutofit/>
          </a:bodyPr>
          <a:lstStyle/>
          <a:p>
            <a:pPr algn="l"/>
            <a:r>
              <a:rPr lang="en-GB" sz="4000" dirty="0">
                <a:solidFill>
                  <a:schemeClr val="tx2">
                    <a:lumMod val="90000"/>
                    <a:lumOff val="10000"/>
                  </a:schemeClr>
                </a:solidFill>
              </a:rPr>
              <a:t>Real-world dilemmas</a:t>
            </a:r>
          </a:p>
        </p:txBody>
      </p:sp>
      <p:sp>
        <p:nvSpPr>
          <p:cNvPr id="3" name="Subtitle 2">
            <a:extLst>
              <a:ext uri="{FF2B5EF4-FFF2-40B4-BE49-F238E27FC236}">
                <a16:creationId xmlns:a16="http://schemas.microsoft.com/office/drawing/2014/main" id="{4EAC16CB-80B9-8AD7-5EE9-75F628FB5DC1}"/>
              </a:ext>
            </a:extLst>
          </p:cNvPr>
          <p:cNvSpPr>
            <a:spLocks noGrp="1"/>
          </p:cNvSpPr>
          <p:nvPr>
            <p:ph type="subTitle" idx="1"/>
          </p:nvPr>
        </p:nvSpPr>
        <p:spPr>
          <a:xfrm>
            <a:off x="859028" y="5166367"/>
            <a:ext cx="4160233" cy="850998"/>
          </a:xfrm>
        </p:spPr>
        <p:txBody>
          <a:bodyPr>
            <a:normAutofit/>
          </a:bodyPr>
          <a:lstStyle/>
          <a:p>
            <a:pPr algn="l"/>
            <a:r>
              <a:rPr lang="en-GB" sz="2000" dirty="0">
                <a:solidFill>
                  <a:schemeClr val="tx2">
                    <a:lumMod val="90000"/>
                    <a:lumOff val="10000"/>
                  </a:schemeClr>
                </a:solidFill>
              </a:rPr>
              <a:t>Case 5:</a:t>
            </a:r>
          </a:p>
        </p:txBody>
      </p:sp>
      <p:sp>
        <p:nvSpPr>
          <p:cNvPr id="4" name="TextBox 3">
            <a:extLst>
              <a:ext uri="{FF2B5EF4-FFF2-40B4-BE49-F238E27FC236}">
                <a16:creationId xmlns:a16="http://schemas.microsoft.com/office/drawing/2014/main" id="{8DD37E64-C320-84F7-D20E-807AF7766344}"/>
              </a:ext>
            </a:extLst>
          </p:cNvPr>
          <p:cNvSpPr txBox="1"/>
          <p:nvPr/>
        </p:nvSpPr>
        <p:spPr>
          <a:xfrm>
            <a:off x="6096000" y="619760"/>
            <a:ext cx="5236972" cy="369332"/>
          </a:xfrm>
          <a:prstGeom prst="rect">
            <a:avLst/>
          </a:prstGeom>
          <a:noFill/>
        </p:spPr>
        <p:txBody>
          <a:bodyPr wrap="square" rtlCol="0">
            <a:spAutoFit/>
          </a:bodyPr>
          <a:lstStyle/>
          <a:p>
            <a:r>
              <a:rPr lang="en-GB" dirty="0">
                <a:solidFill>
                  <a:schemeClr val="tx2">
                    <a:lumMod val="90000"/>
                    <a:lumOff val="10000"/>
                  </a:schemeClr>
                </a:solidFill>
              </a:rPr>
              <a:t>.</a:t>
            </a:r>
          </a:p>
        </p:txBody>
      </p:sp>
      <p:sp>
        <p:nvSpPr>
          <p:cNvPr id="7" name="TextBox 6">
            <a:extLst>
              <a:ext uri="{FF2B5EF4-FFF2-40B4-BE49-F238E27FC236}">
                <a16:creationId xmlns:a16="http://schemas.microsoft.com/office/drawing/2014/main" id="{FAB028B8-C750-D1A2-18E3-029028A24408}"/>
              </a:ext>
            </a:extLst>
          </p:cNvPr>
          <p:cNvSpPr txBox="1"/>
          <p:nvPr/>
        </p:nvSpPr>
        <p:spPr>
          <a:xfrm>
            <a:off x="6197801" y="304361"/>
            <a:ext cx="5135171" cy="2585323"/>
          </a:xfrm>
          <a:prstGeom prst="rect">
            <a:avLst/>
          </a:prstGeom>
          <a:noFill/>
        </p:spPr>
        <p:txBody>
          <a:bodyPr wrap="square">
            <a:spAutoFit/>
          </a:bodyPr>
          <a:lstStyle/>
          <a:p>
            <a:r>
              <a:rPr lang="en-GB" b="1" dirty="0">
                <a:solidFill>
                  <a:schemeClr val="tx2">
                    <a:lumMod val="90000"/>
                    <a:lumOff val="10000"/>
                  </a:schemeClr>
                </a:solidFill>
              </a:rPr>
              <a:t>Case:</a:t>
            </a:r>
            <a:br>
              <a:rPr lang="en-GB" dirty="0">
                <a:solidFill>
                  <a:schemeClr val="tx2">
                    <a:lumMod val="90000"/>
                    <a:lumOff val="10000"/>
                  </a:schemeClr>
                </a:solidFill>
              </a:rPr>
            </a:br>
            <a:r>
              <a:rPr lang="en-GB" dirty="0">
                <a:solidFill>
                  <a:schemeClr val="tx2">
                    <a:lumMod val="90000"/>
                    <a:lumOff val="10000"/>
                  </a:schemeClr>
                </a:solidFill>
              </a:rPr>
              <a:t>A newly arrived student is assessed using standardized tests developed for English-speaking children from a different cultural background. He scores poorly.</a:t>
            </a:r>
            <a:br>
              <a:rPr lang="en-GB" dirty="0">
                <a:solidFill>
                  <a:schemeClr val="tx2">
                    <a:lumMod val="90000"/>
                    <a:lumOff val="10000"/>
                  </a:schemeClr>
                </a:solidFill>
              </a:rPr>
            </a:br>
            <a:r>
              <a:rPr lang="en-GB" b="1" dirty="0">
                <a:solidFill>
                  <a:schemeClr val="tx2">
                    <a:lumMod val="90000"/>
                    <a:lumOff val="10000"/>
                  </a:schemeClr>
                </a:solidFill>
              </a:rPr>
              <a:t>Dilemma:</a:t>
            </a:r>
            <a:br>
              <a:rPr lang="en-GB" dirty="0">
                <a:solidFill>
                  <a:schemeClr val="tx2">
                    <a:lumMod val="90000"/>
                    <a:lumOff val="10000"/>
                  </a:schemeClr>
                </a:solidFill>
              </a:rPr>
            </a:br>
            <a:r>
              <a:rPr lang="en-GB" dirty="0">
                <a:solidFill>
                  <a:schemeClr val="tx2">
                    <a:lumMod val="90000"/>
                    <a:lumOff val="10000"/>
                  </a:schemeClr>
                </a:solidFill>
              </a:rPr>
              <a:t>Results may reflect language exposure—not ability.</a:t>
            </a:r>
            <a:br>
              <a:rPr lang="en-GB" dirty="0">
                <a:solidFill>
                  <a:schemeClr val="tx2">
                    <a:lumMod val="90000"/>
                    <a:lumOff val="10000"/>
                  </a:schemeClr>
                </a:solidFill>
              </a:rPr>
            </a:br>
            <a:endParaRPr lang="en-GB" dirty="0">
              <a:solidFill>
                <a:schemeClr val="tx2">
                  <a:lumMod val="90000"/>
                  <a:lumOff val="10000"/>
                </a:schemeClr>
              </a:solidFill>
            </a:endParaRPr>
          </a:p>
        </p:txBody>
      </p:sp>
      <p:pic>
        <p:nvPicPr>
          <p:cNvPr id="5122" name="Picture 2" descr="White British children outperformed by ...">
            <a:extLst>
              <a:ext uri="{FF2B5EF4-FFF2-40B4-BE49-F238E27FC236}">
                <a16:creationId xmlns:a16="http://schemas.microsoft.com/office/drawing/2014/main" id="{F453F6F4-5BD6-3BC3-ED63-D109869F8A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028" y="804426"/>
            <a:ext cx="3337052" cy="2002231"/>
          </a:xfrm>
          <a:prstGeom prst="rect">
            <a:avLst/>
          </a:prstGeom>
          <a:noFill/>
          <a:ln>
            <a:solidFill>
              <a:schemeClr val="tx2">
                <a:lumMod val="75000"/>
                <a:lumOff val="25000"/>
              </a:schemeClr>
            </a:solidFill>
          </a:ln>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F78BA03-A41A-7491-1C55-D61F50FCCF51}"/>
              </a:ext>
            </a:extLst>
          </p:cNvPr>
          <p:cNvSpPr txBox="1"/>
          <p:nvPr/>
        </p:nvSpPr>
        <p:spPr>
          <a:xfrm>
            <a:off x="6096000" y="3429000"/>
            <a:ext cx="5236972" cy="923330"/>
          </a:xfrm>
          <a:prstGeom prst="rect">
            <a:avLst/>
          </a:prstGeom>
          <a:noFill/>
        </p:spPr>
        <p:txBody>
          <a:bodyPr wrap="square" rtlCol="0">
            <a:spAutoFit/>
          </a:bodyPr>
          <a:lstStyle/>
          <a:p>
            <a:r>
              <a:rPr lang="en-GB" b="1">
                <a:solidFill>
                  <a:schemeClr val="tx2">
                    <a:lumMod val="90000"/>
                    <a:lumOff val="10000"/>
                  </a:schemeClr>
                </a:solidFill>
              </a:rPr>
              <a:t>Ethically:</a:t>
            </a:r>
            <a:br>
              <a:rPr lang="en-GB">
                <a:solidFill>
                  <a:schemeClr val="tx2">
                    <a:lumMod val="90000"/>
                    <a:lumOff val="10000"/>
                  </a:schemeClr>
                </a:solidFill>
              </a:rPr>
            </a:br>
            <a:r>
              <a:rPr lang="en-GB">
                <a:solidFill>
                  <a:schemeClr val="tx2">
                    <a:lumMod val="90000"/>
                    <a:lumOff val="10000"/>
                  </a:schemeClr>
                </a:solidFill>
              </a:rPr>
              <a:t>Use culturally appropriate tools and consider contextual factors.</a:t>
            </a:r>
            <a:endParaRPr lang="en-GB" dirty="0"/>
          </a:p>
        </p:txBody>
      </p:sp>
    </p:spTree>
    <p:extLst>
      <p:ext uri="{BB962C8B-B14F-4D97-AF65-F5344CB8AC3E}">
        <p14:creationId xmlns:p14="http://schemas.microsoft.com/office/powerpoint/2010/main" val="1593272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1000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197C13-FE64-DF8C-B52E-BAA02DD4F6B9}"/>
            </a:ext>
          </a:extLst>
        </p:cNvPr>
        <p:cNvGrpSpPr/>
        <p:nvPr/>
      </p:nvGrpSpPr>
      <p:grpSpPr>
        <a:xfrm>
          <a:off x="0" y="0"/>
          <a:ext cx="0" cy="0"/>
          <a:chOff x="0" y="0"/>
          <a:chExt cx="0" cy="0"/>
        </a:xfrm>
      </p:grpSpPr>
      <p:pic>
        <p:nvPicPr>
          <p:cNvPr id="5" name="Picture 4" descr="Books on a table">
            <a:extLst>
              <a:ext uri="{FF2B5EF4-FFF2-40B4-BE49-F238E27FC236}">
                <a16:creationId xmlns:a16="http://schemas.microsoft.com/office/drawing/2014/main" id="{E747A3C7-391C-7D4E-DB8C-19DDD9574E8A}"/>
              </a:ext>
            </a:extLst>
          </p:cNvPr>
          <p:cNvPicPr>
            <a:picLocks noChangeAspect="1"/>
          </p:cNvPicPr>
          <p:nvPr/>
        </p:nvPicPr>
        <p:blipFill>
          <a:blip r:embed="rId2">
            <a:alphaModFix amt="20000"/>
            <a:extLst>
              <a:ext uri="{28A0092B-C50C-407E-A947-70E740481C1C}">
                <a14:useLocalDpi xmlns:a14="http://schemas.microsoft.com/office/drawing/2010/main" val="0"/>
              </a:ext>
            </a:extLst>
          </a:blip>
          <a:srcRect t="15369"/>
          <a:stretch>
            <a:fillRect/>
          </a:stretch>
        </p:blipFill>
        <p:spPr>
          <a:xfrm>
            <a:off x="20" y="-7619"/>
            <a:ext cx="12191979" cy="6887364"/>
          </a:xfrm>
          <a:prstGeom prst="rect">
            <a:avLst/>
          </a:prstGeom>
        </p:spPr>
      </p:pic>
      <p:sp>
        <p:nvSpPr>
          <p:cNvPr id="2" name="Title 1">
            <a:extLst>
              <a:ext uri="{FF2B5EF4-FFF2-40B4-BE49-F238E27FC236}">
                <a16:creationId xmlns:a16="http://schemas.microsoft.com/office/drawing/2014/main" id="{41E1C08A-8B60-D42F-9429-3735DE691DE8}"/>
              </a:ext>
            </a:extLst>
          </p:cNvPr>
          <p:cNvSpPr>
            <a:spLocks noGrp="1"/>
          </p:cNvSpPr>
          <p:nvPr>
            <p:ph type="ctrTitle"/>
          </p:nvPr>
        </p:nvSpPr>
        <p:spPr>
          <a:xfrm>
            <a:off x="859028" y="2155188"/>
            <a:ext cx="4160233" cy="2839273"/>
          </a:xfrm>
        </p:spPr>
        <p:txBody>
          <a:bodyPr>
            <a:normAutofit/>
          </a:bodyPr>
          <a:lstStyle/>
          <a:p>
            <a:pPr algn="l"/>
            <a:r>
              <a:rPr lang="en-GB" sz="4000" dirty="0">
                <a:solidFill>
                  <a:schemeClr val="tx2">
                    <a:lumMod val="90000"/>
                    <a:lumOff val="10000"/>
                  </a:schemeClr>
                </a:solidFill>
              </a:rPr>
              <a:t>Real-world dilemmas</a:t>
            </a:r>
          </a:p>
        </p:txBody>
      </p:sp>
      <p:sp>
        <p:nvSpPr>
          <p:cNvPr id="3" name="Subtitle 2">
            <a:extLst>
              <a:ext uri="{FF2B5EF4-FFF2-40B4-BE49-F238E27FC236}">
                <a16:creationId xmlns:a16="http://schemas.microsoft.com/office/drawing/2014/main" id="{E329A8C2-27D9-3436-5D46-047239CC2544}"/>
              </a:ext>
            </a:extLst>
          </p:cNvPr>
          <p:cNvSpPr>
            <a:spLocks noGrp="1"/>
          </p:cNvSpPr>
          <p:nvPr>
            <p:ph type="subTitle" idx="1"/>
          </p:nvPr>
        </p:nvSpPr>
        <p:spPr>
          <a:xfrm>
            <a:off x="859028" y="5166367"/>
            <a:ext cx="4160233" cy="850998"/>
          </a:xfrm>
        </p:spPr>
        <p:txBody>
          <a:bodyPr>
            <a:normAutofit/>
          </a:bodyPr>
          <a:lstStyle/>
          <a:p>
            <a:pPr algn="l"/>
            <a:r>
              <a:rPr lang="en-GB" sz="2000" dirty="0">
                <a:solidFill>
                  <a:schemeClr val="tx2">
                    <a:lumMod val="90000"/>
                    <a:lumOff val="10000"/>
                  </a:schemeClr>
                </a:solidFill>
              </a:rPr>
              <a:t>Case 6:</a:t>
            </a:r>
          </a:p>
        </p:txBody>
      </p:sp>
      <p:sp>
        <p:nvSpPr>
          <p:cNvPr id="4" name="TextBox 3">
            <a:extLst>
              <a:ext uri="{FF2B5EF4-FFF2-40B4-BE49-F238E27FC236}">
                <a16:creationId xmlns:a16="http://schemas.microsoft.com/office/drawing/2014/main" id="{EB84B465-8F84-9FA2-67A1-23AD2BF7794F}"/>
              </a:ext>
            </a:extLst>
          </p:cNvPr>
          <p:cNvSpPr txBox="1"/>
          <p:nvPr/>
        </p:nvSpPr>
        <p:spPr>
          <a:xfrm>
            <a:off x="6096000" y="619760"/>
            <a:ext cx="5236972" cy="2308324"/>
          </a:xfrm>
          <a:prstGeom prst="rect">
            <a:avLst/>
          </a:prstGeom>
          <a:noFill/>
        </p:spPr>
        <p:txBody>
          <a:bodyPr wrap="square" rtlCol="0">
            <a:spAutoFit/>
          </a:bodyPr>
          <a:lstStyle/>
          <a:p>
            <a:r>
              <a:rPr lang="en-GB" b="1" dirty="0">
                <a:solidFill>
                  <a:schemeClr val="tx2">
                    <a:lumMod val="90000"/>
                    <a:lumOff val="10000"/>
                  </a:schemeClr>
                </a:solidFill>
              </a:rPr>
              <a:t>Case:</a:t>
            </a:r>
            <a:br>
              <a:rPr lang="en-GB" dirty="0">
                <a:solidFill>
                  <a:schemeClr val="tx2">
                    <a:lumMod val="90000"/>
                    <a:lumOff val="10000"/>
                  </a:schemeClr>
                </a:solidFill>
              </a:rPr>
            </a:br>
            <a:r>
              <a:rPr lang="en-GB" dirty="0">
                <a:solidFill>
                  <a:schemeClr val="tx2">
                    <a:lumMod val="90000"/>
                    <a:lumOff val="10000"/>
                  </a:schemeClr>
                </a:solidFill>
              </a:rPr>
              <a:t>A young child agrees to be assessed because the teacher said it will “help the school understand them better,” but the child does not understand what testing entails.</a:t>
            </a:r>
            <a:br>
              <a:rPr lang="en-GB" dirty="0">
                <a:solidFill>
                  <a:schemeClr val="tx2">
                    <a:lumMod val="90000"/>
                    <a:lumOff val="10000"/>
                  </a:schemeClr>
                </a:solidFill>
              </a:rPr>
            </a:br>
            <a:r>
              <a:rPr lang="en-GB" b="1" dirty="0">
                <a:solidFill>
                  <a:schemeClr val="tx2">
                    <a:lumMod val="90000"/>
                    <a:lumOff val="10000"/>
                  </a:schemeClr>
                </a:solidFill>
              </a:rPr>
              <a:t>Dilemma:</a:t>
            </a:r>
            <a:br>
              <a:rPr lang="en-GB" dirty="0">
                <a:solidFill>
                  <a:schemeClr val="tx2">
                    <a:lumMod val="90000"/>
                    <a:lumOff val="10000"/>
                  </a:schemeClr>
                </a:solidFill>
              </a:rPr>
            </a:br>
            <a:r>
              <a:rPr lang="en-GB" dirty="0">
                <a:solidFill>
                  <a:schemeClr val="tx2">
                    <a:lumMod val="90000"/>
                    <a:lumOff val="10000"/>
                  </a:schemeClr>
                </a:solidFill>
              </a:rPr>
              <a:t>Is this true consent?</a:t>
            </a:r>
            <a:br>
              <a:rPr lang="en-GB" dirty="0">
                <a:solidFill>
                  <a:schemeClr val="tx2">
                    <a:lumMod val="90000"/>
                    <a:lumOff val="10000"/>
                  </a:schemeClr>
                </a:solidFill>
              </a:rPr>
            </a:br>
            <a:endParaRPr lang="en-GB" dirty="0">
              <a:solidFill>
                <a:schemeClr val="tx2">
                  <a:lumMod val="90000"/>
                  <a:lumOff val="10000"/>
                </a:schemeClr>
              </a:solidFill>
            </a:endParaRPr>
          </a:p>
        </p:txBody>
      </p:sp>
      <p:pic>
        <p:nvPicPr>
          <p:cNvPr id="6146" name="Picture 2" descr="Strategies To Support SEND Children ...">
            <a:extLst>
              <a:ext uri="{FF2B5EF4-FFF2-40B4-BE49-F238E27FC236}">
                <a16:creationId xmlns:a16="http://schemas.microsoft.com/office/drawing/2014/main" id="{9A5F0E35-C527-19C6-1F1D-7C410D9749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028" y="1047292"/>
            <a:ext cx="3342821" cy="1871980"/>
          </a:xfrm>
          <a:prstGeom prst="rect">
            <a:avLst/>
          </a:prstGeom>
          <a:noFill/>
          <a:ln>
            <a:solidFill>
              <a:schemeClr val="tx2">
                <a:lumMod val="75000"/>
                <a:lumOff val="25000"/>
              </a:schemeClr>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4C46030-523A-1A08-EFC9-94FA9D27C573}"/>
              </a:ext>
            </a:extLst>
          </p:cNvPr>
          <p:cNvSpPr txBox="1"/>
          <p:nvPr/>
        </p:nvSpPr>
        <p:spPr>
          <a:xfrm>
            <a:off x="6096000" y="3708400"/>
            <a:ext cx="5236972" cy="923330"/>
          </a:xfrm>
          <a:prstGeom prst="rect">
            <a:avLst/>
          </a:prstGeom>
          <a:noFill/>
        </p:spPr>
        <p:txBody>
          <a:bodyPr wrap="square" rtlCol="0">
            <a:spAutoFit/>
          </a:bodyPr>
          <a:lstStyle/>
          <a:p>
            <a:r>
              <a:rPr lang="en-GB" b="1">
                <a:solidFill>
                  <a:schemeClr val="tx2">
                    <a:lumMod val="90000"/>
                    <a:lumOff val="10000"/>
                  </a:schemeClr>
                </a:solidFill>
              </a:rPr>
              <a:t>Ethically:</a:t>
            </a:r>
            <a:br>
              <a:rPr lang="en-GB">
                <a:solidFill>
                  <a:schemeClr val="tx2">
                    <a:lumMod val="90000"/>
                    <a:lumOff val="10000"/>
                  </a:schemeClr>
                </a:solidFill>
              </a:rPr>
            </a:br>
            <a:r>
              <a:rPr lang="en-GB">
                <a:solidFill>
                  <a:schemeClr val="tx2">
                    <a:lumMod val="90000"/>
                    <a:lumOff val="10000"/>
                  </a:schemeClr>
                </a:solidFill>
              </a:rPr>
              <a:t>Ensure both parental consent and child assent, using age-appropriate explanations.</a:t>
            </a:r>
            <a:endParaRPr lang="en-GB" dirty="0"/>
          </a:p>
        </p:txBody>
      </p:sp>
    </p:spTree>
    <p:extLst>
      <p:ext uri="{BB962C8B-B14F-4D97-AF65-F5344CB8AC3E}">
        <p14:creationId xmlns:p14="http://schemas.microsoft.com/office/powerpoint/2010/main" val="1364923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1000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810643-7CD3-0ED1-995E-72D85C5EBFF9}"/>
            </a:ext>
          </a:extLst>
        </p:cNvPr>
        <p:cNvGrpSpPr/>
        <p:nvPr/>
      </p:nvGrpSpPr>
      <p:grpSpPr>
        <a:xfrm>
          <a:off x="0" y="0"/>
          <a:ext cx="0" cy="0"/>
          <a:chOff x="0" y="0"/>
          <a:chExt cx="0" cy="0"/>
        </a:xfrm>
      </p:grpSpPr>
      <p:pic>
        <p:nvPicPr>
          <p:cNvPr id="5" name="Picture 4" descr="Books on a table">
            <a:extLst>
              <a:ext uri="{FF2B5EF4-FFF2-40B4-BE49-F238E27FC236}">
                <a16:creationId xmlns:a16="http://schemas.microsoft.com/office/drawing/2014/main" id="{91A164AD-8A90-7136-FBBF-AEEE4F494A4C}"/>
              </a:ext>
            </a:extLst>
          </p:cNvPr>
          <p:cNvPicPr>
            <a:picLocks noChangeAspect="1"/>
          </p:cNvPicPr>
          <p:nvPr/>
        </p:nvPicPr>
        <p:blipFill>
          <a:blip r:embed="rId2">
            <a:alphaModFix amt="20000"/>
            <a:extLst>
              <a:ext uri="{28A0092B-C50C-407E-A947-70E740481C1C}">
                <a14:useLocalDpi xmlns:a14="http://schemas.microsoft.com/office/drawing/2010/main" val="0"/>
              </a:ext>
            </a:extLst>
          </a:blip>
          <a:srcRect t="15369"/>
          <a:stretch>
            <a:fillRect/>
          </a:stretch>
        </p:blipFill>
        <p:spPr>
          <a:xfrm>
            <a:off x="20" y="-7619"/>
            <a:ext cx="12191979" cy="6887364"/>
          </a:xfrm>
          <a:prstGeom prst="rect">
            <a:avLst/>
          </a:prstGeom>
        </p:spPr>
      </p:pic>
      <p:sp>
        <p:nvSpPr>
          <p:cNvPr id="2" name="Title 1">
            <a:extLst>
              <a:ext uri="{FF2B5EF4-FFF2-40B4-BE49-F238E27FC236}">
                <a16:creationId xmlns:a16="http://schemas.microsoft.com/office/drawing/2014/main" id="{CDB11E31-5F03-AE8E-DAA4-EA77A9B83545}"/>
              </a:ext>
            </a:extLst>
          </p:cNvPr>
          <p:cNvSpPr>
            <a:spLocks noGrp="1"/>
          </p:cNvSpPr>
          <p:nvPr>
            <p:ph type="ctrTitle"/>
          </p:nvPr>
        </p:nvSpPr>
        <p:spPr>
          <a:xfrm>
            <a:off x="859028" y="2155188"/>
            <a:ext cx="4160233" cy="2839273"/>
          </a:xfrm>
        </p:spPr>
        <p:txBody>
          <a:bodyPr>
            <a:normAutofit/>
          </a:bodyPr>
          <a:lstStyle/>
          <a:p>
            <a:pPr algn="l"/>
            <a:r>
              <a:rPr lang="en-GB" sz="4000" dirty="0">
                <a:solidFill>
                  <a:schemeClr val="tx2">
                    <a:lumMod val="90000"/>
                    <a:lumOff val="10000"/>
                  </a:schemeClr>
                </a:solidFill>
              </a:rPr>
              <a:t>Real-world dilemmas</a:t>
            </a:r>
          </a:p>
        </p:txBody>
      </p:sp>
      <p:sp>
        <p:nvSpPr>
          <p:cNvPr id="3" name="Subtitle 2">
            <a:extLst>
              <a:ext uri="{FF2B5EF4-FFF2-40B4-BE49-F238E27FC236}">
                <a16:creationId xmlns:a16="http://schemas.microsoft.com/office/drawing/2014/main" id="{F3331EAB-5B13-853E-E586-51F357E7D0A2}"/>
              </a:ext>
            </a:extLst>
          </p:cNvPr>
          <p:cNvSpPr>
            <a:spLocks noGrp="1"/>
          </p:cNvSpPr>
          <p:nvPr>
            <p:ph type="subTitle" idx="1"/>
          </p:nvPr>
        </p:nvSpPr>
        <p:spPr>
          <a:xfrm>
            <a:off x="859028" y="5166367"/>
            <a:ext cx="4160233" cy="850998"/>
          </a:xfrm>
        </p:spPr>
        <p:txBody>
          <a:bodyPr>
            <a:normAutofit/>
          </a:bodyPr>
          <a:lstStyle/>
          <a:p>
            <a:pPr algn="l"/>
            <a:r>
              <a:rPr lang="en-GB" sz="2000" dirty="0">
                <a:solidFill>
                  <a:schemeClr val="tx2">
                    <a:lumMod val="90000"/>
                    <a:lumOff val="10000"/>
                  </a:schemeClr>
                </a:solidFill>
              </a:rPr>
              <a:t>Case 7:</a:t>
            </a:r>
          </a:p>
        </p:txBody>
      </p:sp>
      <p:sp>
        <p:nvSpPr>
          <p:cNvPr id="4" name="TextBox 3">
            <a:extLst>
              <a:ext uri="{FF2B5EF4-FFF2-40B4-BE49-F238E27FC236}">
                <a16:creationId xmlns:a16="http://schemas.microsoft.com/office/drawing/2014/main" id="{E79EDD6F-3F3B-DA77-DCDC-8890D22780F8}"/>
              </a:ext>
            </a:extLst>
          </p:cNvPr>
          <p:cNvSpPr txBox="1"/>
          <p:nvPr/>
        </p:nvSpPr>
        <p:spPr>
          <a:xfrm>
            <a:off x="6096000" y="619760"/>
            <a:ext cx="5236972" cy="2031325"/>
          </a:xfrm>
          <a:prstGeom prst="rect">
            <a:avLst/>
          </a:prstGeom>
          <a:noFill/>
        </p:spPr>
        <p:txBody>
          <a:bodyPr wrap="square" rtlCol="0">
            <a:spAutoFit/>
          </a:bodyPr>
          <a:lstStyle/>
          <a:p>
            <a:r>
              <a:rPr lang="en-GB" b="1" dirty="0">
                <a:solidFill>
                  <a:schemeClr val="tx2">
                    <a:lumMod val="90000"/>
                    <a:lumOff val="10000"/>
                  </a:schemeClr>
                </a:solidFill>
              </a:rPr>
              <a:t>Case:</a:t>
            </a:r>
            <a:br>
              <a:rPr lang="en-GB" dirty="0">
                <a:solidFill>
                  <a:schemeClr val="tx2">
                    <a:lumMod val="90000"/>
                    <a:lumOff val="10000"/>
                  </a:schemeClr>
                </a:solidFill>
              </a:rPr>
            </a:br>
            <a:r>
              <a:rPr lang="en-GB" dirty="0">
                <a:solidFill>
                  <a:schemeClr val="tx2">
                    <a:lumMod val="90000"/>
                    <a:lumOff val="10000"/>
                  </a:schemeClr>
                </a:solidFill>
              </a:rPr>
              <a:t>A psychologist has a caseload of 400 students. Two students both need urgent assessments, but only one can be scheduled this week.</a:t>
            </a:r>
            <a:br>
              <a:rPr lang="en-GB" dirty="0">
                <a:solidFill>
                  <a:schemeClr val="tx2">
                    <a:lumMod val="90000"/>
                    <a:lumOff val="10000"/>
                  </a:schemeClr>
                </a:solidFill>
              </a:rPr>
            </a:br>
            <a:r>
              <a:rPr lang="en-GB" b="1" dirty="0">
                <a:solidFill>
                  <a:schemeClr val="tx2">
                    <a:lumMod val="90000"/>
                    <a:lumOff val="10000"/>
                  </a:schemeClr>
                </a:solidFill>
              </a:rPr>
              <a:t>Dilemma:</a:t>
            </a:r>
            <a:br>
              <a:rPr lang="en-GB" dirty="0">
                <a:solidFill>
                  <a:schemeClr val="tx2">
                    <a:lumMod val="90000"/>
                    <a:lumOff val="10000"/>
                  </a:schemeClr>
                </a:solidFill>
              </a:rPr>
            </a:br>
            <a:r>
              <a:rPr lang="en-GB" dirty="0">
                <a:solidFill>
                  <a:schemeClr val="tx2">
                    <a:lumMod val="90000"/>
                    <a:lumOff val="10000"/>
                  </a:schemeClr>
                </a:solidFill>
              </a:rPr>
              <a:t>How to decide who gets priority?</a:t>
            </a:r>
            <a:br>
              <a:rPr lang="en-GB" dirty="0">
                <a:solidFill>
                  <a:schemeClr val="tx2">
                    <a:lumMod val="90000"/>
                    <a:lumOff val="10000"/>
                  </a:schemeClr>
                </a:solidFill>
              </a:rPr>
            </a:br>
            <a:endParaRPr lang="en-GB" dirty="0">
              <a:solidFill>
                <a:schemeClr val="tx2">
                  <a:lumMod val="90000"/>
                  <a:lumOff val="10000"/>
                </a:schemeClr>
              </a:solidFill>
            </a:endParaRPr>
          </a:p>
        </p:txBody>
      </p:sp>
      <p:pic>
        <p:nvPicPr>
          <p:cNvPr id="7170" name="Picture 2" descr="Psychological Assessment">
            <a:extLst>
              <a:ext uri="{FF2B5EF4-FFF2-40B4-BE49-F238E27FC236}">
                <a16:creationId xmlns:a16="http://schemas.microsoft.com/office/drawing/2014/main" id="{4E07D396-6595-C612-2856-674B32E6B1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028" y="760144"/>
            <a:ext cx="3448812" cy="2295028"/>
          </a:xfrm>
          <a:prstGeom prst="rect">
            <a:avLst/>
          </a:prstGeom>
          <a:noFill/>
          <a:ln>
            <a:solidFill>
              <a:schemeClr val="tx2">
                <a:lumMod val="75000"/>
                <a:lumOff val="25000"/>
              </a:schemeClr>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04AB4F4-A481-B3EC-F0EF-108AA12E3E3F}"/>
              </a:ext>
            </a:extLst>
          </p:cNvPr>
          <p:cNvSpPr txBox="1"/>
          <p:nvPr/>
        </p:nvSpPr>
        <p:spPr>
          <a:xfrm>
            <a:off x="6167120" y="3921760"/>
            <a:ext cx="5165852" cy="646331"/>
          </a:xfrm>
          <a:prstGeom prst="rect">
            <a:avLst/>
          </a:prstGeom>
          <a:noFill/>
        </p:spPr>
        <p:txBody>
          <a:bodyPr wrap="square" rtlCol="0">
            <a:spAutoFit/>
          </a:bodyPr>
          <a:lstStyle/>
          <a:p>
            <a:r>
              <a:rPr lang="en-GB" b="1">
                <a:solidFill>
                  <a:schemeClr val="tx2">
                    <a:lumMod val="90000"/>
                    <a:lumOff val="10000"/>
                  </a:schemeClr>
                </a:solidFill>
              </a:rPr>
              <a:t>Ethically:</a:t>
            </a:r>
            <a:br>
              <a:rPr lang="en-GB">
                <a:solidFill>
                  <a:schemeClr val="tx2">
                    <a:lumMod val="90000"/>
                    <a:lumOff val="10000"/>
                  </a:schemeClr>
                </a:solidFill>
              </a:rPr>
            </a:br>
            <a:r>
              <a:rPr lang="en-GB">
                <a:solidFill>
                  <a:schemeClr val="tx2">
                    <a:lumMod val="90000"/>
                    <a:lumOff val="10000"/>
                  </a:schemeClr>
                </a:solidFill>
              </a:rPr>
              <a:t>Use transparent criteria (severity, risk, need).</a:t>
            </a:r>
            <a:endParaRPr lang="en-GB" dirty="0"/>
          </a:p>
        </p:txBody>
      </p:sp>
    </p:spTree>
    <p:extLst>
      <p:ext uri="{BB962C8B-B14F-4D97-AF65-F5344CB8AC3E}">
        <p14:creationId xmlns:p14="http://schemas.microsoft.com/office/powerpoint/2010/main" val="1385679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1000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530273-611C-E97D-6B44-90558FD3E5C3}"/>
            </a:ext>
          </a:extLst>
        </p:cNvPr>
        <p:cNvGrpSpPr/>
        <p:nvPr/>
      </p:nvGrpSpPr>
      <p:grpSpPr>
        <a:xfrm>
          <a:off x="0" y="0"/>
          <a:ext cx="0" cy="0"/>
          <a:chOff x="0" y="0"/>
          <a:chExt cx="0" cy="0"/>
        </a:xfrm>
      </p:grpSpPr>
      <p:pic>
        <p:nvPicPr>
          <p:cNvPr id="5" name="Picture 4" descr="Books on a table">
            <a:extLst>
              <a:ext uri="{FF2B5EF4-FFF2-40B4-BE49-F238E27FC236}">
                <a16:creationId xmlns:a16="http://schemas.microsoft.com/office/drawing/2014/main" id="{B4320C09-7ACE-51EC-E181-BA0E0FF972AF}"/>
              </a:ext>
            </a:extLst>
          </p:cNvPr>
          <p:cNvPicPr>
            <a:picLocks noChangeAspect="1"/>
          </p:cNvPicPr>
          <p:nvPr/>
        </p:nvPicPr>
        <p:blipFill>
          <a:blip r:embed="rId2">
            <a:alphaModFix amt="20000"/>
            <a:extLst>
              <a:ext uri="{28A0092B-C50C-407E-A947-70E740481C1C}">
                <a14:useLocalDpi xmlns:a14="http://schemas.microsoft.com/office/drawing/2010/main" val="0"/>
              </a:ext>
            </a:extLst>
          </a:blip>
          <a:srcRect t="15369"/>
          <a:stretch>
            <a:fillRect/>
          </a:stretch>
        </p:blipFill>
        <p:spPr>
          <a:xfrm>
            <a:off x="20" y="-7619"/>
            <a:ext cx="12191979" cy="6887364"/>
          </a:xfrm>
          <a:prstGeom prst="rect">
            <a:avLst/>
          </a:prstGeom>
        </p:spPr>
      </p:pic>
      <p:sp>
        <p:nvSpPr>
          <p:cNvPr id="2" name="Title 1">
            <a:extLst>
              <a:ext uri="{FF2B5EF4-FFF2-40B4-BE49-F238E27FC236}">
                <a16:creationId xmlns:a16="http://schemas.microsoft.com/office/drawing/2014/main" id="{AA7559F0-598C-4088-E919-DA8DB67CC663}"/>
              </a:ext>
            </a:extLst>
          </p:cNvPr>
          <p:cNvSpPr>
            <a:spLocks noGrp="1"/>
          </p:cNvSpPr>
          <p:nvPr>
            <p:ph type="ctrTitle"/>
          </p:nvPr>
        </p:nvSpPr>
        <p:spPr>
          <a:xfrm>
            <a:off x="859028" y="2155188"/>
            <a:ext cx="4160233" cy="2839273"/>
          </a:xfrm>
        </p:spPr>
        <p:txBody>
          <a:bodyPr>
            <a:normAutofit/>
          </a:bodyPr>
          <a:lstStyle/>
          <a:p>
            <a:pPr algn="l"/>
            <a:r>
              <a:rPr lang="en-GB" sz="4000" dirty="0">
                <a:solidFill>
                  <a:schemeClr val="tx2">
                    <a:lumMod val="90000"/>
                    <a:lumOff val="10000"/>
                  </a:schemeClr>
                </a:solidFill>
              </a:rPr>
              <a:t>Real-world dilemmas</a:t>
            </a:r>
          </a:p>
        </p:txBody>
      </p:sp>
      <p:sp>
        <p:nvSpPr>
          <p:cNvPr id="3" name="Subtitle 2">
            <a:extLst>
              <a:ext uri="{FF2B5EF4-FFF2-40B4-BE49-F238E27FC236}">
                <a16:creationId xmlns:a16="http://schemas.microsoft.com/office/drawing/2014/main" id="{EC289BF1-2869-86DC-EE20-B48035A3A166}"/>
              </a:ext>
            </a:extLst>
          </p:cNvPr>
          <p:cNvSpPr>
            <a:spLocks noGrp="1"/>
          </p:cNvSpPr>
          <p:nvPr>
            <p:ph type="subTitle" idx="1"/>
          </p:nvPr>
        </p:nvSpPr>
        <p:spPr>
          <a:xfrm>
            <a:off x="859028" y="5166367"/>
            <a:ext cx="4160233" cy="850998"/>
          </a:xfrm>
        </p:spPr>
        <p:txBody>
          <a:bodyPr>
            <a:normAutofit/>
          </a:bodyPr>
          <a:lstStyle/>
          <a:p>
            <a:pPr algn="l"/>
            <a:r>
              <a:rPr lang="en-GB" sz="2000" dirty="0">
                <a:solidFill>
                  <a:schemeClr val="tx2">
                    <a:lumMod val="90000"/>
                    <a:lumOff val="10000"/>
                  </a:schemeClr>
                </a:solidFill>
              </a:rPr>
              <a:t>Case 8:</a:t>
            </a:r>
          </a:p>
        </p:txBody>
      </p:sp>
      <p:sp>
        <p:nvSpPr>
          <p:cNvPr id="4" name="TextBox 3">
            <a:extLst>
              <a:ext uri="{FF2B5EF4-FFF2-40B4-BE49-F238E27FC236}">
                <a16:creationId xmlns:a16="http://schemas.microsoft.com/office/drawing/2014/main" id="{172ECF8C-D421-309A-0201-426B3658F1D3}"/>
              </a:ext>
            </a:extLst>
          </p:cNvPr>
          <p:cNvSpPr txBox="1"/>
          <p:nvPr/>
        </p:nvSpPr>
        <p:spPr>
          <a:xfrm>
            <a:off x="6096000" y="619760"/>
            <a:ext cx="5236972" cy="2031325"/>
          </a:xfrm>
          <a:prstGeom prst="rect">
            <a:avLst/>
          </a:prstGeom>
          <a:noFill/>
        </p:spPr>
        <p:txBody>
          <a:bodyPr wrap="square" rtlCol="0">
            <a:spAutoFit/>
          </a:bodyPr>
          <a:lstStyle/>
          <a:p>
            <a:r>
              <a:rPr lang="en-GB" b="1" dirty="0">
                <a:solidFill>
                  <a:schemeClr val="tx2">
                    <a:lumMod val="90000"/>
                    <a:lumOff val="10000"/>
                  </a:schemeClr>
                </a:solidFill>
              </a:rPr>
              <a:t>Case:</a:t>
            </a:r>
            <a:br>
              <a:rPr lang="en-GB" dirty="0">
                <a:solidFill>
                  <a:schemeClr val="tx2">
                    <a:lumMod val="90000"/>
                    <a:lumOff val="10000"/>
                  </a:schemeClr>
                </a:solidFill>
              </a:rPr>
            </a:br>
            <a:r>
              <a:rPr lang="en-GB" dirty="0">
                <a:solidFill>
                  <a:schemeClr val="tx2">
                    <a:lumMod val="90000"/>
                    <a:lumOff val="10000"/>
                  </a:schemeClr>
                </a:solidFill>
              </a:rPr>
              <a:t>A school administrator hints that “positive reports” help justify maintaining the psychologist’s contract.</a:t>
            </a:r>
            <a:br>
              <a:rPr lang="en-GB" dirty="0">
                <a:solidFill>
                  <a:schemeClr val="tx2">
                    <a:lumMod val="90000"/>
                    <a:lumOff val="10000"/>
                  </a:schemeClr>
                </a:solidFill>
              </a:rPr>
            </a:br>
            <a:r>
              <a:rPr lang="en-GB" b="1" dirty="0">
                <a:solidFill>
                  <a:schemeClr val="tx2">
                    <a:lumMod val="90000"/>
                    <a:lumOff val="10000"/>
                  </a:schemeClr>
                </a:solidFill>
              </a:rPr>
              <a:t>Dilemma:</a:t>
            </a:r>
            <a:br>
              <a:rPr lang="en-GB" dirty="0">
                <a:solidFill>
                  <a:schemeClr val="tx2">
                    <a:lumMod val="90000"/>
                    <a:lumOff val="10000"/>
                  </a:schemeClr>
                </a:solidFill>
              </a:rPr>
            </a:br>
            <a:r>
              <a:rPr lang="en-GB" dirty="0">
                <a:solidFill>
                  <a:schemeClr val="tx2">
                    <a:lumMod val="90000"/>
                    <a:lumOff val="10000"/>
                  </a:schemeClr>
                </a:solidFill>
              </a:rPr>
              <a:t>Pressure to align findings with the school’s interests rather than the student’s needs.</a:t>
            </a:r>
            <a:br>
              <a:rPr lang="en-GB" dirty="0">
                <a:solidFill>
                  <a:schemeClr val="tx2">
                    <a:lumMod val="90000"/>
                    <a:lumOff val="10000"/>
                  </a:schemeClr>
                </a:solidFill>
              </a:rPr>
            </a:br>
            <a:endParaRPr lang="en-GB" dirty="0">
              <a:solidFill>
                <a:schemeClr val="tx2">
                  <a:lumMod val="90000"/>
                  <a:lumOff val="10000"/>
                </a:schemeClr>
              </a:solidFill>
            </a:endParaRPr>
          </a:p>
        </p:txBody>
      </p:sp>
      <p:pic>
        <p:nvPicPr>
          <p:cNvPr id="8194" name="Picture 2" descr="King Charles notes introduced ...">
            <a:extLst>
              <a:ext uri="{FF2B5EF4-FFF2-40B4-BE49-F238E27FC236}">
                <a16:creationId xmlns:a16="http://schemas.microsoft.com/office/drawing/2014/main" id="{A2B7AD97-8469-8D3F-909D-280E0B104D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028" y="1013460"/>
            <a:ext cx="3614964" cy="2024380"/>
          </a:xfrm>
          <a:prstGeom prst="rect">
            <a:avLst/>
          </a:prstGeom>
          <a:noFill/>
          <a:ln>
            <a:solidFill>
              <a:schemeClr val="tx2">
                <a:lumMod val="75000"/>
                <a:lumOff val="25000"/>
              </a:schemeClr>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0CD1989-42F9-CBDF-BD92-80ACD62976B8}"/>
              </a:ext>
            </a:extLst>
          </p:cNvPr>
          <p:cNvSpPr txBox="1"/>
          <p:nvPr/>
        </p:nvSpPr>
        <p:spPr>
          <a:xfrm>
            <a:off x="6096000" y="4033520"/>
            <a:ext cx="5323840" cy="646331"/>
          </a:xfrm>
          <a:prstGeom prst="rect">
            <a:avLst/>
          </a:prstGeom>
          <a:noFill/>
        </p:spPr>
        <p:txBody>
          <a:bodyPr wrap="square" rtlCol="0">
            <a:spAutoFit/>
          </a:bodyPr>
          <a:lstStyle/>
          <a:p>
            <a:r>
              <a:rPr lang="en-GB" b="1">
                <a:solidFill>
                  <a:schemeClr val="tx2">
                    <a:lumMod val="90000"/>
                    <a:lumOff val="10000"/>
                  </a:schemeClr>
                </a:solidFill>
              </a:rPr>
              <a:t>Ethically:</a:t>
            </a:r>
            <a:br>
              <a:rPr lang="en-GB">
                <a:solidFill>
                  <a:schemeClr val="tx2">
                    <a:lumMod val="90000"/>
                    <a:lumOff val="10000"/>
                  </a:schemeClr>
                </a:solidFill>
              </a:rPr>
            </a:br>
            <a:r>
              <a:rPr lang="en-GB">
                <a:solidFill>
                  <a:schemeClr val="tx2">
                    <a:lumMod val="90000"/>
                    <a:lumOff val="10000"/>
                  </a:schemeClr>
                </a:solidFill>
              </a:rPr>
              <a:t>Maintain independence and document interactions.</a:t>
            </a:r>
            <a:endParaRPr lang="en-GB" dirty="0"/>
          </a:p>
        </p:txBody>
      </p:sp>
    </p:spTree>
    <p:extLst>
      <p:ext uri="{BB962C8B-B14F-4D97-AF65-F5344CB8AC3E}">
        <p14:creationId xmlns:p14="http://schemas.microsoft.com/office/powerpoint/2010/main" val="955948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1000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88ECAA-AE85-025E-E40E-D5E495B89AEA}"/>
            </a:ext>
          </a:extLst>
        </p:cNvPr>
        <p:cNvGrpSpPr/>
        <p:nvPr/>
      </p:nvGrpSpPr>
      <p:grpSpPr>
        <a:xfrm>
          <a:off x="0" y="0"/>
          <a:ext cx="0" cy="0"/>
          <a:chOff x="0" y="0"/>
          <a:chExt cx="0" cy="0"/>
        </a:xfrm>
      </p:grpSpPr>
      <p:pic>
        <p:nvPicPr>
          <p:cNvPr id="5" name="Picture 4" descr="Books on a table">
            <a:extLst>
              <a:ext uri="{FF2B5EF4-FFF2-40B4-BE49-F238E27FC236}">
                <a16:creationId xmlns:a16="http://schemas.microsoft.com/office/drawing/2014/main" id="{D303FF91-F7D4-8519-18EE-2A8A0883A27C}"/>
              </a:ext>
            </a:extLst>
          </p:cNvPr>
          <p:cNvPicPr>
            <a:picLocks noChangeAspect="1"/>
          </p:cNvPicPr>
          <p:nvPr/>
        </p:nvPicPr>
        <p:blipFill>
          <a:blip r:embed="rId2">
            <a:alphaModFix amt="20000"/>
            <a:extLst>
              <a:ext uri="{28A0092B-C50C-407E-A947-70E740481C1C}">
                <a14:useLocalDpi xmlns:a14="http://schemas.microsoft.com/office/drawing/2010/main" val="0"/>
              </a:ext>
            </a:extLst>
          </a:blip>
          <a:srcRect t="15369"/>
          <a:stretch>
            <a:fillRect/>
          </a:stretch>
        </p:blipFill>
        <p:spPr>
          <a:xfrm>
            <a:off x="20" y="-7619"/>
            <a:ext cx="12191979" cy="6887364"/>
          </a:xfrm>
          <a:prstGeom prst="rect">
            <a:avLst/>
          </a:prstGeom>
        </p:spPr>
      </p:pic>
      <p:sp>
        <p:nvSpPr>
          <p:cNvPr id="2" name="Title 1">
            <a:extLst>
              <a:ext uri="{FF2B5EF4-FFF2-40B4-BE49-F238E27FC236}">
                <a16:creationId xmlns:a16="http://schemas.microsoft.com/office/drawing/2014/main" id="{2C301EBD-2C9D-142F-D82C-A0AA3A82C990}"/>
              </a:ext>
            </a:extLst>
          </p:cNvPr>
          <p:cNvSpPr>
            <a:spLocks noGrp="1"/>
          </p:cNvSpPr>
          <p:nvPr>
            <p:ph type="ctrTitle"/>
          </p:nvPr>
        </p:nvSpPr>
        <p:spPr>
          <a:xfrm>
            <a:off x="859028" y="2155188"/>
            <a:ext cx="4160233" cy="2839273"/>
          </a:xfrm>
        </p:spPr>
        <p:txBody>
          <a:bodyPr>
            <a:normAutofit/>
          </a:bodyPr>
          <a:lstStyle/>
          <a:p>
            <a:pPr algn="l"/>
            <a:r>
              <a:rPr lang="en-GB" sz="4000" dirty="0">
                <a:solidFill>
                  <a:schemeClr val="tx2">
                    <a:lumMod val="90000"/>
                    <a:lumOff val="10000"/>
                  </a:schemeClr>
                </a:solidFill>
              </a:rPr>
              <a:t>Real-world dilemmas</a:t>
            </a:r>
          </a:p>
        </p:txBody>
      </p:sp>
      <p:sp>
        <p:nvSpPr>
          <p:cNvPr id="3" name="Subtitle 2">
            <a:extLst>
              <a:ext uri="{FF2B5EF4-FFF2-40B4-BE49-F238E27FC236}">
                <a16:creationId xmlns:a16="http://schemas.microsoft.com/office/drawing/2014/main" id="{2832061D-E5AA-53CF-11F2-492D76CF2A43}"/>
              </a:ext>
            </a:extLst>
          </p:cNvPr>
          <p:cNvSpPr>
            <a:spLocks noGrp="1"/>
          </p:cNvSpPr>
          <p:nvPr>
            <p:ph type="subTitle" idx="1"/>
          </p:nvPr>
        </p:nvSpPr>
        <p:spPr>
          <a:xfrm>
            <a:off x="859028" y="5166367"/>
            <a:ext cx="4160233" cy="850998"/>
          </a:xfrm>
        </p:spPr>
        <p:txBody>
          <a:bodyPr>
            <a:normAutofit/>
          </a:bodyPr>
          <a:lstStyle/>
          <a:p>
            <a:pPr algn="l"/>
            <a:r>
              <a:rPr lang="en-GB" sz="2000" dirty="0">
                <a:solidFill>
                  <a:schemeClr val="tx2">
                    <a:lumMod val="90000"/>
                    <a:lumOff val="10000"/>
                  </a:schemeClr>
                </a:solidFill>
              </a:rPr>
              <a:t>Case 9:</a:t>
            </a:r>
          </a:p>
        </p:txBody>
      </p:sp>
      <p:sp>
        <p:nvSpPr>
          <p:cNvPr id="4" name="TextBox 3">
            <a:extLst>
              <a:ext uri="{FF2B5EF4-FFF2-40B4-BE49-F238E27FC236}">
                <a16:creationId xmlns:a16="http://schemas.microsoft.com/office/drawing/2014/main" id="{7079D42D-3F54-DB67-3810-FC353F4DEF58}"/>
              </a:ext>
            </a:extLst>
          </p:cNvPr>
          <p:cNvSpPr txBox="1"/>
          <p:nvPr/>
        </p:nvSpPr>
        <p:spPr>
          <a:xfrm>
            <a:off x="6096000" y="619760"/>
            <a:ext cx="5236972" cy="2585323"/>
          </a:xfrm>
          <a:prstGeom prst="rect">
            <a:avLst/>
          </a:prstGeom>
          <a:noFill/>
        </p:spPr>
        <p:txBody>
          <a:bodyPr wrap="square" rtlCol="0">
            <a:spAutoFit/>
          </a:bodyPr>
          <a:lstStyle/>
          <a:p>
            <a:r>
              <a:rPr lang="en-GB" b="1" dirty="0">
                <a:solidFill>
                  <a:schemeClr val="tx2">
                    <a:lumMod val="90000"/>
                    <a:lumOff val="10000"/>
                  </a:schemeClr>
                </a:solidFill>
              </a:rPr>
              <a:t>Case:</a:t>
            </a:r>
            <a:br>
              <a:rPr lang="en-GB" dirty="0">
                <a:solidFill>
                  <a:schemeClr val="tx2">
                    <a:lumMod val="90000"/>
                    <a:lumOff val="10000"/>
                  </a:schemeClr>
                </a:solidFill>
              </a:rPr>
            </a:br>
            <a:r>
              <a:rPr lang="en-GB" dirty="0">
                <a:solidFill>
                  <a:schemeClr val="tx2">
                    <a:lumMod val="90000"/>
                    <a:lumOff val="10000"/>
                  </a:schemeClr>
                </a:solidFill>
              </a:rPr>
              <a:t>A psychologist is asked to deliver a specialized autism intervention she has not been trained in. The school expects her to “figure it out” due to staffing shortages.</a:t>
            </a:r>
            <a:br>
              <a:rPr lang="en-GB" dirty="0">
                <a:solidFill>
                  <a:schemeClr val="tx2">
                    <a:lumMod val="90000"/>
                    <a:lumOff val="10000"/>
                  </a:schemeClr>
                </a:solidFill>
              </a:rPr>
            </a:br>
            <a:r>
              <a:rPr lang="en-GB" b="1" dirty="0">
                <a:solidFill>
                  <a:schemeClr val="tx2">
                    <a:lumMod val="90000"/>
                    <a:lumOff val="10000"/>
                  </a:schemeClr>
                </a:solidFill>
              </a:rPr>
              <a:t>Dilemma:</a:t>
            </a:r>
            <a:br>
              <a:rPr lang="en-GB" dirty="0">
                <a:solidFill>
                  <a:schemeClr val="tx2">
                    <a:lumMod val="90000"/>
                    <a:lumOff val="10000"/>
                  </a:schemeClr>
                </a:solidFill>
              </a:rPr>
            </a:br>
            <a:r>
              <a:rPr lang="en-GB" dirty="0">
                <a:solidFill>
                  <a:schemeClr val="tx2">
                    <a:lumMod val="90000"/>
                    <a:lumOff val="10000"/>
                  </a:schemeClr>
                </a:solidFill>
              </a:rPr>
              <a:t>Should she deliver an intervention she isn’t qualified for?</a:t>
            </a:r>
            <a:br>
              <a:rPr lang="en-GB" dirty="0">
                <a:solidFill>
                  <a:schemeClr val="tx2">
                    <a:lumMod val="90000"/>
                    <a:lumOff val="10000"/>
                  </a:schemeClr>
                </a:solidFill>
              </a:rPr>
            </a:br>
            <a:endParaRPr lang="en-GB" dirty="0">
              <a:solidFill>
                <a:schemeClr val="tx2">
                  <a:lumMod val="90000"/>
                  <a:lumOff val="10000"/>
                </a:schemeClr>
              </a:solidFill>
            </a:endParaRPr>
          </a:p>
        </p:txBody>
      </p:sp>
      <p:pic>
        <p:nvPicPr>
          <p:cNvPr id="9218" name="Picture 2" descr="What is Autism? - Autism Research Institute">
            <a:extLst>
              <a:ext uri="{FF2B5EF4-FFF2-40B4-BE49-F238E27FC236}">
                <a16:creationId xmlns:a16="http://schemas.microsoft.com/office/drawing/2014/main" id="{EB9E58DE-5C33-2E0C-064B-781F14DB02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028" y="972503"/>
            <a:ext cx="3631692" cy="2416726"/>
          </a:xfrm>
          <a:prstGeom prst="rect">
            <a:avLst/>
          </a:prstGeom>
          <a:noFill/>
          <a:ln>
            <a:solidFill>
              <a:schemeClr val="tx2">
                <a:lumMod val="75000"/>
                <a:lumOff val="25000"/>
              </a:schemeClr>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E97E8AE-CCF1-66E0-43AB-AD5281DCF905}"/>
              </a:ext>
            </a:extLst>
          </p:cNvPr>
          <p:cNvSpPr txBox="1"/>
          <p:nvPr/>
        </p:nvSpPr>
        <p:spPr>
          <a:xfrm>
            <a:off x="6096000" y="3688080"/>
            <a:ext cx="5313680" cy="646331"/>
          </a:xfrm>
          <a:prstGeom prst="rect">
            <a:avLst/>
          </a:prstGeom>
          <a:noFill/>
        </p:spPr>
        <p:txBody>
          <a:bodyPr wrap="square" rtlCol="0">
            <a:spAutoFit/>
          </a:bodyPr>
          <a:lstStyle/>
          <a:p>
            <a:r>
              <a:rPr lang="en-GB" b="1" dirty="0">
                <a:solidFill>
                  <a:schemeClr val="tx2">
                    <a:lumMod val="90000"/>
                    <a:lumOff val="10000"/>
                  </a:schemeClr>
                </a:solidFill>
              </a:rPr>
              <a:t>Ethically:</a:t>
            </a:r>
            <a:br>
              <a:rPr lang="en-GB" dirty="0">
                <a:solidFill>
                  <a:schemeClr val="tx2">
                    <a:lumMod val="90000"/>
                    <a:lumOff val="10000"/>
                  </a:schemeClr>
                </a:solidFill>
              </a:rPr>
            </a:br>
            <a:r>
              <a:rPr lang="en-GB" dirty="0">
                <a:solidFill>
                  <a:schemeClr val="tx2">
                    <a:lumMod val="90000"/>
                    <a:lumOff val="10000"/>
                  </a:schemeClr>
                </a:solidFill>
              </a:rPr>
              <a:t>Decline until properly trained or seek supervision.</a:t>
            </a:r>
            <a:endParaRPr lang="en-GB" dirty="0"/>
          </a:p>
        </p:txBody>
      </p:sp>
    </p:spTree>
    <p:extLst>
      <p:ext uri="{BB962C8B-B14F-4D97-AF65-F5344CB8AC3E}">
        <p14:creationId xmlns:p14="http://schemas.microsoft.com/office/powerpoint/2010/main" val="3126478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1000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BC2D19-FE0F-2AB2-8C6B-F17979B1212E}"/>
            </a:ext>
          </a:extLst>
        </p:cNvPr>
        <p:cNvGrpSpPr/>
        <p:nvPr/>
      </p:nvGrpSpPr>
      <p:grpSpPr>
        <a:xfrm>
          <a:off x="0" y="0"/>
          <a:ext cx="0" cy="0"/>
          <a:chOff x="0" y="0"/>
          <a:chExt cx="0" cy="0"/>
        </a:xfrm>
      </p:grpSpPr>
      <p:pic>
        <p:nvPicPr>
          <p:cNvPr id="5" name="Picture 4" descr="Books on a table">
            <a:extLst>
              <a:ext uri="{FF2B5EF4-FFF2-40B4-BE49-F238E27FC236}">
                <a16:creationId xmlns:a16="http://schemas.microsoft.com/office/drawing/2014/main" id="{54024F71-D532-6E9C-BD36-01666B39F369}"/>
              </a:ext>
            </a:extLst>
          </p:cNvPr>
          <p:cNvPicPr>
            <a:picLocks noChangeAspect="1"/>
          </p:cNvPicPr>
          <p:nvPr/>
        </p:nvPicPr>
        <p:blipFill>
          <a:blip r:embed="rId2">
            <a:alphaModFix amt="20000"/>
            <a:extLst>
              <a:ext uri="{28A0092B-C50C-407E-A947-70E740481C1C}">
                <a14:useLocalDpi xmlns:a14="http://schemas.microsoft.com/office/drawing/2010/main" val="0"/>
              </a:ext>
            </a:extLst>
          </a:blip>
          <a:srcRect t="15369"/>
          <a:stretch>
            <a:fillRect/>
          </a:stretch>
        </p:blipFill>
        <p:spPr>
          <a:xfrm>
            <a:off x="21" y="-29364"/>
            <a:ext cx="12191979" cy="6887364"/>
          </a:xfrm>
          <a:prstGeom prst="rect">
            <a:avLst/>
          </a:prstGeom>
        </p:spPr>
      </p:pic>
      <p:sp>
        <p:nvSpPr>
          <p:cNvPr id="6" name="TextBox 5">
            <a:extLst>
              <a:ext uri="{FF2B5EF4-FFF2-40B4-BE49-F238E27FC236}">
                <a16:creationId xmlns:a16="http://schemas.microsoft.com/office/drawing/2014/main" id="{50CE44B8-84F3-9AFD-AC38-A50324682957}"/>
              </a:ext>
            </a:extLst>
          </p:cNvPr>
          <p:cNvSpPr txBox="1"/>
          <p:nvPr/>
        </p:nvSpPr>
        <p:spPr>
          <a:xfrm>
            <a:off x="883920" y="239318"/>
            <a:ext cx="5994400" cy="769441"/>
          </a:xfrm>
          <a:prstGeom prst="rect">
            <a:avLst/>
          </a:prstGeom>
          <a:noFill/>
        </p:spPr>
        <p:txBody>
          <a:bodyPr wrap="square" rtlCol="0">
            <a:spAutoFit/>
          </a:bodyPr>
          <a:lstStyle/>
          <a:p>
            <a:r>
              <a:rPr lang="en-GB" sz="4400" dirty="0">
                <a:solidFill>
                  <a:schemeClr val="tx2">
                    <a:lumMod val="90000"/>
                    <a:lumOff val="10000"/>
                  </a:schemeClr>
                </a:solidFill>
              </a:rPr>
              <a:t>Over to you…</a:t>
            </a:r>
          </a:p>
        </p:txBody>
      </p:sp>
      <p:sp>
        <p:nvSpPr>
          <p:cNvPr id="7" name="TextBox 6">
            <a:extLst>
              <a:ext uri="{FF2B5EF4-FFF2-40B4-BE49-F238E27FC236}">
                <a16:creationId xmlns:a16="http://schemas.microsoft.com/office/drawing/2014/main" id="{94404258-C55B-B2F2-878F-0EE224AF816D}"/>
              </a:ext>
            </a:extLst>
          </p:cNvPr>
          <p:cNvSpPr txBox="1"/>
          <p:nvPr/>
        </p:nvSpPr>
        <p:spPr>
          <a:xfrm>
            <a:off x="426720" y="1008759"/>
            <a:ext cx="11165840" cy="5909310"/>
          </a:xfrm>
          <a:prstGeom prst="rect">
            <a:avLst/>
          </a:prstGeom>
          <a:noFill/>
        </p:spPr>
        <p:txBody>
          <a:bodyPr wrap="square" rtlCol="0">
            <a:spAutoFit/>
          </a:bodyPr>
          <a:lstStyle/>
          <a:p>
            <a:r>
              <a:rPr lang="en-GB" dirty="0">
                <a:solidFill>
                  <a:schemeClr val="tx2">
                    <a:lumMod val="90000"/>
                    <a:lumOff val="10000"/>
                  </a:schemeClr>
                </a:solidFill>
              </a:rPr>
              <a:t>Dr. Maya, an educational psychologist (EP), is assigned to Riverside Secondary School, where she provides assessment, consultation, and short-term therapeutic support. The school serves a diverse population, with many students facing social and emotional challenges.</a:t>
            </a:r>
          </a:p>
          <a:p>
            <a:endParaRPr lang="en-GB" dirty="0">
              <a:solidFill>
                <a:schemeClr val="tx2">
                  <a:lumMod val="90000"/>
                  <a:lumOff val="10000"/>
                </a:schemeClr>
              </a:solidFill>
            </a:endParaRPr>
          </a:p>
          <a:p>
            <a:r>
              <a:rPr lang="en-GB" dirty="0">
                <a:solidFill>
                  <a:schemeClr val="tx2">
                    <a:lumMod val="90000"/>
                    <a:lumOff val="10000"/>
                  </a:schemeClr>
                </a:solidFill>
              </a:rPr>
              <a:t>One afternoon, the head of year refers Liam, a 15-year-old student, for a consultation after teachers noticed a sudden decline in his attendance and class participation. Liam reluctantly agrees to meet with the EP.</a:t>
            </a:r>
          </a:p>
          <a:p>
            <a:endParaRPr lang="en-GB" dirty="0">
              <a:solidFill>
                <a:schemeClr val="tx2">
                  <a:lumMod val="90000"/>
                  <a:lumOff val="10000"/>
                </a:schemeClr>
              </a:solidFill>
            </a:endParaRPr>
          </a:p>
          <a:p>
            <a:r>
              <a:rPr lang="en-GB" b="1" dirty="0">
                <a:solidFill>
                  <a:schemeClr val="tx2">
                    <a:lumMod val="90000"/>
                    <a:lumOff val="10000"/>
                  </a:schemeClr>
                </a:solidFill>
              </a:rPr>
              <a:t>The Incident</a:t>
            </a:r>
          </a:p>
          <a:p>
            <a:r>
              <a:rPr lang="en-GB" dirty="0">
                <a:solidFill>
                  <a:schemeClr val="tx2">
                    <a:lumMod val="90000"/>
                    <a:lumOff val="10000"/>
                  </a:schemeClr>
                </a:solidFill>
              </a:rPr>
              <a:t>During their first session, Liam discloses that he has been experiencing escalating anxiety related to school. Initially vague about the cause, he eventually shares, in a low voice, that an older student has been threatening him for several weeks. He reports receiving daily verbal intimidation and several explicitly violent online messages.</a:t>
            </a:r>
          </a:p>
          <a:p>
            <a:endParaRPr lang="en-GB" dirty="0">
              <a:solidFill>
                <a:schemeClr val="tx2">
                  <a:lumMod val="90000"/>
                  <a:lumOff val="10000"/>
                </a:schemeClr>
              </a:solidFill>
            </a:endParaRPr>
          </a:p>
          <a:p>
            <a:r>
              <a:rPr lang="en-GB" dirty="0">
                <a:solidFill>
                  <a:schemeClr val="tx2">
                    <a:lumMod val="90000"/>
                    <a:lumOff val="10000"/>
                  </a:schemeClr>
                </a:solidFill>
              </a:rPr>
              <a:t>Liam says:</a:t>
            </a:r>
          </a:p>
          <a:p>
            <a:r>
              <a:rPr lang="en-GB" i="1" dirty="0"/>
              <a:t>“Please don’t tell anyone. If the school finds out, they’ll just make it worse. I can handle it. I just need someone to talk to.”</a:t>
            </a:r>
          </a:p>
          <a:p>
            <a:r>
              <a:rPr lang="en-GB" dirty="0">
                <a:solidFill>
                  <a:schemeClr val="tx2">
                    <a:lumMod val="90000"/>
                    <a:lumOff val="10000"/>
                  </a:schemeClr>
                </a:solidFill>
              </a:rPr>
              <a:t>He insists that the EP keep the information confidential and repeatedly emphasizes that he does </a:t>
            </a:r>
            <a:r>
              <a:rPr lang="en-GB" b="1" dirty="0">
                <a:solidFill>
                  <a:schemeClr val="tx2">
                    <a:lumMod val="90000"/>
                    <a:lumOff val="10000"/>
                  </a:schemeClr>
                </a:solidFill>
              </a:rPr>
              <a:t>not</a:t>
            </a:r>
            <a:r>
              <a:rPr lang="en-GB" dirty="0">
                <a:solidFill>
                  <a:schemeClr val="tx2">
                    <a:lumMod val="90000"/>
                    <a:lumOff val="10000"/>
                  </a:schemeClr>
                </a:solidFill>
              </a:rPr>
              <a:t> want his parents informed, describing them as </a:t>
            </a:r>
            <a:r>
              <a:rPr lang="en-GB" i="1" dirty="0"/>
              <a:t>“already stressed enough.”</a:t>
            </a:r>
          </a:p>
          <a:p>
            <a:r>
              <a:rPr lang="en-GB" dirty="0">
                <a:solidFill>
                  <a:schemeClr val="tx2">
                    <a:lumMod val="90000"/>
                    <a:lumOff val="10000"/>
                  </a:schemeClr>
                </a:solidFill>
              </a:rPr>
              <a:t>He appears visibly distressed, avoids eye contact, and becomes tearful but remains adamant that disclosure will</a:t>
            </a:r>
            <a:r>
              <a:rPr lang="en-GB" dirty="0"/>
              <a:t> </a:t>
            </a:r>
            <a:r>
              <a:rPr lang="en-GB" i="1" dirty="0"/>
              <a:t>“ruin everything.”</a:t>
            </a:r>
          </a:p>
          <a:p>
            <a:endParaRPr lang="en-GB" dirty="0"/>
          </a:p>
        </p:txBody>
      </p:sp>
    </p:spTree>
    <p:extLst>
      <p:ext uri="{BB962C8B-B14F-4D97-AF65-F5344CB8AC3E}">
        <p14:creationId xmlns:p14="http://schemas.microsoft.com/office/powerpoint/2010/main" val="9464889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8696F21-0AC6-36D6-957A-1461B882490A}"/>
            </a:ext>
          </a:extLst>
        </p:cNvPr>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68254F41-E107-AD5E-C235-68D0E8FE5CD9}"/>
              </a:ext>
            </a:extLst>
          </p:cNvPr>
          <p:cNvSpPr txBox="1"/>
          <p:nvPr/>
        </p:nvSpPr>
        <p:spPr>
          <a:xfrm>
            <a:off x="220384" y="871146"/>
            <a:ext cx="5208104" cy="5650244"/>
          </a:xfrm>
          <a:prstGeom prst="rect">
            <a:avLst/>
          </a:prstGeom>
        </p:spPr>
        <p:txBody>
          <a:bodyPr vert="horz" lIns="91440" tIns="45720" rIns="91440" bIns="45720" rtlCol="0">
            <a:noAutofit/>
          </a:bodyPr>
          <a:lstStyle/>
          <a:p>
            <a:pPr>
              <a:lnSpc>
                <a:spcPct val="90000"/>
              </a:lnSpc>
              <a:spcAft>
                <a:spcPts val="600"/>
              </a:spcAft>
            </a:pPr>
            <a:r>
              <a:rPr lang="en-US" b="1" dirty="0">
                <a:solidFill>
                  <a:schemeClr val="tx2">
                    <a:lumMod val="90000"/>
                    <a:lumOff val="10000"/>
                  </a:schemeClr>
                </a:solidFill>
              </a:rPr>
              <a:t>The Ethical Tension</a:t>
            </a:r>
          </a:p>
          <a:p>
            <a:pPr indent="-228600">
              <a:lnSpc>
                <a:spcPct val="90000"/>
              </a:lnSpc>
              <a:spcAft>
                <a:spcPts val="600"/>
              </a:spcAft>
              <a:buFont typeface="Arial" panose="020B0604020202020204" pitchFamily="34" charset="0"/>
              <a:buChar char="•"/>
            </a:pPr>
            <a:r>
              <a:rPr lang="en-US" dirty="0">
                <a:solidFill>
                  <a:schemeClr val="tx2">
                    <a:lumMod val="90000"/>
                    <a:lumOff val="10000"/>
                  </a:schemeClr>
                </a:solidFill>
              </a:rPr>
              <a:t>This leaves the EP with conflicting duties:</a:t>
            </a:r>
          </a:p>
          <a:p>
            <a:pPr>
              <a:lnSpc>
                <a:spcPct val="90000"/>
              </a:lnSpc>
              <a:spcAft>
                <a:spcPts val="600"/>
              </a:spcAft>
            </a:pPr>
            <a:r>
              <a:rPr lang="en-US" b="1" dirty="0">
                <a:solidFill>
                  <a:schemeClr val="tx2">
                    <a:lumMod val="90000"/>
                    <a:lumOff val="10000"/>
                  </a:schemeClr>
                </a:solidFill>
              </a:rPr>
              <a:t>1. Duty to Protect the Student (Safeguarding)</a:t>
            </a:r>
          </a:p>
          <a:p>
            <a:pPr indent="-228600">
              <a:lnSpc>
                <a:spcPct val="90000"/>
              </a:lnSpc>
              <a:spcAft>
                <a:spcPts val="600"/>
              </a:spcAft>
              <a:buFont typeface="Arial" panose="020B0604020202020204" pitchFamily="34" charset="0"/>
              <a:buChar char="•"/>
            </a:pPr>
            <a:r>
              <a:rPr lang="en-US" dirty="0">
                <a:solidFill>
                  <a:schemeClr val="tx2">
                    <a:lumMod val="90000"/>
                    <a:lumOff val="10000"/>
                  </a:schemeClr>
                </a:solidFill>
              </a:rPr>
              <a:t>The threats may pose a risk of significant harm. Professional codes (e.g., BPS, HCPC) require psychologists to prioritize safety.</a:t>
            </a:r>
          </a:p>
          <a:p>
            <a:pPr>
              <a:lnSpc>
                <a:spcPct val="90000"/>
              </a:lnSpc>
              <a:spcAft>
                <a:spcPts val="600"/>
              </a:spcAft>
            </a:pPr>
            <a:r>
              <a:rPr lang="en-US" b="1" dirty="0">
                <a:solidFill>
                  <a:schemeClr val="tx2">
                    <a:lumMod val="90000"/>
                    <a:lumOff val="10000"/>
                  </a:schemeClr>
                </a:solidFill>
              </a:rPr>
              <a:t>2. Duty to Maintain Confidentiality</a:t>
            </a:r>
          </a:p>
          <a:p>
            <a:pPr indent="-228600">
              <a:lnSpc>
                <a:spcPct val="90000"/>
              </a:lnSpc>
              <a:spcAft>
                <a:spcPts val="600"/>
              </a:spcAft>
              <a:buFont typeface="Arial" panose="020B0604020202020204" pitchFamily="34" charset="0"/>
              <a:buChar char="•"/>
            </a:pPr>
            <a:r>
              <a:rPr lang="en-US" dirty="0">
                <a:solidFill>
                  <a:schemeClr val="tx2">
                    <a:lumMod val="90000"/>
                    <a:lumOff val="10000"/>
                  </a:schemeClr>
                </a:solidFill>
              </a:rPr>
              <a:t>Confidentiality is essential for trust and therapeutic effectiveness. Breaking it could damage the relationship and make Liam less likely to seek support in the future.</a:t>
            </a:r>
          </a:p>
          <a:p>
            <a:pPr>
              <a:lnSpc>
                <a:spcPct val="90000"/>
              </a:lnSpc>
              <a:spcAft>
                <a:spcPts val="600"/>
              </a:spcAft>
            </a:pPr>
            <a:r>
              <a:rPr lang="en-US" b="1" dirty="0">
                <a:solidFill>
                  <a:schemeClr val="tx2">
                    <a:lumMod val="90000"/>
                    <a:lumOff val="10000"/>
                  </a:schemeClr>
                </a:solidFill>
              </a:rPr>
              <a:t>3. Respect for Liam’s Autonomy</a:t>
            </a:r>
          </a:p>
          <a:p>
            <a:pPr indent="-228600">
              <a:lnSpc>
                <a:spcPct val="90000"/>
              </a:lnSpc>
              <a:spcAft>
                <a:spcPts val="600"/>
              </a:spcAft>
              <a:buFont typeface="Arial" panose="020B0604020202020204" pitchFamily="34" charset="0"/>
              <a:buChar char="•"/>
            </a:pPr>
            <a:r>
              <a:rPr lang="en-US" dirty="0">
                <a:solidFill>
                  <a:schemeClr val="tx2">
                    <a:lumMod val="90000"/>
                    <a:lumOff val="10000"/>
                  </a:schemeClr>
                </a:solidFill>
              </a:rPr>
              <a:t>At 15, Liam has a developing but meaningful capacity to participate in decisions about his welfare.</a:t>
            </a:r>
          </a:p>
          <a:p>
            <a:pPr>
              <a:lnSpc>
                <a:spcPct val="90000"/>
              </a:lnSpc>
              <a:spcAft>
                <a:spcPts val="600"/>
              </a:spcAft>
            </a:pPr>
            <a:r>
              <a:rPr lang="en-US" b="1" dirty="0">
                <a:solidFill>
                  <a:schemeClr val="tx2">
                    <a:lumMod val="90000"/>
                    <a:lumOff val="10000"/>
                  </a:schemeClr>
                </a:solidFill>
              </a:rPr>
              <a:t>4. School and Parental Expectations</a:t>
            </a:r>
          </a:p>
          <a:p>
            <a:pPr indent="-228600">
              <a:lnSpc>
                <a:spcPct val="90000"/>
              </a:lnSpc>
              <a:spcAft>
                <a:spcPts val="600"/>
              </a:spcAft>
              <a:buFont typeface="Arial" panose="020B0604020202020204" pitchFamily="34" charset="0"/>
              <a:buChar char="•"/>
            </a:pPr>
            <a:r>
              <a:rPr lang="en-US" dirty="0">
                <a:solidFill>
                  <a:schemeClr val="tx2">
                    <a:lumMod val="90000"/>
                    <a:lumOff val="10000"/>
                  </a:schemeClr>
                </a:solidFill>
              </a:rPr>
              <a:t>School leadership expects EPs to report safeguarding concerns promptly.</a:t>
            </a:r>
            <a:br>
              <a:rPr lang="en-US" dirty="0">
                <a:solidFill>
                  <a:schemeClr val="tx2">
                    <a:lumMod val="90000"/>
                    <a:lumOff val="10000"/>
                  </a:schemeClr>
                </a:solidFill>
              </a:rPr>
            </a:br>
            <a:r>
              <a:rPr lang="en-US" dirty="0">
                <a:solidFill>
                  <a:schemeClr val="tx2">
                    <a:lumMod val="90000"/>
                    <a:lumOff val="10000"/>
                  </a:schemeClr>
                </a:solidFill>
              </a:rPr>
              <a:t>Parents have a legal and moral stake in their child’s safety but involving them may aggravate family stress.</a:t>
            </a:r>
          </a:p>
        </p:txBody>
      </p:sp>
      <p:pic>
        <p:nvPicPr>
          <p:cNvPr id="5" name="Picture 4" descr="Books on a table">
            <a:extLst>
              <a:ext uri="{FF2B5EF4-FFF2-40B4-BE49-F238E27FC236}">
                <a16:creationId xmlns:a16="http://schemas.microsoft.com/office/drawing/2014/main" id="{F63EB1EC-E74C-F834-C97A-E37BD9913309}"/>
              </a:ext>
            </a:extLst>
          </p:cNvPr>
          <p:cNvPicPr>
            <a:picLocks noChangeAspect="1"/>
          </p:cNvPicPr>
          <p:nvPr/>
        </p:nvPicPr>
        <p:blipFill>
          <a:blip r:embed="rId2">
            <a:extLst>
              <a:ext uri="{28A0092B-C50C-407E-A947-70E740481C1C}">
                <a14:useLocalDpi xmlns:a14="http://schemas.microsoft.com/office/drawing/2010/main" val="0"/>
              </a:ext>
            </a:extLst>
          </a:blip>
          <a:srcRect l="18168" r="18166" b="-1"/>
          <a:stretch>
            <a:fillRect/>
          </a:stretch>
        </p:blipFill>
        <p:spPr>
          <a:xfrm>
            <a:off x="5650992" y="10"/>
            <a:ext cx="6541008" cy="6857990"/>
          </a:xfrm>
          <a:prstGeom prst="rect">
            <a:avLst/>
          </a:prstGeom>
        </p:spPr>
      </p:pic>
    </p:spTree>
    <p:extLst>
      <p:ext uri="{BB962C8B-B14F-4D97-AF65-F5344CB8AC3E}">
        <p14:creationId xmlns:p14="http://schemas.microsoft.com/office/powerpoint/2010/main" val="11483235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B5D763E-9512-D1E9-4575-5942FD01EA97}"/>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ooks on a table">
            <a:extLst>
              <a:ext uri="{FF2B5EF4-FFF2-40B4-BE49-F238E27FC236}">
                <a16:creationId xmlns:a16="http://schemas.microsoft.com/office/drawing/2014/main" id="{6C6C22B1-B606-E939-F666-AD829A852171}"/>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a:fillRect/>
          </a:stretch>
        </p:blipFill>
        <p:spPr>
          <a:xfrm>
            <a:off x="2522356"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FE0707A6-0817-D7A9-8378-4E3D1D2F145D}"/>
              </a:ext>
            </a:extLst>
          </p:cNvPr>
          <p:cNvSpPr txBox="1"/>
          <p:nvPr/>
        </p:nvSpPr>
        <p:spPr>
          <a:xfrm>
            <a:off x="304800" y="384312"/>
            <a:ext cx="4757530" cy="6188765"/>
          </a:xfrm>
          <a:prstGeom prst="rect">
            <a:avLst/>
          </a:prstGeom>
          <a:ln>
            <a:noFill/>
          </a:ln>
        </p:spPr>
        <p:txBody>
          <a:bodyPr vert="horz" lIns="91440" tIns="45720" rIns="91440" bIns="45720" rtlCol="0">
            <a:normAutofit lnSpcReduction="10000"/>
          </a:bodyPr>
          <a:lstStyle/>
          <a:p>
            <a:pPr>
              <a:lnSpc>
                <a:spcPct val="90000"/>
              </a:lnSpc>
              <a:spcAft>
                <a:spcPts val="600"/>
              </a:spcAft>
            </a:pPr>
            <a:r>
              <a:rPr lang="en-US" sz="2000" b="1" dirty="0">
                <a:solidFill>
                  <a:schemeClr val="tx2">
                    <a:lumMod val="90000"/>
                    <a:lumOff val="10000"/>
                  </a:schemeClr>
                </a:solidFill>
              </a:rPr>
              <a:t>Complicating Factors</a:t>
            </a:r>
          </a:p>
          <a:p>
            <a:pPr>
              <a:lnSpc>
                <a:spcPct val="90000"/>
              </a:lnSpc>
              <a:spcAft>
                <a:spcPts val="600"/>
              </a:spcAft>
            </a:pPr>
            <a:endParaRPr lang="en-US" sz="2000" b="1" dirty="0">
              <a:solidFill>
                <a:schemeClr val="tx2">
                  <a:lumMod val="90000"/>
                  <a:lumOff val="10000"/>
                </a:schemeClr>
              </a:solidFill>
            </a:endParaRPr>
          </a:p>
          <a:p>
            <a:pPr>
              <a:lnSpc>
                <a:spcPct val="90000"/>
              </a:lnSpc>
              <a:spcAft>
                <a:spcPts val="600"/>
              </a:spcAft>
            </a:pPr>
            <a:r>
              <a:rPr lang="en-US" sz="2000" b="1" dirty="0">
                <a:solidFill>
                  <a:schemeClr val="tx2">
                    <a:lumMod val="90000"/>
                    <a:lumOff val="10000"/>
                  </a:schemeClr>
                </a:solidFill>
              </a:rPr>
              <a:t>Liam explicitly denies feeling suicidal</a:t>
            </a:r>
            <a:r>
              <a:rPr lang="en-US" sz="2000" dirty="0">
                <a:solidFill>
                  <a:schemeClr val="tx2">
                    <a:lumMod val="90000"/>
                    <a:lumOff val="10000"/>
                  </a:schemeClr>
                </a:solidFill>
              </a:rPr>
              <a:t>, making the level of immediate risk ambiguous.</a:t>
            </a:r>
          </a:p>
          <a:p>
            <a:pPr>
              <a:lnSpc>
                <a:spcPct val="90000"/>
              </a:lnSpc>
              <a:spcAft>
                <a:spcPts val="600"/>
              </a:spcAft>
            </a:pPr>
            <a:endParaRPr lang="en-US" sz="2000" dirty="0">
              <a:solidFill>
                <a:schemeClr val="tx2">
                  <a:lumMod val="90000"/>
                  <a:lumOff val="10000"/>
                </a:schemeClr>
              </a:solidFill>
            </a:endParaRPr>
          </a:p>
          <a:p>
            <a:pPr indent="-228600">
              <a:lnSpc>
                <a:spcPct val="90000"/>
              </a:lnSpc>
              <a:spcAft>
                <a:spcPts val="600"/>
              </a:spcAft>
              <a:buFont typeface="Arial" panose="020B0604020202020204" pitchFamily="34" charset="0"/>
              <a:buChar char="•"/>
            </a:pPr>
            <a:r>
              <a:rPr lang="en-US" sz="2000" dirty="0">
                <a:solidFill>
                  <a:schemeClr val="tx2">
                    <a:lumMod val="90000"/>
                    <a:lumOff val="10000"/>
                  </a:schemeClr>
                </a:solidFill>
              </a:rPr>
              <a:t>Liam’s cultural background includes strong norms around handling personal problems privately; disclosure could feel like betrayal.</a:t>
            </a:r>
          </a:p>
          <a:p>
            <a:pPr>
              <a:lnSpc>
                <a:spcPct val="90000"/>
              </a:lnSpc>
              <a:spcAft>
                <a:spcPts val="600"/>
              </a:spcAft>
            </a:pPr>
            <a:endParaRPr lang="en-US" sz="2000" dirty="0">
              <a:solidFill>
                <a:schemeClr val="tx2">
                  <a:lumMod val="90000"/>
                  <a:lumOff val="10000"/>
                </a:schemeClr>
              </a:solidFill>
            </a:endParaRPr>
          </a:p>
          <a:p>
            <a:pPr indent="-228600">
              <a:lnSpc>
                <a:spcPct val="90000"/>
              </a:lnSpc>
              <a:spcAft>
                <a:spcPts val="600"/>
              </a:spcAft>
              <a:buFont typeface="Arial" panose="020B0604020202020204" pitchFamily="34" charset="0"/>
              <a:buChar char="•"/>
            </a:pPr>
            <a:r>
              <a:rPr lang="en-US" sz="2000" dirty="0">
                <a:solidFill>
                  <a:schemeClr val="tx2">
                    <a:lumMod val="90000"/>
                    <a:lumOff val="10000"/>
                  </a:schemeClr>
                </a:solidFill>
              </a:rPr>
              <a:t>The alleged perpetrator is part of a group influential in the school, raising concerns about school politics and potential administrative hesitation to intervene.</a:t>
            </a:r>
          </a:p>
          <a:p>
            <a:pPr>
              <a:lnSpc>
                <a:spcPct val="90000"/>
              </a:lnSpc>
              <a:spcAft>
                <a:spcPts val="600"/>
              </a:spcAft>
            </a:pPr>
            <a:endParaRPr lang="en-US" sz="2000" dirty="0">
              <a:solidFill>
                <a:schemeClr val="tx2">
                  <a:lumMod val="90000"/>
                  <a:lumOff val="10000"/>
                </a:schemeClr>
              </a:solidFill>
            </a:endParaRPr>
          </a:p>
          <a:p>
            <a:pPr indent="-228600">
              <a:lnSpc>
                <a:spcPct val="90000"/>
              </a:lnSpc>
              <a:spcAft>
                <a:spcPts val="600"/>
              </a:spcAft>
              <a:buFont typeface="Arial" panose="020B0604020202020204" pitchFamily="34" charset="0"/>
              <a:buChar char="•"/>
            </a:pPr>
            <a:r>
              <a:rPr lang="en-US" sz="2000" dirty="0">
                <a:solidFill>
                  <a:schemeClr val="tx2">
                    <a:lumMod val="90000"/>
                    <a:lumOff val="10000"/>
                  </a:schemeClr>
                </a:solidFill>
              </a:rPr>
              <a:t>The school previously mishandled a bullying case, leading to student distrust of reporting systems.</a:t>
            </a:r>
          </a:p>
        </p:txBody>
      </p:sp>
    </p:spTree>
    <p:extLst>
      <p:ext uri="{BB962C8B-B14F-4D97-AF65-F5344CB8AC3E}">
        <p14:creationId xmlns:p14="http://schemas.microsoft.com/office/powerpoint/2010/main" val="31965130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D13BE5-66BF-726B-D845-801986BB41D8}"/>
            </a:ext>
          </a:extLst>
        </p:cNvPr>
        <p:cNvGrpSpPr/>
        <p:nvPr/>
      </p:nvGrpSpPr>
      <p:grpSpPr>
        <a:xfrm>
          <a:off x="0" y="0"/>
          <a:ext cx="0" cy="0"/>
          <a:chOff x="0" y="0"/>
          <a:chExt cx="0" cy="0"/>
        </a:xfrm>
      </p:grpSpPr>
      <p:pic>
        <p:nvPicPr>
          <p:cNvPr id="5" name="Picture 4" descr="Books on a table">
            <a:extLst>
              <a:ext uri="{FF2B5EF4-FFF2-40B4-BE49-F238E27FC236}">
                <a16:creationId xmlns:a16="http://schemas.microsoft.com/office/drawing/2014/main" id="{4BF0EAF4-2CC0-AC01-4463-6DBB889FB089}"/>
              </a:ext>
            </a:extLst>
          </p:cNvPr>
          <p:cNvPicPr>
            <a:picLocks noChangeAspect="1"/>
          </p:cNvPicPr>
          <p:nvPr/>
        </p:nvPicPr>
        <p:blipFill>
          <a:blip r:embed="rId2">
            <a:alphaModFix amt="20000"/>
            <a:extLst>
              <a:ext uri="{28A0092B-C50C-407E-A947-70E740481C1C}">
                <a14:useLocalDpi xmlns:a14="http://schemas.microsoft.com/office/drawing/2010/main" val="0"/>
              </a:ext>
            </a:extLst>
          </a:blip>
          <a:srcRect t="15369"/>
          <a:stretch>
            <a:fillRect/>
          </a:stretch>
        </p:blipFill>
        <p:spPr>
          <a:xfrm>
            <a:off x="20" y="-7619"/>
            <a:ext cx="12191979" cy="6887364"/>
          </a:xfrm>
          <a:prstGeom prst="rect">
            <a:avLst/>
          </a:prstGeom>
        </p:spPr>
      </p:pic>
      <p:graphicFrame>
        <p:nvGraphicFramePr>
          <p:cNvPr id="7" name="Diagram 6">
            <a:extLst>
              <a:ext uri="{FF2B5EF4-FFF2-40B4-BE49-F238E27FC236}">
                <a16:creationId xmlns:a16="http://schemas.microsoft.com/office/drawing/2014/main" id="{53B24417-9D8A-B8D4-E2BB-99759BB34B2C}"/>
              </a:ext>
            </a:extLst>
          </p:cNvPr>
          <p:cNvGraphicFramePr/>
          <p:nvPr>
            <p:extLst>
              <p:ext uri="{D42A27DB-BD31-4B8C-83A1-F6EECF244321}">
                <p14:modId xmlns:p14="http://schemas.microsoft.com/office/powerpoint/2010/main" val="448042215"/>
              </p:ext>
            </p:extLst>
          </p:nvPr>
        </p:nvGraphicFramePr>
        <p:xfrm>
          <a:off x="782320" y="294640"/>
          <a:ext cx="10515600" cy="6045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46893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B28C63-6A7E-D4C0-614D-DFD93742A4D8}"/>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ooks on a table">
            <a:extLst>
              <a:ext uri="{FF2B5EF4-FFF2-40B4-BE49-F238E27FC236}">
                <a16:creationId xmlns:a16="http://schemas.microsoft.com/office/drawing/2014/main" id="{F91624FF-85F8-A764-5FD8-55AE3F4C9007}"/>
              </a:ext>
            </a:extLst>
          </p:cNvPr>
          <p:cNvPicPr>
            <a:picLocks noChangeAspect="1"/>
          </p:cNvPicPr>
          <p:nvPr/>
        </p:nvPicPr>
        <p:blipFill>
          <a:blip r:embed="rId2">
            <a:extLst>
              <a:ext uri="{28A0092B-C50C-407E-A947-70E740481C1C}">
                <a14:useLocalDpi xmlns:a14="http://schemas.microsoft.com/office/drawing/2010/main" val="0"/>
              </a:ext>
            </a:extLst>
          </a:blip>
          <a:srcRect l="29440" r="2" b="2"/>
          <a:stretch>
            <a:fillRect/>
          </a:stretch>
        </p:blipFill>
        <p:spPr>
          <a:xfrm>
            <a:off x="576244" y="650494"/>
            <a:ext cx="5628018" cy="5324142"/>
          </a:xfrm>
          <a:prstGeom prst="rect">
            <a:avLst/>
          </a:prstGeom>
        </p:spPr>
      </p:pic>
      <p:sp>
        <p:nvSpPr>
          <p:cNvPr id="16" name="Rectangle 1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E4D61C5-D16C-51EE-27BC-EA7E86FA186A}"/>
              </a:ext>
            </a:extLst>
          </p:cNvPr>
          <p:cNvSpPr txBox="1"/>
          <p:nvPr/>
        </p:nvSpPr>
        <p:spPr>
          <a:xfrm>
            <a:off x="6599583" y="2031101"/>
            <a:ext cx="5370866" cy="3943535"/>
          </a:xfrm>
          <a:prstGeom prst="rect">
            <a:avLst/>
          </a:prstGeom>
        </p:spPr>
        <p:txBody>
          <a:bodyPr vert="horz" lIns="91440" tIns="45720" rIns="91440" bIns="45720" rtlCol="0" anchor="ctr">
            <a:normAutofit/>
          </a:bodyPr>
          <a:lstStyle/>
          <a:p>
            <a:pPr>
              <a:lnSpc>
                <a:spcPct val="90000"/>
              </a:lnSpc>
              <a:spcAft>
                <a:spcPts val="600"/>
              </a:spcAft>
            </a:pPr>
            <a:r>
              <a:rPr lang="en-US" sz="1600" b="1" dirty="0">
                <a:solidFill>
                  <a:schemeClr val="tx2">
                    <a:lumMod val="90000"/>
                    <a:lumOff val="10000"/>
                  </a:schemeClr>
                </a:solidFill>
              </a:rPr>
              <a:t>The EP’s initial reasoning and decision</a:t>
            </a:r>
          </a:p>
          <a:p>
            <a:pPr indent="-228600">
              <a:lnSpc>
                <a:spcPct val="90000"/>
              </a:lnSpc>
              <a:spcAft>
                <a:spcPts val="600"/>
              </a:spcAft>
              <a:buFont typeface="Arial" panose="020B0604020202020204" pitchFamily="34" charset="0"/>
              <a:buChar char="•"/>
            </a:pPr>
            <a:r>
              <a:rPr lang="en-US" sz="1600" dirty="0">
                <a:solidFill>
                  <a:schemeClr val="tx2">
                    <a:lumMod val="90000"/>
                    <a:lumOff val="10000"/>
                  </a:schemeClr>
                </a:solidFill>
              </a:rPr>
              <a:t>Dr. R. evaluates the severity of the threats, considers safeguarding laws, and reflects on ethical codes regarding confidentiality, competence, and duty of care. She recognizes that failing to act may place Liam at risk, but acting without his consent may undermine his long-term wellbeing and therapeutic engagement.</a:t>
            </a:r>
          </a:p>
          <a:p>
            <a:pPr indent="-228600">
              <a:lnSpc>
                <a:spcPct val="90000"/>
              </a:lnSpc>
              <a:spcAft>
                <a:spcPts val="600"/>
              </a:spcAft>
              <a:buFont typeface="Arial" panose="020B0604020202020204" pitchFamily="34" charset="0"/>
              <a:buChar char="•"/>
            </a:pPr>
            <a:endParaRPr lang="en-US" sz="1600" dirty="0">
              <a:solidFill>
                <a:schemeClr val="tx2">
                  <a:lumMod val="90000"/>
                  <a:lumOff val="10000"/>
                </a:schemeClr>
              </a:solidFill>
            </a:endParaRPr>
          </a:p>
          <a:p>
            <a:pPr indent="-228600">
              <a:lnSpc>
                <a:spcPct val="90000"/>
              </a:lnSpc>
              <a:spcAft>
                <a:spcPts val="600"/>
              </a:spcAft>
              <a:buFont typeface="Arial" panose="020B0604020202020204" pitchFamily="34" charset="0"/>
              <a:buChar char="•"/>
            </a:pPr>
            <a:r>
              <a:rPr lang="en-US" sz="1600" dirty="0">
                <a:solidFill>
                  <a:schemeClr val="tx2">
                    <a:lumMod val="90000"/>
                    <a:lumOff val="10000"/>
                  </a:schemeClr>
                </a:solidFill>
              </a:rPr>
              <a:t>She decides to schedule a follow-up session the next day to maintain continuity and plans to have a transparent conversation about the limits of confidentiality. She intends to encourage Liam’s participation in deciding how safety measures will be implemented, reducing feelings of loss of control.</a:t>
            </a:r>
          </a:p>
        </p:txBody>
      </p:sp>
      <p:sp>
        <p:nvSpPr>
          <p:cNvPr id="18" name="Rectangle 17">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87746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FD4D998-445D-E075-6ED4-97D4D3EAAC6D}"/>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A33DBAF0-1920-6F98-88D0-9AB0B204AE4F}"/>
              </a:ext>
            </a:extLst>
          </p:cNvPr>
          <p:cNvSpPr txBox="1"/>
          <p:nvPr/>
        </p:nvSpPr>
        <p:spPr>
          <a:xfrm>
            <a:off x="278298" y="304800"/>
            <a:ext cx="5953264" cy="5872163"/>
          </a:xfrm>
          <a:prstGeom prst="rect">
            <a:avLst/>
          </a:prstGeom>
        </p:spPr>
        <p:txBody>
          <a:bodyPr vert="horz" lIns="91440" tIns="45720" rIns="91440" bIns="45720" rtlCol="0">
            <a:normAutofit fontScale="92500" lnSpcReduction="20000"/>
          </a:bodyPr>
          <a:lstStyle/>
          <a:p>
            <a:pPr>
              <a:lnSpc>
                <a:spcPct val="90000"/>
              </a:lnSpc>
              <a:spcAft>
                <a:spcPts val="600"/>
              </a:spcAft>
            </a:pPr>
            <a:endParaRPr lang="en-US" sz="2000" dirty="0">
              <a:solidFill>
                <a:schemeClr val="tx2">
                  <a:lumMod val="90000"/>
                  <a:lumOff val="10000"/>
                </a:schemeClr>
              </a:solidFill>
            </a:endParaRPr>
          </a:p>
          <a:p>
            <a:pPr>
              <a:lnSpc>
                <a:spcPct val="90000"/>
              </a:lnSpc>
              <a:spcAft>
                <a:spcPts val="600"/>
              </a:spcAft>
            </a:pPr>
            <a:r>
              <a:rPr lang="en-US" sz="2000" dirty="0">
                <a:solidFill>
                  <a:schemeClr val="tx2">
                    <a:lumMod val="90000"/>
                    <a:lumOff val="10000"/>
                  </a:schemeClr>
                </a:solidFill>
              </a:rPr>
              <a:t>Another scenario- </a:t>
            </a:r>
          </a:p>
          <a:p>
            <a:pPr>
              <a:lnSpc>
                <a:spcPct val="90000"/>
              </a:lnSpc>
              <a:spcAft>
                <a:spcPts val="600"/>
              </a:spcAft>
            </a:pPr>
            <a:r>
              <a:rPr lang="en-US" sz="2000" dirty="0">
                <a:solidFill>
                  <a:schemeClr val="tx2">
                    <a:lumMod val="90000"/>
                    <a:lumOff val="10000"/>
                  </a:schemeClr>
                </a:solidFill>
              </a:rPr>
              <a:t>Dr. Hannah Lewis is an Educational Psychologist (EP) working in a multicultural secondary school.</a:t>
            </a:r>
            <a:br>
              <a:rPr lang="en-US" sz="2000" dirty="0">
                <a:solidFill>
                  <a:schemeClr val="tx2">
                    <a:lumMod val="90000"/>
                    <a:lumOff val="10000"/>
                  </a:schemeClr>
                </a:solidFill>
              </a:rPr>
            </a:br>
            <a:r>
              <a:rPr lang="en-US" sz="2000" dirty="0">
                <a:solidFill>
                  <a:schemeClr val="tx2">
                    <a:lumMod val="90000"/>
                    <a:lumOff val="10000"/>
                  </a:schemeClr>
                </a:solidFill>
              </a:rPr>
              <a:t>A 14-year-old student, </a:t>
            </a:r>
            <a:r>
              <a:rPr lang="en-US" sz="2000" i="1" dirty="0">
                <a:solidFill>
                  <a:schemeClr val="tx2">
                    <a:lumMod val="90000"/>
                    <a:lumOff val="10000"/>
                  </a:schemeClr>
                </a:solidFill>
              </a:rPr>
              <a:t>Maya</a:t>
            </a:r>
            <a:r>
              <a:rPr lang="en-US" sz="2000" dirty="0">
                <a:solidFill>
                  <a:schemeClr val="tx2">
                    <a:lumMod val="90000"/>
                    <a:lumOff val="10000"/>
                  </a:schemeClr>
                </a:solidFill>
              </a:rPr>
              <a:t>, has been struggling academically and showing signs of increasing anxiety. </a:t>
            </a:r>
          </a:p>
          <a:p>
            <a:pPr>
              <a:lnSpc>
                <a:spcPct val="90000"/>
              </a:lnSpc>
              <a:spcAft>
                <a:spcPts val="600"/>
              </a:spcAft>
            </a:pPr>
            <a:r>
              <a:rPr lang="en-US" sz="2000" dirty="0">
                <a:solidFill>
                  <a:schemeClr val="tx2">
                    <a:lumMod val="90000"/>
                    <a:lumOff val="10000"/>
                  </a:schemeClr>
                </a:solidFill>
              </a:rPr>
              <a:t>Her teachers report:</a:t>
            </a:r>
          </a:p>
          <a:p>
            <a:pPr indent="-228600">
              <a:lnSpc>
                <a:spcPct val="90000"/>
              </a:lnSpc>
              <a:spcAft>
                <a:spcPts val="600"/>
              </a:spcAft>
              <a:buFont typeface="Arial" panose="020B0604020202020204" pitchFamily="34" charset="0"/>
              <a:buChar char="•"/>
            </a:pPr>
            <a:r>
              <a:rPr lang="en-US" sz="2000" dirty="0">
                <a:solidFill>
                  <a:schemeClr val="tx2">
                    <a:lumMod val="90000"/>
                    <a:lumOff val="10000"/>
                  </a:schemeClr>
                </a:solidFill>
              </a:rPr>
              <a:t>declining grades</a:t>
            </a:r>
          </a:p>
          <a:p>
            <a:pPr indent="-228600">
              <a:lnSpc>
                <a:spcPct val="90000"/>
              </a:lnSpc>
              <a:spcAft>
                <a:spcPts val="600"/>
              </a:spcAft>
              <a:buFont typeface="Arial" panose="020B0604020202020204" pitchFamily="34" charset="0"/>
              <a:buChar char="•"/>
            </a:pPr>
            <a:r>
              <a:rPr lang="en-US" sz="2000" dirty="0">
                <a:solidFill>
                  <a:schemeClr val="tx2">
                    <a:lumMod val="90000"/>
                    <a:lumOff val="10000"/>
                  </a:schemeClr>
                </a:solidFill>
              </a:rPr>
              <a:t>social withdrawal</a:t>
            </a:r>
          </a:p>
          <a:p>
            <a:pPr indent="-228600">
              <a:lnSpc>
                <a:spcPct val="90000"/>
              </a:lnSpc>
              <a:spcAft>
                <a:spcPts val="600"/>
              </a:spcAft>
              <a:buFont typeface="Arial" panose="020B0604020202020204" pitchFamily="34" charset="0"/>
              <a:buChar char="•"/>
            </a:pPr>
            <a:r>
              <a:rPr lang="en-US" sz="2000" dirty="0">
                <a:solidFill>
                  <a:schemeClr val="tx2">
                    <a:lumMod val="90000"/>
                    <a:lumOff val="10000"/>
                  </a:schemeClr>
                </a:solidFill>
              </a:rPr>
              <a:t>panic episodes in class</a:t>
            </a:r>
          </a:p>
          <a:p>
            <a:pPr indent="-228600">
              <a:lnSpc>
                <a:spcPct val="90000"/>
              </a:lnSpc>
              <a:spcAft>
                <a:spcPts val="600"/>
              </a:spcAft>
              <a:buFont typeface="Arial" panose="020B0604020202020204" pitchFamily="34" charset="0"/>
              <a:buChar char="•"/>
            </a:pPr>
            <a:r>
              <a:rPr lang="en-US" sz="2000" dirty="0">
                <a:solidFill>
                  <a:schemeClr val="tx2">
                    <a:lumMod val="90000"/>
                    <a:lumOff val="10000"/>
                  </a:schemeClr>
                </a:solidFill>
              </a:rPr>
              <a:t>frequent absences</a:t>
            </a:r>
          </a:p>
          <a:p>
            <a:pPr>
              <a:lnSpc>
                <a:spcPct val="90000"/>
              </a:lnSpc>
              <a:spcAft>
                <a:spcPts val="600"/>
              </a:spcAft>
            </a:pPr>
            <a:endParaRPr lang="en-US" sz="2000" dirty="0">
              <a:solidFill>
                <a:schemeClr val="tx2">
                  <a:lumMod val="90000"/>
                  <a:lumOff val="10000"/>
                </a:schemeClr>
              </a:solidFill>
            </a:endParaRPr>
          </a:p>
          <a:p>
            <a:pPr>
              <a:lnSpc>
                <a:spcPct val="90000"/>
              </a:lnSpc>
              <a:spcAft>
                <a:spcPts val="600"/>
              </a:spcAft>
            </a:pPr>
            <a:r>
              <a:rPr lang="en-US" sz="2000" dirty="0">
                <a:solidFill>
                  <a:schemeClr val="tx2">
                    <a:lumMod val="90000"/>
                    <a:lumOff val="10000"/>
                  </a:schemeClr>
                </a:solidFill>
              </a:rPr>
              <a:t>The school ALNCo requests an </a:t>
            </a:r>
            <a:r>
              <a:rPr lang="en-US" sz="2000" b="1" dirty="0">
                <a:solidFill>
                  <a:schemeClr val="tx2">
                    <a:lumMod val="90000"/>
                    <a:lumOff val="10000"/>
                  </a:schemeClr>
                </a:solidFill>
              </a:rPr>
              <a:t>urgent psychological assessment</a:t>
            </a:r>
            <a:r>
              <a:rPr lang="en-US" sz="2000" dirty="0">
                <a:solidFill>
                  <a:schemeClr val="tx2">
                    <a:lumMod val="90000"/>
                    <a:lumOff val="10000"/>
                  </a:schemeClr>
                </a:solidFill>
              </a:rPr>
              <a:t> to determine whether Maya needs additional support or accommodations.</a:t>
            </a:r>
          </a:p>
          <a:p>
            <a:pPr>
              <a:lnSpc>
                <a:spcPct val="90000"/>
              </a:lnSpc>
              <a:spcAft>
                <a:spcPts val="600"/>
              </a:spcAft>
            </a:pPr>
            <a:endParaRPr lang="en-US" sz="2000" dirty="0">
              <a:solidFill>
                <a:schemeClr val="tx2">
                  <a:lumMod val="90000"/>
                  <a:lumOff val="10000"/>
                </a:schemeClr>
              </a:solidFill>
            </a:endParaRPr>
          </a:p>
          <a:p>
            <a:pPr>
              <a:lnSpc>
                <a:spcPct val="90000"/>
              </a:lnSpc>
              <a:spcAft>
                <a:spcPts val="600"/>
              </a:spcAft>
            </a:pPr>
            <a:r>
              <a:rPr lang="en-US" sz="2000" dirty="0">
                <a:solidFill>
                  <a:schemeClr val="tx2">
                    <a:lumMod val="90000"/>
                    <a:lumOff val="10000"/>
                  </a:schemeClr>
                </a:solidFill>
              </a:rPr>
              <a:t>However, Maya’s parents refuse consent for any assessment. They explain that, in their culture, mental health difficulties carry stigma, and they fear an assessment could label Maya or be used against the family. Meanwhile, Maya privately tells the EP that she </a:t>
            </a:r>
            <a:r>
              <a:rPr lang="en-US" sz="2000" i="1" dirty="0">
                <a:solidFill>
                  <a:schemeClr val="tx2">
                    <a:lumMod val="90000"/>
                    <a:lumOff val="10000"/>
                  </a:schemeClr>
                </a:solidFill>
              </a:rPr>
              <a:t>wants help</a:t>
            </a:r>
            <a:r>
              <a:rPr lang="en-US" sz="2000" dirty="0">
                <a:solidFill>
                  <a:schemeClr val="tx2">
                    <a:lumMod val="90000"/>
                    <a:lumOff val="10000"/>
                  </a:schemeClr>
                </a:solidFill>
              </a:rPr>
              <a:t> and is </a:t>
            </a:r>
            <a:r>
              <a:rPr lang="en-US" sz="2000" dirty="0"/>
              <a:t>“tired of feeling scared all the time,”</a:t>
            </a:r>
            <a:r>
              <a:rPr lang="en-US" sz="2000" dirty="0">
                <a:solidFill>
                  <a:schemeClr val="tx2">
                    <a:lumMod val="90000"/>
                    <a:lumOff val="10000"/>
                  </a:schemeClr>
                </a:solidFill>
              </a:rPr>
              <a:t> but is afraid of going against her parents.</a:t>
            </a:r>
          </a:p>
        </p:txBody>
      </p:sp>
      <p:sp>
        <p:nvSpPr>
          <p:cNvPr id="27" name="Oval 26">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ooks on a table">
            <a:extLst>
              <a:ext uri="{FF2B5EF4-FFF2-40B4-BE49-F238E27FC236}">
                <a16:creationId xmlns:a16="http://schemas.microsoft.com/office/drawing/2014/main" id="{1E10C0AA-484C-E924-4477-D2FFBBBABA31}"/>
              </a:ext>
            </a:extLst>
          </p:cNvPr>
          <p:cNvPicPr>
            <a:picLocks noChangeAspect="1"/>
          </p:cNvPicPr>
          <p:nvPr/>
        </p:nvPicPr>
        <p:blipFill>
          <a:blip r:embed="rId2">
            <a:extLst>
              <a:ext uri="{28A0092B-C50C-407E-A947-70E740481C1C}">
                <a14:useLocalDpi xmlns:a14="http://schemas.microsoft.com/office/drawing/2010/main" val="0"/>
              </a:ext>
            </a:extLst>
          </a:blip>
          <a:srcRect t="15369"/>
          <a:stretch>
            <a:fillRect/>
          </a:stretch>
        </p:blipFill>
        <p:spPr>
          <a:xfrm>
            <a:off x="7887184" y="2039030"/>
            <a:ext cx="3781051" cy="213596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8" name="Freeform: Shape 27">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9" name="Straight Connector 2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0" name="Freeform: Shape 29">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9113648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5B07BE5-00EC-0671-507F-3C4601EA7C93}"/>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ooks on a table">
            <a:extLst>
              <a:ext uri="{FF2B5EF4-FFF2-40B4-BE49-F238E27FC236}">
                <a16:creationId xmlns:a16="http://schemas.microsoft.com/office/drawing/2014/main" id="{34D35126-27BA-BD7F-513B-EEB152C1872E}"/>
              </a:ext>
            </a:extLst>
          </p:cNvPr>
          <p:cNvPicPr>
            <a:picLocks noChangeAspect="1"/>
          </p:cNvPicPr>
          <p:nvPr/>
        </p:nvPicPr>
        <p:blipFill>
          <a:blip r:embed="rId2">
            <a:extLst>
              <a:ext uri="{28A0092B-C50C-407E-A947-70E740481C1C}">
                <a14:useLocalDpi xmlns:a14="http://schemas.microsoft.com/office/drawing/2010/main" val="0"/>
              </a:ext>
            </a:extLst>
          </a:blip>
          <a:srcRect t="15369"/>
          <a:stretch>
            <a:fillRect/>
          </a:stretch>
        </p:blipFill>
        <p:spPr>
          <a:xfrm>
            <a:off x="621675" y="1880961"/>
            <a:ext cx="5474323" cy="3092510"/>
          </a:xfrm>
          <a:prstGeom prst="rect">
            <a:avLst/>
          </a:prstGeom>
        </p:spPr>
      </p:pic>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086A5A31-B10A-4793-84D4-D785959AE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5201" y="623275"/>
            <a:ext cx="5141626"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1CB5F0F-1FFA-373D-31DC-E63632907B9E}"/>
              </a:ext>
            </a:extLst>
          </p:cNvPr>
          <p:cNvSpPr txBox="1"/>
          <p:nvPr/>
        </p:nvSpPr>
        <p:spPr>
          <a:xfrm>
            <a:off x="6717674" y="874643"/>
            <a:ext cx="4286932" cy="4017397"/>
          </a:xfrm>
          <a:prstGeom prst="rect">
            <a:avLst/>
          </a:prstGeom>
        </p:spPr>
        <p:txBody>
          <a:bodyPr vert="horz" lIns="91440" tIns="45720" rIns="91440" bIns="45720" rtlCol="0" anchor="t">
            <a:noAutofit/>
          </a:bodyPr>
          <a:lstStyle/>
          <a:p>
            <a:pPr>
              <a:lnSpc>
                <a:spcPct val="90000"/>
              </a:lnSpc>
              <a:spcAft>
                <a:spcPts val="600"/>
              </a:spcAft>
            </a:pPr>
            <a:r>
              <a:rPr lang="en-US" sz="2000" dirty="0">
                <a:solidFill>
                  <a:schemeClr val="tx2">
                    <a:lumMod val="90000"/>
                    <a:lumOff val="10000"/>
                  </a:schemeClr>
                </a:solidFill>
              </a:rPr>
              <a:t>Dr. Lewis faces an ethical dilemma:</a:t>
            </a:r>
          </a:p>
          <a:p>
            <a:pPr indent="-228600">
              <a:lnSpc>
                <a:spcPct val="90000"/>
              </a:lnSpc>
              <a:spcAft>
                <a:spcPts val="600"/>
              </a:spcAft>
              <a:buFont typeface="Arial" panose="020B0604020202020204" pitchFamily="34" charset="0"/>
              <a:buChar char="•"/>
            </a:pPr>
            <a:r>
              <a:rPr lang="en-US" sz="2000" b="1" dirty="0">
                <a:solidFill>
                  <a:schemeClr val="tx2">
                    <a:lumMod val="90000"/>
                    <a:lumOff val="10000"/>
                  </a:schemeClr>
                </a:solidFill>
              </a:rPr>
              <a:t>Respecting parental rights (legal consent)</a:t>
            </a:r>
            <a:br>
              <a:rPr lang="en-US" sz="2000" dirty="0">
                <a:solidFill>
                  <a:schemeClr val="tx2">
                    <a:lumMod val="90000"/>
                    <a:lumOff val="10000"/>
                  </a:schemeClr>
                </a:solidFill>
              </a:rPr>
            </a:br>
            <a:r>
              <a:rPr lang="en-US" sz="2000" dirty="0">
                <a:solidFill>
                  <a:schemeClr val="tx2">
                    <a:lumMod val="90000"/>
                    <a:lumOff val="10000"/>
                  </a:schemeClr>
                </a:solidFill>
              </a:rPr>
              <a:t>Parents must typically consent to assessments for minors.</a:t>
            </a:r>
          </a:p>
          <a:p>
            <a:pPr indent="-228600">
              <a:lnSpc>
                <a:spcPct val="90000"/>
              </a:lnSpc>
              <a:spcAft>
                <a:spcPts val="600"/>
              </a:spcAft>
              <a:buFont typeface="Arial" panose="020B0604020202020204" pitchFamily="34" charset="0"/>
              <a:buChar char="•"/>
            </a:pPr>
            <a:r>
              <a:rPr lang="en-US" sz="2000" b="1" dirty="0">
                <a:solidFill>
                  <a:schemeClr val="tx2">
                    <a:lumMod val="90000"/>
                    <a:lumOff val="10000"/>
                  </a:schemeClr>
                </a:solidFill>
              </a:rPr>
              <a:t>Protecting the child’s welfare and right to support</a:t>
            </a:r>
            <a:br>
              <a:rPr lang="en-US" sz="2000" dirty="0">
                <a:solidFill>
                  <a:schemeClr val="tx2">
                    <a:lumMod val="90000"/>
                    <a:lumOff val="10000"/>
                  </a:schemeClr>
                </a:solidFill>
              </a:rPr>
            </a:br>
            <a:r>
              <a:rPr lang="en-US" sz="2000" dirty="0">
                <a:solidFill>
                  <a:schemeClr val="tx2">
                    <a:lumMod val="90000"/>
                    <a:lumOff val="10000"/>
                  </a:schemeClr>
                </a:solidFill>
              </a:rPr>
              <a:t>Not acting could result in harm through unmet psychological needs.</a:t>
            </a:r>
          </a:p>
          <a:p>
            <a:pPr indent="-228600">
              <a:lnSpc>
                <a:spcPct val="90000"/>
              </a:lnSpc>
              <a:spcAft>
                <a:spcPts val="600"/>
              </a:spcAft>
              <a:buFont typeface="Arial" panose="020B0604020202020204" pitchFamily="34" charset="0"/>
              <a:buChar char="•"/>
            </a:pPr>
            <a:r>
              <a:rPr lang="en-US" sz="2000" b="1" dirty="0">
                <a:solidFill>
                  <a:schemeClr val="tx2">
                    <a:lumMod val="90000"/>
                    <a:lumOff val="10000"/>
                  </a:schemeClr>
                </a:solidFill>
              </a:rPr>
              <a:t>Cultural sensitivity vs. safeguarding concerns</a:t>
            </a:r>
            <a:br>
              <a:rPr lang="en-US" sz="2000" dirty="0">
                <a:solidFill>
                  <a:schemeClr val="tx2">
                    <a:lumMod val="90000"/>
                    <a:lumOff val="10000"/>
                  </a:schemeClr>
                </a:solidFill>
              </a:rPr>
            </a:br>
            <a:r>
              <a:rPr lang="en-US" sz="2000" dirty="0">
                <a:solidFill>
                  <a:schemeClr val="tx2">
                    <a:lumMod val="90000"/>
                    <a:lumOff val="10000"/>
                  </a:schemeClr>
                </a:solidFill>
              </a:rPr>
              <a:t>The parents’ cultural beliefs must be respected, yet Maya’s mental health may deteriorate.</a:t>
            </a:r>
          </a:p>
          <a:p>
            <a:pPr indent="-228600">
              <a:lnSpc>
                <a:spcPct val="90000"/>
              </a:lnSpc>
              <a:spcAft>
                <a:spcPts val="600"/>
              </a:spcAft>
              <a:buFont typeface="Arial" panose="020B0604020202020204" pitchFamily="34" charset="0"/>
              <a:buChar char="•"/>
            </a:pPr>
            <a:r>
              <a:rPr lang="en-US" sz="2000" b="1" dirty="0">
                <a:solidFill>
                  <a:schemeClr val="tx2">
                    <a:lumMod val="90000"/>
                    <a:lumOff val="10000"/>
                  </a:schemeClr>
                </a:solidFill>
              </a:rPr>
              <a:t>Confidentiality</a:t>
            </a:r>
            <a:br>
              <a:rPr lang="en-US" sz="2000" dirty="0">
                <a:solidFill>
                  <a:schemeClr val="tx2">
                    <a:lumMod val="90000"/>
                    <a:lumOff val="10000"/>
                  </a:schemeClr>
                </a:solidFill>
              </a:rPr>
            </a:br>
            <a:r>
              <a:rPr lang="en-US" sz="2000" dirty="0">
                <a:solidFill>
                  <a:schemeClr val="tx2">
                    <a:lumMod val="90000"/>
                    <a:lumOff val="10000"/>
                  </a:schemeClr>
                </a:solidFill>
              </a:rPr>
              <a:t>Maya disclosed sensitive emotional struggles but fears parental involvement.</a:t>
            </a:r>
          </a:p>
        </p:txBody>
      </p:sp>
    </p:spTree>
    <p:extLst>
      <p:ext uri="{BB962C8B-B14F-4D97-AF65-F5344CB8AC3E}">
        <p14:creationId xmlns:p14="http://schemas.microsoft.com/office/powerpoint/2010/main" val="30784325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9345984-48E7-1F6F-6542-41BC9BFD5F55}"/>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ooks on a table">
            <a:extLst>
              <a:ext uri="{FF2B5EF4-FFF2-40B4-BE49-F238E27FC236}">
                <a16:creationId xmlns:a16="http://schemas.microsoft.com/office/drawing/2014/main" id="{4C3D37AE-E120-C76C-AAB7-94AA577469E6}"/>
              </a:ext>
            </a:extLst>
          </p:cNvPr>
          <p:cNvPicPr>
            <a:picLocks noChangeAspect="1"/>
          </p:cNvPicPr>
          <p:nvPr/>
        </p:nvPicPr>
        <p:blipFill>
          <a:blip r:embed="rId2">
            <a:extLst>
              <a:ext uri="{28A0092B-C50C-407E-A947-70E740481C1C}">
                <a14:useLocalDpi xmlns:a14="http://schemas.microsoft.com/office/drawing/2010/main" val="0"/>
              </a:ext>
            </a:extLst>
          </a:blip>
          <a:srcRect l="29440" r="2" b="2"/>
          <a:stretch>
            <a:fillRect/>
          </a:stretch>
        </p:blipFill>
        <p:spPr>
          <a:xfrm>
            <a:off x="576244" y="650494"/>
            <a:ext cx="5628018" cy="5324142"/>
          </a:xfrm>
          <a:prstGeom prst="rect">
            <a:avLst/>
          </a:prstGeom>
        </p:spPr>
      </p:pic>
      <p:sp>
        <p:nvSpPr>
          <p:cNvPr id="16" name="Rectangle 1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1435528-4618-CB2A-E2F1-6BB2EAE6117D}"/>
              </a:ext>
            </a:extLst>
          </p:cNvPr>
          <p:cNvSpPr txBox="1"/>
          <p:nvPr/>
        </p:nvSpPr>
        <p:spPr>
          <a:xfrm>
            <a:off x="6761217" y="2031101"/>
            <a:ext cx="5363356" cy="3916103"/>
          </a:xfrm>
          <a:prstGeom prst="rect">
            <a:avLst/>
          </a:prstGeom>
        </p:spPr>
        <p:txBody>
          <a:bodyPr vert="horz" lIns="91440" tIns="45720" rIns="91440" bIns="45720" rtlCol="0" anchor="ctr">
            <a:normAutofit/>
          </a:bodyPr>
          <a:lstStyle/>
          <a:p>
            <a:pPr>
              <a:lnSpc>
                <a:spcPct val="90000"/>
              </a:lnSpc>
              <a:spcAft>
                <a:spcPts val="600"/>
              </a:spcAft>
            </a:pPr>
            <a:r>
              <a:rPr lang="en-US" sz="1700" b="1" dirty="0">
                <a:solidFill>
                  <a:schemeClr val="tx2">
                    <a:lumMod val="90000"/>
                    <a:lumOff val="10000"/>
                  </a:schemeClr>
                </a:solidFill>
              </a:rPr>
              <a:t>Why This Is an Ethical Dilemma</a:t>
            </a:r>
          </a:p>
          <a:p>
            <a:pPr indent="-228600">
              <a:lnSpc>
                <a:spcPct val="90000"/>
              </a:lnSpc>
              <a:spcAft>
                <a:spcPts val="600"/>
              </a:spcAft>
              <a:buFont typeface="Arial" panose="020B0604020202020204" pitchFamily="34" charset="0"/>
              <a:buChar char="•"/>
            </a:pPr>
            <a:r>
              <a:rPr lang="en-US" sz="1700" dirty="0">
                <a:solidFill>
                  <a:schemeClr val="tx2">
                    <a:lumMod val="90000"/>
                    <a:lumOff val="10000"/>
                  </a:schemeClr>
                </a:solidFill>
              </a:rPr>
              <a:t>There is </a:t>
            </a:r>
            <a:r>
              <a:rPr lang="en-US" sz="1700" b="1" dirty="0">
                <a:solidFill>
                  <a:schemeClr val="tx2">
                    <a:lumMod val="90000"/>
                    <a:lumOff val="10000"/>
                  </a:schemeClr>
                </a:solidFill>
              </a:rPr>
              <a:t>no perfect solution</a:t>
            </a:r>
            <a:r>
              <a:rPr lang="en-US" sz="1700" dirty="0">
                <a:solidFill>
                  <a:schemeClr val="tx2">
                    <a:lumMod val="90000"/>
                    <a:lumOff val="10000"/>
                  </a:schemeClr>
                </a:solidFill>
              </a:rPr>
              <a:t>, because:</a:t>
            </a:r>
          </a:p>
          <a:p>
            <a:pPr indent="-228600">
              <a:lnSpc>
                <a:spcPct val="90000"/>
              </a:lnSpc>
              <a:spcAft>
                <a:spcPts val="600"/>
              </a:spcAft>
              <a:buFont typeface="Arial" panose="020B0604020202020204" pitchFamily="34" charset="0"/>
              <a:buChar char="•"/>
            </a:pPr>
            <a:r>
              <a:rPr lang="en-US" sz="1700" dirty="0">
                <a:solidFill>
                  <a:schemeClr val="tx2">
                    <a:lumMod val="90000"/>
                    <a:lumOff val="10000"/>
                  </a:schemeClr>
                </a:solidFill>
              </a:rPr>
              <a:t>Assessing Maya without parental consent would violate legal and ethical standards.</a:t>
            </a:r>
          </a:p>
          <a:p>
            <a:pPr indent="-228600">
              <a:lnSpc>
                <a:spcPct val="90000"/>
              </a:lnSpc>
              <a:spcAft>
                <a:spcPts val="600"/>
              </a:spcAft>
              <a:buFont typeface="Arial" panose="020B0604020202020204" pitchFamily="34" charset="0"/>
              <a:buChar char="•"/>
            </a:pPr>
            <a:r>
              <a:rPr lang="en-US" sz="1700" dirty="0">
                <a:solidFill>
                  <a:schemeClr val="tx2">
                    <a:lumMod val="90000"/>
                    <a:lumOff val="10000"/>
                  </a:schemeClr>
                </a:solidFill>
              </a:rPr>
              <a:t>Respecting the parents’ refusal may </a:t>
            </a:r>
            <a:r>
              <a:rPr lang="en-US" sz="1700" b="1" dirty="0">
                <a:solidFill>
                  <a:schemeClr val="tx2">
                    <a:lumMod val="90000"/>
                    <a:lumOff val="10000"/>
                  </a:schemeClr>
                </a:solidFill>
              </a:rPr>
              <a:t>deny Maya access to needed support</a:t>
            </a:r>
            <a:r>
              <a:rPr lang="en-US" sz="1700" dirty="0">
                <a:solidFill>
                  <a:schemeClr val="tx2">
                    <a:lumMod val="90000"/>
                    <a:lumOff val="10000"/>
                  </a:schemeClr>
                </a:solidFill>
              </a:rPr>
              <a:t>.</a:t>
            </a:r>
          </a:p>
          <a:p>
            <a:pPr indent="-228600">
              <a:lnSpc>
                <a:spcPct val="90000"/>
              </a:lnSpc>
              <a:spcAft>
                <a:spcPts val="600"/>
              </a:spcAft>
              <a:buFont typeface="Arial" panose="020B0604020202020204" pitchFamily="34" charset="0"/>
              <a:buChar char="•"/>
            </a:pPr>
            <a:r>
              <a:rPr lang="en-US" sz="1700" dirty="0">
                <a:solidFill>
                  <a:schemeClr val="tx2">
                    <a:lumMod val="90000"/>
                    <a:lumOff val="10000"/>
                  </a:schemeClr>
                </a:solidFill>
              </a:rPr>
              <a:t>Overriding parents could damage trust and future collaboration.</a:t>
            </a:r>
          </a:p>
          <a:p>
            <a:pPr indent="-228600">
              <a:lnSpc>
                <a:spcPct val="90000"/>
              </a:lnSpc>
              <a:spcAft>
                <a:spcPts val="600"/>
              </a:spcAft>
              <a:buFont typeface="Arial" panose="020B0604020202020204" pitchFamily="34" charset="0"/>
              <a:buChar char="•"/>
            </a:pPr>
            <a:r>
              <a:rPr lang="en-US" sz="1700" dirty="0">
                <a:solidFill>
                  <a:schemeClr val="tx2">
                    <a:lumMod val="90000"/>
                    <a:lumOff val="10000"/>
                  </a:schemeClr>
                </a:solidFill>
              </a:rPr>
              <a:t>Cultural sensitivity must be balanced with the child’s wellbeing.</a:t>
            </a:r>
          </a:p>
          <a:p>
            <a:pPr indent="-228600">
              <a:lnSpc>
                <a:spcPct val="90000"/>
              </a:lnSpc>
              <a:spcAft>
                <a:spcPts val="600"/>
              </a:spcAft>
              <a:buFont typeface="Arial" panose="020B0604020202020204" pitchFamily="34" charset="0"/>
              <a:buChar char="•"/>
            </a:pPr>
            <a:r>
              <a:rPr lang="en-US" sz="1700" dirty="0">
                <a:solidFill>
                  <a:schemeClr val="tx2">
                    <a:lumMod val="90000"/>
                    <a:lumOff val="10000"/>
                  </a:schemeClr>
                </a:solidFill>
              </a:rPr>
              <a:t>This places competing ethical duties in direct conflict.</a:t>
            </a:r>
          </a:p>
        </p:txBody>
      </p:sp>
      <p:sp>
        <p:nvSpPr>
          <p:cNvPr id="18" name="Rectangle 17">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912801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0A0951-816E-16F7-F43E-5671D8518E2A}"/>
            </a:ext>
          </a:extLst>
        </p:cNvPr>
        <p:cNvGrpSpPr/>
        <p:nvPr/>
      </p:nvGrpSpPr>
      <p:grpSpPr>
        <a:xfrm>
          <a:off x="0" y="0"/>
          <a:ext cx="0" cy="0"/>
          <a:chOff x="0" y="0"/>
          <a:chExt cx="0" cy="0"/>
        </a:xfrm>
      </p:grpSpPr>
      <p:pic>
        <p:nvPicPr>
          <p:cNvPr id="5" name="Picture 4" descr="Books on a table">
            <a:extLst>
              <a:ext uri="{FF2B5EF4-FFF2-40B4-BE49-F238E27FC236}">
                <a16:creationId xmlns:a16="http://schemas.microsoft.com/office/drawing/2014/main" id="{BAA5F9D5-6000-1864-B7ED-49592B9E0033}"/>
              </a:ext>
            </a:extLst>
          </p:cNvPr>
          <p:cNvPicPr>
            <a:picLocks noChangeAspect="1"/>
          </p:cNvPicPr>
          <p:nvPr/>
        </p:nvPicPr>
        <p:blipFill>
          <a:blip r:embed="rId2">
            <a:alphaModFix amt="20000"/>
            <a:extLst>
              <a:ext uri="{28A0092B-C50C-407E-A947-70E740481C1C}">
                <a14:useLocalDpi xmlns:a14="http://schemas.microsoft.com/office/drawing/2010/main" val="0"/>
              </a:ext>
            </a:extLst>
          </a:blip>
          <a:srcRect t="15369"/>
          <a:stretch>
            <a:fillRect/>
          </a:stretch>
        </p:blipFill>
        <p:spPr>
          <a:xfrm>
            <a:off x="20" y="-7619"/>
            <a:ext cx="12191979" cy="6887364"/>
          </a:xfrm>
          <a:prstGeom prst="rect">
            <a:avLst/>
          </a:prstGeom>
        </p:spPr>
      </p:pic>
      <p:sp>
        <p:nvSpPr>
          <p:cNvPr id="3" name="TextBox 2">
            <a:extLst>
              <a:ext uri="{FF2B5EF4-FFF2-40B4-BE49-F238E27FC236}">
                <a16:creationId xmlns:a16="http://schemas.microsoft.com/office/drawing/2014/main" id="{1605EB04-FAAA-2DC8-0EAF-B2D3F2D5390C}"/>
              </a:ext>
            </a:extLst>
          </p:cNvPr>
          <p:cNvSpPr txBox="1"/>
          <p:nvPr/>
        </p:nvSpPr>
        <p:spPr>
          <a:xfrm>
            <a:off x="1518920" y="424934"/>
            <a:ext cx="9154160" cy="584775"/>
          </a:xfrm>
          <a:prstGeom prst="rect">
            <a:avLst/>
          </a:prstGeom>
          <a:noFill/>
        </p:spPr>
        <p:txBody>
          <a:bodyPr wrap="square">
            <a:spAutoFit/>
          </a:bodyPr>
          <a:lstStyle/>
          <a:p>
            <a:r>
              <a:rPr lang="en-GB" sz="3200" dirty="0">
                <a:solidFill>
                  <a:schemeClr val="tx2">
                    <a:lumMod val="90000"/>
                    <a:lumOff val="10000"/>
                  </a:schemeClr>
                </a:solidFill>
              </a:rPr>
              <a:t>Ethical Analysis Using BPS (2021) Ethical Principles</a:t>
            </a:r>
          </a:p>
        </p:txBody>
      </p:sp>
      <p:graphicFrame>
        <p:nvGraphicFramePr>
          <p:cNvPr id="4" name="Diagram 3">
            <a:extLst>
              <a:ext uri="{FF2B5EF4-FFF2-40B4-BE49-F238E27FC236}">
                <a16:creationId xmlns:a16="http://schemas.microsoft.com/office/drawing/2014/main" id="{1336C98B-187A-444B-A340-6A82CA531BDC}"/>
              </a:ext>
            </a:extLst>
          </p:cNvPr>
          <p:cNvGraphicFramePr/>
          <p:nvPr>
            <p:extLst>
              <p:ext uri="{D42A27DB-BD31-4B8C-83A1-F6EECF244321}">
                <p14:modId xmlns:p14="http://schemas.microsoft.com/office/powerpoint/2010/main" val="1114054238"/>
              </p:ext>
            </p:extLst>
          </p:nvPr>
        </p:nvGraphicFramePr>
        <p:xfrm>
          <a:off x="375920" y="1009708"/>
          <a:ext cx="11511280" cy="55942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3EC9E37E-0566-C418-C92E-9C0C3C190261}"/>
              </a:ext>
            </a:extLst>
          </p:cNvPr>
          <p:cNvSpPr txBox="1"/>
          <p:nvPr/>
        </p:nvSpPr>
        <p:spPr>
          <a:xfrm>
            <a:off x="4998720" y="1310639"/>
            <a:ext cx="4043680" cy="523220"/>
          </a:xfrm>
          <a:prstGeom prst="rect">
            <a:avLst/>
          </a:prstGeom>
          <a:noFill/>
        </p:spPr>
        <p:txBody>
          <a:bodyPr wrap="square" rtlCol="0">
            <a:spAutoFit/>
          </a:bodyPr>
          <a:lstStyle/>
          <a:p>
            <a:r>
              <a:rPr lang="en-GB" sz="2800" dirty="0">
                <a:solidFill>
                  <a:schemeClr val="tx2">
                    <a:lumMod val="90000"/>
                    <a:lumOff val="10000"/>
                  </a:schemeClr>
                </a:solidFill>
              </a:rPr>
              <a:t>1. Respect</a:t>
            </a:r>
          </a:p>
        </p:txBody>
      </p:sp>
    </p:spTree>
    <p:extLst>
      <p:ext uri="{BB962C8B-B14F-4D97-AF65-F5344CB8AC3E}">
        <p14:creationId xmlns:p14="http://schemas.microsoft.com/office/powerpoint/2010/main" val="7311304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072FD2-5BFA-1DA4-C9C7-C2DB0551631D}"/>
            </a:ext>
          </a:extLst>
        </p:cNvPr>
        <p:cNvGrpSpPr/>
        <p:nvPr/>
      </p:nvGrpSpPr>
      <p:grpSpPr>
        <a:xfrm>
          <a:off x="0" y="0"/>
          <a:ext cx="0" cy="0"/>
          <a:chOff x="0" y="0"/>
          <a:chExt cx="0" cy="0"/>
        </a:xfrm>
      </p:grpSpPr>
      <p:pic>
        <p:nvPicPr>
          <p:cNvPr id="5" name="Picture 4" descr="Books on a table">
            <a:extLst>
              <a:ext uri="{FF2B5EF4-FFF2-40B4-BE49-F238E27FC236}">
                <a16:creationId xmlns:a16="http://schemas.microsoft.com/office/drawing/2014/main" id="{C259AD6B-483D-EDCA-75F0-422BF636ED00}"/>
              </a:ext>
            </a:extLst>
          </p:cNvPr>
          <p:cNvPicPr>
            <a:picLocks noChangeAspect="1"/>
          </p:cNvPicPr>
          <p:nvPr/>
        </p:nvPicPr>
        <p:blipFill>
          <a:blip r:embed="rId2">
            <a:alphaModFix amt="20000"/>
            <a:extLst>
              <a:ext uri="{28A0092B-C50C-407E-A947-70E740481C1C}">
                <a14:useLocalDpi xmlns:a14="http://schemas.microsoft.com/office/drawing/2010/main" val="0"/>
              </a:ext>
            </a:extLst>
          </a:blip>
          <a:srcRect t="15369"/>
          <a:stretch>
            <a:fillRect/>
          </a:stretch>
        </p:blipFill>
        <p:spPr>
          <a:xfrm>
            <a:off x="20" y="-7619"/>
            <a:ext cx="12191979" cy="6887364"/>
          </a:xfrm>
          <a:prstGeom prst="rect">
            <a:avLst/>
          </a:prstGeom>
        </p:spPr>
      </p:pic>
      <p:sp>
        <p:nvSpPr>
          <p:cNvPr id="3" name="TextBox 2">
            <a:extLst>
              <a:ext uri="{FF2B5EF4-FFF2-40B4-BE49-F238E27FC236}">
                <a16:creationId xmlns:a16="http://schemas.microsoft.com/office/drawing/2014/main" id="{4CEACE42-857A-4D81-85EC-B116C6D7E302}"/>
              </a:ext>
            </a:extLst>
          </p:cNvPr>
          <p:cNvSpPr txBox="1"/>
          <p:nvPr/>
        </p:nvSpPr>
        <p:spPr>
          <a:xfrm>
            <a:off x="1518920" y="424934"/>
            <a:ext cx="9154160" cy="584775"/>
          </a:xfrm>
          <a:prstGeom prst="rect">
            <a:avLst/>
          </a:prstGeom>
          <a:noFill/>
        </p:spPr>
        <p:txBody>
          <a:bodyPr wrap="square">
            <a:spAutoFit/>
          </a:bodyPr>
          <a:lstStyle/>
          <a:p>
            <a:r>
              <a:rPr lang="en-GB" sz="3200" dirty="0">
                <a:solidFill>
                  <a:schemeClr val="tx2">
                    <a:lumMod val="90000"/>
                    <a:lumOff val="10000"/>
                  </a:schemeClr>
                </a:solidFill>
              </a:rPr>
              <a:t>Ethical Analysis Using BPS (2021) Ethical Principles</a:t>
            </a:r>
          </a:p>
        </p:txBody>
      </p:sp>
      <p:graphicFrame>
        <p:nvGraphicFramePr>
          <p:cNvPr id="4" name="Diagram 3">
            <a:extLst>
              <a:ext uri="{FF2B5EF4-FFF2-40B4-BE49-F238E27FC236}">
                <a16:creationId xmlns:a16="http://schemas.microsoft.com/office/drawing/2014/main" id="{19FD1519-F10F-8A45-39FE-11C540548751}"/>
              </a:ext>
            </a:extLst>
          </p:cNvPr>
          <p:cNvGraphicFramePr/>
          <p:nvPr>
            <p:extLst>
              <p:ext uri="{D42A27DB-BD31-4B8C-83A1-F6EECF244321}">
                <p14:modId xmlns:p14="http://schemas.microsoft.com/office/powerpoint/2010/main" val="978772865"/>
              </p:ext>
            </p:extLst>
          </p:nvPr>
        </p:nvGraphicFramePr>
        <p:xfrm>
          <a:off x="375920" y="1009708"/>
          <a:ext cx="11511280" cy="55942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8C338D86-07B1-28EC-5714-9650B81B3CE7}"/>
              </a:ext>
            </a:extLst>
          </p:cNvPr>
          <p:cNvSpPr txBox="1"/>
          <p:nvPr/>
        </p:nvSpPr>
        <p:spPr>
          <a:xfrm>
            <a:off x="4998720" y="1310639"/>
            <a:ext cx="4043680" cy="523220"/>
          </a:xfrm>
          <a:prstGeom prst="rect">
            <a:avLst/>
          </a:prstGeom>
          <a:noFill/>
        </p:spPr>
        <p:txBody>
          <a:bodyPr wrap="square" rtlCol="0">
            <a:spAutoFit/>
          </a:bodyPr>
          <a:lstStyle/>
          <a:p>
            <a:r>
              <a:rPr lang="en-GB" sz="2800" dirty="0">
                <a:solidFill>
                  <a:schemeClr val="tx2">
                    <a:lumMod val="90000"/>
                    <a:lumOff val="10000"/>
                  </a:schemeClr>
                </a:solidFill>
              </a:rPr>
              <a:t>2. Competence</a:t>
            </a:r>
          </a:p>
        </p:txBody>
      </p:sp>
    </p:spTree>
    <p:extLst>
      <p:ext uri="{BB962C8B-B14F-4D97-AF65-F5344CB8AC3E}">
        <p14:creationId xmlns:p14="http://schemas.microsoft.com/office/powerpoint/2010/main" val="37846096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A030F9-E401-3A38-D0E4-5D022B879A38}"/>
            </a:ext>
          </a:extLst>
        </p:cNvPr>
        <p:cNvGrpSpPr/>
        <p:nvPr/>
      </p:nvGrpSpPr>
      <p:grpSpPr>
        <a:xfrm>
          <a:off x="0" y="0"/>
          <a:ext cx="0" cy="0"/>
          <a:chOff x="0" y="0"/>
          <a:chExt cx="0" cy="0"/>
        </a:xfrm>
      </p:grpSpPr>
      <p:pic>
        <p:nvPicPr>
          <p:cNvPr id="5" name="Picture 4" descr="Books on a table">
            <a:extLst>
              <a:ext uri="{FF2B5EF4-FFF2-40B4-BE49-F238E27FC236}">
                <a16:creationId xmlns:a16="http://schemas.microsoft.com/office/drawing/2014/main" id="{82C61A7A-AE49-2548-C3E4-75EB17E7C6BC}"/>
              </a:ext>
            </a:extLst>
          </p:cNvPr>
          <p:cNvPicPr>
            <a:picLocks noChangeAspect="1"/>
          </p:cNvPicPr>
          <p:nvPr/>
        </p:nvPicPr>
        <p:blipFill>
          <a:blip r:embed="rId2">
            <a:alphaModFix amt="20000"/>
            <a:extLst>
              <a:ext uri="{28A0092B-C50C-407E-A947-70E740481C1C}">
                <a14:useLocalDpi xmlns:a14="http://schemas.microsoft.com/office/drawing/2010/main" val="0"/>
              </a:ext>
            </a:extLst>
          </a:blip>
          <a:srcRect t="15369"/>
          <a:stretch>
            <a:fillRect/>
          </a:stretch>
        </p:blipFill>
        <p:spPr>
          <a:xfrm>
            <a:off x="20" y="-7619"/>
            <a:ext cx="12191979" cy="6887364"/>
          </a:xfrm>
          <a:prstGeom prst="rect">
            <a:avLst/>
          </a:prstGeom>
        </p:spPr>
      </p:pic>
      <p:sp>
        <p:nvSpPr>
          <p:cNvPr id="3" name="TextBox 2">
            <a:extLst>
              <a:ext uri="{FF2B5EF4-FFF2-40B4-BE49-F238E27FC236}">
                <a16:creationId xmlns:a16="http://schemas.microsoft.com/office/drawing/2014/main" id="{A7CD07AF-DF64-A624-CF42-E1D080446E0E}"/>
              </a:ext>
            </a:extLst>
          </p:cNvPr>
          <p:cNvSpPr txBox="1"/>
          <p:nvPr/>
        </p:nvSpPr>
        <p:spPr>
          <a:xfrm>
            <a:off x="1518920" y="424934"/>
            <a:ext cx="9154160" cy="584775"/>
          </a:xfrm>
          <a:prstGeom prst="rect">
            <a:avLst/>
          </a:prstGeom>
          <a:noFill/>
        </p:spPr>
        <p:txBody>
          <a:bodyPr wrap="square">
            <a:spAutoFit/>
          </a:bodyPr>
          <a:lstStyle/>
          <a:p>
            <a:r>
              <a:rPr lang="en-GB" sz="3200" dirty="0">
                <a:solidFill>
                  <a:schemeClr val="tx2">
                    <a:lumMod val="90000"/>
                    <a:lumOff val="10000"/>
                  </a:schemeClr>
                </a:solidFill>
              </a:rPr>
              <a:t>Ethical Analysis Using BPS (2021) Ethical Principles</a:t>
            </a:r>
          </a:p>
        </p:txBody>
      </p:sp>
      <p:graphicFrame>
        <p:nvGraphicFramePr>
          <p:cNvPr id="4" name="Diagram 3">
            <a:extLst>
              <a:ext uri="{FF2B5EF4-FFF2-40B4-BE49-F238E27FC236}">
                <a16:creationId xmlns:a16="http://schemas.microsoft.com/office/drawing/2014/main" id="{1C9658A2-CA3F-200B-713C-155623BFCD82}"/>
              </a:ext>
            </a:extLst>
          </p:cNvPr>
          <p:cNvGraphicFramePr/>
          <p:nvPr>
            <p:extLst>
              <p:ext uri="{D42A27DB-BD31-4B8C-83A1-F6EECF244321}">
                <p14:modId xmlns:p14="http://schemas.microsoft.com/office/powerpoint/2010/main" val="1028940666"/>
              </p:ext>
            </p:extLst>
          </p:nvPr>
        </p:nvGraphicFramePr>
        <p:xfrm>
          <a:off x="375920" y="1009708"/>
          <a:ext cx="11511280" cy="55942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6E2FB629-234A-DFDB-717A-964B30C4B637}"/>
              </a:ext>
            </a:extLst>
          </p:cNvPr>
          <p:cNvSpPr txBox="1"/>
          <p:nvPr/>
        </p:nvSpPr>
        <p:spPr>
          <a:xfrm>
            <a:off x="2992120" y="1282252"/>
            <a:ext cx="4043680" cy="523220"/>
          </a:xfrm>
          <a:prstGeom prst="rect">
            <a:avLst/>
          </a:prstGeom>
          <a:noFill/>
        </p:spPr>
        <p:txBody>
          <a:bodyPr wrap="square" rtlCol="0">
            <a:spAutoFit/>
          </a:bodyPr>
          <a:lstStyle/>
          <a:p>
            <a:r>
              <a:rPr lang="en-GB" sz="2800" dirty="0">
                <a:solidFill>
                  <a:schemeClr val="tx2">
                    <a:lumMod val="90000"/>
                    <a:lumOff val="10000"/>
                  </a:schemeClr>
                </a:solidFill>
              </a:rPr>
              <a:t>3. Responsibility</a:t>
            </a:r>
          </a:p>
        </p:txBody>
      </p:sp>
    </p:spTree>
    <p:extLst>
      <p:ext uri="{BB962C8B-B14F-4D97-AF65-F5344CB8AC3E}">
        <p14:creationId xmlns:p14="http://schemas.microsoft.com/office/powerpoint/2010/main" val="17568660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C693ED-5BAA-CE5A-5E9E-415CD5704D39}"/>
            </a:ext>
          </a:extLst>
        </p:cNvPr>
        <p:cNvGrpSpPr/>
        <p:nvPr/>
      </p:nvGrpSpPr>
      <p:grpSpPr>
        <a:xfrm>
          <a:off x="0" y="0"/>
          <a:ext cx="0" cy="0"/>
          <a:chOff x="0" y="0"/>
          <a:chExt cx="0" cy="0"/>
        </a:xfrm>
      </p:grpSpPr>
      <p:pic>
        <p:nvPicPr>
          <p:cNvPr id="5" name="Picture 4" descr="Books on a table">
            <a:extLst>
              <a:ext uri="{FF2B5EF4-FFF2-40B4-BE49-F238E27FC236}">
                <a16:creationId xmlns:a16="http://schemas.microsoft.com/office/drawing/2014/main" id="{6BB35706-E770-C32A-AD16-CF863203B01C}"/>
              </a:ext>
            </a:extLst>
          </p:cNvPr>
          <p:cNvPicPr>
            <a:picLocks noChangeAspect="1"/>
          </p:cNvPicPr>
          <p:nvPr/>
        </p:nvPicPr>
        <p:blipFill>
          <a:blip r:embed="rId2">
            <a:alphaModFix amt="20000"/>
            <a:extLst>
              <a:ext uri="{28A0092B-C50C-407E-A947-70E740481C1C}">
                <a14:useLocalDpi xmlns:a14="http://schemas.microsoft.com/office/drawing/2010/main" val="0"/>
              </a:ext>
            </a:extLst>
          </a:blip>
          <a:srcRect t="15369"/>
          <a:stretch>
            <a:fillRect/>
          </a:stretch>
        </p:blipFill>
        <p:spPr>
          <a:xfrm>
            <a:off x="20" y="-7619"/>
            <a:ext cx="12191979" cy="6887364"/>
          </a:xfrm>
          <a:prstGeom prst="rect">
            <a:avLst/>
          </a:prstGeom>
        </p:spPr>
      </p:pic>
      <p:sp>
        <p:nvSpPr>
          <p:cNvPr id="3" name="TextBox 2">
            <a:extLst>
              <a:ext uri="{FF2B5EF4-FFF2-40B4-BE49-F238E27FC236}">
                <a16:creationId xmlns:a16="http://schemas.microsoft.com/office/drawing/2014/main" id="{C60B3244-E26D-D59A-828A-25B8C9239941}"/>
              </a:ext>
            </a:extLst>
          </p:cNvPr>
          <p:cNvSpPr txBox="1"/>
          <p:nvPr/>
        </p:nvSpPr>
        <p:spPr>
          <a:xfrm>
            <a:off x="1518920" y="424934"/>
            <a:ext cx="9154160" cy="584775"/>
          </a:xfrm>
          <a:prstGeom prst="rect">
            <a:avLst/>
          </a:prstGeom>
          <a:noFill/>
        </p:spPr>
        <p:txBody>
          <a:bodyPr wrap="square">
            <a:spAutoFit/>
          </a:bodyPr>
          <a:lstStyle/>
          <a:p>
            <a:r>
              <a:rPr lang="en-GB" sz="3200" dirty="0">
                <a:solidFill>
                  <a:schemeClr val="tx2">
                    <a:lumMod val="90000"/>
                    <a:lumOff val="10000"/>
                  </a:schemeClr>
                </a:solidFill>
              </a:rPr>
              <a:t>Ethical Analysis Using BPS (2021) Ethical Principles</a:t>
            </a:r>
          </a:p>
        </p:txBody>
      </p:sp>
      <p:graphicFrame>
        <p:nvGraphicFramePr>
          <p:cNvPr id="4" name="Diagram 3">
            <a:extLst>
              <a:ext uri="{FF2B5EF4-FFF2-40B4-BE49-F238E27FC236}">
                <a16:creationId xmlns:a16="http://schemas.microsoft.com/office/drawing/2014/main" id="{3112687E-FC3D-1E6C-5380-3893BFCE53F3}"/>
              </a:ext>
            </a:extLst>
          </p:cNvPr>
          <p:cNvGraphicFramePr/>
          <p:nvPr>
            <p:extLst>
              <p:ext uri="{D42A27DB-BD31-4B8C-83A1-F6EECF244321}">
                <p14:modId xmlns:p14="http://schemas.microsoft.com/office/powerpoint/2010/main" val="2467342433"/>
              </p:ext>
            </p:extLst>
          </p:nvPr>
        </p:nvGraphicFramePr>
        <p:xfrm>
          <a:off x="375920" y="1009708"/>
          <a:ext cx="11511280" cy="55942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46333E1F-6452-50E8-66DD-B8A7BDB8F0DF}"/>
              </a:ext>
            </a:extLst>
          </p:cNvPr>
          <p:cNvSpPr txBox="1"/>
          <p:nvPr/>
        </p:nvSpPr>
        <p:spPr>
          <a:xfrm>
            <a:off x="4998720" y="1310639"/>
            <a:ext cx="4043680" cy="523220"/>
          </a:xfrm>
          <a:prstGeom prst="rect">
            <a:avLst/>
          </a:prstGeom>
          <a:noFill/>
        </p:spPr>
        <p:txBody>
          <a:bodyPr wrap="square" rtlCol="0">
            <a:spAutoFit/>
          </a:bodyPr>
          <a:lstStyle/>
          <a:p>
            <a:r>
              <a:rPr lang="en-GB" sz="2800" dirty="0">
                <a:solidFill>
                  <a:schemeClr val="tx2">
                    <a:lumMod val="90000"/>
                    <a:lumOff val="10000"/>
                  </a:schemeClr>
                </a:solidFill>
              </a:rPr>
              <a:t>4. Integrity</a:t>
            </a:r>
          </a:p>
        </p:txBody>
      </p:sp>
    </p:spTree>
    <p:extLst>
      <p:ext uri="{BB962C8B-B14F-4D97-AF65-F5344CB8AC3E}">
        <p14:creationId xmlns:p14="http://schemas.microsoft.com/office/powerpoint/2010/main" val="13580706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AC1EAA-23A3-C97C-1BC5-F8A9A8FD4494}"/>
            </a:ext>
          </a:extLst>
        </p:cNvPr>
        <p:cNvGrpSpPr/>
        <p:nvPr/>
      </p:nvGrpSpPr>
      <p:grpSpPr>
        <a:xfrm>
          <a:off x="0" y="0"/>
          <a:ext cx="0" cy="0"/>
          <a:chOff x="0" y="0"/>
          <a:chExt cx="0" cy="0"/>
        </a:xfrm>
      </p:grpSpPr>
      <p:pic>
        <p:nvPicPr>
          <p:cNvPr id="5" name="Picture 4" descr="Books on a table">
            <a:extLst>
              <a:ext uri="{FF2B5EF4-FFF2-40B4-BE49-F238E27FC236}">
                <a16:creationId xmlns:a16="http://schemas.microsoft.com/office/drawing/2014/main" id="{328CC079-E59E-EEB1-7184-12EC6CFF1986}"/>
              </a:ext>
            </a:extLst>
          </p:cNvPr>
          <p:cNvPicPr>
            <a:picLocks noChangeAspect="1"/>
          </p:cNvPicPr>
          <p:nvPr/>
        </p:nvPicPr>
        <p:blipFill>
          <a:blip r:embed="rId2">
            <a:alphaModFix amt="20000"/>
            <a:extLst>
              <a:ext uri="{28A0092B-C50C-407E-A947-70E740481C1C}">
                <a14:useLocalDpi xmlns:a14="http://schemas.microsoft.com/office/drawing/2010/main" val="0"/>
              </a:ext>
            </a:extLst>
          </a:blip>
          <a:srcRect t="15369"/>
          <a:stretch>
            <a:fillRect/>
          </a:stretch>
        </p:blipFill>
        <p:spPr>
          <a:xfrm>
            <a:off x="20" y="-7619"/>
            <a:ext cx="12191979" cy="6887364"/>
          </a:xfrm>
          <a:prstGeom prst="rect">
            <a:avLst/>
          </a:prstGeom>
        </p:spPr>
      </p:pic>
      <p:graphicFrame>
        <p:nvGraphicFramePr>
          <p:cNvPr id="7" name="TextBox 2">
            <a:extLst>
              <a:ext uri="{FF2B5EF4-FFF2-40B4-BE49-F238E27FC236}">
                <a16:creationId xmlns:a16="http://schemas.microsoft.com/office/drawing/2014/main" id="{DC396236-D04E-9F40-0DD1-45132D479251}"/>
              </a:ext>
            </a:extLst>
          </p:cNvPr>
          <p:cNvGraphicFramePr/>
          <p:nvPr>
            <p:extLst>
              <p:ext uri="{D42A27DB-BD31-4B8C-83A1-F6EECF244321}">
                <p14:modId xmlns:p14="http://schemas.microsoft.com/office/powerpoint/2010/main" val="2397685652"/>
              </p:ext>
            </p:extLst>
          </p:nvPr>
        </p:nvGraphicFramePr>
        <p:xfrm>
          <a:off x="909319" y="173514"/>
          <a:ext cx="11070645" cy="63863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07832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287A812-CAD6-5F64-173C-2EC49FEA1872}"/>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ooks on a table">
            <a:extLst>
              <a:ext uri="{FF2B5EF4-FFF2-40B4-BE49-F238E27FC236}">
                <a16:creationId xmlns:a16="http://schemas.microsoft.com/office/drawing/2014/main" id="{E3A94B84-A95A-2562-3BA2-3499866BB4D4}"/>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a:fillRect/>
          </a:stretch>
        </p:blipFill>
        <p:spPr>
          <a:xfrm>
            <a:off x="0"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92FC9119-5813-1C76-561A-E79ED37CD063}"/>
              </a:ext>
            </a:extLst>
          </p:cNvPr>
          <p:cNvSpPr txBox="1"/>
          <p:nvPr/>
        </p:nvSpPr>
        <p:spPr>
          <a:xfrm>
            <a:off x="7142922" y="530087"/>
            <a:ext cx="4744278" cy="6069496"/>
          </a:xfrm>
          <a:prstGeom prst="rect">
            <a:avLst/>
          </a:prstGeom>
        </p:spPr>
        <p:txBody>
          <a:bodyPr vert="horz" lIns="91440" tIns="45720" rIns="91440" bIns="45720" rtlCol="0">
            <a:normAutofit/>
          </a:bodyPr>
          <a:lstStyle/>
          <a:p>
            <a:pPr>
              <a:lnSpc>
                <a:spcPct val="90000"/>
              </a:lnSpc>
              <a:spcAft>
                <a:spcPts val="600"/>
              </a:spcAft>
            </a:pPr>
            <a:r>
              <a:rPr lang="en-US" sz="2000" b="1" dirty="0">
                <a:solidFill>
                  <a:schemeClr val="tx2">
                    <a:lumMod val="90000"/>
                    <a:lumOff val="10000"/>
                  </a:schemeClr>
                </a:solidFill>
              </a:rPr>
              <a:t>Final Summary</a:t>
            </a:r>
          </a:p>
          <a:p>
            <a:pPr>
              <a:lnSpc>
                <a:spcPct val="90000"/>
              </a:lnSpc>
              <a:spcAft>
                <a:spcPts val="600"/>
              </a:spcAft>
            </a:pPr>
            <a:endParaRPr lang="en-US" sz="2000" b="1" dirty="0">
              <a:solidFill>
                <a:schemeClr val="tx2">
                  <a:lumMod val="90000"/>
                  <a:lumOff val="10000"/>
                </a:schemeClr>
              </a:solidFill>
            </a:endParaRPr>
          </a:p>
          <a:p>
            <a:pPr indent="-228600">
              <a:lnSpc>
                <a:spcPct val="90000"/>
              </a:lnSpc>
              <a:spcAft>
                <a:spcPts val="600"/>
              </a:spcAft>
              <a:buFont typeface="Arial" panose="020B0604020202020204" pitchFamily="34" charset="0"/>
              <a:buChar char="•"/>
            </a:pPr>
            <a:r>
              <a:rPr lang="en-US" sz="2000" dirty="0">
                <a:solidFill>
                  <a:schemeClr val="tx2">
                    <a:lumMod val="90000"/>
                    <a:lumOff val="10000"/>
                  </a:schemeClr>
                </a:solidFill>
              </a:rPr>
              <a:t>Using the </a:t>
            </a:r>
            <a:r>
              <a:rPr lang="en-US" sz="2000" b="1" dirty="0">
                <a:solidFill>
                  <a:schemeClr val="tx2">
                    <a:lumMod val="90000"/>
                    <a:lumOff val="10000"/>
                  </a:schemeClr>
                </a:solidFill>
              </a:rPr>
              <a:t>BPS Ethical Principles</a:t>
            </a:r>
            <a:r>
              <a:rPr lang="en-US" sz="2000" dirty="0">
                <a:solidFill>
                  <a:schemeClr val="tx2">
                    <a:lumMod val="90000"/>
                    <a:lumOff val="10000"/>
                  </a:schemeClr>
                </a:solidFill>
              </a:rPr>
              <a:t>, the educational psychologist must balance:</a:t>
            </a:r>
          </a:p>
          <a:p>
            <a:pPr indent="-228600">
              <a:lnSpc>
                <a:spcPct val="90000"/>
              </a:lnSpc>
              <a:spcAft>
                <a:spcPts val="600"/>
              </a:spcAft>
              <a:buFont typeface="Arial" panose="020B0604020202020204" pitchFamily="34" charset="0"/>
              <a:buChar char="•"/>
            </a:pPr>
            <a:r>
              <a:rPr lang="en-US" sz="2000" b="1" dirty="0">
                <a:solidFill>
                  <a:schemeClr val="tx2">
                    <a:lumMod val="90000"/>
                    <a:lumOff val="10000"/>
                  </a:schemeClr>
                </a:solidFill>
              </a:rPr>
              <a:t>Respect</a:t>
            </a:r>
            <a:r>
              <a:rPr lang="en-US" sz="2000" dirty="0">
                <a:solidFill>
                  <a:schemeClr val="tx2">
                    <a:lumMod val="90000"/>
                    <a:lumOff val="10000"/>
                  </a:schemeClr>
                </a:solidFill>
              </a:rPr>
              <a:t> for both parental authority and Maya’s emerging autonomy</a:t>
            </a:r>
          </a:p>
          <a:p>
            <a:pPr indent="-228600">
              <a:lnSpc>
                <a:spcPct val="90000"/>
              </a:lnSpc>
              <a:spcAft>
                <a:spcPts val="600"/>
              </a:spcAft>
              <a:buFont typeface="Arial" panose="020B0604020202020204" pitchFamily="34" charset="0"/>
              <a:buChar char="•"/>
            </a:pPr>
            <a:r>
              <a:rPr lang="en-US" sz="2000" b="1" dirty="0">
                <a:solidFill>
                  <a:schemeClr val="tx2">
                    <a:lumMod val="90000"/>
                    <a:lumOff val="10000"/>
                  </a:schemeClr>
                </a:solidFill>
              </a:rPr>
              <a:t>Competence</a:t>
            </a:r>
            <a:r>
              <a:rPr lang="en-US" sz="2000" dirty="0">
                <a:solidFill>
                  <a:schemeClr val="tx2">
                    <a:lumMod val="90000"/>
                    <a:lumOff val="10000"/>
                  </a:schemeClr>
                </a:solidFill>
              </a:rPr>
              <a:t>, ensuring culturally informed and legally sound practice</a:t>
            </a:r>
          </a:p>
          <a:p>
            <a:pPr indent="-228600">
              <a:lnSpc>
                <a:spcPct val="90000"/>
              </a:lnSpc>
              <a:spcAft>
                <a:spcPts val="600"/>
              </a:spcAft>
              <a:buFont typeface="Arial" panose="020B0604020202020204" pitchFamily="34" charset="0"/>
              <a:buChar char="•"/>
            </a:pPr>
            <a:r>
              <a:rPr lang="en-US" sz="2000" b="1" dirty="0">
                <a:solidFill>
                  <a:schemeClr val="tx2">
                    <a:lumMod val="90000"/>
                    <a:lumOff val="10000"/>
                  </a:schemeClr>
                </a:solidFill>
              </a:rPr>
              <a:t>Responsibility</a:t>
            </a:r>
            <a:r>
              <a:rPr lang="en-US" sz="2000" dirty="0">
                <a:solidFill>
                  <a:schemeClr val="tx2">
                    <a:lumMod val="90000"/>
                    <a:lumOff val="10000"/>
                  </a:schemeClr>
                </a:solidFill>
              </a:rPr>
              <a:t> to prevent harm to a vulnerable student</a:t>
            </a:r>
          </a:p>
          <a:p>
            <a:pPr indent="-228600">
              <a:lnSpc>
                <a:spcPct val="90000"/>
              </a:lnSpc>
              <a:spcAft>
                <a:spcPts val="600"/>
              </a:spcAft>
              <a:buFont typeface="Arial" panose="020B0604020202020204" pitchFamily="34" charset="0"/>
              <a:buChar char="•"/>
            </a:pPr>
            <a:r>
              <a:rPr lang="en-US" sz="2000" b="1" dirty="0">
                <a:solidFill>
                  <a:schemeClr val="tx2">
                    <a:lumMod val="90000"/>
                    <a:lumOff val="10000"/>
                  </a:schemeClr>
                </a:solidFill>
              </a:rPr>
              <a:t>Integrity</a:t>
            </a:r>
            <a:r>
              <a:rPr lang="en-US" sz="2000" dirty="0">
                <a:solidFill>
                  <a:schemeClr val="tx2">
                    <a:lumMod val="90000"/>
                    <a:lumOff val="10000"/>
                  </a:schemeClr>
                </a:solidFill>
              </a:rPr>
              <a:t> through honest, fair, and transparent communication</a:t>
            </a:r>
          </a:p>
          <a:p>
            <a:pPr>
              <a:lnSpc>
                <a:spcPct val="90000"/>
              </a:lnSpc>
              <a:spcAft>
                <a:spcPts val="600"/>
              </a:spcAft>
            </a:pPr>
            <a:endParaRPr lang="en-US" sz="2000" dirty="0">
              <a:solidFill>
                <a:schemeClr val="tx2">
                  <a:lumMod val="90000"/>
                  <a:lumOff val="10000"/>
                </a:schemeClr>
              </a:solidFill>
            </a:endParaRPr>
          </a:p>
          <a:p>
            <a:pPr>
              <a:lnSpc>
                <a:spcPct val="90000"/>
              </a:lnSpc>
              <a:spcAft>
                <a:spcPts val="600"/>
              </a:spcAft>
            </a:pPr>
            <a:r>
              <a:rPr lang="en-US" sz="2000" dirty="0">
                <a:solidFill>
                  <a:schemeClr val="tx2">
                    <a:lumMod val="90000"/>
                    <a:lumOff val="10000"/>
                  </a:schemeClr>
                </a:solidFill>
              </a:rPr>
              <a:t>This analysis supports a solution that prioritises dialogue, cultural understanding, collaborative support, and safeguarding where necessary.</a:t>
            </a:r>
          </a:p>
        </p:txBody>
      </p:sp>
    </p:spTree>
    <p:extLst>
      <p:ext uri="{BB962C8B-B14F-4D97-AF65-F5344CB8AC3E}">
        <p14:creationId xmlns:p14="http://schemas.microsoft.com/office/powerpoint/2010/main" val="15333230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3079</Words>
  <Application>Microsoft Office PowerPoint</Application>
  <PresentationFormat>Widescreen</PresentationFormat>
  <Paragraphs>203</Paragraphs>
  <Slides>31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Aptos</vt:lpstr>
      <vt:lpstr>Aptos Display</vt:lpstr>
      <vt:lpstr>Arial</vt:lpstr>
      <vt:lpstr>Calibri</vt:lpstr>
      <vt:lpstr>Wingdings</vt:lpstr>
      <vt:lpstr>Office Theme</vt:lpstr>
      <vt:lpstr>ECPS6017: Ethics, Values and the Professional Self</vt:lpstr>
      <vt:lpstr>Assessment 2: Three-part Portfolio</vt:lpstr>
      <vt:lpstr>PowerPoint Presentation</vt:lpstr>
      <vt:lpstr>Component 2: Professional Profile</vt:lpstr>
      <vt:lpstr>Component 3: 1,500-word Reflective piece</vt:lpstr>
      <vt:lpstr>Educational Psychologists and their work</vt:lpstr>
      <vt:lpstr>PowerPoint Presentation</vt:lpstr>
      <vt:lpstr>PowerPoint Presentation</vt:lpstr>
      <vt:lpstr>Real-world dilemmas</vt:lpstr>
      <vt:lpstr>Real-world dilemmas</vt:lpstr>
      <vt:lpstr>Real-world dilemmas</vt:lpstr>
      <vt:lpstr>Real-world dilemmas</vt:lpstr>
      <vt:lpstr>Real-world dilemmas</vt:lpstr>
      <vt:lpstr>Real-world dilemmas</vt:lpstr>
      <vt:lpstr>Real-world dilemmas</vt:lpstr>
      <vt:lpstr>Real-world dilemmas</vt:lpstr>
      <vt:lpstr>Real-world dilemmas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Karen EatonThomas</dc:creator>
  <cp:lastModifiedBy>Karen EatonThomas</cp:lastModifiedBy>
  <cp:revision>1</cp:revision>
  <dcterms:created xsi:type="dcterms:W3CDTF">2025-11-16T14:26:45Z</dcterms:created>
  <dcterms:modified xsi:type="dcterms:W3CDTF">2025-11-17T13:45:30Z</dcterms:modified>
</cp:coreProperties>
</file>