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11"/>
  </p:notesMasterIdLst>
  <p:sldIdLst>
    <p:sldId id="256" r:id="rId2"/>
    <p:sldId id="263" r:id="rId3"/>
    <p:sldId id="264" r:id="rId4"/>
    <p:sldId id="257" r:id="rId5"/>
    <p:sldId id="258" r:id="rId6"/>
    <p:sldId id="260" r:id="rId7"/>
    <p:sldId id="259" r:id="rId8"/>
    <p:sldId id="261" r:id="rId9"/>
    <p:sldId id="262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6681A4-81DA-8EA2-83A4-3CA4A4436C63}" v="370" dt="2020-02-11T20:55:01.048"/>
    <p1510:client id="{B9DB7162-7964-417D-AC09-B10F6A0364BA}" v="163" dt="2020-02-11T20:09:12.349"/>
    <p1510:client id="{EEA10B0B-0380-EB7D-822C-18B2733FF981}" v="1475" dt="2020-02-11T23:30:53.3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viewProps" Target="viewProps.xml" Id="rId13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presProps" Target="presProps.xml" Id="rId12" /><Relationship Type="http://schemas.microsoft.com/office/2015/10/relationships/revisionInfo" Target="revisionInfo.xml" Id="rId17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notesMaster" Target="notesMasters/notesMaster1.xml" Id="rId11" /><Relationship Type="http://schemas.openxmlformats.org/officeDocument/2006/relationships/slide" Target="slides/slide4.xml" Id="rId5" /><Relationship Type="http://schemas.openxmlformats.org/officeDocument/2006/relationships/tableStyles" Target="tableStyles.xml" Id="rId15" /><Relationship Type="http://schemas.openxmlformats.org/officeDocument/2006/relationships/slide" Target="slides/slide9.xml" Id="rId10" /><Relationship Type="http://schemas.openxmlformats.org/officeDocument/2006/relationships/slide" Target="slides/slide3.xml" Id="rId4" /><Relationship Type="http://schemas.openxmlformats.org/officeDocument/2006/relationships/slide" Target="slides/slide8.xml" Id="rId9" /><Relationship Type="http://schemas.openxmlformats.org/officeDocument/2006/relationships/theme" Target="theme/theme1.xml" Id="rId14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105F9E-E853-4F97-9EAA-6F5EF78B51D1}" type="datetimeFigureOut">
              <a:rPr lang="en-GB"/>
              <a:t>11/02/2020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52CBF0-07AC-45F0-B2A9-15C97BED7906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31391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Hello, my name is... </a:t>
            </a:r>
          </a:p>
          <a:p>
            <a:r>
              <a:rPr lang="en-US" dirty="0">
                <a:cs typeface="Calibri"/>
              </a:rPr>
              <a:t>Looking into marketing strategy and how I can work alongside my </a:t>
            </a:r>
            <a:r>
              <a:rPr lang="en-US" dirty="0" err="1">
                <a:cs typeface="Calibri"/>
              </a:rPr>
              <a:t>organisation</a:t>
            </a:r>
            <a:r>
              <a:rPr lang="en-US" dirty="0">
                <a:cs typeface="Calibri"/>
              </a:rPr>
              <a:t> Patti to achieve the best marketing results.</a:t>
            </a:r>
          </a:p>
          <a:p>
            <a:r>
              <a:rPr lang="en-US" dirty="0">
                <a:cs typeface="Calibri"/>
              </a:rPr>
              <a:t>Looking into </a:t>
            </a:r>
          </a:p>
          <a:p>
            <a:endParaRPr lang="en-US" dirty="0">
              <a:cs typeface="Calibri"/>
            </a:endParaRPr>
          </a:p>
          <a:p>
            <a:pPr marL="285750" indent="-285750">
              <a:spcBef>
                <a:spcPts val="1000"/>
              </a:spcBef>
              <a:buFont typeface="'Wingdings 3',Sans-Serif"/>
              <a:buChar char=""/>
            </a:pPr>
            <a:r>
              <a:rPr lang="en-US" dirty="0"/>
              <a:t>Patti Pavilions Marketing strategy</a:t>
            </a:r>
            <a:endParaRPr lang="en-US" dirty="0">
              <a:cs typeface="Calibri"/>
            </a:endParaRPr>
          </a:p>
          <a:p>
            <a:pPr marL="285750" indent="-285750">
              <a:spcBef>
                <a:spcPts val="1000"/>
              </a:spcBef>
              <a:buFont typeface="'Wingdings 3',Sans-Serif"/>
              <a:buChar char=""/>
            </a:pPr>
            <a:r>
              <a:rPr lang="en-US" dirty="0"/>
              <a:t>How we will make changes?</a:t>
            </a:r>
            <a:endParaRPr lang="en-US" dirty="0">
              <a:cs typeface="Calibri"/>
            </a:endParaRPr>
          </a:p>
          <a:p>
            <a:pPr marL="285750" indent="-285750">
              <a:spcBef>
                <a:spcPts val="1000"/>
              </a:spcBef>
              <a:buFont typeface="'Wingdings 3',Sans-Serif"/>
              <a:buChar char=""/>
            </a:pPr>
            <a:r>
              <a:rPr lang="en-US" dirty="0"/>
              <a:t>Marketing </a:t>
            </a:r>
            <a:r>
              <a:rPr lang="en-US" dirty="0" err="1"/>
              <a:t>Strageies</a:t>
            </a:r>
            <a:endParaRPr lang="en-US" dirty="0" err="1">
              <a:cs typeface="Calibri"/>
            </a:endParaRPr>
          </a:p>
          <a:p>
            <a:pPr marL="285750" indent="-285750">
              <a:spcBef>
                <a:spcPts val="1000"/>
              </a:spcBef>
              <a:buFont typeface="'Wingdings 3',Sans-Serif"/>
              <a:buChar char=""/>
            </a:pPr>
            <a:r>
              <a:rPr lang="en-US" dirty="0"/>
              <a:t>Advantages and Disadvantages</a:t>
            </a:r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52CBF0-07AC-45F0-B2A9-15C97BED7906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34888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Aims and objectives are as follow... </a:t>
            </a:r>
          </a:p>
          <a:p>
            <a:r>
              <a:rPr lang="en-US" dirty="0">
                <a:cs typeface="Calibri"/>
              </a:rPr>
              <a:t>Will go into detail </a:t>
            </a:r>
            <a:r>
              <a:rPr lang="en-US" dirty="0" err="1">
                <a:cs typeface="Calibri"/>
              </a:rPr>
              <a:t>fruther</a:t>
            </a:r>
            <a:r>
              <a:rPr lang="en-US" dirty="0">
                <a:cs typeface="Calibri"/>
              </a:rPr>
              <a:t> into slides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52CBF0-07AC-45F0-B2A9-15C97BED7906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5082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Who was Adelina Patti? And why was she significant to Swansea.</a:t>
            </a:r>
          </a:p>
          <a:p>
            <a:r>
              <a:rPr lang="en-US" dirty="0">
                <a:cs typeface="Calibri"/>
              </a:rPr>
              <a:t>Where has the Patti come from?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52CBF0-07AC-45F0-B2A9-15C97BED7906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8189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Here looking further into what works and what does not work for the Patti.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There is self marketing already for the building</a:t>
            </a:r>
          </a:p>
          <a:p>
            <a:r>
              <a:rPr lang="en-US" dirty="0">
                <a:cs typeface="Calibri"/>
              </a:rPr>
              <a:t>Beach is an advantage</a:t>
            </a:r>
          </a:p>
          <a:p>
            <a:r>
              <a:rPr lang="en-US" dirty="0" err="1">
                <a:cs typeface="Calibri"/>
              </a:rPr>
              <a:t>WalesOnline</a:t>
            </a:r>
            <a:r>
              <a:rPr lang="en-US" dirty="0">
                <a:cs typeface="Calibri"/>
              </a:rPr>
              <a:t> articles</a:t>
            </a:r>
          </a:p>
          <a:p>
            <a:r>
              <a:rPr lang="en-US" dirty="0">
                <a:cs typeface="Calibri"/>
              </a:rPr>
              <a:t>Mumbles locals will visit and student population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52CBF0-07AC-45F0-B2A9-15C97BED7906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4092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Where is the Patti?</a:t>
            </a:r>
          </a:p>
          <a:p>
            <a:r>
              <a:rPr lang="en-US" dirty="0">
                <a:cs typeface="Calibri"/>
              </a:rPr>
              <a:t>Is it </a:t>
            </a:r>
            <a:r>
              <a:rPr lang="en-US" dirty="0" err="1">
                <a:cs typeface="Calibri"/>
              </a:rPr>
              <a:t>acccesible</a:t>
            </a:r>
            <a:r>
              <a:rPr lang="en-US" dirty="0">
                <a:cs typeface="Calibri"/>
              </a:rPr>
              <a:t>?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52CBF0-07AC-45F0-B2A9-15C97BED7906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92935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Does having a different name for your events business to the venue name play a negative impact?</a:t>
            </a:r>
          </a:p>
          <a:p>
            <a:r>
              <a:rPr lang="en-US" dirty="0">
                <a:cs typeface="Calibri"/>
              </a:rPr>
              <a:t>Get audiences involved</a:t>
            </a:r>
          </a:p>
          <a:p>
            <a:r>
              <a:rPr lang="en-US" dirty="0">
                <a:cs typeface="Calibri"/>
              </a:rPr>
              <a:t>Students to become marketing </a:t>
            </a:r>
            <a:r>
              <a:rPr lang="en-US" dirty="0" err="1">
                <a:cs typeface="Calibri"/>
              </a:rPr>
              <a:t>ambasadors</a:t>
            </a:r>
            <a:r>
              <a:rPr lang="en-US" dirty="0">
                <a:cs typeface="Calibri"/>
              </a:rPr>
              <a:t> and offer free tickets?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52CBF0-07AC-45F0-B2A9-15C97BED7906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32391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2/11/2020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77570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62837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57993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2/11/2020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12529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2/11/2020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62041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2/11/2020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49027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2/11/2020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86198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2/11/2020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84113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28732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01185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98237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57752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75043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2/11/2020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19239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2/11/2020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93572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169257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05754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2/11/2020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902865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  <p:sldLayoutId id="2147483840" r:id="rId12"/>
    <p:sldLayoutId id="2147483841" r:id="rId13"/>
    <p:sldLayoutId id="2147483842" r:id="rId14"/>
    <p:sldLayoutId id="2147483843" r:id="rId15"/>
    <p:sldLayoutId id="2147483844" r:id="rId16"/>
    <p:sldLayoutId id="2147483845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1.jpe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1.jpe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1.jpe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2.png"/><Relationship Id="rId7" Type="http://schemas.openxmlformats.org/officeDocument/2006/relationships/image" Target="../media/image1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 view of a city&#10;&#10;Description generated with very high confidence">
            <a:extLst>
              <a:ext uri="{FF2B5EF4-FFF2-40B4-BE49-F238E27FC236}">
                <a16:creationId xmlns:a16="http://schemas.microsoft.com/office/drawing/2014/main" id="{1003A62B-AB79-41C1-B0BB-84B09BE3594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t="1346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4" name="Rectangle 9">
            <a:extLst>
              <a:ext uri="{FF2B5EF4-FFF2-40B4-BE49-F238E27FC236}">
                <a16:creationId xmlns:a16="http://schemas.microsoft.com/office/drawing/2014/main" id="{2B65E6B8-0D17-4912-97E4-60B47A5111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6104978" y="1295400"/>
            <a:ext cx="4936635" cy="3773690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265339" y="1447800"/>
            <a:ext cx="4562452" cy="2154568"/>
          </a:xfrm>
        </p:spPr>
        <p:txBody>
          <a:bodyPr>
            <a:normAutofit/>
          </a:bodyPr>
          <a:lstStyle/>
          <a:p>
            <a:r>
              <a:rPr lang="en-GB" sz="4400"/>
              <a:t>PATTI PAVILION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265339" y="3834352"/>
            <a:ext cx="4562452" cy="937622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chemeClr val="tx1"/>
                </a:solidFill>
              </a:rPr>
              <a:t>Patti's MARKETING project.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645A63C-0DBD-4894-B10D-B57B56734F74}"/>
              </a:ext>
            </a:extLst>
          </p:cNvPr>
          <p:cNvSpPr txBox="1"/>
          <p:nvPr/>
        </p:nvSpPr>
        <p:spPr>
          <a:xfrm>
            <a:off x="648931" y="629266"/>
            <a:ext cx="4166510" cy="162232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42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23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Freeform: Shape 24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</p:sp>
      <p:pic>
        <p:nvPicPr>
          <p:cNvPr id="4" name="Picture 4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B0D86055-C4E1-4832-BD52-E6AFECD45BC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3992" y="676529"/>
            <a:ext cx="5449889" cy="5504939"/>
          </a:xfrm>
          <a:prstGeom prst="rect">
            <a:avLst/>
          </a:prstGeom>
          <a:effectLst/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B523C8D-0B75-4E40-91ED-1C3B1A78AE71}"/>
              </a:ext>
            </a:extLst>
          </p:cNvPr>
          <p:cNvSpPr txBox="1"/>
          <p:nvPr/>
        </p:nvSpPr>
        <p:spPr>
          <a:xfrm>
            <a:off x="648931" y="2438400"/>
            <a:ext cx="4166509" cy="378541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marL="285750" indent="-285750" defTabSz="45720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Patti Pavilions Marketing strategy</a:t>
            </a:r>
          </a:p>
          <a:p>
            <a:pPr marL="285750" indent="-285750" defTabSz="45720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How we will make changes?</a:t>
            </a:r>
          </a:p>
          <a:p>
            <a:pPr marL="285750" indent="-285750" defTabSz="45720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Marketing </a:t>
            </a:r>
            <a:r>
              <a:rPr lang="en-US" dirty="0" err="1">
                <a:solidFill>
                  <a:srgbClr val="EBEBEB"/>
                </a:solidFill>
                <a:latin typeface="+mj-lt"/>
                <a:ea typeface="+mj-ea"/>
                <a:cs typeface="+mj-cs"/>
              </a:rPr>
              <a:t>Strageies</a:t>
            </a:r>
            <a:endParaRPr lang="en-US" dirty="0">
              <a:solidFill>
                <a:srgbClr val="EBEBEB"/>
              </a:solidFill>
              <a:latin typeface="+mj-lt"/>
              <a:ea typeface="+mj-ea"/>
              <a:cs typeface="+mj-cs"/>
            </a:endParaRPr>
          </a:p>
          <a:p>
            <a:pPr marL="285750" indent="-285750" defTabSz="45720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Advantages and Disadvantages</a:t>
            </a:r>
          </a:p>
        </p:txBody>
      </p:sp>
    </p:spTree>
    <p:extLst>
      <p:ext uri="{BB962C8B-B14F-4D97-AF65-F5344CB8AC3E}">
        <p14:creationId xmlns:p14="http://schemas.microsoft.com/office/powerpoint/2010/main" val="24576490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B7DAC0B-D811-4476-85F0-B3AD842303B1}"/>
              </a:ext>
            </a:extLst>
          </p:cNvPr>
          <p:cNvSpPr txBox="1"/>
          <p:nvPr/>
        </p:nvSpPr>
        <p:spPr>
          <a:xfrm>
            <a:off x="648931" y="629266"/>
            <a:ext cx="4166510" cy="162232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endParaRPr lang="en-US" sz="4200" b="0" i="0" kern="1200" dirty="0">
              <a:solidFill>
                <a:srgbClr val="EBEBEB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3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Freeform: Shape 24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</p:sp>
      <p:pic>
        <p:nvPicPr>
          <p:cNvPr id="4" name="Picture 4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6B9CC917-23BE-48E8-B793-D19021F8D79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3992" y="1964341"/>
            <a:ext cx="5449889" cy="2929314"/>
          </a:xfrm>
          <a:prstGeom prst="rect">
            <a:avLst/>
          </a:prstGeom>
          <a:effectLst/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7284BB1-64CF-4799-BF76-5B4AD2A545E8}"/>
              </a:ext>
            </a:extLst>
          </p:cNvPr>
          <p:cNvSpPr txBox="1"/>
          <p:nvPr/>
        </p:nvSpPr>
        <p:spPr>
          <a:xfrm>
            <a:off x="648931" y="1540933"/>
            <a:ext cx="4166509" cy="378541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rgbClr val="EBEBEB"/>
                </a:solidFill>
                <a:latin typeface="+mj-lt"/>
                <a:ea typeface="+mj-ea"/>
                <a:cs typeface="+mj-cs"/>
              </a:rPr>
              <a:t>Give Patti's social media a new look</a:t>
            </a: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>
              <a:solidFill>
                <a:srgbClr val="EBEBEB"/>
              </a:solidFill>
              <a:latin typeface="+mj-lt"/>
              <a:ea typeface="+mj-ea"/>
              <a:cs typeface="+mj-cs"/>
            </a:endParaRP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rgbClr val="EBEBEB"/>
                </a:solidFill>
                <a:latin typeface="+mj-lt"/>
                <a:ea typeface="+mj-ea"/>
                <a:cs typeface="+mj-cs"/>
              </a:rPr>
              <a:t>Attract the correct audiences</a:t>
            </a: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>
              <a:solidFill>
                <a:srgbClr val="EBEBEB"/>
              </a:solidFill>
              <a:latin typeface="+mj-lt"/>
              <a:ea typeface="+mj-ea"/>
              <a:cs typeface="+mj-cs"/>
            </a:endParaRP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rgbClr val="EBEBEB"/>
                </a:solidFill>
                <a:latin typeface="+mj-lt"/>
                <a:ea typeface="+mj-ea"/>
                <a:cs typeface="+mj-cs"/>
              </a:rPr>
              <a:t>Sell out events</a:t>
            </a: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>
              <a:solidFill>
                <a:srgbClr val="EBEBEB"/>
              </a:solidFill>
              <a:latin typeface="+mj-lt"/>
              <a:ea typeface="+mj-ea"/>
              <a:cs typeface="+mj-cs"/>
            </a:endParaRP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rgbClr val="EBEBEB"/>
                </a:solidFill>
                <a:latin typeface="+mj-lt"/>
                <a:ea typeface="+mj-ea"/>
                <a:cs typeface="+mj-cs"/>
              </a:rPr>
              <a:t>Strong marketing stretegies</a:t>
            </a: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>
              <a:solidFill>
                <a:srgbClr val="EBEBEB"/>
              </a:solidFill>
              <a:latin typeface="+mj-lt"/>
              <a:ea typeface="+mj-ea"/>
              <a:cs typeface="+mj-cs"/>
            </a:endParaRP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rgbClr val="EBEBEB"/>
                </a:solidFill>
                <a:latin typeface="+mj-lt"/>
                <a:ea typeface="+mj-ea"/>
                <a:cs typeface="+mj-cs"/>
              </a:rPr>
              <a:t>Professionalism and Organisation</a:t>
            </a:r>
          </a:p>
        </p:txBody>
      </p:sp>
    </p:spTree>
    <p:extLst>
      <p:ext uri="{BB962C8B-B14F-4D97-AF65-F5344CB8AC3E}">
        <p14:creationId xmlns:p14="http://schemas.microsoft.com/office/powerpoint/2010/main" val="2248548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" name="Picture 31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53" name="Picture 33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54" name="Oval 35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5" name="Picture 37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56" name="Picture 39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57" name="Rectangle 41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445B19C-37C1-4FA3-867F-CB5B285E34DB}"/>
              </a:ext>
            </a:extLst>
          </p:cNvPr>
          <p:cNvSpPr txBox="1"/>
          <p:nvPr/>
        </p:nvSpPr>
        <p:spPr>
          <a:xfrm>
            <a:off x="7790541" y="1450259"/>
            <a:ext cx="3753599" cy="144215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36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PATTI PAVILION BACKGROUND</a:t>
            </a:r>
          </a:p>
          <a:p>
            <a:pPr defTabSz="457200">
              <a:spcBef>
                <a:spcPct val="0"/>
              </a:spcBef>
              <a:spcAft>
                <a:spcPts val="600"/>
              </a:spcAft>
            </a:pPr>
            <a:endParaRPr lang="en-US" sz="360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Picture 4" descr="A group of people in a room&#10;&#10;Description generated with very high confidence">
            <a:extLst>
              <a:ext uri="{FF2B5EF4-FFF2-40B4-BE49-F238E27FC236}">
                <a16:creationId xmlns:a16="http://schemas.microsoft.com/office/drawing/2014/main" id="{7568B911-2009-4DF0-A14C-E642D6503D2B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r="1" b="2892"/>
          <a:stretch/>
        </p:blipFill>
        <p:spPr>
          <a:xfrm>
            <a:off x="206265" y="922866"/>
            <a:ext cx="7238976" cy="5096934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EB6C5EF-46BE-4946-BDD7-26E9650459C3}"/>
              </a:ext>
            </a:extLst>
          </p:cNvPr>
          <p:cNvSpPr txBox="1"/>
          <p:nvPr/>
        </p:nvSpPr>
        <p:spPr>
          <a:xfrm>
            <a:off x="7789312" y="3072385"/>
            <a:ext cx="3754987" cy="294741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500" dirty="0">
                <a:latin typeface="+mj-lt"/>
                <a:ea typeface="+mj-ea"/>
                <a:cs typeface="+mj-cs"/>
              </a:rPr>
              <a:t>• Adelina Patti – World Famous opera singer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500" dirty="0">
                <a:latin typeface="+mj-lt"/>
                <a:ea typeface="+mj-ea"/>
                <a:cs typeface="+mj-cs"/>
              </a:rPr>
              <a:t>• One of the most famous buildings in Swansea – Grade II listed.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500" dirty="0">
                <a:latin typeface="+mj-lt"/>
                <a:ea typeface="+mj-ea"/>
                <a:cs typeface="+mj-cs"/>
              </a:rPr>
              <a:t>• 1918, Age 75 her garden conservatory she donated to Swansea, now known as Patti Pavilion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500" dirty="0">
                <a:latin typeface="+mj-lt"/>
                <a:ea typeface="+mj-ea"/>
                <a:cs typeface="+mj-cs"/>
              </a:rPr>
              <a:t>Refurbed but then attacked by arsons in 2016</a:t>
            </a: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500">
              <a:latin typeface="+mj-lt"/>
              <a:ea typeface="+mj-ea"/>
              <a:cs typeface="+mj-cs"/>
            </a:endParaRP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500"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7692804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6747B12-CA31-421B-BC87-D08B4314DB8C}"/>
              </a:ext>
            </a:extLst>
          </p:cNvPr>
          <p:cNvSpPr txBox="1"/>
          <p:nvPr/>
        </p:nvSpPr>
        <p:spPr>
          <a:xfrm>
            <a:off x="864433" y="253983"/>
            <a:ext cx="9252261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dirty="0"/>
              <a:t>PATTI'S POTENTIAL, ADVANTAGES, DISADVANTAGES</a:t>
            </a:r>
            <a:endParaRPr lang="en-US" sz="4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BE0A09B-C451-4A7D-BE15-7937CF86743E}"/>
              </a:ext>
            </a:extLst>
          </p:cNvPr>
          <p:cNvSpPr txBox="1"/>
          <p:nvPr/>
        </p:nvSpPr>
        <p:spPr>
          <a:xfrm>
            <a:off x="863652" y="1819275"/>
            <a:ext cx="6340839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dirty="0"/>
              <a:t>Patti has the potential to hosts weddings, university events, public events and council related.</a:t>
            </a:r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Patti Raj working alongside the </a:t>
            </a:r>
            <a:r>
              <a:rPr lang="en-GB" dirty="0" err="1"/>
              <a:t>Patii</a:t>
            </a:r>
            <a:r>
              <a:rPr lang="en-GB" dirty="0"/>
              <a:t> Pavilion</a:t>
            </a:r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Beach opposite</a:t>
            </a:r>
          </a:p>
          <a:p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Exposure already given</a:t>
            </a:r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Target audience is there</a:t>
            </a:r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Well Known and has history</a:t>
            </a:r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84624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Picture 30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35" name="Oval 34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41" name="Rectangle 40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283D10E-83F8-4824-A4CD-AB9D06123375}"/>
              </a:ext>
            </a:extLst>
          </p:cNvPr>
          <p:cNvSpPr txBox="1"/>
          <p:nvPr/>
        </p:nvSpPr>
        <p:spPr>
          <a:xfrm>
            <a:off x="7668437" y="-289170"/>
            <a:ext cx="3342462" cy="330838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54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Location Analysis</a:t>
            </a:r>
          </a:p>
        </p:txBody>
      </p:sp>
      <p:pic>
        <p:nvPicPr>
          <p:cNvPr id="3" name="Picture 3" descr="A close up of a map&#10;&#10;Description generated with high confidence">
            <a:extLst>
              <a:ext uri="{FF2B5EF4-FFF2-40B4-BE49-F238E27FC236}">
                <a16:creationId xmlns:a16="http://schemas.microsoft.com/office/drawing/2014/main" id="{63E21E92-9C4D-4FB6-A651-43354B2B86C0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r="37482" b="-1"/>
          <a:stretch/>
        </p:blipFill>
        <p:spPr>
          <a:xfrm>
            <a:off x="607848" y="609601"/>
            <a:ext cx="6946288" cy="563879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799425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2061E92-5067-4070-8C02-088D0F825EEC}"/>
              </a:ext>
            </a:extLst>
          </p:cNvPr>
          <p:cNvSpPr txBox="1"/>
          <p:nvPr/>
        </p:nvSpPr>
        <p:spPr>
          <a:xfrm>
            <a:off x="648930" y="629266"/>
            <a:ext cx="9252154" cy="122398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42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Marketing Strategies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EF1B194-D3C0-4682-BD7C-4089D9EBEBED}"/>
              </a:ext>
            </a:extLst>
          </p:cNvPr>
          <p:cNvSpPr txBox="1"/>
          <p:nvPr/>
        </p:nvSpPr>
        <p:spPr>
          <a:xfrm>
            <a:off x="1103311" y="2052214"/>
            <a:ext cx="5965394" cy="419618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marL="285750" indent="-285750" defTabSz="45720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dirty="0">
                <a:latin typeface="+mj-lt"/>
                <a:ea typeface="+mj-ea"/>
                <a:cs typeface="+mj-cs"/>
              </a:rPr>
              <a:t>Innovative/ New/ Fresh</a:t>
            </a:r>
          </a:p>
          <a:p>
            <a:pPr marL="285750" indent="-285750" defTabSz="45720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dirty="0">
                <a:latin typeface="+mj-lt"/>
                <a:ea typeface="+mj-ea"/>
                <a:cs typeface="+mj-cs"/>
              </a:rPr>
              <a:t>Appealing logo </a:t>
            </a:r>
          </a:p>
          <a:p>
            <a:pPr marL="285750" indent="-285750" defTabSz="45720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dirty="0">
                <a:latin typeface="+mj-lt"/>
                <a:ea typeface="+mj-ea"/>
                <a:cs typeface="+mj-cs"/>
              </a:rPr>
              <a:t>Getting your audience involved </a:t>
            </a:r>
          </a:p>
          <a:p>
            <a:pPr marL="285750" indent="-285750" defTabSz="45720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dirty="0">
                <a:latin typeface="+mj-lt"/>
                <a:ea typeface="+mj-ea"/>
                <a:cs typeface="+mj-cs"/>
              </a:rPr>
              <a:t>Changing Names(?)</a:t>
            </a:r>
          </a:p>
          <a:p>
            <a:pPr marL="285750" indent="-285750" defTabSz="45720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dirty="0">
                <a:latin typeface="+mj-lt"/>
                <a:ea typeface="+mj-ea"/>
                <a:cs typeface="+mj-cs"/>
              </a:rPr>
              <a:t>Getting students to become </a:t>
            </a:r>
            <a:r>
              <a:rPr lang="en-US" dirty="0" err="1">
                <a:latin typeface="+mj-lt"/>
                <a:ea typeface="+mj-ea"/>
                <a:cs typeface="+mj-cs"/>
              </a:rPr>
              <a:t>ambasadors</a:t>
            </a:r>
            <a:r>
              <a:rPr lang="en-US" dirty="0">
                <a:latin typeface="+mj-lt"/>
                <a:ea typeface="+mj-ea"/>
                <a:cs typeface="+mj-cs"/>
              </a:rPr>
              <a:t> </a:t>
            </a:r>
          </a:p>
          <a:p>
            <a:pPr marL="285750" indent="-285750" defTabSz="45720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dirty="0">
                <a:latin typeface="+mj-lt"/>
                <a:ea typeface="+mj-ea"/>
                <a:cs typeface="+mj-cs"/>
              </a:rPr>
              <a:t>Using local mumbles communities/ reaching the correct target audience.</a:t>
            </a:r>
          </a:p>
        </p:txBody>
      </p:sp>
      <p:pic>
        <p:nvPicPr>
          <p:cNvPr id="4" name="Picture 4" descr="A picture containing cup&#10;&#10;Description generated with very high confidence">
            <a:extLst>
              <a:ext uri="{FF2B5EF4-FFF2-40B4-BE49-F238E27FC236}">
                <a16:creationId xmlns:a16="http://schemas.microsoft.com/office/drawing/2014/main" id="{9F674E20-560F-4B47-9353-A7FC95233DD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534655" y="2271140"/>
            <a:ext cx="4008888" cy="3758331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54C89E7-035B-4E89-920C-2E4EF5E5F12D}"/>
              </a:ext>
            </a:extLst>
          </p:cNvPr>
          <p:cNvSpPr txBox="1"/>
          <p:nvPr/>
        </p:nvSpPr>
        <p:spPr>
          <a:xfrm>
            <a:off x="7425267" y="18542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Patti or Allseasons?</a:t>
            </a:r>
          </a:p>
        </p:txBody>
      </p:sp>
    </p:spTree>
    <p:extLst>
      <p:ext uri="{BB962C8B-B14F-4D97-AF65-F5344CB8AC3E}">
        <p14:creationId xmlns:p14="http://schemas.microsoft.com/office/powerpoint/2010/main" val="31226515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10">
            <a:extLst>
              <a:ext uri="{FF2B5EF4-FFF2-40B4-BE49-F238E27FC236}">
                <a16:creationId xmlns:a16="http://schemas.microsoft.com/office/drawing/2014/main" id="{412E3267-7ABE-412B-8580-47EC0D1F61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31" name="Picture 12">
            <a:extLst>
              <a:ext uri="{FF2B5EF4-FFF2-40B4-BE49-F238E27FC236}">
                <a16:creationId xmlns:a16="http://schemas.microsoft.com/office/drawing/2014/main" id="{20B62C5A-2250-4380-AB23-DB87446CC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32" name="Oval 14">
            <a:extLst>
              <a:ext uri="{FF2B5EF4-FFF2-40B4-BE49-F238E27FC236}">
                <a16:creationId xmlns:a16="http://schemas.microsoft.com/office/drawing/2014/main" id="{D42CF425-7213-4F89-B0FF-4C2BDDD9C6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3" name="Picture 16">
            <a:extLst>
              <a:ext uri="{FF2B5EF4-FFF2-40B4-BE49-F238E27FC236}">
                <a16:creationId xmlns:a16="http://schemas.microsoft.com/office/drawing/2014/main" id="{D35DA97D-88F8-4249-B650-4FC9FD50A3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34" name="Picture 18">
            <a:extLst>
              <a:ext uri="{FF2B5EF4-FFF2-40B4-BE49-F238E27FC236}">
                <a16:creationId xmlns:a16="http://schemas.microsoft.com/office/drawing/2014/main" id="{43F38673-6E30-4BAE-AC67-0B283EBF4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35" name="Rectangle 20">
            <a:extLst>
              <a:ext uri="{FF2B5EF4-FFF2-40B4-BE49-F238E27FC236}">
                <a16:creationId xmlns:a16="http://schemas.microsoft.com/office/drawing/2014/main" id="{202A25CB-1ED1-4C87-AB49-8D3BC684D1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DFF3326-F8E5-4978-84D1-BCC4E0FA086A}"/>
              </a:ext>
            </a:extLst>
          </p:cNvPr>
          <p:cNvSpPr txBox="1"/>
          <p:nvPr/>
        </p:nvSpPr>
        <p:spPr>
          <a:xfrm>
            <a:off x="635458" y="4542502"/>
            <a:ext cx="9181185" cy="118998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7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SOCIAL MEDIA APPEARANCE </a:t>
            </a:r>
          </a:p>
        </p:txBody>
      </p:sp>
      <p:pic>
        <p:nvPicPr>
          <p:cNvPr id="6" name="Picture 6" descr="A screen shot of different people&#10;&#10;Description generated with very high confidence">
            <a:extLst>
              <a:ext uri="{FF2B5EF4-FFF2-40B4-BE49-F238E27FC236}">
                <a16:creationId xmlns:a16="http://schemas.microsoft.com/office/drawing/2014/main" id="{A3E75C9B-DDF7-4C58-AB2A-750120BFE53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069" y="453813"/>
            <a:ext cx="2382139" cy="4212336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pic>
        <p:nvPicPr>
          <p:cNvPr id="4" name="Picture 4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658EC437-2976-4051-BD89-CDDCAA63609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52437" y="831009"/>
            <a:ext cx="6255363" cy="3675871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712F535-43FD-4BA6-9090-3B96F190F22B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29456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7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32" name="Oval 31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80DFECF-A65C-441F-B2C3-3BDA1B458FDB}"/>
              </a:ext>
            </a:extLst>
          </p:cNvPr>
          <p:cNvSpPr txBox="1"/>
          <p:nvPr/>
        </p:nvSpPr>
        <p:spPr>
          <a:xfrm>
            <a:off x="648930" y="629266"/>
            <a:ext cx="9252154" cy="122398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42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HOW?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AEC1A43-9826-4449-B394-9E5FDAEC274B}"/>
              </a:ext>
            </a:extLst>
          </p:cNvPr>
          <p:cNvSpPr txBox="1"/>
          <p:nvPr/>
        </p:nvSpPr>
        <p:spPr>
          <a:xfrm>
            <a:off x="6575729" y="2052214"/>
            <a:ext cx="4415293" cy="419618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700" dirty="0">
                <a:latin typeface="+mj-lt"/>
                <a:ea typeface="+mj-ea"/>
                <a:cs typeface="+mj-cs"/>
              </a:rPr>
              <a:t>Daily posts/ Reminders of events</a:t>
            </a: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700" dirty="0">
              <a:latin typeface="+mj-lt"/>
              <a:ea typeface="+mj-ea"/>
              <a:cs typeface="+mj-cs"/>
            </a:endParaRP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700" dirty="0">
                <a:latin typeface="+mj-lt"/>
                <a:ea typeface="+mj-ea"/>
                <a:cs typeface="+mj-cs"/>
              </a:rPr>
              <a:t>Reaching a wider audience</a:t>
            </a: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700" dirty="0">
              <a:latin typeface="+mj-lt"/>
              <a:ea typeface="+mj-ea"/>
              <a:cs typeface="+mj-cs"/>
            </a:endParaRP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700" dirty="0">
                <a:latin typeface="+mj-lt"/>
                <a:ea typeface="+mj-ea"/>
                <a:cs typeface="+mj-cs"/>
              </a:rPr>
              <a:t>Becoming sponsors</a:t>
            </a: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700" dirty="0">
              <a:latin typeface="+mj-lt"/>
              <a:ea typeface="+mj-ea"/>
              <a:cs typeface="+mj-cs"/>
            </a:endParaRP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700" dirty="0">
                <a:latin typeface="+mj-lt"/>
                <a:ea typeface="+mj-ea"/>
                <a:cs typeface="+mj-cs"/>
              </a:rPr>
              <a:t>Following new trends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700" dirty="0">
              <a:latin typeface="+mj-lt"/>
              <a:ea typeface="+mj-ea"/>
              <a:cs typeface="+mj-cs"/>
            </a:endParaRP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700" dirty="0">
                <a:latin typeface="+mj-lt"/>
                <a:ea typeface="+mj-ea"/>
                <a:cs typeface="+mj-cs"/>
              </a:rPr>
              <a:t>Being smart about competition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700" dirty="0">
              <a:latin typeface="+mj-lt"/>
              <a:ea typeface="+mj-ea"/>
              <a:cs typeface="+mj-cs"/>
            </a:endParaRP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700" dirty="0">
                <a:latin typeface="+mj-lt"/>
                <a:ea typeface="+mj-ea"/>
                <a:cs typeface="+mj-cs"/>
              </a:rPr>
              <a:t>Knowing your customers online and building a mutual respect</a:t>
            </a: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700" dirty="0">
              <a:latin typeface="+mj-lt"/>
              <a:ea typeface="+mj-ea"/>
              <a:cs typeface="+mj-cs"/>
            </a:endParaRPr>
          </a:p>
        </p:txBody>
      </p:sp>
      <p:pic>
        <p:nvPicPr>
          <p:cNvPr id="27" name="Picture 28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E1959621-99B6-4517-A81E-6ABDABB7B0E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96075" y="2672347"/>
            <a:ext cx="4033794" cy="2989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479322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Ion</vt:lpstr>
      <vt:lpstr>PATTI PAVILION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510</cp:revision>
  <dcterms:created xsi:type="dcterms:W3CDTF">2020-02-11T19:56:33Z</dcterms:created>
  <dcterms:modified xsi:type="dcterms:W3CDTF">2020-02-11T23:30:55Z</dcterms:modified>
</cp:coreProperties>
</file>