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57" r:id="rId3"/>
    <p:sldId id="270" r:id="rId4"/>
    <p:sldId id="262" r:id="rId5"/>
    <p:sldId id="263" r:id="rId6"/>
    <p:sldId id="271" r:id="rId7"/>
    <p:sldId id="260" r:id="rId8"/>
    <p:sldId id="261" r:id="rId9"/>
    <p:sldId id="267" r:id="rId10"/>
    <p:sldId id="258" r:id="rId11"/>
    <p:sldId id="259" r:id="rId12"/>
    <p:sldId id="268" r:id="rId13"/>
    <p:sldId id="269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1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942AC-13B2-411C-B146-71F66C518ED1}" type="datetimeFigureOut">
              <a:rPr lang="en-GB" smtClean="0"/>
              <a:t>13/05/2018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C91D6-FC75-418B-B4CC-4640DB848C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7596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942AC-13B2-411C-B146-71F66C518ED1}" type="datetimeFigureOut">
              <a:rPr lang="en-GB" smtClean="0"/>
              <a:t>13/05/2018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C91D6-FC75-418B-B4CC-4640DB848C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6754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942AC-13B2-411C-B146-71F66C518ED1}" type="datetimeFigureOut">
              <a:rPr lang="en-GB" smtClean="0"/>
              <a:t>13/05/2018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C91D6-FC75-418B-B4CC-4640DB848C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4408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942AC-13B2-411C-B146-71F66C518ED1}" type="datetimeFigureOut">
              <a:rPr lang="en-GB" smtClean="0"/>
              <a:t>13/05/2018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C91D6-FC75-418B-B4CC-4640DB848C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891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942AC-13B2-411C-B146-71F66C518ED1}" type="datetimeFigureOut">
              <a:rPr lang="en-GB" smtClean="0"/>
              <a:t>13/05/2018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C91D6-FC75-418B-B4CC-4640DB848C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3764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942AC-13B2-411C-B146-71F66C518ED1}" type="datetimeFigureOut">
              <a:rPr lang="en-GB" smtClean="0"/>
              <a:t>13/05/2018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C91D6-FC75-418B-B4CC-4640DB848C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91184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942AC-13B2-411C-B146-71F66C518ED1}" type="datetimeFigureOut">
              <a:rPr lang="en-GB" smtClean="0"/>
              <a:t>13/05/2018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C91D6-FC75-418B-B4CC-4640DB848C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8156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942AC-13B2-411C-B146-71F66C518ED1}" type="datetimeFigureOut">
              <a:rPr lang="en-GB" smtClean="0"/>
              <a:t>13/05/2018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C91D6-FC75-418B-B4CC-4640DB848C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3176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942AC-13B2-411C-B146-71F66C518ED1}" type="datetimeFigureOut">
              <a:rPr lang="en-GB" smtClean="0"/>
              <a:t>13/05/2018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C91D6-FC75-418B-B4CC-4640DB848C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9083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942AC-13B2-411C-B146-71F66C518ED1}" type="datetimeFigureOut">
              <a:rPr lang="en-GB" smtClean="0"/>
              <a:t>13/05/2018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C91D6-FC75-418B-B4CC-4640DB848C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591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942AC-13B2-411C-B146-71F66C518ED1}" type="datetimeFigureOut">
              <a:rPr lang="en-GB" smtClean="0"/>
              <a:t>13/05/2018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C91D6-FC75-418B-B4CC-4640DB848CE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538246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942AC-13B2-411C-B146-71F66C518ED1}" type="datetimeFigureOut">
              <a:rPr lang="en-GB" smtClean="0"/>
              <a:t>13/05/2018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C91D6-FC75-418B-B4CC-4640DB848C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2726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942AC-13B2-411C-B146-71F66C518ED1}" type="datetimeFigureOut">
              <a:rPr lang="en-GB" smtClean="0"/>
              <a:t>13/05/2018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C91D6-FC75-418B-B4CC-4640DB848CE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025035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942AC-13B2-411C-B146-71F66C518ED1}" type="datetimeFigureOut">
              <a:rPr lang="en-GB" smtClean="0"/>
              <a:t>13/05/2018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C91D6-FC75-418B-B4CC-4640DB848C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4667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942AC-13B2-411C-B146-71F66C518ED1}" type="datetimeFigureOut">
              <a:rPr lang="en-GB" smtClean="0"/>
              <a:t>13/05/2018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C91D6-FC75-418B-B4CC-4640DB848C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94264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942AC-13B2-411C-B146-71F66C518ED1}" type="datetimeFigureOut">
              <a:rPr lang="en-GB" smtClean="0"/>
              <a:t>13/05/2018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C91D6-FC75-418B-B4CC-4640DB848C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5026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7942AC-13B2-411C-B146-71F66C518ED1}" type="datetimeFigureOut">
              <a:rPr lang="en-GB" smtClean="0"/>
              <a:t>13/05/2018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988C91D6-FC75-418B-B4CC-4640DB848C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0295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B94A29-45B4-4E95-B92C-9413B35A36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2015" y="1374371"/>
            <a:ext cx="8741988" cy="2676465"/>
          </a:xfrm>
        </p:spPr>
        <p:txBody>
          <a:bodyPr/>
          <a:lstStyle/>
          <a:p>
            <a:r>
              <a:rPr lang="en-GB" b="1" i="1" dirty="0">
                <a:solidFill>
                  <a:schemeClr val="tx1"/>
                </a:solidFill>
              </a:rPr>
              <a:t>My Personal Professional Development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6D1F24-78AB-44BD-87E6-F95FCD6D98B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Mali Burgess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63949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F2458-4F49-4CA9-8817-6D851EC9BA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What is embedded counselling?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97DBC3-E89C-4CB2-B0A2-4F4C2C343E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Counselling skills which are embedded within a primary role;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“counselling is delivered within informal, situated encounters between service users and practitioners in fields such as nursing, medicine, teaching and social work.” </a:t>
            </a:r>
          </a:p>
          <a:p>
            <a:pPr marL="0" indent="0" algn="r">
              <a:buNone/>
            </a:pPr>
            <a:r>
              <a:rPr lang="en-GB" sz="1600" i="1" dirty="0"/>
              <a:t>(McLeod &amp; McLeod, 2014).</a:t>
            </a:r>
          </a:p>
          <a:p>
            <a:pPr marL="0" indent="0" algn="r">
              <a:buNone/>
            </a:pPr>
            <a:endParaRPr lang="en-GB" sz="1600" i="1" dirty="0"/>
          </a:p>
          <a:p>
            <a:pPr marL="0" indent="0" algn="r">
              <a:buNone/>
            </a:pPr>
            <a:endParaRPr lang="en-GB" sz="1600" i="1" dirty="0"/>
          </a:p>
        </p:txBody>
      </p:sp>
    </p:spTree>
    <p:extLst>
      <p:ext uri="{BB962C8B-B14F-4D97-AF65-F5344CB8AC3E}">
        <p14:creationId xmlns:p14="http://schemas.microsoft.com/office/powerpoint/2010/main" val="22447743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00A60E-0549-4999-BD9A-C829597A6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Embedded Counsellors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009886-D871-4612-A341-5B9B713D2F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“Counselling episodes are triggered when a person experiences conflict, blockage or anything that they cannot resolve by using resources that are immediately available to them.”</a:t>
            </a:r>
          </a:p>
          <a:p>
            <a:pPr marL="0" indent="0" algn="r">
              <a:buNone/>
            </a:pPr>
            <a:r>
              <a:rPr lang="en-GB" i="1" dirty="0"/>
              <a:t>(McLeod &amp; McLeod, 2007)</a:t>
            </a:r>
          </a:p>
          <a:p>
            <a:pPr marL="0" indent="0" algn="r">
              <a:buNone/>
            </a:pPr>
            <a:endParaRPr lang="en-GB" i="1" dirty="0"/>
          </a:p>
          <a:p>
            <a:r>
              <a:rPr lang="en-GB" dirty="0"/>
              <a:t>Memberships and accountability to their own professional bodies </a:t>
            </a:r>
          </a:p>
          <a:p>
            <a:r>
              <a:rPr lang="en-GB" dirty="0"/>
              <a:t>Counselling is secondary to their main function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28224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FF3C71-31D9-4700-B8F8-7B0283331E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Reflecting on my own use of embedded skills within the module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8C08E-30EB-4A98-A4BA-8AF62C19A4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458" y="2017223"/>
            <a:ext cx="8596668" cy="4688378"/>
          </a:xfrm>
        </p:spPr>
        <p:txBody>
          <a:bodyPr>
            <a:normAutofit/>
          </a:bodyPr>
          <a:lstStyle/>
          <a:p>
            <a:r>
              <a:rPr lang="en-GB" dirty="0"/>
              <a:t>“Reflection refers to the means by which the human mind has knowing of itself and it’s thinking.”</a:t>
            </a:r>
          </a:p>
          <a:p>
            <a:pPr marL="0" indent="0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i="1" dirty="0"/>
              <a:t> (Higgins , 2011).</a:t>
            </a:r>
          </a:p>
          <a:p>
            <a:endParaRPr lang="en-GB" dirty="0"/>
          </a:p>
          <a:p>
            <a:r>
              <a:rPr lang="en-GB" dirty="0"/>
              <a:t>In triad groups </a:t>
            </a:r>
          </a:p>
          <a:p>
            <a:r>
              <a:rPr lang="en-GB" dirty="0"/>
              <a:t>Family</a:t>
            </a:r>
          </a:p>
          <a:p>
            <a:r>
              <a:rPr lang="en-GB" dirty="0"/>
              <a:t>Peers </a:t>
            </a:r>
          </a:p>
          <a:p>
            <a:r>
              <a:rPr lang="en-GB" dirty="0"/>
              <a:t>Social situations in work </a:t>
            </a:r>
          </a:p>
          <a:p>
            <a:r>
              <a:rPr lang="en-GB" dirty="0"/>
              <a:t>Friends </a:t>
            </a:r>
          </a:p>
          <a:p>
            <a:r>
              <a:rPr lang="en-GB" dirty="0"/>
              <a:t>Twenty minute DVD recording</a:t>
            </a:r>
          </a:p>
        </p:txBody>
      </p:sp>
    </p:spTree>
    <p:extLst>
      <p:ext uri="{BB962C8B-B14F-4D97-AF65-F5344CB8AC3E}">
        <p14:creationId xmlns:p14="http://schemas.microsoft.com/office/powerpoint/2010/main" val="36470406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C9255B-E0E7-4D54-A869-268EEBCD5A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Motivational interviewing or solution focused therapy?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A95BD4-CAB7-4613-9DC0-55D7ACCF99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Adapted the motivational interviewing technique into my practices </a:t>
            </a:r>
          </a:p>
          <a:p>
            <a:r>
              <a:rPr lang="en-GB" dirty="0"/>
              <a:t>Client centred</a:t>
            </a:r>
          </a:p>
          <a:p>
            <a:r>
              <a:rPr lang="en-GB" dirty="0"/>
              <a:t>Supporting the individual</a:t>
            </a:r>
          </a:p>
          <a:p>
            <a:r>
              <a:rPr lang="en-GB" dirty="0"/>
              <a:t>Focusing on the achievement </a:t>
            </a:r>
          </a:p>
          <a:p>
            <a:r>
              <a:rPr lang="en-GB" dirty="0"/>
              <a:t>Positivity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“a method of interacting with patients to enhance behaviour change.” </a:t>
            </a:r>
          </a:p>
          <a:p>
            <a:endParaRPr lang="en-GB" dirty="0"/>
          </a:p>
          <a:p>
            <a:endParaRPr lang="en-GB" dirty="0"/>
          </a:p>
          <a:p>
            <a:pPr marL="0" indent="0" algn="r">
              <a:buNone/>
            </a:pPr>
            <a:r>
              <a:rPr lang="en-GB" i="1" dirty="0"/>
              <a:t>(Rollnick , et al., 2009)</a:t>
            </a:r>
          </a:p>
        </p:txBody>
      </p:sp>
    </p:spTree>
    <p:extLst>
      <p:ext uri="{BB962C8B-B14F-4D97-AF65-F5344CB8AC3E}">
        <p14:creationId xmlns:p14="http://schemas.microsoft.com/office/powerpoint/2010/main" val="28235292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18C91-DF5D-4978-9EF1-08F0285CE3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How effective is Motivational Interviewing?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A7A0FC-86E8-4D64-829C-B6F6FF8235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Researched conducted states that MI is effective in dealing with addiction and problem behaviours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7852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26A41-CCA5-499C-81E9-2B27C999A4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How has feedback from others helped me?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CDD335-D8C2-4E7C-86D5-223E6D95CB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Identify my strengths and weaknesses </a:t>
            </a:r>
          </a:p>
          <a:p>
            <a:r>
              <a:rPr lang="en-GB" dirty="0"/>
              <a:t>Gain insight into personal capabilities</a:t>
            </a:r>
          </a:p>
          <a:p>
            <a:r>
              <a:rPr lang="en-GB" dirty="0"/>
              <a:t>Gain a better understanding of embedded counselling</a:t>
            </a:r>
          </a:p>
          <a:p>
            <a:r>
              <a:rPr lang="en-GB" dirty="0"/>
              <a:t>Goal setting </a:t>
            </a:r>
          </a:p>
          <a:p>
            <a:r>
              <a:rPr lang="en-GB" dirty="0"/>
              <a:t>Implementing changes and learning from mistakes</a:t>
            </a:r>
          </a:p>
          <a:p>
            <a:r>
              <a:rPr lang="en-GB" dirty="0"/>
              <a:t>Confidence </a:t>
            </a:r>
          </a:p>
          <a:p>
            <a:r>
              <a:rPr lang="en-GB" dirty="0"/>
              <a:t>Developing my skills further</a:t>
            </a:r>
          </a:p>
          <a:p>
            <a:r>
              <a:rPr lang="en-GB" dirty="0"/>
              <a:t>Practicing in person and reflecting on DVD helps identify weaknesses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82385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EFEE5-F78F-4219-BA23-84933ADD55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Skills that I have developed and improved?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2EDC37-770B-4D76-9072-CDBCF7C5F7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More self awareness on verbal/non verbal</a:t>
            </a:r>
          </a:p>
          <a:p>
            <a:r>
              <a:rPr lang="en-GB" dirty="0"/>
              <a:t>Better understanding of people and situations </a:t>
            </a:r>
          </a:p>
          <a:p>
            <a:r>
              <a:rPr lang="en-GB" dirty="0"/>
              <a:t>Active listening has improved</a:t>
            </a:r>
          </a:p>
          <a:p>
            <a:r>
              <a:rPr lang="en-GB" dirty="0"/>
              <a:t>Linking theory to practice </a:t>
            </a:r>
          </a:p>
          <a:p>
            <a:r>
              <a:rPr lang="en-GB" dirty="0"/>
              <a:t>Tone and pace of voice improved </a:t>
            </a:r>
          </a:p>
          <a:p>
            <a:r>
              <a:rPr lang="en-GB" dirty="0"/>
              <a:t>Positive body language</a:t>
            </a:r>
          </a:p>
          <a:p>
            <a:r>
              <a:rPr lang="en-GB" dirty="0"/>
              <a:t>Empathy </a:t>
            </a:r>
          </a:p>
        </p:txBody>
      </p:sp>
    </p:spTree>
    <p:extLst>
      <p:ext uri="{BB962C8B-B14F-4D97-AF65-F5344CB8AC3E}">
        <p14:creationId xmlns:p14="http://schemas.microsoft.com/office/powerpoint/2010/main" val="4405065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73C5D9-B7F6-4564-98AF-2C58C221BD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Linking theory to practice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2BAA9-FBAF-44F0-BD77-EA0BD3E1A3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By linking theory to practice it has helped;</a:t>
            </a:r>
          </a:p>
          <a:p>
            <a:endParaRPr lang="en-GB" dirty="0"/>
          </a:p>
          <a:p>
            <a:pPr>
              <a:buFont typeface="+mj-lt"/>
              <a:buAutoNum type="arabicPeriod"/>
            </a:pPr>
            <a:r>
              <a:rPr lang="en-GB" dirty="0"/>
              <a:t>Develop skills further and adapt new techniques </a:t>
            </a:r>
          </a:p>
          <a:p>
            <a:pPr>
              <a:buFont typeface="+mj-lt"/>
              <a:buAutoNum type="arabicPeriod"/>
            </a:pPr>
            <a:r>
              <a:rPr lang="en-GB" dirty="0"/>
              <a:t>Gained confidence in being able to reflect on my practices and identify my weaknesses in order to improve personal capabilities </a:t>
            </a:r>
          </a:p>
          <a:p>
            <a:pPr>
              <a:buFont typeface="+mj-lt"/>
              <a:buAutoNum type="arabicPeriod"/>
            </a:pPr>
            <a:r>
              <a:rPr lang="en-GB" dirty="0"/>
              <a:t>Distinguish the difference between counselling skills, advocacy skills and embedded skills and how to put them into practice </a:t>
            </a:r>
          </a:p>
          <a:p>
            <a:pPr>
              <a:buFont typeface="+mj-lt"/>
              <a:buAutoNum type="arabicPeriod"/>
            </a:pPr>
            <a:endParaRPr lang="en-GB" dirty="0"/>
          </a:p>
          <a:p>
            <a:endParaRPr lang="en-GB" dirty="0"/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93880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FCC85B-AFFB-4267-B762-DCB5344BE1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Implications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C931B5-4ADB-4239-9E70-1D4DD4F6A4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Unqualified professional </a:t>
            </a:r>
          </a:p>
          <a:p>
            <a:r>
              <a:rPr lang="en-GB" dirty="0"/>
              <a:t>Not equipped for the dual role </a:t>
            </a:r>
          </a:p>
          <a:p>
            <a:r>
              <a:rPr lang="en-GB" dirty="0"/>
              <a:t>May cause damage to the individual (no training – may say the wrong thing and make the individual worse)</a:t>
            </a:r>
          </a:p>
          <a:p>
            <a:r>
              <a:rPr lang="en-GB" dirty="0"/>
              <a:t>Too many practitioners – can cause conflict </a:t>
            </a:r>
          </a:p>
          <a:p>
            <a:r>
              <a:rPr lang="en-GB" dirty="0"/>
              <a:t>No trust is built </a:t>
            </a:r>
          </a:p>
          <a:p>
            <a:r>
              <a:rPr lang="en-GB" dirty="0"/>
              <a:t>Breach of confidentiality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89867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B556E-72D9-44A4-A384-A277A71DFB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Recommendations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DF40BC-0A39-4922-95A0-75EE50C59A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Recommended training</a:t>
            </a:r>
          </a:p>
          <a:p>
            <a:r>
              <a:rPr lang="en-GB" dirty="0"/>
              <a:t>Develop protocol’s </a:t>
            </a:r>
          </a:p>
          <a:p>
            <a:r>
              <a:rPr lang="en-GB" dirty="0"/>
              <a:t>Should embedded counselling be used as a initial step before being properly referred to a professional counsellor? as it may impact the individual negatively and harm their well-being?</a:t>
            </a:r>
          </a:p>
          <a:p>
            <a:r>
              <a:rPr lang="en-GB" dirty="0"/>
              <a:t>Setting boundaries for embedded counsellors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04858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EA00E-D690-4ECB-B95C-5AF05A0B4B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3F6CFB-5154-45DB-8C75-A7F14ADE2B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Embedded counselling is in informal and practitioners debate whether it is effective </a:t>
            </a:r>
          </a:p>
          <a:p>
            <a:r>
              <a:rPr lang="en-GB" dirty="0"/>
              <a:t>Practice helps improvement and development </a:t>
            </a:r>
          </a:p>
          <a:p>
            <a:r>
              <a:rPr lang="en-GB" dirty="0"/>
              <a:t>Feedback from others (positive or negative) will help and improve your skills further – able to identify mistakes and make change for future practices</a:t>
            </a:r>
          </a:p>
          <a:p>
            <a:r>
              <a:rPr lang="en-GB" dirty="0"/>
              <a:t>Every year, improvement and achievement is made </a:t>
            </a:r>
          </a:p>
          <a:p>
            <a:endParaRPr lang="en-GB" dirty="0"/>
          </a:p>
          <a:p>
            <a:r>
              <a:rPr lang="en-GB" dirty="0"/>
              <a:t>Improving never ends!!!!!!!!</a:t>
            </a:r>
          </a:p>
          <a:p>
            <a:endParaRPr lang="en-GB" dirty="0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709CA9AD-D333-485C-ADBB-5291D14DFE97}"/>
              </a:ext>
            </a:extLst>
          </p:cNvPr>
          <p:cNvSpPr/>
          <p:nvPr/>
        </p:nvSpPr>
        <p:spPr>
          <a:xfrm>
            <a:off x="6323215" y="4587341"/>
            <a:ext cx="354676" cy="1939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418113-6725-4D7F-94DE-981215EE146B}"/>
              </a:ext>
            </a:extLst>
          </p:cNvPr>
          <p:cNvSpPr txBox="1"/>
          <p:nvPr/>
        </p:nvSpPr>
        <p:spPr>
          <a:xfrm>
            <a:off x="6677891" y="4509551"/>
            <a:ext cx="95873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learning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18518A98-2692-4FC4-8F73-4D72BECA8702}"/>
              </a:ext>
            </a:extLst>
          </p:cNvPr>
          <p:cNvSpPr/>
          <p:nvPr/>
        </p:nvSpPr>
        <p:spPr>
          <a:xfrm>
            <a:off x="7531331" y="4587341"/>
            <a:ext cx="343593" cy="1939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CCFF144-5D97-4658-9E57-F407104CCEEB}"/>
              </a:ext>
            </a:extLst>
          </p:cNvPr>
          <p:cNvSpPr txBox="1"/>
          <p:nvPr/>
        </p:nvSpPr>
        <p:spPr>
          <a:xfrm>
            <a:off x="7874924" y="4509551"/>
            <a:ext cx="108065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practicing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5E2CD46F-2260-4D2D-973A-B8C76B830483}"/>
              </a:ext>
            </a:extLst>
          </p:cNvPr>
          <p:cNvSpPr/>
          <p:nvPr/>
        </p:nvSpPr>
        <p:spPr>
          <a:xfrm>
            <a:off x="8803409" y="4587341"/>
            <a:ext cx="318423" cy="1939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1C11AF5-3C91-4A26-BA14-D5C743042775}"/>
              </a:ext>
            </a:extLst>
          </p:cNvPr>
          <p:cNvSpPr txBox="1"/>
          <p:nvPr/>
        </p:nvSpPr>
        <p:spPr>
          <a:xfrm>
            <a:off x="9088120" y="4478773"/>
            <a:ext cx="1039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Improving</a:t>
            </a:r>
            <a:r>
              <a:rPr lang="en-GB" dirty="0"/>
              <a:t> </a:t>
            </a:r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0C923AD9-E7F1-4EF8-8F5D-0281D3AFD9CB}"/>
              </a:ext>
            </a:extLst>
          </p:cNvPr>
          <p:cNvSpPr/>
          <p:nvPr/>
        </p:nvSpPr>
        <p:spPr>
          <a:xfrm>
            <a:off x="9775767" y="4817328"/>
            <a:ext cx="216131" cy="29371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C41A7EC-6634-4565-9FCC-191973CE06C1}"/>
              </a:ext>
            </a:extLst>
          </p:cNvPr>
          <p:cNvSpPr txBox="1"/>
          <p:nvPr/>
        </p:nvSpPr>
        <p:spPr>
          <a:xfrm>
            <a:off x="9202188" y="5080267"/>
            <a:ext cx="13632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Developing</a:t>
            </a:r>
            <a:r>
              <a:rPr lang="en-GB" dirty="0"/>
              <a:t> </a:t>
            </a:r>
          </a:p>
        </p:txBody>
      </p:sp>
      <p:sp>
        <p:nvSpPr>
          <p:cNvPr id="12" name="Arrow: Left 11">
            <a:extLst>
              <a:ext uri="{FF2B5EF4-FFF2-40B4-BE49-F238E27FC236}">
                <a16:creationId xmlns:a16="http://schemas.microsoft.com/office/drawing/2014/main" id="{5151FC24-D4E3-496A-AC7E-E6D6DFB92C71}"/>
              </a:ext>
            </a:extLst>
          </p:cNvPr>
          <p:cNvSpPr/>
          <p:nvPr/>
        </p:nvSpPr>
        <p:spPr>
          <a:xfrm>
            <a:off x="8919788" y="5187187"/>
            <a:ext cx="318423" cy="19396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F451D3F-73C5-474C-B3FA-FFAB49C0B8CD}"/>
              </a:ext>
            </a:extLst>
          </p:cNvPr>
          <p:cNvSpPr txBox="1"/>
          <p:nvPr/>
        </p:nvSpPr>
        <p:spPr>
          <a:xfrm>
            <a:off x="8003423" y="5111044"/>
            <a:ext cx="95919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achieving</a:t>
            </a:r>
          </a:p>
        </p:txBody>
      </p:sp>
      <p:sp>
        <p:nvSpPr>
          <p:cNvPr id="14" name="Arrow: Down 13">
            <a:extLst>
              <a:ext uri="{FF2B5EF4-FFF2-40B4-BE49-F238E27FC236}">
                <a16:creationId xmlns:a16="http://schemas.microsoft.com/office/drawing/2014/main" id="{8B1C0ED8-6811-44C7-BADD-390E51279AA8}"/>
              </a:ext>
            </a:extLst>
          </p:cNvPr>
          <p:cNvSpPr/>
          <p:nvPr/>
        </p:nvSpPr>
        <p:spPr>
          <a:xfrm>
            <a:off x="7867880" y="5295709"/>
            <a:ext cx="198468" cy="30777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F0EE024-BAC8-46A0-B8E7-39B396F82826}"/>
              </a:ext>
            </a:extLst>
          </p:cNvPr>
          <p:cNvSpPr txBox="1"/>
          <p:nvPr/>
        </p:nvSpPr>
        <p:spPr>
          <a:xfrm>
            <a:off x="7206905" y="5712537"/>
            <a:ext cx="166254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success/happiness </a:t>
            </a:r>
          </a:p>
        </p:txBody>
      </p:sp>
    </p:spTree>
    <p:extLst>
      <p:ext uri="{BB962C8B-B14F-4D97-AF65-F5344CB8AC3E}">
        <p14:creationId xmlns:p14="http://schemas.microsoft.com/office/powerpoint/2010/main" val="34088622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2D5DC9-A96B-4D29-B496-725A6527D6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References;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6146C6-D6D6-446D-A3C8-8BFF9B7E22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Rollnick , S., Miller , W. R., Butler, C. C. &amp; </a:t>
            </a:r>
            <a:r>
              <a:rPr lang="en-GB" dirty="0" err="1"/>
              <a:t>Aloia</a:t>
            </a:r>
            <a:r>
              <a:rPr lang="en-GB" dirty="0"/>
              <a:t>, M. S., 2009. Motivational Interviewing in Health Care: Helping Patients Change </a:t>
            </a:r>
            <a:r>
              <a:rPr lang="en-GB" dirty="0" err="1"/>
              <a:t>Behavior</a:t>
            </a:r>
            <a:r>
              <a:rPr lang="en-GB" dirty="0"/>
              <a:t>. </a:t>
            </a:r>
            <a:r>
              <a:rPr lang="en-GB" i="1" dirty="0"/>
              <a:t>Journal of Chronic Obstructive Pulmonary Disease</a:t>
            </a:r>
            <a:r>
              <a:rPr lang="en-GB" dirty="0"/>
              <a:t> , 5(3).</a:t>
            </a:r>
          </a:p>
          <a:p>
            <a:r>
              <a:rPr lang="en-GB" dirty="0"/>
              <a:t>McLeod, J. &amp; McLeod, J., 2014. Research on embedded counselling: An emerging topic of potential importance for the future of counselling psychology. </a:t>
            </a:r>
            <a:r>
              <a:rPr lang="en-GB" i="1" dirty="0"/>
              <a:t>Journal of Counselling Psychology Quarterly </a:t>
            </a:r>
            <a:r>
              <a:rPr lang="en-GB" dirty="0"/>
              <a:t>, 28(1).</a:t>
            </a:r>
          </a:p>
          <a:p>
            <a:r>
              <a:rPr lang="en-GB" dirty="0"/>
              <a:t>Miller, W. R., 2009. Motivational Interviewing with Problem Drinkers. </a:t>
            </a:r>
            <a:r>
              <a:rPr lang="en-GB" i="1" dirty="0"/>
              <a:t>Behavioural and Cognitive Psychotherapy</a:t>
            </a:r>
            <a:r>
              <a:rPr lang="en-GB" dirty="0"/>
              <a:t>, 11(2).</a:t>
            </a:r>
          </a:p>
          <a:p>
            <a:r>
              <a:rPr lang="en-GB" dirty="0"/>
              <a:t>Higgins , D., 2011. Why Reflect? Recognising the Link Between Learning and Reflecting. </a:t>
            </a:r>
            <a:r>
              <a:rPr lang="en-GB" i="1" dirty="0"/>
              <a:t>Journal Reflective Practice; International and Multidisciplinary Perspectives </a:t>
            </a:r>
            <a:r>
              <a:rPr lang="en-GB" dirty="0"/>
              <a:t>, 12(5).</a:t>
            </a:r>
          </a:p>
          <a:p>
            <a:r>
              <a:rPr lang="en-GB" dirty="0"/>
              <a:t>McLeod, J. &amp; McLeod, J., 2007. Counselling Skills. Second Edition ed. New York: Open University Press.</a:t>
            </a:r>
          </a:p>
          <a:p>
            <a:r>
              <a:rPr lang="en-GB" dirty="0" err="1"/>
              <a:t>Resnicow</a:t>
            </a:r>
            <a:r>
              <a:rPr lang="en-GB" dirty="0"/>
              <a:t>, K., </a:t>
            </a:r>
            <a:r>
              <a:rPr lang="en-GB" dirty="0" err="1"/>
              <a:t>DiIorio</a:t>
            </a:r>
            <a:r>
              <a:rPr lang="en-GB" dirty="0"/>
              <a:t>, C., </a:t>
            </a:r>
            <a:r>
              <a:rPr lang="en-GB" dirty="0" err="1"/>
              <a:t>Soet</a:t>
            </a:r>
            <a:r>
              <a:rPr lang="en-GB" dirty="0"/>
              <a:t>, J. E., Borrelli, B., Hecht, J., &amp; Ernst, D. (2002). Motivational interviewing in health promotion: It sounds like something is changing. Health Psychology</a:t>
            </a:r>
          </a:p>
          <a:p>
            <a:r>
              <a:rPr lang="en-GB" dirty="0"/>
              <a:t>Anderson, B., 2007. Collaborative care and motivational interviewing: improving depression outcomes through patient empowerment interventions. The American Journal of Managed Care.</a:t>
            </a:r>
          </a:p>
          <a:p>
            <a:r>
              <a:rPr lang="en-GB" dirty="0"/>
              <a:t>Burke, B. L., </a:t>
            </a:r>
            <a:r>
              <a:rPr lang="en-GB" dirty="0" err="1"/>
              <a:t>Arkowitz</a:t>
            </a:r>
            <a:r>
              <a:rPr lang="en-GB" dirty="0"/>
              <a:t>, H. &amp; </a:t>
            </a:r>
            <a:r>
              <a:rPr lang="en-GB" dirty="0" err="1"/>
              <a:t>Menchola</a:t>
            </a:r>
            <a:r>
              <a:rPr lang="en-GB" dirty="0"/>
              <a:t>, M., 2018. The efficacy of motivational interviewing: A meta-analysis of controlled clinical trials.. American Psychological Association , 71(5).</a:t>
            </a:r>
          </a:p>
          <a:p>
            <a:r>
              <a:rPr lang="en-GB" dirty="0"/>
              <a:t>Monti , P. M. et al., 2007. Motivational interviewing versus feedback only in emergency care for young adult problem drinking. Addiction; Society For The Study of Addiction.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529323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3060</TotalTime>
  <Words>817</Words>
  <Application>Microsoft Office PowerPoint</Application>
  <PresentationFormat>Widescreen</PresentationFormat>
  <Paragraphs>105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Trebuchet MS</vt:lpstr>
      <vt:lpstr>Wingdings 3</vt:lpstr>
      <vt:lpstr>Facet</vt:lpstr>
      <vt:lpstr>My Personal Professional Development </vt:lpstr>
      <vt:lpstr>What is embedded counselling?</vt:lpstr>
      <vt:lpstr>Embedded Counsellors </vt:lpstr>
      <vt:lpstr>Reflecting on my own use of embedded skills within the module </vt:lpstr>
      <vt:lpstr>Motivational interviewing or solution focused therapy?</vt:lpstr>
      <vt:lpstr>How effective is Motivational Interviewing?</vt:lpstr>
      <vt:lpstr>How has feedback from others helped me?</vt:lpstr>
      <vt:lpstr>Skills that I have developed and improved?</vt:lpstr>
      <vt:lpstr>Linking theory to practice </vt:lpstr>
      <vt:lpstr>Implications</vt:lpstr>
      <vt:lpstr>Recommendations </vt:lpstr>
      <vt:lpstr>Conclusion </vt:lpstr>
      <vt:lpstr>References;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Professional Devlopment</dc:title>
  <dc:creator>Mali Burgess</dc:creator>
  <cp:lastModifiedBy>Mali Burgess</cp:lastModifiedBy>
  <cp:revision>32</cp:revision>
  <dcterms:created xsi:type="dcterms:W3CDTF">2018-05-13T16:45:36Z</dcterms:created>
  <dcterms:modified xsi:type="dcterms:W3CDTF">2018-05-15T19:46:00Z</dcterms:modified>
</cp:coreProperties>
</file>