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notesMasterIdLst>
    <p:notesMasterId r:id="rId13"/>
  </p:notesMasterIdLst>
  <p:sldIdLst>
    <p:sldId id="256" r:id="rId2"/>
    <p:sldId id="316" r:id="rId3"/>
    <p:sldId id="308" r:id="rId4"/>
    <p:sldId id="314" r:id="rId5"/>
    <p:sldId id="315" r:id="rId6"/>
    <p:sldId id="311" r:id="rId7"/>
    <p:sldId id="312" r:id="rId8"/>
    <p:sldId id="310" r:id="rId9"/>
    <p:sldId id="313" r:id="rId10"/>
    <p:sldId id="309" r:id="rId11"/>
    <p:sldId id="298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92" autoAdjust="0"/>
    <p:restoredTop sz="69991" autoAdjust="0"/>
  </p:normalViewPr>
  <p:slideViewPr>
    <p:cSldViewPr>
      <p:cViewPr varScale="1">
        <p:scale>
          <a:sx n="67" d="100"/>
          <a:sy n="67" d="100"/>
        </p:scale>
        <p:origin x="1808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EEC5DD-D254-46D2-9AE3-104629CE9B67}" type="datetimeFigureOut">
              <a:rPr lang="en-GB" smtClean="0"/>
              <a:t>26/03/2021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8E5653-4D65-4478-8C5B-CDD9CA4768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2080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test nominal data, we can make use of the Chi-Squared tests</a:t>
            </a:r>
          </a:p>
          <a:p>
            <a:r>
              <a:rPr lang="en-GB" dirty="0"/>
              <a:t>The test in question only handles categories and frequencies, and as such the categories do not need to be placed in any particular rank or order.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/>
              <a:t>e.g.  Is there a statistically significant relationship between Educational Attainment and Gender?</a:t>
            </a:r>
          </a:p>
          <a:p>
            <a:endParaRPr lang="en-US" dirty="0"/>
          </a:p>
          <a:p>
            <a:r>
              <a:rPr lang="en-US" dirty="0"/>
              <a:t>In other words, is Educational Attainment INDEPENDENT of Gender?</a:t>
            </a:r>
          </a:p>
          <a:p>
            <a:r>
              <a:rPr lang="en-US" dirty="0"/>
              <a:t>Or is </a:t>
            </a:r>
            <a:r>
              <a:rPr lang="en-US" dirty="0" err="1"/>
              <a:t>is</a:t>
            </a:r>
            <a:r>
              <a:rPr lang="en-US" dirty="0"/>
              <a:t> Educational Attainment related to Gender</a:t>
            </a:r>
          </a:p>
          <a:p>
            <a:endParaRPr lang="en-GB" dirty="0"/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result is significant if this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value is equal to or less than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designated alpha level (normally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0.05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See the column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Asymptotic</a:t>
            </a:r>
            <a:r>
              <a:rPr lang="en-GB" sz="1200" b="1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Significance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.000</a:t>
            </a:r>
          </a:p>
          <a:p>
            <a:r>
              <a:rPr lang="en-US" dirty="0"/>
              <a:t>i.e. Greater than 0.05 = not significant</a:t>
            </a:r>
          </a:p>
          <a:p>
            <a:r>
              <a:rPr lang="en-US" dirty="0"/>
              <a:t>Equal to 0.05 = borderline significant (normally considered significant)</a:t>
            </a:r>
          </a:p>
          <a:p>
            <a:r>
              <a:rPr lang="en-US" dirty="0"/>
              <a:t>Less than 0.05 = significant</a:t>
            </a:r>
          </a:p>
          <a:p>
            <a:r>
              <a:rPr lang="en-US" dirty="0"/>
              <a:t>If the effect is not significant then the variables are clearly INDEPENDENT of each other (hence the name ‘Chi-Square test for independence’!)</a:t>
            </a:r>
          </a:p>
          <a:p>
            <a:endParaRPr lang="en-US" dirty="0"/>
          </a:p>
          <a:p>
            <a:r>
              <a:rPr lang="en-US" dirty="0"/>
              <a:t>We refer to the ‘Asymptotic Significance (2-sided)’ as the ‘</a:t>
            </a:r>
            <a:r>
              <a:rPr lang="en-US" u="sng" dirty="0"/>
              <a:t>p-value</a:t>
            </a:r>
            <a:r>
              <a:rPr lang="en-US" dirty="0"/>
              <a:t>’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1200" b="1" dirty="0">
                <a:solidFill>
                  <a:srgbClr val="FFFF00"/>
                </a:solidFill>
              </a:rPr>
              <a:t>H</a:t>
            </a:r>
            <a:r>
              <a:rPr lang="en-US" sz="1200" b="1" baseline="-25000" dirty="0">
                <a:solidFill>
                  <a:srgbClr val="FFFF00"/>
                </a:solidFill>
              </a:rPr>
              <a:t>0 </a:t>
            </a:r>
            <a:r>
              <a:rPr lang="en-GB" sz="12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‘the educational attainment is the same for males and females’</a:t>
            </a:r>
          </a:p>
          <a:p>
            <a:pPr lvl="1"/>
            <a:r>
              <a:rPr lang="en-US" sz="1200" b="1" dirty="0">
                <a:solidFill>
                  <a:srgbClr val="FFFF00"/>
                </a:solidFill>
              </a:rPr>
              <a:t>	H</a:t>
            </a:r>
            <a:r>
              <a:rPr lang="en-US" sz="1200" b="1" baseline="-25000" dirty="0">
                <a:solidFill>
                  <a:srgbClr val="FFFF00"/>
                </a:solidFill>
              </a:rPr>
              <a:t>1</a:t>
            </a:r>
            <a:r>
              <a:rPr lang="en-GB" sz="12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that ‘the educational attainment  is different for males and females’</a:t>
            </a:r>
          </a:p>
          <a:p>
            <a:endParaRPr lang="en-US" dirty="0"/>
          </a:p>
          <a:p>
            <a:endParaRPr lang="en-GB" sz="1200" b="1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this case this result is</a:t>
            </a:r>
            <a:r>
              <a:rPr lang="en-GB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highly significant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en-US" sz="1200" b="1" dirty="0">
                <a:latin typeface="Times New Roman" pitchFamily="18" charset="0"/>
              </a:rPr>
              <a:t>H</a:t>
            </a:r>
            <a:r>
              <a:rPr lang="en-US" sz="1200" b="1" baseline="-25000" dirty="0">
                <a:latin typeface="Times New Roman" pitchFamily="18" charset="0"/>
              </a:rPr>
              <a:t>0</a:t>
            </a:r>
            <a:r>
              <a:rPr lang="en-US" sz="1200" baseline="-25000" dirty="0">
                <a:latin typeface="Times New Roman" pitchFamily="18" charset="0"/>
              </a:rPr>
              <a:t> 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12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here is no association.  Initial Annual Salary (Salary) and Year of Birth (Born and independent of each other).</a:t>
            </a:r>
            <a:r>
              <a:rPr lang="en-US" sz="1200" dirty="0">
                <a:latin typeface="Times New Roman" pitchFamily="18" charset="0"/>
              </a:rPr>
              <a:t>  </a:t>
            </a:r>
          </a:p>
          <a:p>
            <a:r>
              <a:rPr lang="en-US" sz="1200" b="1" dirty="0">
                <a:latin typeface="Times New Roman" pitchFamily="18" charset="0"/>
              </a:rPr>
              <a:t>H</a:t>
            </a:r>
            <a:r>
              <a:rPr lang="en-US" sz="1200" b="1" baseline="-25000" dirty="0">
                <a:latin typeface="Times New Roman" pitchFamily="18" charset="0"/>
              </a:rPr>
              <a:t>1</a:t>
            </a:r>
            <a:r>
              <a:rPr lang="en-US" sz="1200" baseline="-25000" dirty="0">
                <a:latin typeface="Times New Roman" pitchFamily="18" charset="0"/>
              </a:rPr>
              <a:t> 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12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here is an association . Initial Annual Salary (Salary) and Year of Birth (Born and not independent of each other).</a:t>
            </a:r>
            <a:r>
              <a:rPr lang="en-US" sz="1200" dirty="0">
                <a:latin typeface="Times New Roman" pitchFamily="18" charset="0"/>
              </a:rPr>
              <a:t> </a:t>
            </a:r>
          </a:p>
          <a:p>
            <a:r>
              <a:rPr lang="en-US" sz="1200" b="1" dirty="0">
                <a:solidFill>
                  <a:srgbClr val="FFFF00"/>
                </a:solidFill>
                <a:latin typeface="Times New Roman" pitchFamily="18" charset="0"/>
              </a:rPr>
              <a:t>Reject the Null hypothesis</a:t>
            </a:r>
            <a:r>
              <a:rPr lang="en-US" sz="1200" b="1" dirty="0">
                <a:latin typeface="Times New Roman" pitchFamily="18" charset="0"/>
              </a:rPr>
              <a:t>  </a:t>
            </a:r>
            <a:r>
              <a:rPr lang="en-US" sz="1200" dirty="0">
                <a:latin typeface="Times New Roman" pitchFamily="18" charset="0"/>
              </a:rPr>
              <a:t>- the analysis indicates the variables are associated</a:t>
            </a:r>
            <a:r>
              <a:rPr lang="en-GB" sz="12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1200" dirty="0">
              <a:latin typeface="Times New Roman" pitchFamily="18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/>
              <a:t>e.g.  Is there a statistically significant relationship between Educational Attainment and Gender?</a:t>
            </a:r>
          </a:p>
          <a:p>
            <a:endParaRPr lang="en-US" dirty="0"/>
          </a:p>
          <a:p>
            <a:r>
              <a:rPr lang="en-US" dirty="0"/>
              <a:t>In other words, is Educational Attainment INDEPENDENT of Gender?</a:t>
            </a:r>
          </a:p>
          <a:p>
            <a:endParaRPr lang="en-US" sz="1200" dirty="0">
              <a:latin typeface="Times New Roman" pitchFamily="18" charset="0"/>
            </a:endParaRPr>
          </a:p>
          <a:p>
            <a:pPr algn="l"/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The null hypothesis (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H</a:t>
            </a:r>
            <a:r>
              <a:rPr lang="en-GB" b="0" i="0" baseline="-25000" dirty="0">
                <a:solidFill>
                  <a:srgbClr val="0B0318"/>
                </a:solidFill>
                <a:effectLst/>
                <a:latin typeface="Roboto Slab"/>
              </a:rPr>
              <a:t>0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) and alternative hypothesis (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H</a:t>
            </a:r>
            <a:r>
              <a:rPr lang="en-GB" b="0" i="0" baseline="-25000" dirty="0">
                <a:solidFill>
                  <a:srgbClr val="0B0318"/>
                </a:solidFill>
                <a:effectLst/>
                <a:latin typeface="Roboto Slab"/>
              </a:rPr>
              <a:t>1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) of the Chi-Square Test of Independence can be expressed in two different but equivalent ways:</a:t>
            </a:r>
          </a:p>
          <a:p>
            <a:pPr algn="l"/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H</a:t>
            </a:r>
            <a:r>
              <a:rPr lang="en-GB" b="0" i="0" baseline="-25000" dirty="0">
                <a:solidFill>
                  <a:srgbClr val="0B0318"/>
                </a:solidFill>
                <a:effectLst/>
                <a:latin typeface="Roboto Slab"/>
              </a:rPr>
              <a:t>0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: "[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Variable 1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] is independent of [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Variable 2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]"</a:t>
            </a:r>
            <a:b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</a:b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H</a:t>
            </a:r>
            <a:r>
              <a:rPr lang="en-GB" b="0" i="0" baseline="-25000" dirty="0">
                <a:solidFill>
                  <a:srgbClr val="0B0318"/>
                </a:solidFill>
                <a:effectLst/>
                <a:latin typeface="Roboto Slab"/>
              </a:rPr>
              <a:t>1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: "[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Variable 1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] is not independent of [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Variable 2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]"</a:t>
            </a:r>
          </a:p>
          <a:p>
            <a:pPr algn="l"/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OR</a:t>
            </a:r>
          </a:p>
          <a:p>
            <a:pPr algn="l"/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H</a:t>
            </a:r>
            <a:r>
              <a:rPr lang="en-GB" b="0" i="0" baseline="-25000" dirty="0">
                <a:solidFill>
                  <a:srgbClr val="0B0318"/>
                </a:solidFill>
                <a:effectLst/>
                <a:latin typeface="Roboto Slab"/>
              </a:rPr>
              <a:t>0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: "[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Variable 1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] is not associated with [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Variable 2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]"</a:t>
            </a:r>
            <a:b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</a:b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H</a:t>
            </a:r>
            <a:r>
              <a:rPr lang="en-GB" b="0" i="0" baseline="-25000" dirty="0">
                <a:solidFill>
                  <a:srgbClr val="0B0318"/>
                </a:solidFill>
                <a:effectLst/>
                <a:latin typeface="Roboto Slab"/>
              </a:rPr>
              <a:t>1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: 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"[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Variable 1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] is associated with [</a:t>
            </a:r>
            <a:r>
              <a:rPr lang="en-GB" b="0" i="1" dirty="0">
                <a:solidFill>
                  <a:srgbClr val="0B0318"/>
                </a:solidFill>
                <a:effectLst/>
                <a:latin typeface="Roboto Slab"/>
              </a:rPr>
              <a:t>Variable 2</a:t>
            </a:r>
            <a:r>
              <a:rPr lang="en-GB" b="0" i="0" dirty="0">
                <a:solidFill>
                  <a:srgbClr val="0B0318"/>
                </a:solidFill>
                <a:effectLst/>
                <a:latin typeface="Roboto Slab"/>
              </a:rPr>
              <a:t>]"</a:t>
            </a:r>
          </a:p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8E5653-4D65-4478-8C5B-CDD9CA47680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6942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</a:t>
            </a:r>
            <a:r>
              <a:rPr lang="en-GB" baseline="0" dirty="0"/>
              <a:t> search for more specific tables, search for Chi Squared tables in your search engine. Links to tables will be provided on Moodle</a:t>
            </a:r>
          </a:p>
          <a:p>
            <a:endParaRPr lang="en-GB" baseline="0" dirty="0"/>
          </a:p>
          <a:p>
            <a:r>
              <a:rPr lang="en-GB" dirty="0"/>
              <a:t>Look up the critical chi-square statistic value for p = </a:t>
            </a:r>
            <a:r>
              <a:rPr lang="en-GB" b="1" dirty="0"/>
              <a:t>0.05 (95% confidence level) </a:t>
            </a:r>
            <a:r>
              <a:rPr lang="en-GB" dirty="0"/>
              <a:t>with </a:t>
            </a:r>
            <a:r>
              <a:rPr lang="en-GB" b="1" dirty="0"/>
              <a:t>6</a:t>
            </a:r>
            <a:r>
              <a:rPr lang="en-GB" dirty="0"/>
              <a:t> </a:t>
            </a:r>
            <a:r>
              <a:rPr lang="en-GB" dirty="0" err="1"/>
              <a:t>df</a:t>
            </a:r>
            <a:r>
              <a:rPr lang="en-GB" baseline="0" dirty="0"/>
              <a:t> (</a:t>
            </a:r>
            <a:r>
              <a:rPr lang="en-GB" dirty="0"/>
              <a:t>degree of freedom)</a:t>
            </a:r>
            <a:r>
              <a:rPr lang="en-GB" baseline="0" dirty="0"/>
              <a:t> shows </a:t>
            </a:r>
            <a:r>
              <a:rPr lang="en-GB" b="1" dirty="0"/>
              <a:t>12.59</a:t>
            </a:r>
            <a:endParaRPr lang="en-GB" b="1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B872E7-5799-45C7-BD8C-1000C7E8DAA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1842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 terms of the hypothesis we are</a:t>
            </a:r>
            <a:r>
              <a:rPr lang="en-GB" sz="1200" baseline="0" dirty="0">
                <a:latin typeface="Arial" panose="020B0604020202020204" pitchFamily="34" charset="0"/>
                <a:cs typeface="Arial" panose="020B0604020202020204" pitchFamily="34" charset="0"/>
              </a:rPr>
              <a:t> saying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Reject H0 ‘there is no association’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Accept H1 ‘there is an association’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You should be able to see this in the results – for example if you go back to the file - </a:t>
            </a:r>
            <a:endParaRPr lang="en-GB" sz="12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Extracted from Week 8 file named  IBM_SPSS24_Short_guide page 17, end of exercise 7 output. 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Can you see that the males have generally much higher levels of education,</a:t>
            </a:r>
            <a:r>
              <a:rPr lang="en-GB" sz="1200" baseline="0" dirty="0">
                <a:latin typeface="Arial" panose="020B0604020202020204" pitchFamily="34" charset="0"/>
                <a:cs typeface="Arial" panose="020B0604020202020204" pitchFamily="34" charset="0"/>
              </a:rPr>
              <a:t> whereas the females have high attainment but at lower educational levels.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Educational Attainment </a:t>
            </a: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en-GB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Gender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If you look at statistical books the explanations can be quite complicated.  Actually somethings poorly explained.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So I have tried to simplify without loosing the meaning of what is being addressed.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8E5653-4D65-4478-8C5B-CDD9CA47680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2381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8E5653-4D65-4478-8C5B-CDD9CA47680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7724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 can see how the r value , a number between 0-1</a:t>
            </a:r>
            <a:r>
              <a:rPr lang="en-GB" baseline="0" dirty="0"/>
              <a:t> or 0% - 100% indicates the strength of a relationship between two variables.  So the closer the value to 1 means a strong relationship , and that would indicate low variance around the mean.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8E5653-4D65-4478-8C5B-CDD9CA47680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8253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Use correlation if you wish to detect a pattern amongst two values</a:t>
            </a:r>
          </a:p>
          <a:p>
            <a:r>
              <a:rPr lang="en-GB" dirty="0"/>
              <a:t>With regard to ordinal data, statisticians commonly investigate whether or not a relationship exists between two variables</a:t>
            </a:r>
          </a:p>
          <a:p>
            <a:r>
              <a:rPr lang="en-GB" dirty="0"/>
              <a:t>Two correlation formulas exist</a:t>
            </a:r>
          </a:p>
          <a:p>
            <a:pPr lvl="1"/>
            <a:r>
              <a:rPr lang="en-GB" dirty="0"/>
              <a:t>Pearson’s </a:t>
            </a:r>
            <a:r>
              <a:rPr lang="en-GB" b="1" dirty="0"/>
              <a:t>r</a:t>
            </a:r>
          </a:p>
          <a:p>
            <a:pPr lvl="2"/>
            <a:r>
              <a:rPr lang="en-GB" dirty="0"/>
              <a:t>This detects the correlation against pure numeric values.</a:t>
            </a:r>
          </a:p>
          <a:p>
            <a:pPr lvl="2"/>
            <a:r>
              <a:rPr lang="en-GB" dirty="0"/>
              <a:t>This is used if the data appears to be linear in nature (where there appears to be a noticeable decrease/increase as one value increases)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8E5653-4D65-4478-8C5B-CDD9CA47680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08113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3/26/2021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641276"/>
      </p:ext>
    </p:extLst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3/26/2021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1331748"/>
      </p:ext>
    </p:extLst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3/26/2021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2906117"/>
      </p:ext>
    </p:extLst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3/26/2021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523193"/>
      </p:ext>
    </p:extLst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3/26/2021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0784817"/>
      </p:ext>
    </p:extLst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3/26/2021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7809840"/>
      </p:ext>
    </p:extLst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3/26/2021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542950"/>
      </p:ext>
    </p:extLst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3/26/2021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6168722"/>
      </p:ext>
    </p:extLst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3/26/2021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360791"/>
      </p:ext>
    </p:extLst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3/26/2021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1894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3/26/2021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32743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3/26/2021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128803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3/26/2021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70743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3/26/2021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9397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3/26/2021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35270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3/26/2021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8852249"/>
      </p:ext>
    </p:extLst>
  </p:cSld>
  <p:clrMapOvr>
    <a:masterClrMapping/>
  </p:clrMapOvr>
  <p:transition>
    <p:wipe dir="r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B21F8-8044-44E2-8521-21A6FDC84574}" type="datetimeFigureOut">
              <a:rPr lang="en-US" smtClean="0"/>
              <a:pPr/>
              <a:t>3/26/2021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8695209"/>
      </p:ext>
    </p:extLst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37DB21F8-8044-44E2-8521-21A6FDC84574}" type="datetimeFigureOut">
              <a:rPr lang="en-US" smtClean="0"/>
              <a:pPr/>
              <a:t>3/26/2021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976E66-4ABB-42E4-9F98-EEC3C553EE2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64388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  <p:sldLayoutId id="2147483733" r:id="rId12"/>
    <p:sldLayoutId id="2147483734" r:id="rId13"/>
    <p:sldLayoutId id="2147483735" r:id="rId14"/>
    <p:sldLayoutId id="2147483736" r:id="rId15"/>
    <p:sldLayoutId id="2147483737" r:id="rId16"/>
    <p:sldLayoutId id="2147483738" r:id="rId17"/>
  </p:sldLayoutIdLst>
  <p:transition>
    <p:wipe dir="r"/>
  </p:transition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762000"/>
            <a:ext cx="7543800" cy="3047999"/>
          </a:xfrm>
        </p:spPr>
        <p:txBody>
          <a:bodyPr>
            <a:normAutofit/>
          </a:bodyPr>
          <a:lstStyle/>
          <a:p>
            <a:pPr algn="l"/>
            <a:r>
              <a:rPr lang="en-US" sz="5000" b="1" dirty="0"/>
              <a:t>Explaining Hypothesis and some </a:t>
            </a:r>
            <a:br>
              <a:rPr lang="en-US" sz="5000" b="1" dirty="0"/>
            </a:br>
            <a:r>
              <a:rPr lang="en-US" sz="5000" b="1" dirty="0"/>
              <a:t>Statistical Tests</a:t>
            </a: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4495800" cy="861420"/>
          </a:xfrm>
        </p:spPr>
        <p:txBody>
          <a:bodyPr>
            <a:noAutofit/>
          </a:bodyPr>
          <a:lstStyle/>
          <a:p>
            <a:r>
              <a:rPr lang="en-GB" sz="3000" b="1" dirty="0"/>
              <a:t>Week 9 Extra Notes</a:t>
            </a:r>
          </a:p>
          <a:p>
            <a:endParaRPr lang="en-GB" sz="3000" b="1" dirty="0"/>
          </a:p>
          <a:p>
            <a:r>
              <a:rPr lang="en-GB" sz="3000" b="1" dirty="0"/>
              <a:t>Dr Roisin Mullins</a:t>
            </a:r>
          </a:p>
        </p:txBody>
      </p:sp>
    </p:spTree>
  </p:cSld>
  <p:clrMapOvr>
    <a:masterClrMapping/>
  </p:clrMapOvr>
  <p:transition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EE72C-6E01-4767-BEF5-4207D04346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7055380" cy="1400530"/>
          </a:xfrm>
        </p:spPr>
        <p:txBody>
          <a:bodyPr/>
          <a:lstStyle/>
          <a:p>
            <a:r>
              <a:rPr lang="en-GB" dirty="0"/>
              <a:t>How to interpret the </a:t>
            </a:r>
            <a:br>
              <a:rPr lang="en-GB" dirty="0"/>
            </a:br>
            <a:r>
              <a:rPr lang="en-GB" dirty="0"/>
              <a:t>Chi-squared and Correlation outputs</a:t>
            </a:r>
          </a:p>
        </p:txBody>
      </p:sp>
    </p:spTree>
    <p:extLst>
      <p:ext uri="{BB962C8B-B14F-4D97-AF65-F5344CB8AC3E}">
        <p14:creationId xmlns:p14="http://schemas.microsoft.com/office/powerpoint/2010/main" val="376039264"/>
      </p:ext>
    </p:extLst>
  </p:cSld>
  <p:clrMapOvr>
    <a:masterClrMapping/>
  </p:clrMapOvr>
  <p:transition>
    <p:wipe dir="r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/>
          <p:nvPr/>
        </p:nvPicPr>
        <p:blipFill>
          <a:blip r:embed="rId3"/>
          <a:stretch>
            <a:fillRect/>
          </a:stretch>
        </p:blipFill>
        <p:spPr>
          <a:xfrm>
            <a:off x="4267200" y="1115399"/>
            <a:ext cx="4578033" cy="283464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02367" y="4495800"/>
            <a:ext cx="8339265" cy="20431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5240" marR="106680" indent="-6350" algn="just">
              <a:lnSpc>
                <a:spcPct val="103000"/>
              </a:lnSpc>
              <a:spcAft>
                <a:spcPts val="540"/>
              </a:spcAft>
            </a:pP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There are a few steps to interpret the output.  So lets take this one step at a time.</a:t>
            </a:r>
          </a:p>
          <a:p>
            <a:pPr marL="15240" marR="106680" indent="-6350" algn="just">
              <a:lnSpc>
                <a:spcPct val="103000"/>
              </a:lnSpc>
              <a:spcAft>
                <a:spcPts val="540"/>
              </a:spcAft>
            </a:pPr>
            <a:endParaRPr lang="en-GB" sz="1600" dirty="0">
              <a:latin typeface="Arial" panose="020B0604020202020204" pitchFamily="34" charset="0"/>
              <a:ea typeface="Candara" panose="020E0502030303020204" pitchFamily="34" charset="0"/>
              <a:cs typeface="Arial" panose="020B0604020202020204" pitchFamily="34" charset="0"/>
            </a:endParaRPr>
          </a:p>
          <a:p>
            <a:pPr marL="15240" marR="106680" indent="-6350" algn="just">
              <a:lnSpc>
                <a:spcPct val="103000"/>
              </a:lnSpc>
              <a:spcAft>
                <a:spcPts val="540"/>
              </a:spcAft>
            </a:pP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In this example where p &lt; 0.05, this result is thought of as being “</a:t>
            </a:r>
            <a:r>
              <a:rPr lang="en-GB" sz="1600" dirty="0">
                <a:solidFill>
                  <a:srgbClr val="FFFF00"/>
                </a:solidFill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highly significant</a:t>
            </a: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” meaning we think the variables are related to each other (not independent).  </a:t>
            </a:r>
          </a:p>
          <a:p>
            <a:pPr marL="15240" marR="106680" indent="-6350" algn="just">
              <a:lnSpc>
                <a:spcPct val="103000"/>
              </a:lnSpc>
              <a:spcAft>
                <a:spcPts val="540"/>
              </a:spcAft>
            </a:pP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In other words, because </a:t>
            </a:r>
            <a:r>
              <a:rPr lang="en-GB" sz="1600" dirty="0">
                <a:solidFill>
                  <a:srgbClr val="FFFF00"/>
                </a:solidFill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p value .000 </a:t>
            </a: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&lt;.05 we think that Gender is associated with Educational Attainment (Men and Women have different preferences for Educational levels).</a:t>
            </a:r>
            <a:endParaRPr lang="en-GB" sz="1600" dirty="0">
              <a:effectLst/>
              <a:latin typeface="Arial" panose="020B0604020202020204" pitchFamily="34" charset="0"/>
              <a:ea typeface="Candara" panose="020E0502030303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46235" y="1074206"/>
            <a:ext cx="3352799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The Chi Squared test was used to show if the two groups behave differently .</a:t>
            </a:r>
          </a:p>
          <a:p>
            <a:endParaRPr lang="en-GB" sz="1600" dirty="0">
              <a:latin typeface="Arial" panose="020B0604020202020204" pitchFamily="34" charset="0"/>
              <a:ea typeface="Candara" panose="020E0502030303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Educational Attainment </a:t>
            </a:r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Gender</a:t>
            </a:r>
          </a:p>
          <a:p>
            <a:endParaRPr lang="en-GB" sz="16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Extracted from Week 7 file named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IBM_SPSS24_Short_guide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0" y="110025"/>
            <a:ext cx="8540433" cy="820588"/>
          </a:xfrm>
          <a:prstGeom prst="rect">
            <a:avLst/>
          </a:prstGeom>
        </p:spPr>
        <p:txBody>
          <a:bodyPr/>
          <a:lstStyle>
            <a:lvl1pPr algn="l" defTabSz="457207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3600" b="1" dirty="0"/>
              <a:t>Chi Squared Test for Independence</a:t>
            </a:r>
          </a:p>
        </p:txBody>
      </p:sp>
    </p:spTree>
    <p:extLst>
      <p:ext uri="{BB962C8B-B14F-4D97-AF65-F5344CB8AC3E}">
        <p14:creationId xmlns:p14="http://schemas.microsoft.com/office/powerpoint/2010/main" val="936570032"/>
      </p:ext>
    </p:extLst>
  </p:cSld>
  <p:clrMapOvr>
    <a:masterClrMapping/>
  </p:clrMapOvr>
  <p:transition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554" y="64191"/>
            <a:ext cx="7055380" cy="636578"/>
          </a:xfrm>
        </p:spPr>
        <p:txBody>
          <a:bodyPr/>
          <a:lstStyle/>
          <a:p>
            <a:r>
              <a:rPr lang="en-GB" dirty="0"/>
              <a:t>Finding the P value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28205" y="1467633"/>
            <a:ext cx="4711269" cy="4960365"/>
          </a:xfrm>
        </p:spPr>
        <p:txBody>
          <a:bodyPr>
            <a:no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We have one half of the information we need to find the P value at 0.05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second half is the degrees of freedom, which is the amount of groups present in the test - 1</a:t>
            </a:r>
          </a:p>
          <a:p>
            <a:pPr lvl="1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 this case, 7-1 = </a:t>
            </a:r>
            <a:r>
              <a:rPr lang="en-GB" sz="1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degrees of freedom (</a:t>
            </a:r>
            <a:r>
              <a:rPr lang="en-GB" sz="1400" dirty="0" err="1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) (shown on the output – can you see it?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Using the 6 degrees of freedom column, we attempt to find the cell which contains our Chi Squared value of </a:t>
            </a:r>
            <a:r>
              <a:rPr lang="en-GB" sz="1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52.529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We can then use the column to determine our P value</a:t>
            </a:r>
          </a:p>
          <a:p>
            <a:pPr lvl="1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 the case of our example, the P value of </a:t>
            </a:r>
            <a:r>
              <a:rPr lang="en-GB" sz="1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52.529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is much higher than </a:t>
            </a:r>
            <a:r>
              <a:rPr lang="en-GB" sz="14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12.59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at 0.05 confidence level.</a:t>
            </a:r>
          </a:p>
          <a:p>
            <a:pPr lvl="1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You find these tables for each statistical test online</a:t>
            </a:r>
          </a:p>
        </p:txBody>
      </p:sp>
      <p:pic>
        <p:nvPicPr>
          <p:cNvPr id="5122" name="Picture 2" descr="http://passel.unl.edu/Image/Namuth-CovertDeana956176274/chi-sqaure%20distribution%20table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438400"/>
            <a:ext cx="4436565" cy="3989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/>
          <p:nvPr/>
        </p:nvPicPr>
        <p:blipFill>
          <a:blip r:embed="rId4"/>
          <a:stretch>
            <a:fillRect/>
          </a:stretch>
        </p:blipFill>
        <p:spPr>
          <a:xfrm>
            <a:off x="5366425" y="168232"/>
            <a:ext cx="3587017" cy="1735904"/>
          </a:xfrm>
          <a:prstGeom prst="rect">
            <a:avLst/>
          </a:prstGeom>
        </p:spPr>
      </p:pic>
      <p:cxnSp>
        <p:nvCxnSpPr>
          <p:cNvPr id="6" name="Straight Arrow Connector 5"/>
          <p:cNvCxnSpPr/>
          <p:nvPr/>
        </p:nvCxnSpPr>
        <p:spPr>
          <a:xfrm flipV="1">
            <a:off x="4419600" y="914400"/>
            <a:ext cx="3352800" cy="17566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4419600" y="2774895"/>
            <a:ext cx="977970" cy="70046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2133600" y="1825908"/>
            <a:ext cx="6248400" cy="90007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al 10"/>
          <p:cNvSpPr/>
          <p:nvPr/>
        </p:nvSpPr>
        <p:spPr>
          <a:xfrm>
            <a:off x="8229600" y="3561812"/>
            <a:ext cx="304800" cy="12159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688424"/>
      </p:ext>
    </p:extLst>
  </p:cSld>
  <p:clrMapOvr>
    <a:masterClrMapping/>
  </p:clrMapOvr>
  <p:transition>
    <p:wipe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33618"/>
            <a:ext cx="7055380" cy="838200"/>
          </a:xfrm>
        </p:spPr>
        <p:txBody>
          <a:bodyPr/>
          <a:lstStyle/>
          <a:p>
            <a:r>
              <a:rPr lang="en-GB" dirty="0"/>
              <a:t>So Is it significant?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2951" y="990600"/>
            <a:ext cx="8382000" cy="5319139"/>
          </a:xfrm>
        </p:spPr>
        <p:txBody>
          <a:bodyPr>
            <a:no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 to check this? Here is the rule of thumb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If the test value &gt; table value then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REJECT H0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this example, our result showed that </a:t>
            </a:r>
            <a:r>
              <a:rPr lang="en-GB" sz="20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52.529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12.59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(So our calculated test statistic is greater than the critical chi-square statistic value for p = 0.05 (95% confidence level) with </a:t>
            </a:r>
            <a:r>
              <a:rPr lang="en-GB" sz="20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degree of freedom. 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We </a:t>
            </a:r>
            <a:r>
              <a:rPr lang="en-GB" sz="18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reject</a:t>
            </a:r>
            <a:r>
              <a:rPr lang="en-GB" sz="18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>
                <a:solidFill>
                  <a:srgbClr val="FFFF00"/>
                </a:solidFill>
              </a:rPr>
              <a:t>H</a:t>
            </a:r>
            <a:r>
              <a:rPr lang="en-US" sz="1800" b="1" baseline="-25000" dirty="0">
                <a:solidFill>
                  <a:srgbClr val="FFFF00"/>
                </a:solidFill>
              </a:rPr>
              <a:t>0 </a:t>
            </a:r>
            <a:r>
              <a:rPr lang="en-GB" sz="18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‘the educational attainment is the same for males and females’</a:t>
            </a:r>
          </a:p>
          <a:p>
            <a:pPr lvl="1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Instead the </a:t>
            </a:r>
            <a:r>
              <a:rPr lang="en-US" sz="1800" b="1" dirty="0">
                <a:solidFill>
                  <a:srgbClr val="FFFF00"/>
                </a:solidFill>
              </a:rPr>
              <a:t>H</a:t>
            </a:r>
            <a:r>
              <a:rPr lang="en-US" sz="1800" b="1" baseline="-25000" dirty="0">
                <a:solidFill>
                  <a:srgbClr val="FFFF00"/>
                </a:solidFill>
              </a:rPr>
              <a:t>1</a:t>
            </a:r>
            <a:r>
              <a:rPr lang="en-GB" sz="18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true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that ‘the educational attainment  is different for males and females’</a:t>
            </a:r>
          </a:p>
          <a:p>
            <a:endParaRPr lang="en-GB" sz="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Well done – you get it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 . 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Take a break and then return to continue to the end of slides.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2780909"/>
      </p:ext>
    </p:extLst>
  </p:cSld>
  <p:clrMapOvr>
    <a:masterClrMapping/>
  </p:clrMapOvr>
  <p:transition>
    <p:wipe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28600"/>
            <a:ext cx="7078662" cy="10668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dirty="0"/>
              <a:t>Introduction to </a:t>
            </a:r>
            <a:br>
              <a:rPr lang="en-US" dirty="0"/>
            </a:br>
            <a:r>
              <a:rPr lang="en-US" dirty="0"/>
              <a:t>Regression Analysis</a:t>
            </a:r>
          </a:p>
        </p:txBody>
      </p:sp>
      <p:sp>
        <p:nvSpPr>
          <p:cNvPr id="2048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524000"/>
            <a:ext cx="8153400" cy="411480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spcBef>
                <a:spcPct val="40000"/>
              </a:spcBef>
            </a:pP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Regression analysis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is used to:</a:t>
            </a:r>
          </a:p>
          <a:p>
            <a:pPr lvl="1">
              <a:lnSpc>
                <a:spcPct val="90000"/>
              </a:lnSpc>
              <a:spcBef>
                <a:spcPct val="40000"/>
              </a:spcBef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Predict the value of a dependent variable based on the value of at least one independent variable</a:t>
            </a:r>
          </a:p>
          <a:p>
            <a:pPr lvl="1">
              <a:lnSpc>
                <a:spcPct val="90000"/>
              </a:lnSpc>
              <a:spcBef>
                <a:spcPct val="40000"/>
              </a:spcBef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Explain the impact of changes in an independent variable on the dependent variable</a:t>
            </a:r>
          </a:p>
          <a:p>
            <a:pPr lvl="1">
              <a:lnSpc>
                <a:spcPct val="90000"/>
              </a:lnSpc>
              <a:spcBef>
                <a:spcPct val="40000"/>
              </a:spcBef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itchFamily="2" charset="2"/>
              <a:buNone/>
            </a:pPr>
            <a:r>
              <a:rPr lang="en-US" sz="2200" dirty="0">
                <a:solidFill>
                  <a:schemeClr val="folHlin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Dependent variable</a:t>
            </a:r>
            <a:r>
              <a:rPr lang="en-US" sz="2200" dirty="0">
                <a:solidFill>
                  <a:schemeClr val="folHlin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the variable we wish to predict or 								explain.</a:t>
            </a:r>
          </a:p>
          <a:p>
            <a:pPr>
              <a:lnSpc>
                <a:spcPct val="40000"/>
              </a:lnSpc>
              <a:spcBef>
                <a:spcPct val="40000"/>
              </a:spcBef>
              <a:buFont typeface="Wingdings" pitchFamily="2" charset="2"/>
              <a:buNone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itchFamily="2" charset="2"/>
              <a:buNone/>
            </a:pPr>
            <a:r>
              <a:rPr lang="en-US" sz="2200" dirty="0">
                <a:solidFill>
                  <a:schemeClr val="folHlin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Independent variable</a:t>
            </a:r>
            <a:r>
              <a:rPr lang="en-US" sz="2200" dirty="0">
                <a:solidFill>
                  <a:schemeClr val="folHlin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 the variable used to predict  or 								explain the dependent variable.</a:t>
            </a:r>
          </a:p>
        </p:txBody>
      </p:sp>
    </p:spTree>
    <p:extLst>
      <p:ext uri="{BB962C8B-B14F-4D97-AF65-F5344CB8AC3E}">
        <p14:creationId xmlns:p14="http://schemas.microsoft.com/office/powerpoint/2010/main" val="44269888"/>
      </p:ext>
    </p:extLst>
  </p:cSld>
  <p:clrMapOvr>
    <a:masterClrMapping/>
  </p:clrMapOvr>
  <p:transition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228600"/>
            <a:ext cx="7055380" cy="662342"/>
          </a:xfrm>
        </p:spPr>
        <p:txBody>
          <a:bodyPr/>
          <a:lstStyle/>
          <a:p>
            <a:r>
              <a:rPr lang="en-US" dirty="0"/>
              <a:t>Correlation Analysis</a:t>
            </a:r>
          </a:p>
        </p:txBody>
      </p:sp>
      <p:sp>
        <p:nvSpPr>
          <p:cNvPr id="2150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1752600"/>
            <a:ext cx="8763000" cy="464820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spcBef>
                <a:spcPct val="40000"/>
              </a:spcBef>
              <a:buFont typeface="Wingdings" pitchFamily="2" charset="2"/>
              <a:buNone/>
            </a:pP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Correlation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analysis is used to measure the strength of the association (linear relationship) between two variables</a:t>
            </a:r>
          </a:p>
          <a:p>
            <a:pPr lvl="2">
              <a:lnSpc>
                <a:spcPct val="90000"/>
              </a:lnSpc>
              <a:spcBef>
                <a:spcPct val="40000"/>
              </a:spcBef>
            </a:pP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Positive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– as x increases, y increases</a:t>
            </a:r>
          </a:p>
          <a:p>
            <a:pPr lvl="4">
              <a:lnSpc>
                <a:spcPct val="90000"/>
              </a:lnSpc>
              <a:spcBef>
                <a:spcPct val="40000"/>
              </a:spcBef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As advertising dollars increase, sales increase</a:t>
            </a:r>
          </a:p>
          <a:p>
            <a:pPr lvl="2">
              <a:lnSpc>
                <a:spcPct val="90000"/>
              </a:lnSpc>
              <a:spcBef>
                <a:spcPct val="40000"/>
              </a:spcBef>
            </a:pPr>
            <a:r>
              <a:rPr lang="en-US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Negative 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– as  x increases, y decreases</a:t>
            </a:r>
          </a:p>
          <a:p>
            <a:pPr lvl="4">
              <a:lnSpc>
                <a:spcPct val="90000"/>
              </a:lnSpc>
              <a:spcBef>
                <a:spcPct val="40000"/>
              </a:spcBef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As expenses increase, net income decreases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itchFamily="2" charset="2"/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Correlation is only concerned with strength of the relationship </a:t>
            </a:r>
          </a:p>
          <a:p>
            <a:pPr>
              <a:lnSpc>
                <a:spcPct val="90000"/>
              </a:lnSpc>
              <a:spcBef>
                <a:spcPct val="40000"/>
              </a:spcBef>
              <a:buFont typeface="Wingdings" pitchFamily="2" charset="2"/>
              <a:buNone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No causal effect is implied with correlation</a:t>
            </a:r>
          </a:p>
          <a:p>
            <a:pPr>
              <a:lnSpc>
                <a:spcPct val="80000"/>
              </a:lnSpc>
              <a:spcBef>
                <a:spcPct val="40000"/>
              </a:spcBef>
              <a:buFont typeface="Wingdings" pitchFamily="2" charset="2"/>
              <a:buNone/>
            </a:pPr>
            <a:r>
              <a:rPr lang="en-US" sz="2200" dirty="0">
                <a:solidFill>
                  <a:schemeClr val="folHlin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spurious correlation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is when a correlation exists between two seemingly unrelated variables</a:t>
            </a:r>
          </a:p>
          <a:p>
            <a:pPr lvl="1">
              <a:lnSpc>
                <a:spcPct val="80000"/>
              </a:lnSpc>
              <a:spcBef>
                <a:spcPct val="40000"/>
              </a:spcBef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the correlation between company sales and the number of children employees have</a:t>
            </a:r>
          </a:p>
        </p:txBody>
      </p:sp>
    </p:spTree>
    <p:extLst>
      <p:ext uri="{BB962C8B-B14F-4D97-AF65-F5344CB8AC3E}">
        <p14:creationId xmlns:p14="http://schemas.microsoft.com/office/powerpoint/2010/main" val="291058341"/>
      </p:ext>
    </p:extLst>
  </p:cSld>
  <p:clrMapOvr>
    <a:masterClrMapping/>
  </p:clrMapOvr>
  <p:transition>
    <p:wipe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131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95400" y="4267200"/>
            <a:ext cx="6553200" cy="23549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152400" y="152400"/>
            <a:ext cx="8229600" cy="666750"/>
          </a:xfrm>
          <a:prstGeom prst="rect">
            <a:avLst/>
          </a:prstGeom>
        </p:spPr>
        <p:txBody>
          <a:bodyPr/>
          <a:lstStyle>
            <a:lvl1pPr algn="l" defTabSz="457207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b="1" dirty="0"/>
              <a:t>Correlation Coefficient</a:t>
            </a:r>
          </a:p>
        </p:txBody>
      </p:sp>
      <p:sp>
        <p:nvSpPr>
          <p:cNvPr id="5" name="Rectangle 3"/>
          <p:cNvSpPr txBox="1">
            <a:spLocks noChangeArrowheads="1"/>
          </p:cNvSpPr>
          <p:nvPr/>
        </p:nvSpPr>
        <p:spPr>
          <a:xfrm>
            <a:off x="0" y="1066800"/>
            <a:ext cx="8839200" cy="2524125"/>
          </a:xfrm>
          <a:prstGeom prst="rect">
            <a:avLst/>
          </a:prstGeom>
        </p:spPr>
        <p:txBody>
          <a:bodyPr/>
          <a:lstStyle>
            <a:lvl1pPr marL="342906" indent="-342906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62" indent="-285755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20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27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34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14642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49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57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64" indent="-228604" algn="l" defTabSz="457207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1900" dirty="0">
                <a:solidFill>
                  <a:schemeClr val="folHlin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sample correlation coefficient  r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  is a measure of the strength of the linear relationship between two variables, based on sample observations</a:t>
            </a:r>
          </a:p>
          <a:p>
            <a:pPr lvl="1"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Unit free</a:t>
            </a:r>
          </a:p>
          <a:p>
            <a:pPr lvl="1"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Range between -1 and 1</a:t>
            </a:r>
          </a:p>
          <a:p>
            <a:pPr lvl="1"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The closer to -1, the stronger the negative linear relationship</a:t>
            </a:r>
          </a:p>
          <a:p>
            <a:pPr lvl="1"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The closer to 1, the stronger the positive linear relationship</a:t>
            </a:r>
          </a:p>
          <a:p>
            <a:pPr lvl="1"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The closer to 0, the weaker the linear relationship</a:t>
            </a:r>
          </a:p>
          <a:p>
            <a:pPr lvl="1">
              <a:lnSpc>
                <a:spcPct val="9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+1 or -1 are perfect correlations where all data points fall on a straight line</a:t>
            </a:r>
          </a:p>
        </p:txBody>
      </p:sp>
    </p:spTree>
    <p:extLst>
      <p:ext uri="{BB962C8B-B14F-4D97-AF65-F5344CB8AC3E}">
        <p14:creationId xmlns:p14="http://schemas.microsoft.com/office/powerpoint/2010/main" val="3261318808"/>
      </p:ext>
    </p:extLst>
  </p:cSld>
  <p:clrMapOvr>
    <a:masterClrMapping/>
  </p:clrMapOvr>
  <p:transition>
    <p:wipe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ext Box 2"/>
          <p:cNvSpPr txBox="1">
            <a:spLocks noChangeArrowheads="1"/>
          </p:cNvSpPr>
          <p:nvPr/>
        </p:nvSpPr>
        <p:spPr bwMode="auto">
          <a:xfrm>
            <a:off x="2352675" y="5865813"/>
            <a:ext cx="1003300" cy="338137"/>
          </a:xfrm>
          <a:prstGeom prst="rect">
            <a:avLst/>
          </a:prstGeom>
          <a:solidFill>
            <a:srgbClr val="CCFFFF">
              <a:alpha val="0"/>
            </a:srgb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 b="1" dirty="0">
                <a:latin typeface="Verdana" pitchFamily="34" charset="0"/>
              </a:rPr>
              <a:t>r = +.3</a:t>
            </a:r>
          </a:p>
        </p:txBody>
      </p:sp>
      <p:sp>
        <p:nvSpPr>
          <p:cNvPr id="25602" name="Text Box 3"/>
          <p:cNvSpPr txBox="1">
            <a:spLocks noChangeArrowheads="1"/>
          </p:cNvSpPr>
          <p:nvPr/>
        </p:nvSpPr>
        <p:spPr bwMode="auto">
          <a:xfrm>
            <a:off x="5629275" y="5865813"/>
            <a:ext cx="930275" cy="338137"/>
          </a:xfrm>
          <a:prstGeom prst="rect">
            <a:avLst/>
          </a:prstGeom>
          <a:solidFill>
            <a:srgbClr val="CCFFFF">
              <a:alpha val="0"/>
            </a:srgb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 b="1">
                <a:latin typeface="Verdana" pitchFamily="34" charset="0"/>
              </a:rPr>
              <a:t>r = +1</a:t>
            </a:r>
          </a:p>
        </p:txBody>
      </p:sp>
      <p:sp>
        <p:nvSpPr>
          <p:cNvPr id="25603" name="Rectangle 4"/>
          <p:cNvSpPr>
            <a:spLocks noGrp="1" noChangeArrowheads="1"/>
          </p:cNvSpPr>
          <p:nvPr>
            <p:ph type="title"/>
          </p:nvPr>
        </p:nvSpPr>
        <p:spPr>
          <a:xfrm>
            <a:off x="260215" y="190568"/>
            <a:ext cx="7793038" cy="9906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dirty="0"/>
              <a:t>Examples of Approximate </a:t>
            </a:r>
            <a:br>
              <a:rPr lang="en-US" dirty="0"/>
            </a:br>
            <a:r>
              <a:rPr lang="en-US" dirty="0"/>
              <a:t>r  Values</a:t>
            </a:r>
          </a:p>
        </p:txBody>
      </p:sp>
      <p:sp>
        <p:nvSpPr>
          <p:cNvPr id="25604" name="Line 5"/>
          <p:cNvSpPr>
            <a:spLocks noChangeShapeType="1"/>
          </p:cNvSpPr>
          <p:nvPr/>
        </p:nvSpPr>
        <p:spPr bwMode="auto">
          <a:xfrm flipH="1">
            <a:off x="304800" y="2111375"/>
            <a:ext cx="0" cy="152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5" name="Line 6"/>
          <p:cNvSpPr>
            <a:spLocks noChangeShapeType="1"/>
          </p:cNvSpPr>
          <p:nvPr/>
        </p:nvSpPr>
        <p:spPr bwMode="auto">
          <a:xfrm flipH="1" flipV="1">
            <a:off x="320675" y="2263775"/>
            <a:ext cx="2574925" cy="9144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6" name="Oval 7"/>
          <p:cNvSpPr>
            <a:spLocks noChangeArrowheads="1"/>
          </p:cNvSpPr>
          <p:nvPr/>
        </p:nvSpPr>
        <p:spPr bwMode="auto">
          <a:xfrm rot="7282380" flipH="1">
            <a:off x="2438400" y="29495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7" name="Oval 8"/>
          <p:cNvSpPr>
            <a:spLocks noChangeArrowheads="1"/>
          </p:cNvSpPr>
          <p:nvPr/>
        </p:nvSpPr>
        <p:spPr bwMode="auto">
          <a:xfrm rot="7282380" flipH="1">
            <a:off x="1828800" y="27209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8" name="Oval 9"/>
          <p:cNvSpPr>
            <a:spLocks noChangeArrowheads="1"/>
          </p:cNvSpPr>
          <p:nvPr/>
        </p:nvSpPr>
        <p:spPr bwMode="auto">
          <a:xfrm rot="7282380" flipH="1">
            <a:off x="1371600" y="25685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09" name="Oval 10"/>
          <p:cNvSpPr>
            <a:spLocks noChangeArrowheads="1"/>
          </p:cNvSpPr>
          <p:nvPr/>
        </p:nvSpPr>
        <p:spPr bwMode="auto">
          <a:xfrm rot="7282380" flipH="1">
            <a:off x="381000" y="21875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0" name="Oval 11"/>
          <p:cNvSpPr>
            <a:spLocks noChangeArrowheads="1"/>
          </p:cNvSpPr>
          <p:nvPr/>
        </p:nvSpPr>
        <p:spPr bwMode="auto">
          <a:xfrm rot="7282380" flipH="1">
            <a:off x="762000" y="23399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1" name="Oval 12"/>
          <p:cNvSpPr>
            <a:spLocks noChangeArrowheads="1"/>
          </p:cNvSpPr>
          <p:nvPr/>
        </p:nvSpPr>
        <p:spPr bwMode="auto">
          <a:xfrm rot="7282380" flipH="1">
            <a:off x="1143000" y="24923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rot="10800000" vert="eaVert" wrap="none" anchor="ctr"/>
          <a:lstStyle/>
          <a:p>
            <a:endParaRPr lang="en-US">
              <a:latin typeface="Times New Roman" pitchFamily="18" charset="0"/>
            </a:endParaRPr>
          </a:p>
        </p:txBody>
      </p:sp>
      <p:sp>
        <p:nvSpPr>
          <p:cNvPr id="25612" name="Text Box 13"/>
          <p:cNvSpPr txBox="1">
            <a:spLocks noChangeArrowheads="1"/>
          </p:cNvSpPr>
          <p:nvPr/>
        </p:nvSpPr>
        <p:spPr bwMode="auto">
          <a:xfrm>
            <a:off x="128588" y="1576388"/>
            <a:ext cx="3508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y</a:t>
            </a:r>
          </a:p>
        </p:txBody>
      </p:sp>
      <p:sp>
        <p:nvSpPr>
          <p:cNvPr id="25613" name="Line 14"/>
          <p:cNvSpPr>
            <a:spLocks noChangeShapeType="1"/>
          </p:cNvSpPr>
          <p:nvPr/>
        </p:nvSpPr>
        <p:spPr bwMode="auto">
          <a:xfrm>
            <a:off x="304800" y="3635375"/>
            <a:ext cx="2286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4" name="Oval 15"/>
          <p:cNvSpPr>
            <a:spLocks noChangeArrowheads="1"/>
          </p:cNvSpPr>
          <p:nvPr/>
        </p:nvSpPr>
        <p:spPr bwMode="auto">
          <a:xfrm rot="7282380" flipH="1">
            <a:off x="2057400" y="27971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5" name="Text Box 16"/>
          <p:cNvSpPr txBox="1">
            <a:spLocks noChangeArrowheads="1"/>
          </p:cNvSpPr>
          <p:nvPr/>
        </p:nvSpPr>
        <p:spPr bwMode="auto">
          <a:xfrm>
            <a:off x="2566988" y="3405188"/>
            <a:ext cx="3556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x</a:t>
            </a:r>
          </a:p>
        </p:txBody>
      </p:sp>
      <p:sp>
        <p:nvSpPr>
          <p:cNvPr id="25616" name="Line 17"/>
          <p:cNvSpPr>
            <a:spLocks noChangeShapeType="1"/>
          </p:cNvSpPr>
          <p:nvPr/>
        </p:nvSpPr>
        <p:spPr bwMode="auto">
          <a:xfrm flipH="1">
            <a:off x="3352800" y="2187575"/>
            <a:ext cx="0" cy="1447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7" name="Line 18"/>
          <p:cNvSpPr>
            <a:spLocks noChangeShapeType="1"/>
          </p:cNvSpPr>
          <p:nvPr/>
        </p:nvSpPr>
        <p:spPr bwMode="auto">
          <a:xfrm flipH="1" flipV="1">
            <a:off x="3362325" y="2332038"/>
            <a:ext cx="2574925" cy="8731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8" name="Oval 19"/>
          <p:cNvSpPr>
            <a:spLocks noChangeArrowheads="1"/>
          </p:cNvSpPr>
          <p:nvPr/>
        </p:nvSpPr>
        <p:spPr bwMode="auto">
          <a:xfrm rot="-7282380">
            <a:off x="5480050" y="33226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19" name="Oval 20"/>
          <p:cNvSpPr>
            <a:spLocks noChangeArrowheads="1"/>
          </p:cNvSpPr>
          <p:nvPr/>
        </p:nvSpPr>
        <p:spPr bwMode="auto">
          <a:xfrm rot="-7282380">
            <a:off x="5403850" y="29416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0" name="Oval 21"/>
          <p:cNvSpPr>
            <a:spLocks noChangeArrowheads="1"/>
          </p:cNvSpPr>
          <p:nvPr/>
        </p:nvSpPr>
        <p:spPr bwMode="auto">
          <a:xfrm rot="-7282380">
            <a:off x="3575050" y="19510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1" name="Oval 22"/>
          <p:cNvSpPr>
            <a:spLocks noChangeArrowheads="1"/>
          </p:cNvSpPr>
          <p:nvPr/>
        </p:nvSpPr>
        <p:spPr bwMode="auto">
          <a:xfrm rot="-7282380">
            <a:off x="3727450" y="23320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2" name="Oval 23"/>
          <p:cNvSpPr>
            <a:spLocks noChangeArrowheads="1"/>
          </p:cNvSpPr>
          <p:nvPr/>
        </p:nvSpPr>
        <p:spPr bwMode="auto">
          <a:xfrm rot="-7282380">
            <a:off x="5099050" y="31702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3" name="Oval 24"/>
          <p:cNvSpPr>
            <a:spLocks noChangeArrowheads="1"/>
          </p:cNvSpPr>
          <p:nvPr/>
        </p:nvSpPr>
        <p:spPr bwMode="auto">
          <a:xfrm rot="-7282380">
            <a:off x="3422650" y="26368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4" name="Oval 25"/>
          <p:cNvSpPr>
            <a:spLocks noChangeArrowheads="1"/>
          </p:cNvSpPr>
          <p:nvPr/>
        </p:nvSpPr>
        <p:spPr bwMode="auto">
          <a:xfrm rot="-7282380">
            <a:off x="4718050" y="29416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5" name="Oval 26"/>
          <p:cNvSpPr>
            <a:spLocks noChangeArrowheads="1"/>
          </p:cNvSpPr>
          <p:nvPr/>
        </p:nvSpPr>
        <p:spPr bwMode="auto">
          <a:xfrm rot="-7282380">
            <a:off x="4184650" y="23320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6" name="Oval 27"/>
          <p:cNvSpPr>
            <a:spLocks noChangeArrowheads="1"/>
          </p:cNvSpPr>
          <p:nvPr/>
        </p:nvSpPr>
        <p:spPr bwMode="auto">
          <a:xfrm rot="-7282380">
            <a:off x="4413250" y="21796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7" name="Oval 28"/>
          <p:cNvSpPr>
            <a:spLocks noChangeArrowheads="1"/>
          </p:cNvSpPr>
          <p:nvPr/>
        </p:nvSpPr>
        <p:spPr bwMode="auto">
          <a:xfrm rot="-7282380">
            <a:off x="5251450" y="27130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8" name="Oval 29"/>
          <p:cNvSpPr>
            <a:spLocks noChangeArrowheads="1"/>
          </p:cNvSpPr>
          <p:nvPr/>
        </p:nvSpPr>
        <p:spPr bwMode="auto">
          <a:xfrm rot="-7282380">
            <a:off x="3803650" y="26368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29" name="Oval 30"/>
          <p:cNvSpPr>
            <a:spLocks noChangeArrowheads="1"/>
          </p:cNvSpPr>
          <p:nvPr/>
        </p:nvSpPr>
        <p:spPr bwMode="auto">
          <a:xfrm rot="-7282380">
            <a:off x="5022850" y="24844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vert="eaVert" wrap="none" anchor="ctr"/>
          <a:lstStyle/>
          <a:p>
            <a:endParaRPr lang="en-US" sz="2400">
              <a:latin typeface="Times New Roman" pitchFamily="18" charset="0"/>
            </a:endParaRPr>
          </a:p>
        </p:txBody>
      </p:sp>
      <p:sp>
        <p:nvSpPr>
          <p:cNvPr id="25630" name="Oval 31"/>
          <p:cNvSpPr>
            <a:spLocks noChangeArrowheads="1"/>
          </p:cNvSpPr>
          <p:nvPr/>
        </p:nvSpPr>
        <p:spPr bwMode="auto">
          <a:xfrm rot="-7282380">
            <a:off x="4108450" y="26368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1" name="Oval 32"/>
          <p:cNvSpPr>
            <a:spLocks noChangeArrowheads="1"/>
          </p:cNvSpPr>
          <p:nvPr/>
        </p:nvSpPr>
        <p:spPr bwMode="auto">
          <a:xfrm rot="-7282380">
            <a:off x="4489450" y="27130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2" name="Oval 33"/>
          <p:cNvSpPr>
            <a:spLocks noChangeArrowheads="1"/>
          </p:cNvSpPr>
          <p:nvPr/>
        </p:nvSpPr>
        <p:spPr bwMode="auto">
          <a:xfrm rot="-7282380">
            <a:off x="4260850" y="2941638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3" name="Text Box 34"/>
          <p:cNvSpPr txBox="1">
            <a:spLocks noChangeArrowheads="1"/>
          </p:cNvSpPr>
          <p:nvPr/>
        </p:nvSpPr>
        <p:spPr bwMode="auto">
          <a:xfrm>
            <a:off x="3170238" y="1568450"/>
            <a:ext cx="3508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y</a:t>
            </a:r>
          </a:p>
        </p:txBody>
      </p:sp>
      <p:sp>
        <p:nvSpPr>
          <p:cNvPr id="25634" name="Line 35"/>
          <p:cNvSpPr>
            <a:spLocks noChangeShapeType="1"/>
          </p:cNvSpPr>
          <p:nvPr/>
        </p:nvSpPr>
        <p:spPr bwMode="auto">
          <a:xfrm>
            <a:off x="3352800" y="3635375"/>
            <a:ext cx="23622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5" name="Text Box 36"/>
          <p:cNvSpPr txBox="1">
            <a:spLocks noChangeArrowheads="1"/>
          </p:cNvSpPr>
          <p:nvPr/>
        </p:nvSpPr>
        <p:spPr bwMode="auto">
          <a:xfrm>
            <a:off x="5608638" y="3473450"/>
            <a:ext cx="3556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x</a:t>
            </a:r>
          </a:p>
        </p:txBody>
      </p:sp>
      <p:sp>
        <p:nvSpPr>
          <p:cNvPr id="25636" name="Line 37"/>
          <p:cNvSpPr>
            <a:spLocks noChangeShapeType="1"/>
          </p:cNvSpPr>
          <p:nvPr/>
        </p:nvSpPr>
        <p:spPr bwMode="auto">
          <a:xfrm flipH="1">
            <a:off x="6324600" y="2035175"/>
            <a:ext cx="0" cy="16002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7" name="Oval 38"/>
          <p:cNvSpPr>
            <a:spLocks noChangeArrowheads="1"/>
          </p:cNvSpPr>
          <p:nvPr/>
        </p:nvSpPr>
        <p:spPr bwMode="auto">
          <a:xfrm rot="-7282380">
            <a:off x="6653213" y="29495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8" name="Oval 39"/>
          <p:cNvSpPr>
            <a:spLocks noChangeArrowheads="1"/>
          </p:cNvSpPr>
          <p:nvPr/>
        </p:nvSpPr>
        <p:spPr bwMode="auto">
          <a:xfrm rot="-7282380">
            <a:off x="8482013" y="22637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39" name="Oval 40"/>
          <p:cNvSpPr>
            <a:spLocks noChangeArrowheads="1"/>
          </p:cNvSpPr>
          <p:nvPr/>
        </p:nvSpPr>
        <p:spPr bwMode="auto">
          <a:xfrm rot="-7282380">
            <a:off x="8634413" y="25685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0" name="Oval 41"/>
          <p:cNvSpPr>
            <a:spLocks noChangeArrowheads="1"/>
          </p:cNvSpPr>
          <p:nvPr/>
        </p:nvSpPr>
        <p:spPr bwMode="auto">
          <a:xfrm rot="-7282380">
            <a:off x="7720013" y="28733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1" name="Oval 42"/>
          <p:cNvSpPr>
            <a:spLocks noChangeArrowheads="1"/>
          </p:cNvSpPr>
          <p:nvPr/>
        </p:nvSpPr>
        <p:spPr bwMode="auto">
          <a:xfrm rot="-7282380">
            <a:off x="7796213" y="22637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2" name="Oval 43"/>
          <p:cNvSpPr>
            <a:spLocks noChangeArrowheads="1"/>
          </p:cNvSpPr>
          <p:nvPr/>
        </p:nvSpPr>
        <p:spPr bwMode="auto">
          <a:xfrm rot="-7282380">
            <a:off x="7315200" y="21875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3" name="Oval 44"/>
          <p:cNvSpPr>
            <a:spLocks noChangeArrowheads="1"/>
          </p:cNvSpPr>
          <p:nvPr/>
        </p:nvSpPr>
        <p:spPr bwMode="auto">
          <a:xfrm rot="-7282380">
            <a:off x="6500813" y="23399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4" name="Oval 45"/>
          <p:cNvSpPr>
            <a:spLocks noChangeArrowheads="1"/>
          </p:cNvSpPr>
          <p:nvPr/>
        </p:nvSpPr>
        <p:spPr bwMode="auto">
          <a:xfrm rot="-7282380">
            <a:off x="6805613" y="24923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5" name="Oval 46"/>
          <p:cNvSpPr>
            <a:spLocks noChangeArrowheads="1"/>
          </p:cNvSpPr>
          <p:nvPr/>
        </p:nvSpPr>
        <p:spPr bwMode="auto">
          <a:xfrm rot="-7282380">
            <a:off x="7110413" y="26797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vert="eaVert" wrap="none" anchor="ctr"/>
          <a:lstStyle/>
          <a:p>
            <a:endParaRPr lang="en-US" sz="2400">
              <a:latin typeface="Times New Roman" pitchFamily="18" charset="0"/>
            </a:endParaRPr>
          </a:p>
        </p:txBody>
      </p:sp>
      <p:sp>
        <p:nvSpPr>
          <p:cNvPr id="25646" name="Oval 47"/>
          <p:cNvSpPr>
            <a:spLocks noChangeArrowheads="1"/>
          </p:cNvSpPr>
          <p:nvPr/>
        </p:nvSpPr>
        <p:spPr bwMode="auto">
          <a:xfrm rot="-7282380">
            <a:off x="7491413" y="26447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7" name="Oval 48"/>
          <p:cNvSpPr>
            <a:spLocks noChangeArrowheads="1"/>
          </p:cNvSpPr>
          <p:nvPr/>
        </p:nvSpPr>
        <p:spPr bwMode="auto">
          <a:xfrm rot="-7282380">
            <a:off x="7262813" y="29495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48" name="Text Box 49"/>
          <p:cNvSpPr txBox="1">
            <a:spLocks noChangeArrowheads="1"/>
          </p:cNvSpPr>
          <p:nvPr/>
        </p:nvSpPr>
        <p:spPr bwMode="auto">
          <a:xfrm>
            <a:off x="6172200" y="1500188"/>
            <a:ext cx="3508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y</a:t>
            </a:r>
          </a:p>
        </p:txBody>
      </p:sp>
      <p:sp>
        <p:nvSpPr>
          <p:cNvPr id="25649" name="Line 50"/>
          <p:cNvSpPr>
            <a:spLocks noChangeShapeType="1"/>
          </p:cNvSpPr>
          <p:nvPr/>
        </p:nvSpPr>
        <p:spPr bwMode="auto">
          <a:xfrm>
            <a:off x="6348413" y="3635375"/>
            <a:ext cx="2286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0" name="Oval 51"/>
          <p:cNvSpPr>
            <a:spLocks noChangeArrowheads="1"/>
          </p:cNvSpPr>
          <p:nvPr/>
        </p:nvSpPr>
        <p:spPr bwMode="auto">
          <a:xfrm rot="-7282380">
            <a:off x="8229600" y="279717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1" name="Text Box 52"/>
          <p:cNvSpPr txBox="1">
            <a:spLocks noChangeArrowheads="1"/>
          </p:cNvSpPr>
          <p:nvPr/>
        </p:nvSpPr>
        <p:spPr bwMode="auto">
          <a:xfrm>
            <a:off x="8610600" y="3405188"/>
            <a:ext cx="3556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x</a:t>
            </a:r>
          </a:p>
        </p:txBody>
      </p:sp>
      <p:sp>
        <p:nvSpPr>
          <p:cNvPr id="25652" name="Line 53"/>
          <p:cNvSpPr>
            <a:spLocks noChangeShapeType="1"/>
          </p:cNvSpPr>
          <p:nvPr/>
        </p:nvSpPr>
        <p:spPr bwMode="auto">
          <a:xfrm flipH="1">
            <a:off x="1676400" y="4419600"/>
            <a:ext cx="0" cy="1447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3" name="Line 54"/>
          <p:cNvSpPr>
            <a:spLocks noChangeShapeType="1"/>
          </p:cNvSpPr>
          <p:nvPr/>
        </p:nvSpPr>
        <p:spPr bwMode="auto">
          <a:xfrm flipV="1">
            <a:off x="1692275" y="4572000"/>
            <a:ext cx="2574925" cy="8731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4" name="Oval 55"/>
          <p:cNvSpPr>
            <a:spLocks noChangeArrowheads="1"/>
          </p:cNvSpPr>
          <p:nvPr/>
        </p:nvSpPr>
        <p:spPr bwMode="auto">
          <a:xfrm rot="-7282380">
            <a:off x="1752600" y="55626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5" name="Oval 56"/>
          <p:cNvSpPr>
            <a:spLocks noChangeArrowheads="1"/>
          </p:cNvSpPr>
          <p:nvPr/>
        </p:nvSpPr>
        <p:spPr bwMode="auto">
          <a:xfrm rot="-7282380">
            <a:off x="1905000" y="51816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6" name="Oval 57"/>
          <p:cNvSpPr>
            <a:spLocks noChangeArrowheads="1"/>
          </p:cNvSpPr>
          <p:nvPr/>
        </p:nvSpPr>
        <p:spPr bwMode="auto">
          <a:xfrm rot="-7282380">
            <a:off x="3657600" y="41910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7" name="Oval 58"/>
          <p:cNvSpPr>
            <a:spLocks noChangeArrowheads="1"/>
          </p:cNvSpPr>
          <p:nvPr/>
        </p:nvSpPr>
        <p:spPr bwMode="auto">
          <a:xfrm rot="-7282380">
            <a:off x="3810000" y="45720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8" name="Oval 59"/>
          <p:cNvSpPr>
            <a:spLocks noChangeArrowheads="1"/>
          </p:cNvSpPr>
          <p:nvPr/>
        </p:nvSpPr>
        <p:spPr bwMode="auto">
          <a:xfrm rot="-7282380">
            <a:off x="2209800" y="54102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59" name="Oval 60"/>
          <p:cNvSpPr>
            <a:spLocks noChangeArrowheads="1"/>
          </p:cNvSpPr>
          <p:nvPr/>
        </p:nvSpPr>
        <p:spPr bwMode="auto">
          <a:xfrm rot="-7282380">
            <a:off x="3962400" y="48768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0" name="Oval 61"/>
          <p:cNvSpPr>
            <a:spLocks noChangeArrowheads="1"/>
          </p:cNvSpPr>
          <p:nvPr/>
        </p:nvSpPr>
        <p:spPr bwMode="auto">
          <a:xfrm rot="-7282380">
            <a:off x="3200400" y="54102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1" name="Oval 62"/>
          <p:cNvSpPr>
            <a:spLocks noChangeArrowheads="1"/>
          </p:cNvSpPr>
          <p:nvPr/>
        </p:nvSpPr>
        <p:spPr bwMode="auto">
          <a:xfrm rot="-7282380">
            <a:off x="3276600" y="41910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2" name="Oval 63"/>
          <p:cNvSpPr>
            <a:spLocks noChangeArrowheads="1"/>
          </p:cNvSpPr>
          <p:nvPr/>
        </p:nvSpPr>
        <p:spPr bwMode="auto">
          <a:xfrm rot="-7282380">
            <a:off x="2590800" y="42672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3" name="Oval 64"/>
          <p:cNvSpPr>
            <a:spLocks noChangeArrowheads="1"/>
          </p:cNvSpPr>
          <p:nvPr/>
        </p:nvSpPr>
        <p:spPr bwMode="auto">
          <a:xfrm rot="-7282380">
            <a:off x="1752600" y="48006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4" name="Oval 65"/>
          <p:cNvSpPr>
            <a:spLocks noChangeArrowheads="1"/>
          </p:cNvSpPr>
          <p:nvPr/>
        </p:nvSpPr>
        <p:spPr bwMode="auto">
          <a:xfrm rot="-7282380">
            <a:off x="2133600" y="44958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5" name="Oval 66"/>
          <p:cNvSpPr>
            <a:spLocks noChangeArrowheads="1"/>
          </p:cNvSpPr>
          <p:nvPr/>
        </p:nvSpPr>
        <p:spPr bwMode="auto">
          <a:xfrm rot="-7282380">
            <a:off x="2438400" y="4987925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vert="eaVert" wrap="none" anchor="ctr"/>
          <a:lstStyle/>
          <a:p>
            <a:endParaRPr lang="en-US" sz="2400">
              <a:latin typeface="Times New Roman" pitchFamily="18" charset="0"/>
            </a:endParaRPr>
          </a:p>
        </p:txBody>
      </p:sp>
      <p:sp>
        <p:nvSpPr>
          <p:cNvPr id="25666" name="Oval 67"/>
          <p:cNvSpPr>
            <a:spLocks noChangeArrowheads="1"/>
          </p:cNvSpPr>
          <p:nvPr/>
        </p:nvSpPr>
        <p:spPr bwMode="auto">
          <a:xfrm rot="-7282380">
            <a:off x="3429000" y="51054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7" name="Oval 68"/>
          <p:cNvSpPr>
            <a:spLocks noChangeArrowheads="1"/>
          </p:cNvSpPr>
          <p:nvPr/>
        </p:nvSpPr>
        <p:spPr bwMode="auto">
          <a:xfrm rot="-7282380">
            <a:off x="2895600" y="51054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8" name="Oval 69"/>
          <p:cNvSpPr>
            <a:spLocks noChangeArrowheads="1"/>
          </p:cNvSpPr>
          <p:nvPr/>
        </p:nvSpPr>
        <p:spPr bwMode="auto">
          <a:xfrm rot="-7282380">
            <a:off x="2743200" y="55626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69" name="Text Box 70"/>
          <p:cNvSpPr txBox="1">
            <a:spLocks noChangeArrowheads="1"/>
          </p:cNvSpPr>
          <p:nvPr/>
        </p:nvSpPr>
        <p:spPr bwMode="auto">
          <a:xfrm>
            <a:off x="1219200" y="4113213"/>
            <a:ext cx="3508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y</a:t>
            </a:r>
          </a:p>
        </p:txBody>
      </p:sp>
      <p:sp>
        <p:nvSpPr>
          <p:cNvPr id="25670" name="Line 71"/>
          <p:cNvSpPr>
            <a:spLocks noChangeShapeType="1"/>
          </p:cNvSpPr>
          <p:nvPr/>
        </p:nvSpPr>
        <p:spPr bwMode="auto">
          <a:xfrm>
            <a:off x="1676400" y="5867400"/>
            <a:ext cx="2286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71" name="Oval 72"/>
          <p:cNvSpPr>
            <a:spLocks noChangeArrowheads="1"/>
          </p:cNvSpPr>
          <p:nvPr/>
        </p:nvSpPr>
        <p:spPr bwMode="auto">
          <a:xfrm rot="-7282380">
            <a:off x="3733800" y="52578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72" name="Text Box 73"/>
          <p:cNvSpPr txBox="1">
            <a:spLocks noChangeArrowheads="1"/>
          </p:cNvSpPr>
          <p:nvPr/>
        </p:nvSpPr>
        <p:spPr bwMode="auto">
          <a:xfrm>
            <a:off x="3938588" y="5713413"/>
            <a:ext cx="3556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x</a:t>
            </a:r>
          </a:p>
        </p:txBody>
      </p:sp>
      <p:sp>
        <p:nvSpPr>
          <p:cNvPr id="25673" name="Line 74"/>
          <p:cNvSpPr>
            <a:spLocks noChangeShapeType="1"/>
          </p:cNvSpPr>
          <p:nvPr/>
        </p:nvSpPr>
        <p:spPr bwMode="auto">
          <a:xfrm>
            <a:off x="4953000" y="4419600"/>
            <a:ext cx="0" cy="14478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74" name="Line 75"/>
          <p:cNvSpPr>
            <a:spLocks noChangeShapeType="1"/>
          </p:cNvSpPr>
          <p:nvPr/>
        </p:nvSpPr>
        <p:spPr bwMode="auto">
          <a:xfrm flipV="1">
            <a:off x="5105400" y="4724400"/>
            <a:ext cx="2667000" cy="7207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75" name="Text Box 83"/>
          <p:cNvSpPr txBox="1">
            <a:spLocks noChangeArrowheads="1"/>
          </p:cNvSpPr>
          <p:nvPr/>
        </p:nvSpPr>
        <p:spPr bwMode="auto">
          <a:xfrm>
            <a:off x="4624388" y="4189413"/>
            <a:ext cx="3508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y</a:t>
            </a:r>
          </a:p>
        </p:txBody>
      </p:sp>
      <p:sp>
        <p:nvSpPr>
          <p:cNvPr id="25676" name="Line 84"/>
          <p:cNvSpPr>
            <a:spLocks noChangeShapeType="1"/>
          </p:cNvSpPr>
          <p:nvPr/>
        </p:nvSpPr>
        <p:spPr bwMode="auto">
          <a:xfrm>
            <a:off x="4953000" y="5867400"/>
            <a:ext cx="2286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77" name="Oval 85"/>
          <p:cNvSpPr>
            <a:spLocks noChangeArrowheads="1"/>
          </p:cNvSpPr>
          <p:nvPr/>
        </p:nvSpPr>
        <p:spPr bwMode="auto">
          <a:xfrm rot="-7282380">
            <a:off x="5257800" y="52578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78" name="Text Box 86"/>
          <p:cNvSpPr txBox="1">
            <a:spLocks noChangeArrowheads="1"/>
          </p:cNvSpPr>
          <p:nvPr/>
        </p:nvSpPr>
        <p:spPr bwMode="auto">
          <a:xfrm>
            <a:off x="7215188" y="5713413"/>
            <a:ext cx="3556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000" b="1">
                <a:latin typeface="Verdana" pitchFamily="34" charset="0"/>
              </a:rPr>
              <a:t>x</a:t>
            </a:r>
          </a:p>
        </p:txBody>
      </p:sp>
      <p:sp>
        <p:nvSpPr>
          <p:cNvPr id="25679" name="Line 87"/>
          <p:cNvSpPr>
            <a:spLocks noChangeShapeType="1"/>
          </p:cNvSpPr>
          <p:nvPr/>
        </p:nvSpPr>
        <p:spPr bwMode="auto">
          <a:xfrm>
            <a:off x="6400800" y="2720975"/>
            <a:ext cx="22860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0" name="Text Box 88"/>
          <p:cNvSpPr txBox="1">
            <a:spLocks noChangeArrowheads="1"/>
          </p:cNvSpPr>
          <p:nvPr/>
        </p:nvSpPr>
        <p:spPr bwMode="auto">
          <a:xfrm>
            <a:off x="984250" y="3702050"/>
            <a:ext cx="931863" cy="369888"/>
          </a:xfrm>
          <a:prstGeom prst="rect">
            <a:avLst/>
          </a:prstGeom>
          <a:solidFill>
            <a:srgbClr val="CCFFFF">
              <a:alpha val="0"/>
            </a:srgb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b="1" dirty="0">
                <a:latin typeface="Verdana" pitchFamily="34" charset="0"/>
              </a:rPr>
              <a:t>r = -1</a:t>
            </a:r>
          </a:p>
        </p:txBody>
      </p:sp>
      <p:sp>
        <p:nvSpPr>
          <p:cNvPr id="25681" name="Text Box 89"/>
          <p:cNvSpPr txBox="1">
            <a:spLocks noChangeArrowheads="1"/>
          </p:cNvSpPr>
          <p:nvPr/>
        </p:nvSpPr>
        <p:spPr bwMode="auto">
          <a:xfrm>
            <a:off x="4038600" y="3711575"/>
            <a:ext cx="923925" cy="338138"/>
          </a:xfrm>
          <a:prstGeom prst="rect">
            <a:avLst/>
          </a:prstGeom>
          <a:solidFill>
            <a:srgbClr val="CCFFFF">
              <a:alpha val="0"/>
            </a:srgb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 b="1">
                <a:latin typeface="Verdana" pitchFamily="34" charset="0"/>
              </a:rPr>
              <a:t>r = -.6</a:t>
            </a:r>
          </a:p>
        </p:txBody>
      </p:sp>
      <p:sp>
        <p:nvSpPr>
          <p:cNvPr id="25682" name="Text Box 90"/>
          <p:cNvSpPr txBox="1">
            <a:spLocks noChangeArrowheads="1"/>
          </p:cNvSpPr>
          <p:nvPr/>
        </p:nvSpPr>
        <p:spPr bwMode="auto">
          <a:xfrm>
            <a:off x="7162800" y="3711575"/>
            <a:ext cx="752475" cy="338138"/>
          </a:xfrm>
          <a:prstGeom prst="rect">
            <a:avLst/>
          </a:prstGeom>
          <a:solidFill>
            <a:srgbClr val="CCFFFF">
              <a:alpha val="0"/>
            </a:srgbClr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1600" b="1">
                <a:latin typeface="Verdana" pitchFamily="34" charset="0"/>
              </a:rPr>
              <a:t>r = 0</a:t>
            </a:r>
          </a:p>
        </p:txBody>
      </p:sp>
      <p:sp>
        <p:nvSpPr>
          <p:cNvPr id="25683" name="Oval 91"/>
          <p:cNvSpPr>
            <a:spLocks noChangeArrowheads="1"/>
          </p:cNvSpPr>
          <p:nvPr/>
        </p:nvSpPr>
        <p:spPr bwMode="auto">
          <a:xfrm rot="-7282380">
            <a:off x="5562600" y="51816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4" name="Oval 92"/>
          <p:cNvSpPr>
            <a:spLocks noChangeArrowheads="1"/>
          </p:cNvSpPr>
          <p:nvPr/>
        </p:nvSpPr>
        <p:spPr bwMode="auto">
          <a:xfrm rot="-7282380">
            <a:off x="5867400" y="51054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5" name="Oval 93"/>
          <p:cNvSpPr>
            <a:spLocks noChangeArrowheads="1"/>
          </p:cNvSpPr>
          <p:nvPr/>
        </p:nvSpPr>
        <p:spPr bwMode="auto">
          <a:xfrm rot="-7282380">
            <a:off x="6172200" y="50292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6" name="Oval 94"/>
          <p:cNvSpPr>
            <a:spLocks noChangeArrowheads="1"/>
          </p:cNvSpPr>
          <p:nvPr/>
        </p:nvSpPr>
        <p:spPr bwMode="auto">
          <a:xfrm rot="-7282380">
            <a:off x="6629400" y="48768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7" name="Oval 95"/>
          <p:cNvSpPr>
            <a:spLocks noChangeArrowheads="1"/>
          </p:cNvSpPr>
          <p:nvPr/>
        </p:nvSpPr>
        <p:spPr bwMode="auto">
          <a:xfrm rot="-7282380">
            <a:off x="6934200" y="48006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8" name="Oval 96"/>
          <p:cNvSpPr>
            <a:spLocks noChangeArrowheads="1"/>
          </p:cNvSpPr>
          <p:nvPr/>
        </p:nvSpPr>
        <p:spPr bwMode="auto">
          <a:xfrm rot="-7282380">
            <a:off x="7467600" y="46482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89" name="Oval 97"/>
          <p:cNvSpPr>
            <a:spLocks noChangeArrowheads="1"/>
          </p:cNvSpPr>
          <p:nvPr/>
        </p:nvSpPr>
        <p:spPr bwMode="auto">
          <a:xfrm rot="-7282380">
            <a:off x="3200400" y="46482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90" name="Oval 98"/>
          <p:cNvSpPr>
            <a:spLocks noChangeArrowheads="1"/>
          </p:cNvSpPr>
          <p:nvPr/>
        </p:nvSpPr>
        <p:spPr bwMode="auto">
          <a:xfrm rot="-7282380">
            <a:off x="2971800" y="41148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25691" name="Oval 99"/>
          <p:cNvSpPr>
            <a:spLocks noChangeArrowheads="1"/>
          </p:cNvSpPr>
          <p:nvPr/>
        </p:nvSpPr>
        <p:spPr bwMode="auto">
          <a:xfrm rot="-7282380">
            <a:off x="2514600" y="4648200"/>
            <a:ext cx="228600" cy="228600"/>
          </a:xfrm>
          <a:prstGeom prst="ellipse">
            <a:avLst/>
          </a:pr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94" name="Rectangle 4"/>
          <p:cNvSpPr txBox="1">
            <a:spLocks noChangeArrowheads="1"/>
          </p:cNvSpPr>
          <p:nvPr/>
        </p:nvSpPr>
        <p:spPr>
          <a:xfrm>
            <a:off x="141583" y="6227695"/>
            <a:ext cx="8781324" cy="6461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7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8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Where </a:t>
            </a:r>
            <a:r>
              <a:rPr lang="en-US" sz="2000" b="1" dirty="0">
                <a:latin typeface="Verdana" pitchFamily="34" charset="0"/>
              </a:rPr>
              <a:t>r = -1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above, this suggests a perfect relationship, while </a:t>
            </a:r>
            <a:r>
              <a:rPr lang="en-US" sz="2000" b="1" dirty="0">
                <a:latin typeface="Verdana" pitchFamily="34" charset="0"/>
              </a:rPr>
              <a:t>r = +.3 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suggests a weak relationship.</a:t>
            </a:r>
          </a:p>
        </p:txBody>
      </p:sp>
    </p:spTree>
    <p:extLst>
      <p:ext uri="{BB962C8B-B14F-4D97-AF65-F5344CB8AC3E}">
        <p14:creationId xmlns:p14="http://schemas.microsoft.com/office/powerpoint/2010/main" val="2883427384"/>
      </p:ext>
    </p:extLst>
  </p:cSld>
  <p:clrMapOvr>
    <a:masterClrMapping/>
  </p:clrMapOvr>
  <p:transition>
    <p:wipe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/>
          <p:nvPr/>
        </p:nvPicPr>
        <p:blipFill>
          <a:blip r:embed="rId3"/>
          <a:stretch>
            <a:fillRect/>
          </a:stretch>
        </p:blipFill>
        <p:spPr>
          <a:xfrm>
            <a:off x="3641001" y="1371600"/>
            <a:ext cx="4831891" cy="23622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457200" y="381000"/>
            <a:ext cx="310052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b="1" dirty="0"/>
              <a:t>Correlation </a:t>
            </a:r>
          </a:p>
        </p:txBody>
      </p:sp>
      <p:sp>
        <p:nvSpPr>
          <p:cNvPr id="5" name="Rectangle 4"/>
          <p:cNvSpPr/>
          <p:nvPr/>
        </p:nvSpPr>
        <p:spPr>
          <a:xfrm>
            <a:off x="369164" y="1239262"/>
            <a:ext cx="327660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Using the variables - </a:t>
            </a:r>
            <a:r>
              <a:rPr lang="en-GB" sz="2400" b="1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Initial Annual Salary (Salary) </a:t>
            </a:r>
            <a:r>
              <a:rPr lang="en-GB" sz="24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and </a:t>
            </a:r>
            <a:r>
              <a:rPr lang="en-GB" sz="2400" b="1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Year of Birth (Born).  </a:t>
            </a:r>
          </a:p>
          <a:p>
            <a:endParaRPr lang="en-GB" sz="2400" b="1" dirty="0">
              <a:latin typeface="Arial" panose="020B0604020202020204" pitchFamily="34" charset="0"/>
              <a:ea typeface="Candara" panose="020E0502030303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Test if there is a relationship between these variables.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7" name="Straight Arrow Connector 6"/>
          <p:cNvCxnSpPr/>
          <p:nvPr/>
        </p:nvCxnSpPr>
        <p:spPr>
          <a:xfrm flipH="1" flipV="1">
            <a:off x="7339012" y="3333750"/>
            <a:ext cx="661988" cy="177165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V="1">
            <a:off x="7467600" y="2552700"/>
            <a:ext cx="616946" cy="194310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1" name="Rectangle 10"/>
          <p:cNvSpPr/>
          <p:nvPr/>
        </p:nvSpPr>
        <p:spPr>
          <a:xfrm>
            <a:off x="152400" y="4495800"/>
            <a:ext cx="88392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There is no correlation </a:t>
            </a:r>
            <a:r>
              <a:rPr lang="en-GB" sz="1600" b="1" dirty="0">
                <a:solidFill>
                  <a:srgbClr val="FFFF00"/>
                </a:solidFill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(-.013), in fact, it is a low negative correlation  </a:t>
            </a: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between the variable </a:t>
            </a:r>
            <a:r>
              <a:rPr lang="en-GB" sz="1600" b="1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Salary</a:t>
            </a: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 and the variable </a:t>
            </a:r>
            <a:r>
              <a:rPr lang="en-GB" sz="1600" b="1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Born</a:t>
            </a: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 and this </a:t>
            </a:r>
            <a:r>
              <a:rPr lang="en-GB" sz="1600" b="1" dirty="0">
                <a:solidFill>
                  <a:srgbClr val="FFFF00"/>
                </a:solidFill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lack of correlation is significant </a:t>
            </a: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at the 0.820 </a:t>
            </a:r>
            <a:r>
              <a:rPr lang="en-GB" sz="1600" b="1" dirty="0">
                <a:solidFill>
                  <a:srgbClr val="FFFF00"/>
                </a:solidFill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(p=0.820) </a:t>
            </a: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level.  The </a:t>
            </a:r>
            <a:r>
              <a:rPr lang="en-GB" sz="1600" b="1" dirty="0">
                <a:solidFill>
                  <a:srgbClr val="FFFF00"/>
                </a:solidFill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p value is high </a:t>
            </a: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indicating </a:t>
            </a:r>
            <a:r>
              <a:rPr lang="en-GB" sz="1600" b="1" dirty="0">
                <a:solidFill>
                  <a:srgbClr val="FFFF00"/>
                </a:solidFill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strong variance</a:t>
            </a: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.  This means that there is </a:t>
            </a:r>
            <a:r>
              <a:rPr lang="en-GB" sz="1600" b="1" dirty="0">
                <a:solidFill>
                  <a:srgbClr val="FFFF00"/>
                </a:solidFill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82% variance </a:t>
            </a: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of the points along the line, so the points are not closely related, suggesting no relationship.</a:t>
            </a:r>
          </a:p>
          <a:p>
            <a:endParaRPr lang="en-GB" sz="1600" dirty="0">
              <a:latin typeface="Arial" panose="020B0604020202020204" pitchFamily="34" charset="0"/>
              <a:ea typeface="Candara" panose="020E0502030303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So you may have set up the following hypothesis</a:t>
            </a:r>
          </a:p>
          <a:p>
            <a:r>
              <a:rPr lang="en-US" sz="1600" b="1" dirty="0">
                <a:latin typeface="Times New Roman" pitchFamily="18" charset="0"/>
              </a:rPr>
              <a:t>H</a:t>
            </a:r>
            <a:r>
              <a:rPr lang="en-US" sz="1600" b="1" baseline="-25000" dirty="0">
                <a:latin typeface="Times New Roman" pitchFamily="18" charset="0"/>
              </a:rPr>
              <a:t>0</a:t>
            </a:r>
            <a:r>
              <a:rPr lang="en-US" sz="1600" baseline="-25000" dirty="0">
                <a:latin typeface="Times New Roman" pitchFamily="18" charset="0"/>
              </a:rPr>
              <a:t> 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here is no relationship between Initial Annual Salary (Salary) and Year of Birth (Born).</a:t>
            </a:r>
            <a:r>
              <a:rPr lang="en-US" sz="1600" dirty="0">
                <a:latin typeface="Times New Roman" pitchFamily="18" charset="0"/>
              </a:rPr>
              <a:t> </a:t>
            </a:r>
          </a:p>
          <a:p>
            <a:r>
              <a:rPr lang="en-US" sz="1600" b="1" dirty="0">
                <a:latin typeface="Times New Roman" pitchFamily="18" charset="0"/>
              </a:rPr>
              <a:t>H</a:t>
            </a:r>
            <a:r>
              <a:rPr lang="en-US" sz="1600" b="1" baseline="-25000" dirty="0">
                <a:latin typeface="Times New Roman" pitchFamily="18" charset="0"/>
              </a:rPr>
              <a:t>1</a:t>
            </a:r>
            <a:r>
              <a:rPr lang="en-US" sz="1600" baseline="-25000" dirty="0">
                <a:latin typeface="Times New Roman" pitchFamily="18" charset="0"/>
              </a:rPr>
              <a:t> 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here is a relationship between Initial Annual Salary (Salary) and Year of Birth (Born).</a:t>
            </a:r>
            <a:r>
              <a:rPr lang="en-US" sz="1600" dirty="0">
                <a:latin typeface="Times New Roman" pitchFamily="18" charset="0"/>
              </a:rPr>
              <a:t> </a:t>
            </a:r>
          </a:p>
          <a:p>
            <a:r>
              <a:rPr lang="en-US" sz="1600" dirty="0">
                <a:solidFill>
                  <a:srgbClr val="FFFF00"/>
                </a:solidFill>
                <a:latin typeface="Times New Roman" pitchFamily="18" charset="0"/>
              </a:rPr>
              <a:t>Accept the Null hypothesis</a:t>
            </a:r>
            <a:r>
              <a:rPr lang="en-US" sz="1600" dirty="0">
                <a:latin typeface="Times New Roman" pitchFamily="18" charset="0"/>
              </a:rPr>
              <a:t>  - the analysis indicates </a:t>
            </a:r>
            <a:r>
              <a:rPr lang="en-GB" sz="1600" dirty="0">
                <a:latin typeface="Arial" panose="020B0604020202020204" pitchFamily="34" charset="0"/>
                <a:ea typeface="Candara" panose="020E0502030303020204" pitchFamily="34" charset="0"/>
                <a:cs typeface="Arial" panose="020B0604020202020204" pitchFamily="34" charset="0"/>
              </a:rPr>
              <a:t>no relationship.</a:t>
            </a:r>
            <a:endParaRPr lang="en-US" sz="1600" dirty="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1280990"/>
      </p:ext>
    </p:extLst>
  </p:cSld>
  <p:clrMapOvr>
    <a:masterClrMapping/>
  </p:clrMapOvr>
  <p:transition>
    <p:wipe dir="r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0"/>
            <a:ext cx="6400800" cy="914400"/>
          </a:xfrm>
        </p:spPr>
        <p:txBody>
          <a:bodyPr/>
          <a:lstStyle/>
          <a:p>
            <a:r>
              <a:rPr lang="en-GB" sz="4000" b="1" dirty="0"/>
              <a:t>Practical Exercises</a:t>
            </a:r>
          </a:p>
        </p:txBody>
      </p:sp>
      <p:sp>
        <p:nvSpPr>
          <p:cNvPr id="5" name="Rectangle 4"/>
          <p:cNvSpPr/>
          <p:nvPr/>
        </p:nvSpPr>
        <p:spPr>
          <a:xfrm>
            <a:off x="228600" y="914400"/>
            <a:ext cx="8534400" cy="58192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Exercise 1</a:t>
            </a: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– Try some descriptive statistics using the </a:t>
            </a:r>
            <a:r>
              <a:rPr lang="en-GB" sz="24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SUPQ.sav</a:t>
            </a: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data set or the TEACH1.sav file in SPSS.  Explain the result, so state the result and state your interpretation of the result.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4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Exercise 2 </a:t>
            </a: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– Try some inferential statistics using the  </a:t>
            </a:r>
            <a:r>
              <a:rPr lang="en-GB" sz="24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SUPQ.sav</a:t>
            </a: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data set or the TEACH1.sav file in SPSS. Explain the result, so state the result and state your interpretation of the result.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4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Assignment Preparation Homework - 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Create your own survey with no more  than 10 questions.</a:t>
            </a:r>
          </a:p>
          <a:p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Collect 10-20 responses and analyse in SPSS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8518520"/>
      </p:ext>
    </p:extLst>
  </p:cSld>
  <p:clrMapOvr>
    <a:masterClrMapping/>
  </p:clrMapOvr>
  <p:transition>
    <p:wipe dir="r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10962</TotalTime>
  <Words>1675</Words>
  <Application>Microsoft Office PowerPoint</Application>
  <PresentationFormat>On-screen Show (4:3)</PresentationFormat>
  <Paragraphs>162</Paragraphs>
  <Slides>11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0" baseType="lpstr">
      <vt:lpstr>Arial</vt:lpstr>
      <vt:lpstr>Calibri</vt:lpstr>
      <vt:lpstr>Century Gothic</vt:lpstr>
      <vt:lpstr>Roboto Slab</vt:lpstr>
      <vt:lpstr>Times New Roman</vt:lpstr>
      <vt:lpstr>Verdana</vt:lpstr>
      <vt:lpstr>Wingdings</vt:lpstr>
      <vt:lpstr>Wingdings 3</vt:lpstr>
      <vt:lpstr>Ion</vt:lpstr>
      <vt:lpstr>Explaining Hypothesis and some  Statistical Tests</vt:lpstr>
      <vt:lpstr>How to interpret the  Chi-squared and Correlation outputs</vt:lpstr>
      <vt:lpstr>PowerPoint Presentation</vt:lpstr>
      <vt:lpstr>Finding the P value</vt:lpstr>
      <vt:lpstr>So Is it significant?</vt:lpstr>
      <vt:lpstr>Introduction to  Regression Analysis</vt:lpstr>
      <vt:lpstr>Correlation Analysis</vt:lpstr>
      <vt:lpstr>PowerPoint Presentation</vt:lpstr>
      <vt:lpstr>Examples of Approximate  r  Values</vt:lpstr>
      <vt:lpstr>PowerPoint Presentation</vt:lpstr>
      <vt:lpstr>Practical Exercises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Quantitative Research</dc:title>
  <dc:creator>Rm</dc:creator>
  <cp:lastModifiedBy>Roisin Mullins</cp:lastModifiedBy>
  <cp:revision>276</cp:revision>
  <dcterms:created xsi:type="dcterms:W3CDTF">2015-02-07T20:41:16Z</dcterms:created>
  <dcterms:modified xsi:type="dcterms:W3CDTF">2021-03-26T14:33:36Z</dcterms:modified>
</cp:coreProperties>
</file>