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9"/>
  </p:handoutMasterIdLst>
  <p:sldIdLst>
    <p:sldId id="256" r:id="rId2"/>
    <p:sldId id="257" r:id="rId3"/>
    <p:sldId id="258" r:id="rId4"/>
    <p:sldId id="259" r:id="rId5"/>
    <p:sldId id="260" r:id="rId6"/>
    <p:sldId id="261" r:id="rId7"/>
    <p:sldId id="262" r:id="rId8"/>
    <p:sldId id="264" r:id="rId9"/>
    <p:sldId id="265" r:id="rId10"/>
    <p:sldId id="266" r:id="rId11"/>
    <p:sldId id="268" r:id="rId12"/>
    <p:sldId id="269" r:id="rId13"/>
    <p:sldId id="270" r:id="rId14"/>
    <p:sldId id="267" r:id="rId15"/>
    <p:sldId id="271" r:id="rId16"/>
    <p:sldId id="272" r:id="rId17"/>
    <p:sldId id="26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918"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F5B5143-EDDD-4B66-921C-BFD521772A73}" type="datetimeFigureOut">
              <a:rPr lang="en-US" smtClean="0"/>
              <a:t>4/24/2013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A6B7791-1653-4B56-AC16-F2DCE30BCAAC}" type="slidenum">
              <a:rPr lang="en-GB" smtClean="0"/>
              <a:t>‹#›</a:t>
            </a:fld>
            <a:endParaRPr lang="en-GB"/>
          </a:p>
        </p:txBody>
      </p:sp>
    </p:spTree>
    <p:extLst>
      <p:ext uri="{BB962C8B-B14F-4D97-AF65-F5344CB8AC3E}">
        <p14:creationId xmlns:p14="http://schemas.microsoft.com/office/powerpoint/2010/main" val="76600629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5699CC6-6E96-4A13-9944-349E9C4B0A48}" type="datetimeFigureOut">
              <a:rPr lang="en-US" smtClean="0"/>
              <a:pPr/>
              <a:t>4/24/2013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1563A5D-5C6A-4919-B6C9-7F4B2B644E1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5699CC6-6E96-4A13-9944-349E9C4B0A48}" type="datetimeFigureOut">
              <a:rPr lang="en-US" smtClean="0"/>
              <a:pPr/>
              <a:t>4/24/2013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1563A5D-5C6A-4919-B6C9-7F4B2B644E13}"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C5699CC6-6E96-4A13-9944-349E9C4B0A48}" type="datetimeFigureOut">
              <a:rPr lang="en-US" smtClean="0"/>
              <a:pPr/>
              <a:t>4/24/2013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1563A5D-5C6A-4919-B6C9-7F4B2B644E13}"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C5699CC6-6E96-4A13-9944-349E9C4B0A48}" type="datetimeFigureOut">
              <a:rPr lang="en-US" smtClean="0"/>
              <a:pPr/>
              <a:t>4/24/2013</a:t>
            </a:fld>
            <a:endParaRPr lang="en-GB"/>
          </a:p>
        </p:txBody>
      </p:sp>
      <p:sp>
        <p:nvSpPr>
          <p:cNvPr id="10" name="Slide Number Placeholder 9"/>
          <p:cNvSpPr>
            <a:spLocks noGrp="1"/>
          </p:cNvSpPr>
          <p:nvPr>
            <p:ph type="sldNum" sz="quarter" idx="16"/>
          </p:nvPr>
        </p:nvSpPr>
        <p:spPr/>
        <p:txBody>
          <a:bodyPr rtlCol="0"/>
          <a:lstStyle/>
          <a:p>
            <a:fld id="{81563A5D-5C6A-4919-B6C9-7F4B2B644E13}"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C5699CC6-6E96-4A13-9944-349E9C4B0A48}" type="datetimeFigureOut">
              <a:rPr lang="en-US" smtClean="0"/>
              <a:pPr/>
              <a:t>4/24/2013</a:t>
            </a:fld>
            <a:endParaRPr lang="en-GB"/>
          </a:p>
        </p:txBody>
      </p:sp>
      <p:sp>
        <p:nvSpPr>
          <p:cNvPr id="12" name="Slide Number Placeholder 11"/>
          <p:cNvSpPr>
            <a:spLocks noGrp="1"/>
          </p:cNvSpPr>
          <p:nvPr>
            <p:ph type="sldNum" sz="quarter" idx="16"/>
          </p:nvPr>
        </p:nvSpPr>
        <p:spPr/>
        <p:txBody>
          <a:bodyPr rtlCol="0"/>
          <a:lstStyle/>
          <a:p>
            <a:fld id="{81563A5D-5C6A-4919-B6C9-7F4B2B644E13}"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5699CC6-6E96-4A13-9944-349E9C4B0A48}" type="datetimeFigureOut">
              <a:rPr lang="en-US" smtClean="0"/>
              <a:pPr/>
              <a:t>4/24/2013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1563A5D-5C6A-4919-B6C9-7F4B2B644E1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699CC6-6E96-4A13-9944-349E9C4B0A48}" type="datetimeFigureOut">
              <a:rPr lang="en-US" smtClean="0"/>
              <a:pPr/>
              <a:t>4/24/2013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1563A5D-5C6A-4919-B6C9-7F4B2B644E1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5699CC6-6E96-4A13-9944-349E9C4B0A48}" type="datetimeFigureOut">
              <a:rPr lang="en-US" smtClean="0"/>
              <a:pPr/>
              <a:t>4/24/2013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1563A5D-5C6A-4919-B6C9-7F4B2B644E13}"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C5699CC6-6E96-4A13-9944-349E9C4B0A48}" type="datetimeFigureOut">
              <a:rPr lang="en-US" smtClean="0"/>
              <a:pPr/>
              <a:t>4/24/2013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1563A5D-5C6A-4919-B6C9-7F4B2B644E13}"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5699CC6-6E96-4A13-9944-349E9C4B0A48}" type="datetimeFigureOut">
              <a:rPr lang="en-US" smtClean="0"/>
              <a:pPr/>
              <a:t>4/24/2013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563A5D-5C6A-4919-B6C9-7F4B2B644E1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C5699CC6-6E96-4A13-9944-349E9C4B0A48}" type="datetimeFigureOut">
              <a:rPr lang="en-US" smtClean="0"/>
              <a:pPr/>
              <a:t>4/24/2013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1563A5D-5C6A-4919-B6C9-7F4B2B644E1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5699CC6-6E96-4A13-9944-349E9C4B0A48}" type="datetimeFigureOut">
              <a:rPr lang="en-US" smtClean="0"/>
              <a:pPr/>
              <a:t>4/24/2013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1563A5D-5C6A-4919-B6C9-7F4B2B644E1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Augustan </a:t>
            </a:r>
            <a:r>
              <a:rPr lang="en-GB" smtClean="0"/>
              <a:t>Lovers 24.4.13</a:t>
            </a:r>
            <a:endParaRPr lang="en-GB" dirty="0"/>
          </a:p>
        </p:txBody>
      </p:sp>
      <p:sp>
        <p:nvSpPr>
          <p:cNvPr id="3" name="Subtitle 2"/>
          <p:cNvSpPr>
            <a:spLocks noGrp="1"/>
          </p:cNvSpPr>
          <p:nvPr>
            <p:ph type="subTitle" idx="1"/>
          </p:nvPr>
        </p:nvSpPr>
        <p:spPr/>
        <p:txBody>
          <a:bodyPr/>
          <a:lstStyle/>
          <a:p>
            <a:r>
              <a:rPr lang="en-GB" dirty="0" smtClean="0"/>
              <a:t>Ovid’s </a:t>
            </a:r>
            <a:r>
              <a:rPr lang="en-GB" i="1" dirty="0" err="1" smtClean="0"/>
              <a:t>Amores</a:t>
            </a:r>
            <a:r>
              <a:rPr lang="en-GB" dirty="0" smtClean="0"/>
              <a:t>: Changing the Genre</a:t>
            </a:r>
            <a:endParaRPr lang="en-GB"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 the </a:t>
            </a:r>
            <a:r>
              <a:rPr lang="en-GB" i="1" dirty="0" err="1" smtClean="0"/>
              <a:t>Amores</a:t>
            </a:r>
            <a:r>
              <a:rPr lang="en-GB" dirty="0" smtClean="0"/>
              <a:t> different?</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92500"/>
          </a:bodyPr>
          <a:lstStyle/>
          <a:p>
            <a:r>
              <a:rPr lang="en-GB" dirty="0" smtClean="0"/>
              <a:t>From the very first poem, the </a:t>
            </a:r>
            <a:r>
              <a:rPr lang="en-GB" dirty="0" err="1" smtClean="0"/>
              <a:t>Ovidian</a:t>
            </a:r>
            <a:r>
              <a:rPr lang="en-GB" dirty="0" smtClean="0"/>
              <a:t> narrator identifies </a:t>
            </a:r>
            <a:r>
              <a:rPr lang="en-GB" b="1" dirty="0" smtClean="0"/>
              <a:t>first</a:t>
            </a:r>
            <a:r>
              <a:rPr lang="en-GB" dirty="0" smtClean="0"/>
              <a:t> as a poet and only </a:t>
            </a:r>
            <a:r>
              <a:rPr lang="en-GB" b="1" dirty="0" smtClean="0"/>
              <a:t>second</a:t>
            </a:r>
            <a:r>
              <a:rPr lang="en-GB" dirty="0" smtClean="0"/>
              <a:t> as a lover</a:t>
            </a:r>
          </a:p>
          <a:p>
            <a:pPr lvl="1"/>
            <a:r>
              <a:rPr lang="en-GB" dirty="0" smtClean="0"/>
              <a:t>I’d meant in solemn metre to rehearse / a tale of arms and war and violence… (</a:t>
            </a:r>
            <a:r>
              <a:rPr lang="en-GB" dirty="0" err="1" smtClean="0"/>
              <a:t>Ov</a:t>
            </a:r>
            <a:r>
              <a:rPr lang="en-GB" dirty="0" smtClean="0"/>
              <a:t>. </a:t>
            </a:r>
            <a:r>
              <a:rPr lang="en-GB" i="1" dirty="0" smtClean="0"/>
              <a:t>Am</a:t>
            </a:r>
            <a:r>
              <a:rPr lang="en-GB" dirty="0" smtClean="0"/>
              <a:t>. 1.1.1f)</a:t>
            </a:r>
          </a:p>
          <a:p>
            <a:pPr lvl="2"/>
            <a:r>
              <a:rPr lang="en-GB" dirty="0" smtClean="0"/>
              <a:t>Cf. </a:t>
            </a:r>
            <a:r>
              <a:rPr lang="en-GB" dirty="0" err="1" smtClean="0"/>
              <a:t>Verg</a:t>
            </a:r>
            <a:r>
              <a:rPr lang="en-GB" dirty="0" smtClean="0"/>
              <a:t>. </a:t>
            </a:r>
            <a:r>
              <a:rPr lang="en-GB" i="1" dirty="0" err="1" smtClean="0"/>
              <a:t>Aen</a:t>
            </a:r>
            <a:r>
              <a:rPr lang="en-GB" dirty="0" smtClean="0"/>
              <a:t>. 1.1f: I sing of arms and of the man, fated to be an exile, who long since left the land of Troy…</a:t>
            </a:r>
          </a:p>
          <a:p>
            <a:r>
              <a:rPr lang="en-GB" dirty="0" smtClean="0"/>
              <a:t>The ‘love story’ told by the </a:t>
            </a:r>
            <a:r>
              <a:rPr lang="en-GB" dirty="0" err="1" smtClean="0"/>
              <a:t>Ovidian</a:t>
            </a:r>
            <a:r>
              <a:rPr lang="en-GB" dirty="0" smtClean="0"/>
              <a:t> narrator mimics the pseudo-biographical appearance of Propertius and Tibullus, but his work as a poet remains the primary interest:</a:t>
            </a:r>
          </a:p>
          <a:p>
            <a:pPr lvl="1"/>
            <a:r>
              <a:rPr lang="en-GB" dirty="0" smtClean="0"/>
              <a:t>This effect is achieved through a series of pointedly placed programmatic poems, 1.1; 15; 2.1; 18; 3.1 and 15</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Programmatic poems in the </a:t>
            </a:r>
            <a:r>
              <a:rPr lang="en-GB" i="1" dirty="0" err="1" smtClean="0"/>
              <a:t>Amores</a:t>
            </a:r>
            <a:endParaRPr lang="en-GB" i="1" dirty="0"/>
          </a:p>
        </p:txBody>
      </p:sp>
      <p:sp>
        <p:nvSpPr>
          <p:cNvPr id="3" name="Content Placeholder 2"/>
          <p:cNvSpPr>
            <a:spLocks noGrp="1"/>
          </p:cNvSpPr>
          <p:nvPr>
            <p:ph sz="quarter" idx="1"/>
          </p:nvPr>
        </p:nvSpPr>
        <p:spPr>
          <a:xfrm>
            <a:off x="428596" y="1600200"/>
            <a:ext cx="8337452" cy="4757758"/>
          </a:xfrm>
        </p:spPr>
        <p:txBody>
          <a:bodyPr>
            <a:normAutofit fontScale="85000" lnSpcReduction="20000"/>
          </a:bodyPr>
          <a:lstStyle/>
          <a:p>
            <a:r>
              <a:rPr lang="en-GB" dirty="0" smtClean="0"/>
              <a:t>These poems sketch the development of the narrator as a poet from 1.1 to his alleged swap to a different genre in 3.15</a:t>
            </a:r>
          </a:p>
          <a:p>
            <a:pPr lvl="1"/>
            <a:r>
              <a:rPr lang="en-GB" dirty="0" smtClean="0"/>
              <a:t>Mother of tender loves, find a new poet! / This is the last lap now for Elegy (3.15.1f); A greater field my Muse must tread (3.15.18)</a:t>
            </a:r>
          </a:p>
          <a:p>
            <a:pPr lvl="1"/>
            <a:r>
              <a:rPr lang="en-GB" dirty="0" smtClean="0"/>
              <a:t>The implication is that the narrator is moving to writing tragedies, connecting </a:t>
            </a:r>
            <a:r>
              <a:rPr lang="en-GB" i="1" dirty="0" smtClean="0"/>
              <a:t>Am</a:t>
            </a:r>
            <a:r>
              <a:rPr lang="en-GB" dirty="0" smtClean="0"/>
              <a:t>. 3.15 with the first programmatic poem of Book 3: ‘sing of heroes […] I’m Roman Tragedy, now make me famous; / You know my rules and you will rise to me’ </a:t>
            </a:r>
          </a:p>
          <a:p>
            <a:r>
              <a:rPr lang="en-GB" dirty="0" smtClean="0"/>
              <a:t>No reality in the progression of either the love story or the professional development of the author</a:t>
            </a:r>
          </a:p>
          <a:p>
            <a:pPr lvl="1"/>
            <a:r>
              <a:rPr lang="en-GB" dirty="0" smtClean="0"/>
              <a:t>Change of genre often connected with Ovid’s presumably early but now lost tragedy </a:t>
            </a:r>
            <a:r>
              <a:rPr lang="en-GB" i="1" dirty="0" err="1" smtClean="0"/>
              <a:t>Medea</a:t>
            </a:r>
            <a:r>
              <a:rPr lang="en-GB" dirty="0" smtClean="0"/>
              <a:t>, but the implication of 3.1 and 3.15 is that the suggested (projected?) topics of the narrator’s tragedy would have been more strictly historical</a:t>
            </a:r>
          </a:p>
          <a:p>
            <a:pPr lvl="1"/>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collection of the </a:t>
            </a:r>
            <a:r>
              <a:rPr lang="en-GB" i="1" dirty="0" err="1" smtClean="0"/>
              <a:t>Amores</a:t>
            </a:r>
            <a:r>
              <a:rPr lang="en-GB" dirty="0" smtClean="0"/>
              <a:t> itself</a:t>
            </a:r>
            <a:endParaRPr lang="en-GB" dirty="0"/>
          </a:p>
        </p:txBody>
      </p:sp>
      <p:sp>
        <p:nvSpPr>
          <p:cNvPr id="3" name="Content Placeholder 2"/>
          <p:cNvSpPr>
            <a:spLocks noGrp="1"/>
          </p:cNvSpPr>
          <p:nvPr>
            <p:ph sz="quarter" idx="1"/>
          </p:nvPr>
        </p:nvSpPr>
        <p:spPr>
          <a:xfrm>
            <a:off x="612648" y="1600200"/>
            <a:ext cx="8153400" cy="4972072"/>
          </a:xfrm>
        </p:spPr>
        <p:txBody>
          <a:bodyPr>
            <a:normAutofit lnSpcReduction="10000"/>
          </a:bodyPr>
          <a:lstStyle/>
          <a:p>
            <a:r>
              <a:rPr lang="en-GB" dirty="0" smtClean="0"/>
              <a:t>While many accept at face value the notion of two different editions of the </a:t>
            </a:r>
            <a:r>
              <a:rPr lang="en-GB" i="1" dirty="0" err="1" smtClean="0"/>
              <a:t>Amores</a:t>
            </a:r>
            <a:r>
              <a:rPr lang="en-GB" dirty="0" smtClean="0"/>
              <a:t>, some scholars view the ‘history’ of the three books of the </a:t>
            </a:r>
            <a:r>
              <a:rPr lang="en-GB" i="1" dirty="0" err="1" smtClean="0"/>
              <a:t>Amores</a:t>
            </a:r>
            <a:r>
              <a:rPr lang="en-GB" dirty="0" smtClean="0"/>
              <a:t> as equally fictional:</a:t>
            </a:r>
          </a:p>
          <a:p>
            <a:r>
              <a:rPr lang="en-GB" dirty="0" smtClean="0"/>
              <a:t>The preface epigram: </a:t>
            </a:r>
          </a:p>
          <a:p>
            <a:pPr lvl="1"/>
            <a:r>
              <a:rPr lang="en-GB" dirty="0" smtClean="0"/>
              <a:t>We who before were Ovid’s five slim volumes / are three: he thought it better to compress. / Though reading us may still give you no pleasure, / with two removed at least the pain is less</a:t>
            </a:r>
          </a:p>
          <a:p>
            <a:pPr marL="320040" lvl="1" indent="-320040">
              <a:spcBef>
                <a:spcPts val="700"/>
              </a:spcBef>
              <a:buClr>
                <a:schemeClr val="accent2"/>
              </a:buClr>
              <a:buSzPct val="60000"/>
              <a:buFont typeface="Wingdings"/>
              <a:buChar char=""/>
            </a:pPr>
            <a:r>
              <a:rPr lang="en-GB" dirty="0" smtClean="0"/>
              <a:t>Questions: Where these books published together in a five-volume set? Or circulated separately? If so, why do no fragments survive?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preface epigram: fictitious poetics</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92500" lnSpcReduction="20000"/>
          </a:bodyPr>
          <a:lstStyle/>
          <a:p>
            <a:r>
              <a:rPr lang="en-GB" dirty="0" smtClean="0"/>
              <a:t>On the other hand, one may see allusions to the </a:t>
            </a:r>
            <a:r>
              <a:rPr lang="en-GB" i="1" dirty="0" err="1" smtClean="0"/>
              <a:t>Ars</a:t>
            </a:r>
            <a:r>
              <a:rPr lang="en-GB" i="1" dirty="0" smtClean="0"/>
              <a:t> </a:t>
            </a:r>
            <a:r>
              <a:rPr lang="en-GB" i="1" dirty="0" err="1" smtClean="0"/>
              <a:t>amatoria</a:t>
            </a:r>
            <a:r>
              <a:rPr lang="en-GB" dirty="0" smtClean="0"/>
              <a:t> (published later than the main bulk of the </a:t>
            </a:r>
            <a:r>
              <a:rPr lang="en-GB" i="1" dirty="0" err="1" smtClean="0"/>
              <a:t>Amores</a:t>
            </a:r>
            <a:r>
              <a:rPr lang="en-GB" dirty="0" smtClean="0"/>
              <a:t>)  and the </a:t>
            </a:r>
            <a:r>
              <a:rPr lang="en-GB" i="1" dirty="0" err="1" smtClean="0"/>
              <a:t>Heroides</a:t>
            </a:r>
            <a:r>
              <a:rPr lang="en-GB" dirty="0" smtClean="0"/>
              <a:t> (also presumed to be Ovid’s second work) in several passages in the </a:t>
            </a:r>
            <a:r>
              <a:rPr lang="en-GB" i="1" dirty="0" err="1" smtClean="0"/>
              <a:t>Amores</a:t>
            </a:r>
            <a:r>
              <a:rPr lang="en-GB" i="1" dirty="0" smtClean="0"/>
              <a:t> </a:t>
            </a:r>
            <a:r>
              <a:rPr lang="en-GB" dirty="0" smtClean="0"/>
              <a:t>(e.g. 2.18), which may seem to presuppose a second edition adding these references </a:t>
            </a:r>
          </a:p>
          <a:p>
            <a:r>
              <a:rPr lang="en-GB" dirty="0" smtClean="0"/>
              <a:t>Counter suggestion by </a:t>
            </a:r>
            <a:r>
              <a:rPr lang="en-GB" dirty="0" err="1" smtClean="0"/>
              <a:t>Breitzigheimer</a:t>
            </a:r>
            <a:r>
              <a:rPr lang="en-GB" dirty="0" smtClean="0"/>
              <a:t>: the epigram wittily shows the author’s preference for </a:t>
            </a:r>
            <a:r>
              <a:rPr lang="en-GB" dirty="0" err="1" smtClean="0"/>
              <a:t>Callimachean</a:t>
            </a:r>
            <a:r>
              <a:rPr lang="en-GB" dirty="0" smtClean="0"/>
              <a:t> aesthetics</a:t>
            </a:r>
          </a:p>
          <a:p>
            <a:pPr lvl="1"/>
            <a:r>
              <a:rPr lang="en-GB" i="1" dirty="0" smtClean="0"/>
              <a:t>Mega </a:t>
            </a:r>
            <a:r>
              <a:rPr lang="en-GB" i="1" dirty="0" err="1" smtClean="0"/>
              <a:t>biblion</a:t>
            </a:r>
            <a:r>
              <a:rPr lang="en-GB" i="1" dirty="0" smtClean="0"/>
              <a:t>, mega </a:t>
            </a:r>
            <a:r>
              <a:rPr lang="en-GB" i="1" dirty="0" err="1" smtClean="0"/>
              <a:t>kakon</a:t>
            </a:r>
            <a:endParaRPr lang="en-GB" i="1" dirty="0" smtClean="0"/>
          </a:p>
          <a:p>
            <a:pPr lvl="1"/>
            <a:r>
              <a:rPr lang="en-GB" dirty="0" smtClean="0"/>
              <a:t>The five book ‘monster’ of an elegy collection pure fiction? </a:t>
            </a:r>
          </a:p>
          <a:p>
            <a:pPr lvl="1"/>
            <a:r>
              <a:rPr lang="en-GB" dirty="0" smtClean="0"/>
              <a:t>This theory is supported by the fact that our three books do tell one (two?) chronologically developing story/</a:t>
            </a:r>
            <a:r>
              <a:rPr lang="en-GB" dirty="0" err="1" smtClean="0"/>
              <a:t>ies</a:t>
            </a:r>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Unity of the 3 book collection</a:t>
            </a:r>
            <a:endParaRPr lang="en-GB" dirty="0"/>
          </a:p>
        </p:txBody>
      </p:sp>
      <p:sp>
        <p:nvSpPr>
          <p:cNvPr id="3" name="Content Placeholder 2"/>
          <p:cNvSpPr>
            <a:spLocks noGrp="1"/>
          </p:cNvSpPr>
          <p:nvPr>
            <p:ph sz="quarter" idx="1"/>
          </p:nvPr>
        </p:nvSpPr>
        <p:spPr>
          <a:xfrm>
            <a:off x="612648" y="1600200"/>
            <a:ext cx="8153400" cy="4900634"/>
          </a:xfrm>
        </p:spPr>
        <p:txBody>
          <a:bodyPr>
            <a:normAutofit fontScale="92500" lnSpcReduction="20000"/>
          </a:bodyPr>
          <a:lstStyle/>
          <a:p>
            <a:r>
              <a:rPr lang="en-GB" dirty="0" smtClean="0"/>
              <a:t>Further support for </a:t>
            </a:r>
            <a:r>
              <a:rPr lang="en-GB" dirty="0" err="1" smtClean="0"/>
              <a:t>Breitzigheimer’s</a:t>
            </a:r>
            <a:r>
              <a:rPr lang="en-GB" dirty="0" smtClean="0"/>
              <a:t> hypothesis:</a:t>
            </a:r>
          </a:p>
          <a:p>
            <a:r>
              <a:rPr lang="en-GB" i="1" dirty="0" smtClean="0"/>
              <a:t>Am</a:t>
            </a:r>
            <a:r>
              <a:rPr lang="en-GB" dirty="0" smtClean="0"/>
              <a:t>. 1.3-5 share the three-step development of the Greek novel (or the present day romantic comedy!):</a:t>
            </a:r>
          </a:p>
          <a:p>
            <a:pPr lvl="1"/>
            <a:r>
              <a:rPr lang="en-GB" dirty="0" smtClean="0"/>
              <a:t>Beginning of love story; obstacles (here, the husband); happy end</a:t>
            </a:r>
          </a:p>
          <a:p>
            <a:r>
              <a:rPr lang="en-GB" dirty="0" smtClean="0"/>
              <a:t>However, over the course of the three books, the relationship is gradually deconstructed and finally abandoned due to the narrator’s own actions on the in-story level:</a:t>
            </a:r>
          </a:p>
          <a:p>
            <a:pPr lvl="1"/>
            <a:r>
              <a:rPr lang="en-GB" dirty="0" smtClean="0"/>
              <a:t>The narrator teaches and expects the </a:t>
            </a:r>
            <a:r>
              <a:rPr lang="en-GB" i="1" dirty="0" err="1" smtClean="0"/>
              <a:t>puella</a:t>
            </a:r>
            <a:r>
              <a:rPr lang="en-GB" dirty="0" smtClean="0"/>
              <a:t> to be unfaithful and untruthful: he is himself untruthful in his declaration of love in </a:t>
            </a:r>
            <a:r>
              <a:rPr lang="en-GB" i="1" dirty="0" smtClean="0"/>
              <a:t>Am</a:t>
            </a:r>
            <a:r>
              <a:rPr lang="en-GB" dirty="0" smtClean="0"/>
              <a:t>. 1.3, and explicitly trains her in deceit in 1.4</a:t>
            </a:r>
          </a:p>
          <a:p>
            <a:pPr lvl="1"/>
            <a:r>
              <a:rPr lang="en-GB" dirty="0" smtClean="0"/>
              <a:t>Thus, the seeds of the developments taking place over the three books are all planted in the first five poems</a:t>
            </a:r>
          </a:p>
          <a:p>
            <a:pPr lvl="1"/>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hints: Book 2</a:t>
            </a:r>
            <a:endParaRPr lang="en-GB" dirty="0"/>
          </a:p>
        </p:txBody>
      </p:sp>
      <p:sp>
        <p:nvSpPr>
          <p:cNvPr id="4" name="Content Placeholder 3"/>
          <p:cNvSpPr>
            <a:spLocks noGrp="1"/>
          </p:cNvSpPr>
          <p:nvPr>
            <p:ph sz="quarter" idx="1"/>
          </p:nvPr>
        </p:nvSpPr>
        <p:spPr>
          <a:xfrm>
            <a:off x="612648" y="1600200"/>
            <a:ext cx="8153400" cy="4829196"/>
          </a:xfrm>
        </p:spPr>
        <p:txBody>
          <a:bodyPr>
            <a:normAutofit fontScale="92500" lnSpcReduction="20000"/>
          </a:bodyPr>
          <a:lstStyle/>
          <a:p>
            <a:r>
              <a:rPr lang="en-GB" dirty="0" smtClean="0"/>
              <a:t>Book 2 suggests the narrator’s departure from the genre of elegy in several subtle ways:</a:t>
            </a:r>
          </a:p>
          <a:p>
            <a:r>
              <a:rPr lang="en-GB" dirty="0" smtClean="0"/>
              <a:t>2.2 clearly describes the meeting with a new love interest (‘I liked her looks, wrote promptly for a meeting’), not the familiar </a:t>
            </a:r>
            <a:r>
              <a:rPr lang="en-GB" dirty="0" err="1" smtClean="0"/>
              <a:t>Corinna</a:t>
            </a:r>
            <a:endParaRPr lang="en-GB" dirty="0" smtClean="0"/>
          </a:p>
          <a:p>
            <a:r>
              <a:rPr lang="en-GB" dirty="0" smtClean="0"/>
              <a:t>2.4 is explicit about the narrator being attracted to any and every girl; steps up the frivolous tone of Prop. 2.22A</a:t>
            </a:r>
          </a:p>
          <a:p>
            <a:r>
              <a:rPr lang="en-GB" dirty="0" smtClean="0"/>
              <a:t>2.5 dismantles the illusion of fidelity: both the </a:t>
            </a:r>
            <a:r>
              <a:rPr lang="en-GB" i="1" dirty="0" err="1" smtClean="0"/>
              <a:t>puella</a:t>
            </a:r>
            <a:r>
              <a:rPr lang="en-GB" dirty="0" smtClean="0"/>
              <a:t> and the narrator are unfaithful</a:t>
            </a:r>
          </a:p>
          <a:p>
            <a:pPr lvl="1"/>
            <a:r>
              <a:rPr lang="en-GB" dirty="0" smtClean="0"/>
              <a:t>Narrator compared to Jupiter, neatly picking up references from </a:t>
            </a:r>
            <a:r>
              <a:rPr lang="en-GB" i="1" dirty="0" smtClean="0"/>
              <a:t>Am</a:t>
            </a:r>
            <a:r>
              <a:rPr lang="en-GB" dirty="0" smtClean="0"/>
              <a:t>. 1.3, where the </a:t>
            </a:r>
            <a:r>
              <a:rPr lang="en-GB" i="1" dirty="0" err="1" smtClean="0"/>
              <a:t>puella</a:t>
            </a:r>
            <a:r>
              <a:rPr lang="en-GB" dirty="0" smtClean="0"/>
              <a:t> is to be celebrated in verse like Leda, </a:t>
            </a:r>
            <a:r>
              <a:rPr lang="en-GB" dirty="0" err="1" smtClean="0"/>
              <a:t>Europa</a:t>
            </a:r>
            <a:r>
              <a:rPr lang="en-GB" dirty="0" smtClean="0"/>
              <a:t> and Io.</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hints: </a:t>
            </a:r>
            <a:r>
              <a:rPr lang="en-GB" dirty="0" err="1" smtClean="0"/>
              <a:t>Corinna’s</a:t>
            </a:r>
            <a:r>
              <a:rPr lang="en-GB" smtClean="0"/>
              <a:t> parrot</a:t>
            </a:r>
            <a:endParaRPr lang="en-GB"/>
          </a:p>
        </p:txBody>
      </p:sp>
      <p:sp>
        <p:nvSpPr>
          <p:cNvPr id="4" name="Content Placeholder 3"/>
          <p:cNvSpPr>
            <a:spLocks noGrp="1"/>
          </p:cNvSpPr>
          <p:nvPr>
            <p:ph sz="quarter" idx="1"/>
          </p:nvPr>
        </p:nvSpPr>
        <p:spPr>
          <a:xfrm>
            <a:off x="357158" y="1589566"/>
            <a:ext cx="4138642" cy="5054143"/>
          </a:xfrm>
        </p:spPr>
        <p:txBody>
          <a:bodyPr>
            <a:normAutofit fontScale="77500" lnSpcReduction="20000"/>
          </a:bodyPr>
          <a:lstStyle/>
          <a:p>
            <a:r>
              <a:rPr lang="en-GB" dirty="0" smtClean="0"/>
              <a:t>The parrot resembles what the narrator says of himself in other poems:</a:t>
            </a:r>
          </a:p>
          <a:p>
            <a:pPr lvl="1"/>
            <a:r>
              <a:rPr lang="en-GB" dirty="0" smtClean="0"/>
              <a:t>Talent for imitation (‘no bird in all the world a better mimic – your lisp could echo every word so true’, 23f)</a:t>
            </a:r>
          </a:p>
          <a:p>
            <a:pPr lvl="1"/>
            <a:r>
              <a:rPr lang="en-GB" dirty="0" smtClean="0"/>
              <a:t>Rejection of battle: ‘you fought no fierce battles; for peace and calm and talk your love was strong’ (25f)</a:t>
            </a:r>
          </a:p>
          <a:p>
            <a:pPr lvl="1"/>
            <a:r>
              <a:rPr lang="en-GB" dirty="0" smtClean="0"/>
              <a:t>Preference for the simple life: ‘Your fare a nut, and poppy seeds for slumber, and for a drink plain water met your need’ (31f)</a:t>
            </a:r>
          </a:p>
          <a:p>
            <a:pPr lvl="1"/>
            <a:r>
              <a:rPr lang="en-GB" dirty="0" smtClean="0"/>
              <a:t>Its words are ‘</a:t>
            </a:r>
            <a:r>
              <a:rPr lang="en-GB" dirty="0" err="1" smtClean="0"/>
              <a:t>docta</a:t>
            </a:r>
            <a:r>
              <a:rPr lang="en-GB" dirty="0" smtClean="0"/>
              <a:t>’, learned, in l. 62</a:t>
            </a:r>
          </a:p>
        </p:txBody>
      </p:sp>
      <p:sp>
        <p:nvSpPr>
          <p:cNvPr id="5" name="Content Placeholder 4"/>
          <p:cNvSpPr>
            <a:spLocks noGrp="1"/>
          </p:cNvSpPr>
          <p:nvPr>
            <p:ph sz="quarter" idx="2"/>
          </p:nvPr>
        </p:nvSpPr>
        <p:spPr>
          <a:xfrm>
            <a:off x="4844901" y="1589566"/>
            <a:ext cx="3886200" cy="4911267"/>
          </a:xfrm>
        </p:spPr>
        <p:txBody>
          <a:bodyPr>
            <a:noAutofit/>
          </a:bodyPr>
          <a:lstStyle/>
          <a:p>
            <a:pPr marL="0" indent="0">
              <a:buNone/>
            </a:pPr>
            <a:r>
              <a:rPr lang="en-GB" sz="2400" dirty="0" smtClean="0"/>
              <a:t>Her parrot, flying mimic from the Indies, is dead. Come, every bird, come flocking around, beat wings on breasts, tear tender cheeks with talons, all at her obsequies, in duty bound; like mourners tresses rend your ruffled plumage, and with your wings supply the trumpet’s sound.  (</a:t>
            </a:r>
            <a:r>
              <a:rPr lang="en-GB" sz="2400" i="1" dirty="0" smtClean="0"/>
              <a:t>Am</a:t>
            </a:r>
            <a:r>
              <a:rPr lang="en-GB" sz="2400" dirty="0" smtClean="0"/>
              <a:t>. 2.6.1-6)</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Corinna’s</a:t>
            </a:r>
            <a:r>
              <a:rPr lang="en-GB" dirty="0" smtClean="0"/>
              <a:t> parrot</a:t>
            </a:r>
            <a:endParaRPr lang="en-GB" dirty="0"/>
          </a:p>
        </p:txBody>
      </p:sp>
      <p:sp>
        <p:nvSpPr>
          <p:cNvPr id="3" name="Content Placeholder 2"/>
          <p:cNvSpPr>
            <a:spLocks noGrp="1"/>
          </p:cNvSpPr>
          <p:nvPr>
            <p:ph sz="quarter" idx="1"/>
          </p:nvPr>
        </p:nvSpPr>
        <p:spPr>
          <a:xfrm>
            <a:off x="609600" y="1589566"/>
            <a:ext cx="3886200" cy="4982705"/>
          </a:xfrm>
        </p:spPr>
        <p:txBody>
          <a:bodyPr>
            <a:normAutofit fontScale="77500" lnSpcReduction="20000"/>
          </a:bodyPr>
          <a:lstStyle/>
          <a:p>
            <a:r>
              <a:rPr lang="en-GB" dirty="0" smtClean="0"/>
              <a:t>‘Farewell, </a:t>
            </a:r>
            <a:r>
              <a:rPr lang="en-GB" dirty="0" err="1" smtClean="0"/>
              <a:t>Corinna</a:t>
            </a:r>
            <a:r>
              <a:rPr lang="en-GB" dirty="0" smtClean="0"/>
              <a:t>’ suggests that the narrator may be preparing to leave </a:t>
            </a:r>
            <a:r>
              <a:rPr lang="en-GB" dirty="0" err="1" smtClean="0"/>
              <a:t>Corinna</a:t>
            </a:r>
            <a:r>
              <a:rPr lang="en-GB" dirty="0" smtClean="0"/>
              <a:t> and elegy </a:t>
            </a:r>
          </a:p>
          <a:p>
            <a:r>
              <a:rPr lang="en-GB" dirty="0" smtClean="0"/>
              <a:t>Note that the parrot’s epitaph consists of two lines – elegiacs, of course!</a:t>
            </a:r>
          </a:p>
          <a:p>
            <a:r>
              <a:rPr lang="en-GB" dirty="0" smtClean="0"/>
              <a:t>Connected to the lament over the death of Tibullus in 3.9, so a </a:t>
            </a:r>
            <a:r>
              <a:rPr lang="en-GB" dirty="0" err="1" smtClean="0"/>
              <a:t>metapoetic</a:t>
            </a:r>
            <a:r>
              <a:rPr lang="en-GB" dirty="0" smtClean="0"/>
              <a:t> reading may be seen as retrospectively confirmed</a:t>
            </a:r>
          </a:p>
          <a:p>
            <a:pPr lvl="1"/>
            <a:r>
              <a:rPr lang="en-GB" dirty="0" smtClean="0"/>
              <a:t>Both poems direct the readers’ attention to the resting place of the dead in their final section</a:t>
            </a:r>
          </a:p>
          <a:p>
            <a:endParaRPr lang="en-GB" dirty="0"/>
          </a:p>
        </p:txBody>
      </p:sp>
      <p:sp>
        <p:nvSpPr>
          <p:cNvPr id="4" name="Content Placeholder 3"/>
          <p:cNvSpPr>
            <a:spLocks noGrp="1"/>
          </p:cNvSpPr>
          <p:nvPr>
            <p:ph sz="quarter" idx="2"/>
          </p:nvPr>
        </p:nvSpPr>
        <p:spPr/>
        <p:txBody>
          <a:bodyPr>
            <a:noAutofit/>
          </a:bodyPr>
          <a:lstStyle/>
          <a:p>
            <a:pPr marL="0" indent="0">
              <a:buNone/>
            </a:pPr>
            <a:r>
              <a:rPr lang="en-GB" sz="2400" dirty="0" smtClean="0"/>
              <a:t>What use the vows of my poor frightened darling? Those vows the stormy gales swept out to sea. The seventh dawn could find no dawn to follow, exhausted now the thread of destiny. But still that fainting tongue was </a:t>
            </a:r>
            <a:r>
              <a:rPr lang="en-GB" sz="2400" dirty="0" err="1" smtClean="0"/>
              <a:t>unbewildered</a:t>
            </a:r>
            <a:r>
              <a:rPr lang="en-GB" sz="2400" dirty="0" smtClean="0"/>
              <a:t>; ‘Farewell, </a:t>
            </a:r>
            <a:r>
              <a:rPr lang="en-GB" sz="2400" dirty="0" err="1" smtClean="0"/>
              <a:t>Corinna</a:t>
            </a:r>
            <a:r>
              <a:rPr lang="en-GB" sz="2400" dirty="0" smtClean="0"/>
              <a:t>’ was its dying cry.</a:t>
            </a:r>
          </a:p>
          <a:p>
            <a:pPr marL="0" indent="0">
              <a:buNone/>
            </a:pPr>
            <a:r>
              <a:rPr lang="en-GB" sz="2400" dirty="0" smtClean="0"/>
              <a:t>(</a:t>
            </a:r>
            <a:r>
              <a:rPr lang="en-GB" sz="2400" i="1" dirty="0" smtClean="0"/>
              <a:t>Am</a:t>
            </a:r>
            <a:r>
              <a:rPr lang="en-GB" sz="2400" dirty="0" smtClean="0"/>
              <a:t>. 2.6.45-49)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third book – ways out of elegy</a:t>
            </a:r>
            <a:endParaRPr lang="en-GB" dirty="0"/>
          </a:p>
        </p:txBody>
      </p:sp>
      <p:sp>
        <p:nvSpPr>
          <p:cNvPr id="3" name="Content Placeholder 2"/>
          <p:cNvSpPr>
            <a:spLocks noGrp="1"/>
          </p:cNvSpPr>
          <p:nvPr>
            <p:ph sz="quarter" idx="1"/>
          </p:nvPr>
        </p:nvSpPr>
        <p:spPr>
          <a:xfrm>
            <a:off x="285720" y="1589566"/>
            <a:ext cx="4210080" cy="4911267"/>
          </a:xfrm>
        </p:spPr>
        <p:txBody>
          <a:bodyPr>
            <a:noAutofit/>
          </a:bodyPr>
          <a:lstStyle/>
          <a:p>
            <a:pPr marL="0" indent="0">
              <a:buNone/>
            </a:pPr>
            <a:r>
              <a:rPr lang="en-GB" sz="2400" dirty="0" smtClean="0"/>
              <a:t>There stands an ancient grove </a:t>
            </a:r>
            <a:r>
              <a:rPr lang="en-GB" sz="2400" dirty="0" err="1" smtClean="0"/>
              <a:t>unhewn</a:t>
            </a:r>
            <a:r>
              <a:rPr lang="en-GB" sz="2400" dirty="0" smtClean="0"/>
              <a:t> for ages wherein some deity might well reside. It has a holy spring, a rock-roofed grotto, and birds pour their sweet plaints on every side. There in the woodland shadow I was strolling and wondering what my Muse’ next work would be, when Elegy appeared, her coiled hair perfumed, and limping, one foot short, it seemed to me. […] (</a:t>
            </a:r>
            <a:r>
              <a:rPr lang="en-GB" sz="2400" dirty="0" err="1" smtClean="0"/>
              <a:t>Ov</a:t>
            </a:r>
            <a:r>
              <a:rPr lang="en-GB" sz="2400" dirty="0" smtClean="0"/>
              <a:t>. </a:t>
            </a:r>
            <a:r>
              <a:rPr lang="en-GB" sz="2400" i="1" dirty="0" smtClean="0"/>
              <a:t>Am</a:t>
            </a:r>
            <a:r>
              <a:rPr lang="en-GB" sz="2400" dirty="0" smtClean="0"/>
              <a:t>. 3.1.1-8)</a:t>
            </a:r>
            <a:endParaRPr lang="en-GB" sz="2400" dirty="0"/>
          </a:p>
        </p:txBody>
      </p:sp>
      <p:sp>
        <p:nvSpPr>
          <p:cNvPr id="4" name="Content Placeholder 3"/>
          <p:cNvSpPr>
            <a:spLocks noGrp="1"/>
          </p:cNvSpPr>
          <p:nvPr>
            <p:ph sz="quarter" idx="2"/>
          </p:nvPr>
        </p:nvSpPr>
        <p:spPr>
          <a:xfrm>
            <a:off x="4844901" y="1589566"/>
            <a:ext cx="3886200" cy="4982705"/>
          </a:xfrm>
        </p:spPr>
        <p:txBody>
          <a:bodyPr>
            <a:normAutofit fontScale="70000" lnSpcReduction="20000"/>
          </a:bodyPr>
          <a:lstStyle/>
          <a:p>
            <a:r>
              <a:rPr lang="en-GB" dirty="0" smtClean="0"/>
              <a:t>Programmatic poem staging the competition of Elegy and Tragedy for the narrator’s attention.</a:t>
            </a:r>
          </a:p>
          <a:p>
            <a:pPr lvl="1"/>
            <a:r>
              <a:rPr lang="en-GB" dirty="0" smtClean="0"/>
              <a:t>At this stage, Elegy wins, but the poem foreshadows the close of the book</a:t>
            </a:r>
          </a:p>
          <a:p>
            <a:r>
              <a:rPr lang="en-GB" dirty="0" smtClean="0"/>
              <a:t>The opening sets a scene that is different from Ovid’s earlier elegies – it has more in common with other genres; such as aetiological elegy, lyric and pastoral poetry</a:t>
            </a:r>
          </a:p>
          <a:p>
            <a:pPr lvl="1"/>
            <a:r>
              <a:rPr lang="en-GB" dirty="0" smtClean="0"/>
              <a:t>Ties in with Propertius’ leave-taking of ‘canonical’ elegy in Book 4</a:t>
            </a:r>
          </a:p>
          <a:p>
            <a:r>
              <a:rPr lang="en-GB" dirty="0" smtClean="0"/>
              <a:t>Throughout Book 3, Ovid will break or shift the limits of what is considered ‘elegiac’ material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Trends in Book 3</a:t>
            </a:r>
            <a:endParaRPr lang="en-GB" dirty="0"/>
          </a:p>
        </p:txBody>
      </p:sp>
      <p:sp>
        <p:nvSpPr>
          <p:cNvPr id="3" name="Content Placeholder 2"/>
          <p:cNvSpPr>
            <a:spLocks noGrp="1"/>
          </p:cNvSpPr>
          <p:nvPr>
            <p:ph sz="quarter" idx="1"/>
          </p:nvPr>
        </p:nvSpPr>
        <p:spPr>
          <a:xfrm>
            <a:off x="609600" y="1589566"/>
            <a:ext cx="3886200" cy="5054143"/>
          </a:xfrm>
        </p:spPr>
        <p:txBody>
          <a:bodyPr>
            <a:normAutofit fontScale="70000" lnSpcReduction="20000"/>
          </a:bodyPr>
          <a:lstStyle/>
          <a:p>
            <a:r>
              <a:rPr lang="en-GB" dirty="0" smtClean="0"/>
              <a:t>3.2-4 all deal with recognisable elegiac topics – although all share an emphasis on elegiac failure</a:t>
            </a:r>
          </a:p>
          <a:p>
            <a:r>
              <a:rPr lang="en-GB" dirty="0" smtClean="0"/>
              <a:t>3.5 differs markedly from these: </a:t>
            </a:r>
          </a:p>
          <a:p>
            <a:pPr lvl="1"/>
            <a:r>
              <a:rPr lang="en-GB" dirty="0" smtClean="0"/>
              <a:t>Thus often claimed to be unauthentic</a:t>
            </a:r>
          </a:p>
          <a:p>
            <a:r>
              <a:rPr lang="en-GB" dirty="0" smtClean="0"/>
              <a:t>However, the opening ‘</a:t>
            </a:r>
            <a:r>
              <a:rPr lang="en-GB" dirty="0" err="1" smtClean="0"/>
              <a:t>nox</a:t>
            </a:r>
            <a:r>
              <a:rPr lang="en-GB" dirty="0" smtClean="0"/>
              <a:t> </a:t>
            </a:r>
            <a:r>
              <a:rPr lang="en-GB" dirty="0" err="1" smtClean="0"/>
              <a:t>erat</a:t>
            </a:r>
            <a:r>
              <a:rPr lang="en-GB" dirty="0" smtClean="0"/>
              <a:t>’ recalls the ‘</a:t>
            </a:r>
            <a:r>
              <a:rPr lang="en-GB" dirty="0" err="1" smtClean="0"/>
              <a:t>aestus</a:t>
            </a:r>
            <a:r>
              <a:rPr lang="en-GB" dirty="0" smtClean="0"/>
              <a:t> </a:t>
            </a:r>
            <a:r>
              <a:rPr lang="en-GB" dirty="0" err="1" smtClean="0"/>
              <a:t>erat</a:t>
            </a:r>
            <a:r>
              <a:rPr lang="en-GB" dirty="0" smtClean="0"/>
              <a:t>’ of 1.5.1f, and the ordering of the surrounding poems of 1.5 and 3.5 has also been seen as parallel</a:t>
            </a:r>
          </a:p>
          <a:p>
            <a:pPr lvl="1"/>
            <a:r>
              <a:rPr lang="en-GB" dirty="0" smtClean="0"/>
              <a:t>Next poem (1.6 and 3.6) deal with things stopping the lover from getting to the </a:t>
            </a:r>
            <a:r>
              <a:rPr lang="en-GB" dirty="0" err="1" smtClean="0"/>
              <a:t>puella</a:t>
            </a:r>
            <a:endParaRPr lang="en-GB" dirty="0" smtClean="0"/>
          </a:p>
          <a:p>
            <a:pPr lvl="1"/>
            <a:r>
              <a:rPr lang="en-GB" dirty="0" smtClean="0"/>
              <a:t>2</a:t>
            </a:r>
            <a:r>
              <a:rPr lang="en-GB" baseline="30000" dirty="0" smtClean="0"/>
              <a:t>nd</a:t>
            </a:r>
            <a:r>
              <a:rPr lang="en-GB" dirty="0" smtClean="0"/>
              <a:t> next poem (1.7 and 3.7) deal with body parts of the narrator (hands and impotence)</a:t>
            </a:r>
          </a:p>
          <a:p>
            <a:endParaRPr lang="en-GB" dirty="0"/>
          </a:p>
        </p:txBody>
      </p:sp>
      <p:sp>
        <p:nvSpPr>
          <p:cNvPr id="4" name="Content Placeholder 3"/>
          <p:cNvSpPr>
            <a:spLocks noGrp="1"/>
          </p:cNvSpPr>
          <p:nvPr>
            <p:ph sz="quarter" idx="2"/>
          </p:nvPr>
        </p:nvSpPr>
        <p:spPr/>
        <p:txBody>
          <a:bodyPr>
            <a:normAutofit fontScale="70000" lnSpcReduction="20000"/>
          </a:bodyPr>
          <a:lstStyle/>
          <a:p>
            <a:pPr marL="0" indent="0">
              <a:buNone/>
            </a:pPr>
            <a:r>
              <a:rPr lang="en-GB" dirty="0" smtClean="0"/>
              <a:t>One night when sleep on tired eyes weighed I had a dream and was afraid. Below a sunny hill there stood with serried trunks an ilex wood, whose branches many birds concealed, and by the wood a lush green field, a damp and grassy tapestry with water softly purling by. There, seeking shelter from the heat, in the leaves’ shade I’d made my seat (the heat struck through them all the same), when cropping grass and flowers came a fine white cow before my eyes, whiter than first fresh snow that lies not melted yet by warmer skies, whiter than milk that hisses to the foaming pail and drains the ewe. (</a:t>
            </a:r>
            <a:r>
              <a:rPr lang="en-GB" i="1" dirty="0" smtClean="0"/>
              <a:t>Am</a:t>
            </a:r>
            <a:r>
              <a:rPr lang="en-GB" dirty="0" smtClean="0"/>
              <a:t>. 3.5.1-14)</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3.5 continued</a:t>
            </a:r>
            <a:endParaRPr lang="en-GB" dirty="0"/>
          </a:p>
        </p:txBody>
      </p:sp>
      <p:sp>
        <p:nvSpPr>
          <p:cNvPr id="3" name="Content Placeholder 2"/>
          <p:cNvSpPr>
            <a:spLocks noGrp="1"/>
          </p:cNvSpPr>
          <p:nvPr>
            <p:ph sz="quarter" idx="1"/>
          </p:nvPr>
        </p:nvSpPr>
        <p:spPr>
          <a:xfrm>
            <a:off x="428596" y="1589566"/>
            <a:ext cx="4067204" cy="4911267"/>
          </a:xfrm>
        </p:spPr>
        <p:txBody>
          <a:bodyPr>
            <a:normAutofit fontScale="77500" lnSpcReduction="20000"/>
          </a:bodyPr>
          <a:lstStyle/>
          <a:p>
            <a:pPr marL="0" indent="0">
              <a:buNone/>
            </a:pPr>
            <a:r>
              <a:rPr lang="en-GB" dirty="0" smtClean="0"/>
              <a:t>‘The heat from which you sought to gain shelter, and shelter sought in vain beneath the rustling leaves is love’s. the white cow, as the colour proves, that cow’s your girl, and apt its hue. The bull, her mate (her man), is you; the crow that pecked her breast stands for an ancient bawd enticing her; that the cow lingered and then left, means you’ll lie cold in bed bereft; her breast’s black bruise declares to me a heart dyed with adultery.’ The blood fled from my cheeks, and night stood deep and dark before my sight. (</a:t>
            </a:r>
            <a:r>
              <a:rPr lang="en-GB" i="1" dirty="0" smtClean="0"/>
              <a:t>Am</a:t>
            </a:r>
            <a:r>
              <a:rPr lang="en-GB" dirty="0" smtClean="0"/>
              <a:t>. 3.5. 35-46)</a:t>
            </a:r>
            <a:endParaRPr lang="en-GB" dirty="0"/>
          </a:p>
        </p:txBody>
      </p:sp>
      <p:sp>
        <p:nvSpPr>
          <p:cNvPr id="4" name="Content Placeholder 3"/>
          <p:cNvSpPr>
            <a:spLocks noGrp="1"/>
          </p:cNvSpPr>
          <p:nvPr>
            <p:ph sz="quarter" idx="2"/>
          </p:nvPr>
        </p:nvSpPr>
        <p:spPr>
          <a:xfrm>
            <a:off x="4643438" y="1589566"/>
            <a:ext cx="4087663" cy="4911267"/>
          </a:xfrm>
        </p:spPr>
        <p:txBody>
          <a:bodyPr>
            <a:noAutofit/>
          </a:bodyPr>
          <a:lstStyle/>
          <a:p>
            <a:r>
              <a:rPr lang="en-GB" sz="2400" dirty="0" smtClean="0"/>
              <a:t>The allegory here connects to…</a:t>
            </a:r>
          </a:p>
          <a:p>
            <a:pPr lvl="1"/>
            <a:r>
              <a:rPr lang="en-GB" sz="2100" dirty="0" smtClean="0"/>
              <a:t>…the epiphanies of Elegy and Tragedy in 3.1 – the setting is similar</a:t>
            </a:r>
          </a:p>
          <a:p>
            <a:pPr lvl="1"/>
            <a:r>
              <a:rPr lang="en-GB" sz="2100" dirty="0" smtClean="0"/>
              <a:t>…other elegies featuring a locus </a:t>
            </a:r>
            <a:r>
              <a:rPr lang="en-GB" sz="2100" dirty="0" err="1" smtClean="0"/>
              <a:t>amoenus</a:t>
            </a:r>
            <a:r>
              <a:rPr lang="en-GB" sz="2100" dirty="0" smtClean="0"/>
              <a:t> turned slightly sour (cf. Prop. 1.17-18)</a:t>
            </a:r>
          </a:p>
          <a:p>
            <a:r>
              <a:rPr lang="en-GB" sz="2400" dirty="0" smtClean="0"/>
              <a:t>The presence of a dream interpreter recalls the astrologer Horus in Prop. 4.1, who also presaged a change to the genre of elegy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poems expanding the genre</a:t>
            </a:r>
            <a:endParaRPr lang="en-GB" dirty="0"/>
          </a:p>
        </p:txBody>
      </p:sp>
      <p:sp>
        <p:nvSpPr>
          <p:cNvPr id="3" name="Content Placeholder 2"/>
          <p:cNvSpPr>
            <a:spLocks noGrp="1"/>
          </p:cNvSpPr>
          <p:nvPr>
            <p:ph sz="quarter" idx="1"/>
          </p:nvPr>
        </p:nvSpPr>
        <p:spPr/>
        <p:txBody>
          <a:bodyPr/>
          <a:lstStyle/>
          <a:p>
            <a:r>
              <a:rPr lang="en-GB" dirty="0" smtClean="0"/>
              <a:t>Extended mythological  narratives in 3.6 (rivers in love) and 3.10 (the festival of Ceres, recalling aetiological elegies in Tibullus and Propertius)</a:t>
            </a:r>
          </a:p>
          <a:p>
            <a:r>
              <a:rPr lang="en-GB" dirty="0" smtClean="0"/>
              <a:t>Excursus on contemporary times in 3.8 (35-56)</a:t>
            </a:r>
          </a:p>
          <a:p>
            <a:r>
              <a:rPr lang="en-GB" dirty="0" smtClean="0"/>
              <a:t>Lament over the death of Tibullus in 3.9</a:t>
            </a:r>
          </a:p>
          <a:p>
            <a:r>
              <a:rPr lang="en-GB" dirty="0" smtClean="0"/>
              <a:t>Catalogue of mythical transformations in 3.12.21-40</a:t>
            </a:r>
          </a:p>
          <a:p>
            <a:r>
              <a:rPr lang="en-GB" dirty="0" smtClean="0"/>
              <a:t>Description of the Juno festival in 3.13 (7-36)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Trends in Book 3</a:t>
            </a:r>
            <a:endParaRPr lang="en-GB" dirty="0"/>
          </a:p>
        </p:txBody>
      </p:sp>
      <p:sp>
        <p:nvSpPr>
          <p:cNvPr id="6" name="Content Placeholder 5"/>
          <p:cNvSpPr>
            <a:spLocks noGrp="1"/>
          </p:cNvSpPr>
          <p:nvPr>
            <p:ph sz="quarter" idx="1"/>
          </p:nvPr>
        </p:nvSpPr>
        <p:spPr/>
        <p:txBody>
          <a:bodyPr>
            <a:normAutofit fontScale="85000" lnSpcReduction="20000"/>
          </a:bodyPr>
          <a:lstStyle/>
          <a:p>
            <a:r>
              <a:rPr lang="en-GB" dirty="0" smtClean="0"/>
              <a:t>Elegy without success:</a:t>
            </a:r>
          </a:p>
          <a:p>
            <a:pPr lvl="1"/>
            <a:r>
              <a:rPr lang="en-GB" dirty="0" smtClean="0"/>
              <a:t>3.2: the circus elegy – we never find out whether the narrator is successful in wooing the girl</a:t>
            </a:r>
          </a:p>
          <a:p>
            <a:pPr lvl="1"/>
            <a:r>
              <a:rPr lang="en-GB" dirty="0" smtClean="0"/>
              <a:t>3.3: the </a:t>
            </a:r>
            <a:r>
              <a:rPr lang="en-GB" i="1" dirty="0" err="1" smtClean="0"/>
              <a:t>puella</a:t>
            </a:r>
            <a:r>
              <a:rPr lang="en-GB" dirty="0" smtClean="0"/>
              <a:t> has been unfaithful</a:t>
            </a:r>
          </a:p>
          <a:p>
            <a:pPr lvl="1"/>
            <a:r>
              <a:rPr lang="en-GB" dirty="0" smtClean="0"/>
              <a:t>3.4: reversal of the traditional </a:t>
            </a:r>
            <a:r>
              <a:rPr lang="en-GB" dirty="0" err="1" smtClean="0"/>
              <a:t>paraklausithyron</a:t>
            </a:r>
            <a:r>
              <a:rPr lang="en-GB" dirty="0" smtClean="0"/>
              <a:t> – but note that the narrator is still outside looking in</a:t>
            </a:r>
          </a:p>
          <a:p>
            <a:pPr lvl="1"/>
            <a:r>
              <a:rPr lang="en-GB" dirty="0" smtClean="0"/>
              <a:t>3.6: the swollen river; the narrator never reaches his </a:t>
            </a:r>
            <a:r>
              <a:rPr lang="en-GB" i="1" dirty="0" err="1" smtClean="0"/>
              <a:t>puella</a:t>
            </a:r>
            <a:endParaRPr lang="en-GB" i="1" dirty="0" smtClean="0"/>
          </a:p>
          <a:p>
            <a:pPr lvl="1"/>
            <a:r>
              <a:rPr lang="en-GB" dirty="0" smtClean="0"/>
              <a:t>3.7: the narrator’s impotence</a:t>
            </a:r>
          </a:p>
          <a:p>
            <a:pPr lvl="1"/>
            <a:r>
              <a:rPr lang="en-GB" dirty="0" smtClean="0"/>
              <a:t>3.8: the </a:t>
            </a:r>
            <a:r>
              <a:rPr lang="en-GB" i="1" dirty="0" err="1" smtClean="0"/>
              <a:t>puella</a:t>
            </a:r>
            <a:r>
              <a:rPr lang="en-GB" dirty="0" smtClean="0"/>
              <a:t> is with a rich rival (the theme of greed links neatly to the lament over Tibullus in 3.9)</a:t>
            </a:r>
          </a:p>
          <a:p>
            <a:pPr lvl="1"/>
            <a:r>
              <a:rPr lang="en-GB" dirty="0" smtClean="0"/>
              <a:t>3.11: rejection of elegiac life + acceptance of it despite its failures and </a:t>
            </a:r>
            <a:r>
              <a:rPr lang="en-GB" dirty="0" err="1" smtClean="0"/>
              <a:t>Corinna’s</a:t>
            </a:r>
            <a:r>
              <a:rPr lang="en-GB" dirty="0" smtClean="0"/>
              <a:t> infidelity: the reader may suspect that the narrator will soon abandon elegiac life? (Cf. Cat. 85)</a:t>
            </a:r>
          </a:p>
          <a:p>
            <a:pPr lvl="1"/>
            <a:r>
              <a:rPr lang="en-GB" dirty="0" smtClean="0"/>
              <a:t>3.13: the wife poem</a:t>
            </a:r>
          </a:p>
          <a:p>
            <a:pPr lvl="1">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Moving on: 3.14 and 1.5</a:t>
            </a:r>
            <a:endParaRPr lang="en-GB" dirty="0"/>
          </a:p>
        </p:txBody>
      </p:sp>
      <p:sp>
        <p:nvSpPr>
          <p:cNvPr id="5" name="Content Placeholder 4"/>
          <p:cNvSpPr>
            <a:spLocks noGrp="1"/>
          </p:cNvSpPr>
          <p:nvPr>
            <p:ph sz="quarter" idx="1"/>
          </p:nvPr>
        </p:nvSpPr>
        <p:spPr>
          <a:xfrm>
            <a:off x="612648" y="1600200"/>
            <a:ext cx="8153400" cy="4829196"/>
          </a:xfrm>
        </p:spPr>
        <p:txBody>
          <a:bodyPr>
            <a:normAutofit fontScale="92500" lnSpcReduction="10000"/>
          </a:bodyPr>
          <a:lstStyle/>
          <a:p>
            <a:r>
              <a:rPr lang="en-GB" dirty="0" smtClean="0"/>
              <a:t>Both poems are sexually explicit</a:t>
            </a:r>
          </a:p>
          <a:p>
            <a:r>
              <a:rPr lang="en-GB" dirty="0" smtClean="0"/>
              <a:t>In 3.14 Ovid describes graphically such sexual acts as he sidestepped in 1.5 (‘The rest? Who knows it not?’) </a:t>
            </a:r>
          </a:p>
          <a:p>
            <a:pPr lvl="1"/>
            <a:r>
              <a:rPr lang="en-GB" dirty="0" smtClean="0"/>
              <a:t>Elegy’s reticence and mystery is defused</a:t>
            </a:r>
          </a:p>
          <a:p>
            <a:pPr lvl="1"/>
            <a:r>
              <a:rPr lang="en-GB" dirty="0" smtClean="0"/>
              <a:t>The reader finally gets to know – there is nothing more to say?</a:t>
            </a:r>
          </a:p>
          <a:p>
            <a:r>
              <a:rPr lang="en-GB" dirty="0" smtClean="0"/>
              <a:t>The tone of 3.14, however, has more in common with </a:t>
            </a:r>
            <a:r>
              <a:rPr lang="en-GB" dirty="0" err="1" smtClean="0"/>
              <a:t>erotodidactic</a:t>
            </a:r>
            <a:r>
              <a:rPr lang="en-GB" dirty="0" smtClean="0"/>
              <a:t> passages in elegy (</a:t>
            </a:r>
            <a:r>
              <a:rPr lang="en-GB" dirty="0" err="1" smtClean="0"/>
              <a:t>Dipsas</a:t>
            </a:r>
            <a:r>
              <a:rPr lang="en-GB" dirty="0" smtClean="0"/>
              <a:t>, </a:t>
            </a:r>
            <a:r>
              <a:rPr lang="en-GB" dirty="0" err="1" smtClean="0"/>
              <a:t>Acanthis</a:t>
            </a:r>
            <a:r>
              <a:rPr lang="en-GB" dirty="0" smtClean="0"/>
              <a:t>, </a:t>
            </a:r>
            <a:r>
              <a:rPr lang="en-GB" dirty="0" err="1" smtClean="0"/>
              <a:t>Priapus</a:t>
            </a:r>
            <a:r>
              <a:rPr lang="en-GB" dirty="0" smtClean="0"/>
              <a:t>, etc) and points forward to Ovid’s own </a:t>
            </a:r>
            <a:r>
              <a:rPr lang="en-GB" i="1" dirty="0" err="1" smtClean="0"/>
              <a:t>Ars</a:t>
            </a:r>
            <a:r>
              <a:rPr lang="en-GB" i="1" dirty="0" smtClean="0"/>
              <a:t> </a:t>
            </a:r>
            <a:r>
              <a:rPr lang="en-GB" i="1" dirty="0" err="1" smtClean="0"/>
              <a:t>amatoria</a:t>
            </a:r>
            <a:endParaRPr lang="en-GB" i="1" dirty="0" smtClean="0"/>
          </a:p>
          <a:p>
            <a:pPr lvl="1"/>
            <a:r>
              <a:rPr lang="en-GB" dirty="0" smtClean="0"/>
              <a:t>Where, coincidentally, sex is also only ever the topic of the final sections</a:t>
            </a:r>
          </a:p>
          <a:p>
            <a:pPr lvl="1"/>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take away</a:t>
            </a:r>
            <a:endParaRPr lang="en-GB" dirty="0"/>
          </a:p>
        </p:txBody>
      </p:sp>
      <p:sp>
        <p:nvSpPr>
          <p:cNvPr id="3" name="Content Placeholder 2"/>
          <p:cNvSpPr>
            <a:spLocks noGrp="1"/>
          </p:cNvSpPr>
          <p:nvPr>
            <p:ph sz="quarter" idx="1"/>
          </p:nvPr>
        </p:nvSpPr>
        <p:spPr/>
        <p:txBody>
          <a:bodyPr/>
          <a:lstStyle/>
          <a:p>
            <a:r>
              <a:rPr lang="en-GB" dirty="0" smtClean="0"/>
              <a:t>To think about: is the narrator’s farewell to elegy to be connected with the real progress of Ovid’s career as a poet?</a:t>
            </a:r>
          </a:p>
          <a:p>
            <a:r>
              <a:rPr lang="en-GB" dirty="0" smtClean="0"/>
              <a:t>What links are there between the failures of elegiac lovers as depicted in Books 2 and 3 and other, earlier, elegiac texts?</a:t>
            </a:r>
          </a:p>
          <a:p>
            <a:r>
              <a:rPr lang="en-GB" dirty="0" smtClean="0"/>
              <a:t>Is the elegiac genre abandoned or altered at the end of </a:t>
            </a:r>
            <a:r>
              <a:rPr lang="en-GB" dirty="0" err="1" smtClean="0"/>
              <a:t>Ov</a:t>
            </a:r>
            <a:r>
              <a:rPr lang="en-GB" dirty="0" smtClean="0"/>
              <a:t>. </a:t>
            </a:r>
            <a:r>
              <a:rPr lang="en-GB" i="1" dirty="0" smtClean="0"/>
              <a:t>Am</a:t>
            </a:r>
            <a:r>
              <a:rPr lang="en-GB" dirty="0" smtClean="0"/>
              <a:t>. 3?</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8" name="Text Placeholder 7"/>
          <p:cNvSpPr>
            <a:spLocks noGrp="1"/>
          </p:cNvSpPr>
          <p:nvPr>
            <p:ph type="body" idx="2"/>
          </p:nvPr>
        </p:nvSpPr>
        <p:spPr>
          <a:xfrm>
            <a:off x="214282" y="1643050"/>
            <a:ext cx="2071702" cy="5000660"/>
          </a:xfrm>
        </p:spPr>
        <p:txBody>
          <a:bodyPr>
            <a:normAutofit fontScale="32500" lnSpcReduction="20000"/>
          </a:bodyPr>
          <a:lstStyle/>
          <a:p>
            <a:r>
              <a:rPr lang="en-GB" sz="3700" dirty="0" smtClean="0"/>
              <a:t>My dear lady, this is a list</a:t>
            </a:r>
            <a:br>
              <a:rPr lang="en-GB" sz="3700" dirty="0" smtClean="0"/>
            </a:br>
            <a:r>
              <a:rPr lang="en-GB" sz="3700" dirty="0" smtClean="0"/>
              <a:t>Of the beauties my master has loved, Among these are peasant girls, Maidservants, city girls, Countesses, baronesses, Marchionesses, princesses, Women of every rank, Every shape, every age. With blondes it is his habit To praise their kindness; In brunettes, their faithfulness; In the very blond, their sweetness.</a:t>
            </a:r>
            <a:br>
              <a:rPr lang="en-GB" sz="3700" dirty="0" smtClean="0"/>
            </a:br>
            <a:r>
              <a:rPr lang="en-GB" sz="3700" dirty="0" smtClean="0"/>
              <a:t>In winter he likes fat ones.</a:t>
            </a:r>
            <a:br>
              <a:rPr lang="en-GB" sz="3700" dirty="0" smtClean="0"/>
            </a:br>
            <a:r>
              <a:rPr lang="en-GB" sz="3700" dirty="0" smtClean="0"/>
              <a:t>In summer he likes thin ones.</a:t>
            </a:r>
            <a:br>
              <a:rPr lang="en-GB" sz="3700" dirty="0" smtClean="0"/>
            </a:br>
            <a:r>
              <a:rPr lang="en-GB" sz="3700" dirty="0" smtClean="0"/>
              <a:t>He calls the tall ones  majestic. The little ones are always charming. He seduces the old ones For the pleasure of adding to the list. His greatest favourite Is the young beginner. It doesn't matter if she's rich, Ugly or beautiful; If she wears a petticoat, You know what he does. </a:t>
            </a:r>
          </a:p>
          <a:p>
            <a:r>
              <a:rPr lang="en-GB" sz="3700" dirty="0" smtClean="0"/>
              <a:t>Mozart, Don Giovanni: ‘The Catalogue Aria’</a:t>
            </a:r>
          </a:p>
          <a:p>
            <a:endParaRPr lang="en-GB" dirty="0"/>
          </a:p>
        </p:txBody>
      </p:sp>
      <p:sp>
        <p:nvSpPr>
          <p:cNvPr id="5" name="Content Placeholder 4"/>
          <p:cNvSpPr>
            <a:spLocks noGrp="1"/>
          </p:cNvSpPr>
          <p:nvPr>
            <p:ph sz="quarter" idx="1"/>
          </p:nvPr>
        </p:nvSpPr>
        <p:spPr/>
        <p:txBody>
          <a:bodyPr>
            <a:normAutofit/>
          </a:bodyPr>
          <a:lstStyle/>
          <a:p>
            <a:pPr>
              <a:buNone/>
            </a:pP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451</TotalTime>
  <Words>2075</Words>
  <Application>Microsoft Office PowerPoint</Application>
  <PresentationFormat>On-screen Show (4:3)</PresentationFormat>
  <Paragraphs>102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Median</vt:lpstr>
      <vt:lpstr>Augustan Lovers 24.4.13</vt:lpstr>
      <vt:lpstr>Are the Amores different?</vt:lpstr>
      <vt:lpstr>Programmatic poems in the Amores</vt:lpstr>
      <vt:lpstr>The collection of the Amores itself</vt:lpstr>
      <vt:lpstr>The preface epigram: fictitious poetics</vt:lpstr>
      <vt:lpstr>Unity of the 3 book collection</vt:lpstr>
      <vt:lpstr>Early hints: Book 2</vt:lpstr>
      <vt:lpstr>Early hints: Corinna’s parrot</vt:lpstr>
      <vt:lpstr>Corinna’s parrot</vt:lpstr>
      <vt:lpstr>The third book – ways out of elegy</vt:lpstr>
      <vt:lpstr>Trends in Book 3</vt:lpstr>
      <vt:lpstr>Ov. Am. 3.5 continued</vt:lpstr>
      <vt:lpstr>Other poems expanding the genre</vt:lpstr>
      <vt:lpstr>Trends in Book 3</vt:lpstr>
      <vt:lpstr>Moving on: 3.14 and 1.5</vt:lpstr>
      <vt:lpstr>To take away</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19</dc:title>
  <dc:creator>sg001</dc:creator>
  <cp:lastModifiedBy>Magdalena Ohrman</cp:lastModifiedBy>
  <cp:revision>52</cp:revision>
  <dcterms:created xsi:type="dcterms:W3CDTF">2010-04-14T13:25:24Z</dcterms:created>
  <dcterms:modified xsi:type="dcterms:W3CDTF">2013-04-24T09:48:32Z</dcterms:modified>
</cp:coreProperties>
</file>