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2"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942"/>
    <p:restoredTop sz="94692"/>
  </p:normalViewPr>
  <p:slideViewPr>
    <p:cSldViewPr snapToGrid="0">
      <p:cViewPr varScale="1">
        <p:scale>
          <a:sx n="124" d="100"/>
          <a:sy n="124" d="100"/>
        </p:scale>
        <p:origin x="200" y="89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4" Type="http://schemas.openxmlformats.org/officeDocument/2006/relationships/image" Target="../media/image13.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0CBFD61-34C9-450C-81CB-E92FDBE56548}" type="doc">
      <dgm:prSet loTypeId="urn:microsoft.com/office/officeart/2008/layout/LinedList" loCatId="list" qsTypeId="urn:microsoft.com/office/officeart/2005/8/quickstyle/simple1" qsCatId="simple" csTypeId="urn:microsoft.com/office/officeart/2005/8/colors/accent5_2" csCatId="accent5" phldr="1"/>
      <dgm:spPr/>
      <dgm:t>
        <a:bodyPr/>
        <a:lstStyle/>
        <a:p>
          <a:endParaRPr lang="en-US"/>
        </a:p>
      </dgm:t>
    </dgm:pt>
    <dgm:pt modelId="{41BD916D-47D2-42E6-BAF1-9325A931C1C4}">
      <dgm:prSet/>
      <dgm:spPr/>
      <dgm:t>
        <a:bodyPr/>
        <a:lstStyle/>
        <a:p>
          <a:r>
            <a:rPr lang="en-US"/>
            <a:t>Significant drop in foot traffic</a:t>
          </a:r>
        </a:p>
      </dgm:t>
    </dgm:pt>
    <dgm:pt modelId="{0FCFCF95-EF6B-4B57-8112-C527BE0C1E31}" type="parTrans" cxnId="{769F4F3C-BA6A-4AF1-AB6F-5FAC8F2BB641}">
      <dgm:prSet/>
      <dgm:spPr/>
      <dgm:t>
        <a:bodyPr/>
        <a:lstStyle/>
        <a:p>
          <a:endParaRPr lang="en-US"/>
        </a:p>
      </dgm:t>
    </dgm:pt>
    <dgm:pt modelId="{A679C01E-53AA-46BF-AA1E-26E79731C3E7}" type="sibTrans" cxnId="{769F4F3C-BA6A-4AF1-AB6F-5FAC8F2BB641}">
      <dgm:prSet/>
      <dgm:spPr/>
      <dgm:t>
        <a:bodyPr/>
        <a:lstStyle/>
        <a:p>
          <a:endParaRPr lang="en-US"/>
        </a:p>
      </dgm:t>
    </dgm:pt>
    <dgm:pt modelId="{226A5CC8-395A-4E5C-8E52-1EA932DBE2DE}">
      <dgm:prSet/>
      <dgm:spPr/>
      <dgm:t>
        <a:bodyPr/>
        <a:lstStyle/>
        <a:p>
          <a:r>
            <a:rPr lang="en-US"/>
            <a:t>Lack of online presence </a:t>
          </a:r>
        </a:p>
      </dgm:t>
    </dgm:pt>
    <dgm:pt modelId="{3C66EA4D-7178-4DF0-8227-F4271FA5E0CD}" type="parTrans" cxnId="{75BEB34A-4FDE-4E13-9397-CDCA5A06E7A4}">
      <dgm:prSet/>
      <dgm:spPr/>
      <dgm:t>
        <a:bodyPr/>
        <a:lstStyle/>
        <a:p>
          <a:endParaRPr lang="en-US"/>
        </a:p>
      </dgm:t>
    </dgm:pt>
    <dgm:pt modelId="{901A0BCA-8507-4675-A6DB-F13E082888C8}" type="sibTrans" cxnId="{75BEB34A-4FDE-4E13-9397-CDCA5A06E7A4}">
      <dgm:prSet/>
      <dgm:spPr/>
      <dgm:t>
        <a:bodyPr/>
        <a:lstStyle/>
        <a:p>
          <a:endParaRPr lang="en-US"/>
        </a:p>
      </dgm:t>
    </dgm:pt>
    <dgm:pt modelId="{16F51C03-CF83-6047-B11B-AF935E3CC476}" type="pres">
      <dgm:prSet presAssocID="{50CBFD61-34C9-450C-81CB-E92FDBE56548}" presName="vert0" presStyleCnt="0">
        <dgm:presLayoutVars>
          <dgm:dir/>
          <dgm:animOne val="branch"/>
          <dgm:animLvl val="lvl"/>
        </dgm:presLayoutVars>
      </dgm:prSet>
      <dgm:spPr/>
    </dgm:pt>
    <dgm:pt modelId="{3E2501E6-EFDF-D148-B121-1A6E7B305C19}" type="pres">
      <dgm:prSet presAssocID="{41BD916D-47D2-42E6-BAF1-9325A931C1C4}" presName="thickLine" presStyleLbl="alignNode1" presStyleIdx="0" presStyleCnt="2"/>
      <dgm:spPr/>
    </dgm:pt>
    <dgm:pt modelId="{256567C4-732C-7145-A666-49CDF9DAAE45}" type="pres">
      <dgm:prSet presAssocID="{41BD916D-47D2-42E6-BAF1-9325A931C1C4}" presName="horz1" presStyleCnt="0"/>
      <dgm:spPr/>
    </dgm:pt>
    <dgm:pt modelId="{3D80DC00-33A4-5349-851D-9E4FFD1A94FD}" type="pres">
      <dgm:prSet presAssocID="{41BD916D-47D2-42E6-BAF1-9325A931C1C4}" presName="tx1" presStyleLbl="revTx" presStyleIdx="0" presStyleCnt="2"/>
      <dgm:spPr/>
    </dgm:pt>
    <dgm:pt modelId="{D54361E5-7E38-3E41-A4AC-DE0076916168}" type="pres">
      <dgm:prSet presAssocID="{41BD916D-47D2-42E6-BAF1-9325A931C1C4}" presName="vert1" presStyleCnt="0"/>
      <dgm:spPr/>
    </dgm:pt>
    <dgm:pt modelId="{9C8164A1-E712-C047-89D7-73748CB32F60}" type="pres">
      <dgm:prSet presAssocID="{226A5CC8-395A-4E5C-8E52-1EA932DBE2DE}" presName="thickLine" presStyleLbl="alignNode1" presStyleIdx="1" presStyleCnt="2"/>
      <dgm:spPr/>
    </dgm:pt>
    <dgm:pt modelId="{E00A9521-FED3-7148-9B2D-F12BFC6494E5}" type="pres">
      <dgm:prSet presAssocID="{226A5CC8-395A-4E5C-8E52-1EA932DBE2DE}" presName="horz1" presStyleCnt="0"/>
      <dgm:spPr/>
    </dgm:pt>
    <dgm:pt modelId="{BBE2A1C0-8681-2049-9EA2-931200B52103}" type="pres">
      <dgm:prSet presAssocID="{226A5CC8-395A-4E5C-8E52-1EA932DBE2DE}" presName="tx1" presStyleLbl="revTx" presStyleIdx="1" presStyleCnt="2"/>
      <dgm:spPr/>
    </dgm:pt>
    <dgm:pt modelId="{78E203E5-CFC1-C54B-BDC1-62EC85B8D6FF}" type="pres">
      <dgm:prSet presAssocID="{226A5CC8-395A-4E5C-8E52-1EA932DBE2DE}" presName="vert1" presStyleCnt="0"/>
      <dgm:spPr/>
    </dgm:pt>
  </dgm:ptLst>
  <dgm:cxnLst>
    <dgm:cxn modelId="{C3691726-D040-854B-84EB-2F5B24CA3308}" type="presOf" srcId="{41BD916D-47D2-42E6-BAF1-9325A931C1C4}" destId="{3D80DC00-33A4-5349-851D-9E4FFD1A94FD}" srcOrd="0" destOrd="0" presId="urn:microsoft.com/office/officeart/2008/layout/LinedList"/>
    <dgm:cxn modelId="{769F4F3C-BA6A-4AF1-AB6F-5FAC8F2BB641}" srcId="{50CBFD61-34C9-450C-81CB-E92FDBE56548}" destId="{41BD916D-47D2-42E6-BAF1-9325A931C1C4}" srcOrd="0" destOrd="0" parTransId="{0FCFCF95-EF6B-4B57-8112-C527BE0C1E31}" sibTransId="{A679C01E-53AA-46BF-AA1E-26E79731C3E7}"/>
    <dgm:cxn modelId="{75BEB34A-4FDE-4E13-9397-CDCA5A06E7A4}" srcId="{50CBFD61-34C9-450C-81CB-E92FDBE56548}" destId="{226A5CC8-395A-4E5C-8E52-1EA932DBE2DE}" srcOrd="1" destOrd="0" parTransId="{3C66EA4D-7178-4DF0-8227-F4271FA5E0CD}" sibTransId="{901A0BCA-8507-4675-A6DB-F13E082888C8}"/>
    <dgm:cxn modelId="{6141764D-D4E3-364F-9992-81A45E14EFDB}" type="presOf" srcId="{226A5CC8-395A-4E5C-8E52-1EA932DBE2DE}" destId="{BBE2A1C0-8681-2049-9EA2-931200B52103}" srcOrd="0" destOrd="0" presId="urn:microsoft.com/office/officeart/2008/layout/LinedList"/>
    <dgm:cxn modelId="{7CCC90E5-4750-BB41-9CF6-939CFF9EFAA1}" type="presOf" srcId="{50CBFD61-34C9-450C-81CB-E92FDBE56548}" destId="{16F51C03-CF83-6047-B11B-AF935E3CC476}" srcOrd="0" destOrd="0" presId="urn:microsoft.com/office/officeart/2008/layout/LinedList"/>
    <dgm:cxn modelId="{F9535A3E-08A4-1246-BDF5-BDA9F9A8E5BA}" type="presParOf" srcId="{16F51C03-CF83-6047-B11B-AF935E3CC476}" destId="{3E2501E6-EFDF-D148-B121-1A6E7B305C19}" srcOrd="0" destOrd="0" presId="urn:microsoft.com/office/officeart/2008/layout/LinedList"/>
    <dgm:cxn modelId="{170A7634-275A-9C48-9FC7-ADE1F913752F}" type="presParOf" srcId="{16F51C03-CF83-6047-B11B-AF935E3CC476}" destId="{256567C4-732C-7145-A666-49CDF9DAAE45}" srcOrd="1" destOrd="0" presId="urn:microsoft.com/office/officeart/2008/layout/LinedList"/>
    <dgm:cxn modelId="{E829A451-0C5D-B146-93B6-2C4F4F08D15F}" type="presParOf" srcId="{256567C4-732C-7145-A666-49CDF9DAAE45}" destId="{3D80DC00-33A4-5349-851D-9E4FFD1A94FD}" srcOrd="0" destOrd="0" presId="urn:microsoft.com/office/officeart/2008/layout/LinedList"/>
    <dgm:cxn modelId="{9556C061-D627-9045-976C-79F8A1E538F1}" type="presParOf" srcId="{256567C4-732C-7145-A666-49CDF9DAAE45}" destId="{D54361E5-7E38-3E41-A4AC-DE0076916168}" srcOrd="1" destOrd="0" presId="urn:microsoft.com/office/officeart/2008/layout/LinedList"/>
    <dgm:cxn modelId="{5B47AF9B-8901-334E-BF57-87AB8188A93E}" type="presParOf" srcId="{16F51C03-CF83-6047-B11B-AF935E3CC476}" destId="{9C8164A1-E712-C047-89D7-73748CB32F60}" srcOrd="2" destOrd="0" presId="urn:microsoft.com/office/officeart/2008/layout/LinedList"/>
    <dgm:cxn modelId="{86ED87A0-B701-6D45-9F1A-B05A7A30E1F6}" type="presParOf" srcId="{16F51C03-CF83-6047-B11B-AF935E3CC476}" destId="{E00A9521-FED3-7148-9B2D-F12BFC6494E5}" srcOrd="3" destOrd="0" presId="urn:microsoft.com/office/officeart/2008/layout/LinedList"/>
    <dgm:cxn modelId="{1F89BB4E-F595-AE4A-B023-860DE78220B9}" type="presParOf" srcId="{E00A9521-FED3-7148-9B2D-F12BFC6494E5}" destId="{BBE2A1C0-8681-2049-9EA2-931200B52103}" srcOrd="0" destOrd="0" presId="urn:microsoft.com/office/officeart/2008/layout/LinedList"/>
    <dgm:cxn modelId="{AE878587-2F11-924B-B59E-00A14020AF5B}" type="presParOf" srcId="{E00A9521-FED3-7148-9B2D-F12BFC6494E5}" destId="{78E203E5-CFC1-C54B-BDC1-62EC85B8D6FF}"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C8FA738-6011-43F1-AF7C-3F0A9007D7B7}" type="doc">
      <dgm:prSet loTypeId="urn:microsoft.com/office/officeart/2005/8/layout/process4" loCatId="process" qsTypeId="urn:microsoft.com/office/officeart/2005/8/quickstyle/simple1" qsCatId="simple" csTypeId="urn:microsoft.com/office/officeart/2005/8/colors/colorful2" csCatId="colorful"/>
      <dgm:spPr/>
      <dgm:t>
        <a:bodyPr/>
        <a:lstStyle/>
        <a:p>
          <a:endParaRPr lang="en-US"/>
        </a:p>
      </dgm:t>
    </dgm:pt>
    <dgm:pt modelId="{A36FFBC4-3AAF-416C-BA7E-6E560F7FBD95}">
      <dgm:prSet/>
      <dgm:spPr/>
      <dgm:t>
        <a:bodyPr/>
        <a:lstStyle/>
        <a:p>
          <a:r>
            <a:rPr lang="en-GB" b="1"/>
            <a:t>Website Revamp &amp; Online Presence</a:t>
          </a:r>
          <a:r>
            <a:rPr lang="en-GB"/>
            <a:t>:</a:t>
          </a:r>
          <a:endParaRPr lang="en-US"/>
        </a:p>
      </dgm:t>
    </dgm:pt>
    <dgm:pt modelId="{B5AEDDB1-EFD9-4B69-8ED3-465A6999378F}" type="parTrans" cxnId="{F846F3E1-7200-492D-8AB7-C4FC6A8CD79E}">
      <dgm:prSet/>
      <dgm:spPr/>
      <dgm:t>
        <a:bodyPr/>
        <a:lstStyle/>
        <a:p>
          <a:endParaRPr lang="en-US"/>
        </a:p>
      </dgm:t>
    </dgm:pt>
    <dgm:pt modelId="{54BA107E-9F90-4797-B3D9-D41434E91045}" type="sibTrans" cxnId="{F846F3E1-7200-492D-8AB7-C4FC6A8CD79E}">
      <dgm:prSet/>
      <dgm:spPr/>
      <dgm:t>
        <a:bodyPr/>
        <a:lstStyle/>
        <a:p>
          <a:endParaRPr lang="en-US"/>
        </a:p>
      </dgm:t>
    </dgm:pt>
    <dgm:pt modelId="{4DD1FF2D-2B6D-47A2-96FD-C227B1DD2BC0}">
      <dgm:prSet/>
      <dgm:spPr/>
      <dgm:t>
        <a:bodyPr/>
        <a:lstStyle/>
        <a:p>
          <a:r>
            <a:rPr lang="en-GB" b="1"/>
            <a:t>Redesign</a:t>
          </a:r>
          <a:r>
            <a:rPr lang="en-GB"/>
            <a:t> the website to be user-friendly, mobile-responsive, and visually aligned with Green Haven’s brand.</a:t>
          </a:r>
          <a:endParaRPr lang="en-US"/>
        </a:p>
      </dgm:t>
    </dgm:pt>
    <dgm:pt modelId="{09242331-6E7F-4420-9A22-3DAEB1965048}" type="parTrans" cxnId="{4972D330-627F-4B33-AA73-3B49410C59C3}">
      <dgm:prSet/>
      <dgm:spPr/>
      <dgm:t>
        <a:bodyPr/>
        <a:lstStyle/>
        <a:p>
          <a:endParaRPr lang="en-US"/>
        </a:p>
      </dgm:t>
    </dgm:pt>
    <dgm:pt modelId="{9387DDBB-8324-4897-9AF9-BB8E01161D66}" type="sibTrans" cxnId="{4972D330-627F-4B33-AA73-3B49410C59C3}">
      <dgm:prSet/>
      <dgm:spPr/>
      <dgm:t>
        <a:bodyPr/>
        <a:lstStyle/>
        <a:p>
          <a:endParaRPr lang="en-US"/>
        </a:p>
      </dgm:t>
    </dgm:pt>
    <dgm:pt modelId="{1CF8E49E-F4F5-4F60-8C79-21BBD24AABC3}">
      <dgm:prSet/>
      <dgm:spPr/>
      <dgm:t>
        <a:bodyPr/>
        <a:lstStyle/>
        <a:p>
          <a:r>
            <a:rPr lang="en-GB" b="1"/>
            <a:t>E-commerce integration</a:t>
          </a:r>
          <a:r>
            <a:rPr lang="en-GB"/>
            <a:t>: Enable online ordering, with clear product categories, real-time stock updates, and flexible delivery options.</a:t>
          </a:r>
          <a:endParaRPr lang="en-US"/>
        </a:p>
      </dgm:t>
    </dgm:pt>
    <dgm:pt modelId="{548889F0-0C47-40E7-9F16-A0E3C708A925}" type="parTrans" cxnId="{73702A74-5ADA-4BC8-9213-EC56AD827219}">
      <dgm:prSet/>
      <dgm:spPr/>
      <dgm:t>
        <a:bodyPr/>
        <a:lstStyle/>
        <a:p>
          <a:endParaRPr lang="en-US"/>
        </a:p>
      </dgm:t>
    </dgm:pt>
    <dgm:pt modelId="{0804F77D-33A8-4977-80CE-F142047F1C86}" type="sibTrans" cxnId="{73702A74-5ADA-4BC8-9213-EC56AD827219}">
      <dgm:prSet/>
      <dgm:spPr/>
      <dgm:t>
        <a:bodyPr/>
        <a:lstStyle/>
        <a:p>
          <a:endParaRPr lang="en-US"/>
        </a:p>
      </dgm:t>
    </dgm:pt>
    <dgm:pt modelId="{A51C9CA6-758B-462E-9919-332190B48CB7}">
      <dgm:prSet/>
      <dgm:spPr/>
      <dgm:t>
        <a:bodyPr/>
        <a:lstStyle/>
        <a:p>
          <a:r>
            <a:rPr lang="en-GB"/>
            <a:t>• • </a:t>
          </a:r>
          <a:r>
            <a:rPr lang="en-GB" b="1"/>
            <a:t>SEO &amp; Content Marketing</a:t>
          </a:r>
          <a:r>
            <a:rPr lang="en-GB"/>
            <a:t>: Invest in search engine optimization to improve organic search results and start a blog about flower care, events, and sustainability.</a:t>
          </a:r>
          <a:endParaRPr lang="en-US"/>
        </a:p>
      </dgm:t>
    </dgm:pt>
    <dgm:pt modelId="{316BE4D6-D3C1-4530-A48B-8D852452DF52}" type="parTrans" cxnId="{B24D2F18-61B3-40DD-B3A4-75A6422C87EF}">
      <dgm:prSet/>
      <dgm:spPr/>
      <dgm:t>
        <a:bodyPr/>
        <a:lstStyle/>
        <a:p>
          <a:endParaRPr lang="en-US"/>
        </a:p>
      </dgm:t>
    </dgm:pt>
    <dgm:pt modelId="{DB5B5B17-7975-4845-BC3E-26FF4188FADE}" type="sibTrans" cxnId="{B24D2F18-61B3-40DD-B3A4-75A6422C87EF}">
      <dgm:prSet/>
      <dgm:spPr/>
      <dgm:t>
        <a:bodyPr/>
        <a:lstStyle/>
        <a:p>
          <a:endParaRPr lang="en-US"/>
        </a:p>
      </dgm:t>
    </dgm:pt>
    <dgm:pt modelId="{453AE5F1-3D24-4347-A22A-0C14B5030461}" type="pres">
      <dgm:prSet presAssocID="{4C8FA738-6011-43F1-AF7C-3F0A9007D7B7}" presName="Name0" presStyleCnt="0">
        <dgm:presLayoutVars>
          <dgm:dir/>
          <dgm:animLvl val="lvl"/>
          <dgm:resizeHandles val="exact"/>
        </dgm:presLayoutVars>
      </dgm:prSet>
      <dgm:spPr/>
    </dgm:pt>
    <dgm:pt modelId="{070EC7DB-29B6-8148-96C8-3D6B439893F7}" type="pres">
      <dgm:prSet presAssocID="{A51C9CA6-758B-462E-9919-332190B48CB7}" presName="boxAndChildren" presStyleCnt="0"/>
      <dgm:spPr/>
    </dgm:pt>
    <dgm:pt modelId="{43E4CFBA-F10B-8845-ACBB-2DE7E8B19515}" type="pres">
      <dgm:prSet presAssocID="{A51C9CA6-758B-462E-9919-332190B48CB7}" presName="parentTextBox" presStyleLbl="node1" presStyleIdx="0" presStyleCnt="2"/>
      <dgm:spPr/>
    </dgm:pt>
    <dgm:pt modelId="{C198480E-F870-E54D-AED1-87A7DCB0B7AE}" type="pres">
      <dgm:prSet presAssocID="{54BA107E-9F90-4797-B3D9-D41434E91045}" presName="sp" presStyleCnt="0"/>
      <dgm:spPr/>
    </dgm:pt>
    <dgm:pt modelId="{330598DB-AF78-C24D-BC56-6111C184468F}" type="pres">
      <dgm:prSet presAssocID="{A36FFBC4-3AAF-416C-BA7E-6E560F7FBD95}" presName="arrowAndChildren" presStyleCnt="0"/>
      <dgm:spPr/>
    </dgm:pt>
    <dgm:pt modelId="{2D3134E4-9FB4-C64A-AE04-6DCE1216B7EF}" type="pres">
      <dgm:prSet presAssocID="{A36FFBC4-3AAF-416C-BA7E-6E560F7FBD95}" presName="parentTextArrow" presStyleLbl="node1" presStyleIdx="0" presStyleCnt="2"/>
      <dgm:spPr/>
    </dgm:pt>
    <dgm:pt modelId="{DD9F4A1A-FC5C-C740-942A-E1368743793C}" type="pres">
      <dgm:prSet presAssocID="{A36FFBC4-3AAF-416C-BA7E-6E560F7FBD95}" presName="arrow" presStyleLbl="node1" presStyleIdx="1" presStyleCnt="2"/>
      <dgm:spPr/>
    </dgm:pt>
    <dgm:pt modelId="{D381D154-DF57-884A-928A-8FABCBE9AEA2}" type="pres">
      <dgm:prSet presAssocID="{A36FFBC4-3AAF-416C-BA7E-6E560F7FBD95}" presName="descendantArrow" presStyleCnt="0"/>
      <dgm:spPr/>
    </dgm:pt>
    <dgm:pt modelId="{6FA8EDBD-AC1C-434A-A630-CBF8A57FFF6A}" type="pres">
      <dgm:prSet presAssocID="{4DD1FF2D-2B6D-47A2-96FD-C227B1DD2BC0}" presName="childTextArrow" presStyleLbl="fgAccFollowNode1" presStyleIdx="0" presStyleCnt="2">
        <dgm:presLayoutVars>
          <dgm:bulletEnabled val="1"/>
        </dgm:presLayoutVars>
      </dgm:prSet>
      <dgm:spPr/>
    </dgm:pt>
    <dgm:pt modelId="{1F6B6A18-CA5C-C449-B2CD-78DFA7608908}" type="pres">
      <dgm:prSet presAssocID="{1CF8E49E-F4F5-4F60-8C79-21BBD24AABC3}" presName="childTextArrow" presStyleLbl="fgAccFollowNode1" presStyleIdx="1" presStyleCnt="2">
        <dgm:presLayoutVars>
          <dgm:bulletEnabled val="1"/>
        </dgm:presLayoutVars>
      </dgm:prSet>
      <dgm:spPr/>
    </dgm:pt>
  </dgm:ptLst>
  <dgm:cxnLst>
    <dgm:cxn modelId="{D91ADB01-F74A-4B4C-9479-3A1E55ADD4C0}" type="presOf" srcId="{A36FFBC4-3AAF-416C-BA7E-6E560F7FBD95}" destId="{DD9F4A1A-FC5C-C740-942A-E1368743793C}" srcOrd="1" destOrd="0" presId="urn:microsoft.com/office/officeart/2005/8/layout/process4"/>
    <dgm:cxn modelId="{B24D2F18-61B3-40DD-B3A4-75A6422C87EF}" srcId="{4C8FA738-6011-43F1-AF7C-3F0A9007D7B7}" destId="{A51C9CA6-758B-462E-9919-332190B48CB7}" srcOrd="1" destOrd="0" parTransId="{316BE4D6-D3C1-4530-A48B-8D852452DF52}" sibTransId="{DB5B5B17-7975-4845-BC3E-26FF4188FADE}"/>
    <dgm:cxn modelId="{4972D330-627F-4B33-AA73-3B49410C59C3}" srcId="{A36FFBC4-3AAF-416C-BA7E-6E560F7FBD95}" destId="{4DD1FF2D-2B6D-47A2-96FD-C227B1DD2BC0}" srcOrd="0" destOrd="0" parTransId="{09242331-6E7F-4420-9A22-3DAEB1965048}" sibTransId="{9387DDBB-8324-4897-9AF9-BB8E01161D66}"/>
    <dgm:cxn modelId="{AC740D42-4D2B-6C45-8B8B-483220595740}" type="presOf" srcId="{A36FFBC4-3AAF-416C-BA7E-6E560F7FBD95}" destId="{2D3134E4-9FB4-C64A-AE04-6DCE1216B7EF}" srcOrd="0" destOrd="0" presId="urn:microsoft.com/office/officeart/2005/8/layout/process4"/>
    <dgm:cxn modelId="{B1128543-63C8-FB4F-B287-ABF61606666F}" type="presOf" srcId="{A51C9CA6-758B-462E-9919-332190B48CB7}" destId="{43E4CFBA-F10B-8845-ACBB-2DE7E8B19515}" srcOrd="0" destOrd="0" presId="urn:microsoft.com/office/officeart/2005/8/layout/process4"/>
    <dgm:cxn modelId="{80583D6A-9592-F647-A013-12805681AB59}" type="presOf" srcId="{4C8FA738-6011-43F1-AF7C-3F0A9007D7B7}" destId="{453AE5F1-3D24-4347-A22A-0C14B5030461}" srcOrd="0" destOrd="0" presId="urn:microsoft.com/office/officeart/2005/8/layout/process4"/>
    <dgm:cxn modelId="{73702A74-5ADA-4BC8-9213-EC56AD827219}" srcId="{A36FFBC4-3AAF-416C-BA7E-6E560F7FBD95}" destId="{1CF8E49E-F4F5-4F60-8C79-21BBD24AABC3}" srcOrd="1" destOrd="0" parTransId="{548889F0-0C47-40E7-9F16-A0E3C708A925}" sibTransId="{0804F77D-33A8-4977-80CE-F142047F1C86}"/>
    <dgm:cxn modelId="{1434859E-D556-6348-BDB1-6DF90058EC5C}" type="presOf" srcId="{1CF8E49E-F4F5-4F60-8C79-21BBD24AABC3}" destId="{1F6B6A18-CA5C-C449-B2CD-78DFA7608908}" srcOrd="0" destOrd="0" presId="urn:microsoft.com/office/officeart/2005/8/layout/process4"/>
    <dgm:cxn modelId="{9486D8D3-B45E-C14A-8BC1-D46C54A17BBB}" type="presOf" srcId="{4DD1FF2D-2B6D-47A2-96FD-C227B1DD2BC0}" destId="{6FA8EDBD-AC1C-434A-A630-CBF8A57FFF6A}" srcOrd="0" destOrd="0" presId="urn:microsoft.com/office/officeart/2005/8/layout/process4"/>
    <dgm:cxn modelId="{F846F3E1-7200-492D-8AB7-C4FC6A8CD79E}" srcId="{4C8FA738-6011-43F1-AF7C-3F0A9007D7B7}" destId="{A36FFBC4-3AAF-416C-BA7E-6E560F7FBD95}" srcOrd="0" destOrd="0" parTransId="{B5AEDDB1-EFD9-4B69-8ED3-465A6999378F}" sibTransId="{54BA107E-9F90-4797-B3D9-D41434E91045}"/>
    <dgm:cxn modelId="{9BAF71AE-9E7F-3D4C-947C-3D1534B4AB93}" type="presParOf" srcId="{453AE5F1-3D24-4347-A22A-0C14B5030461}" destId="{070EC7DB-29B6-8148-96C8-3D6B439893F7}" srcOrd="0" destOrd="0" presId="urn:microsoft.com/office/officeart/2005/8/layout/process4"/>
    <dgm:cxn modelId="{32F83E26-2380-1E43-80CB-8674809C6B41}" type="presParOf" srcId="{070EC7DB-29B6-8148-96C8-3D6B439893F7}" destId="{43E4CFBA-F10B-8845-ACBB-2DE7E8B19515}" srcOrd="0" destOrd="0" presId="urn:microsoft.com/office/officeart/2005/8/layout/process4"/>
    <dgm:cxn modelId="{78BA1742-A7D3-A241-A589-209E617A5092}" type="presParOf" srcId="{453AE5F1-3D24-4347-A22A-0C14B5030461}" destId="{C198480E-F870-E54D-AED1-87A7DCB0B7AE}" srcOrd="1" destOrd="0" presId="urn:microsoft.com/office/officeart/2005/8/layout/process4"/>
    <dgm:cxn modelId="{B148C892-001F-8240-AC43-C0B299886733}" type="presParOf" srcId="{453AE5F1-3D24-4347-A22A-0C14B5030461}" destId="{330598DB-AF78-C24D-BC56-6111C184468F}" srcOrd="2" destOrd="0" presId="urn:microsoft.com/office/officeart/2005/8/layout/process4"/>
    <dgm:cxn modelId="{04377DE4-6E71-0544-908E-F46578E82977}" type="presParOf" srcId="{330598DB-AF78-C24D-BC56-6111C184468F}" destId="{2D3134E4-9FB4-C64A-AE04-6DCE1216B7EF}" srcOrd="0" destOrd="0" presId="urn:microsoft.com/office/officeart/2005/8/layout/process4"/>
    <dgm:cxn modelId="{23F4BD10-E964-BD46-BB15-7B439DD3C54C}" type="presParOf" srcId="{330598DB-AF78-C24D-BC56-6111C184468F}" destId="{DD9F4A1A-FC5C-C740-942A-E1368743793C}" srcOrd="1" destOrd="0" presId="urn:microsoft.com/office/officeart/2005/8/layout/process4"/>
    <dgm:cxn modelId="{343E4592-8F83-984F-A108-085CA659CE65}" type="presParOf" srcId="{330598DB-AF78-C24D-BC56-6111C184468F}" destId="{D381D154-DF57-884A-928A-8FABCBE9AEA2}" srcOrd="2" destOrd="0" presId="urn:microsoft.com/office/officeart/2005/8/layout/process4"/>
    <dgm:cxn modelId="{21340F97-DA13-5E40-B9A7-EE334CD354A7}" type="presParOf" srcId="{D381D154-DF57-884A-928A-8FABCBE9AEA2}" destId="{6FA8EDBD-AC1C-434A-A630-CBF8A57FFF6A}" srcOrd="0" destOrd="0" presId="urn:microsoft.com/office/officeart/2005/8/layout/process4"/>
    <dgm:cxn modelId="{A8393848-9C4C-6A46-B0B7-9E6B266AA075}" type="presParOf" srcId="{D381D154-DF57-884A-928A-8FABCBE9AEA2}" destId="{1F6B6A18-CA5C-C449-B2CD-78DFA7608908}" srcOrd="1"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868C275-75A8-4CD1-80C3-40B95669C18C}"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61CEC5CE-160E-4D02-A26F-89587AACE8B8}">
      <dgm:prSet/>
      <dgm:spPr/>
      <dgm:t>
        <a:bodyPr/>
        <a:lstStyle/>
        <a:p>
          <a:pPr>
            <a:lnSpc>
              <a:spcPct val="100000"/>
            </a:lnSpc>
          </a:pPr>
          <a:r>
            <a:rPr lang="en-GB" b="1"/>
            <a:t>SEO &amp; Content Marketing</a:t>
          </a:r>
          <a:r>
            <a:rPr lang="en-GB"/>
            <a:t>: Invest in search engine optimization to improve organic search results and start a blog about flower care, events, and sustainability.</a:t>
          </a:r>
          <a:endParaRPr lang="en-US" dirty="0"/>
        </a:p>
      </dgm:t>
    </dgm:pt>
    <dgm:pt modelId="{049BCF56-AF67-4005-B1B5-7825357D3A47}" type="parTrans" cxnId="{A550A7B4-99BF-4246-9BA9-DFD9B90E70D7}">
      <dgm:prSet/>
      <dgm:spPr/>
      <dgm:t>
        <a:bodyPr/>
        <a:lstStyle/>
        <a:p>
          <a:endParaRPr lang="en-US"/>
        </a:p>
      </dgm:t>
    </dgm:pt>
    <dgm:pt modelId="{D9772C14-2FF5-429B-950C-122BD48CC1FB}" type="sibTrans" cxnId="{A550A7B4-99BF-4246-9BA9-DFD9B90E70D7}">
      <dgm:prSet/>
      <dgm:spPr/>
      <dgm:t>
        <a:bodyPr/>
        <a:lstStyle/>
        <a:p>
          <a:endParaRPr lang="en-US"/>
        </a:p>
      </dgm:t>
    </dgm:pt>
    <dgm:pt modelId="{57A72C48-5129-4514-99C6-0E23642106EA}">
      <dgm:prSet/>
      <dgm:spPr/>
      <dgm:t>
        <a:bodyPr/>
        <a:lstStyle/>
        <a:p>
          <a:pPr>
            <a:lnSpc>
              <a:spcPct val="100000"/>
            </a:lnSpc>
          </a:pPr>
          <a:r>
            <a:rPr lang="en-GB" b="1"/>
            <a:t>Expand Delivery Options &amp; Subscription Services</a:t>
          </a:r>
          <a:r>
            <a:rPr lang="en-GB"/>
            <a:t>:</a:t>
          </a:r>
          <a:endParaRPr lang="en-US"/>
        </a:p>
      </dgm:t>
    </dgm:pt>
    <dgm:pt modelId="{87E181A9-68DB-4556-A4D1-325E12866E00}" type="parTrans" cxnId="{5482D423-3674-49B5-AA94-42073F233E13}">
      <dgm:prSet/>
      <dgm:spPr/>
      <dgm:t>
        <a:bodyPr/>
        <a:lstStyle/>
        <a:p>
          <a:endParaRPr lang="en-US"/>
        </a:p>
      </dgm:t>
    </dgm:pt>
    <dgm:pt modelId="{3BCF9082-6086-4227-8A7E-48CCC69DF62E}" type="sibTrans" cxnId="{5482D423-3674-49B5-AA94-42073F233E13}">
      <dgm:prSet/>
      <dgm:spPr/>
      <dgm:t>
        <a:bodyPr/>
        <a:lstStyle/>
        <a:p>
          <a:endParaRPr lang="en-US"/>
        </a:p>
      </dgm:t>
    </dgm:pt>
    <dgm:pt modelId="{AF264399-489F-4D85-95D6-FD75E449E97B}">
      <dgm:prSet/>
      <dgm:spPr/>
      <dgm:t>
        <a:bodyPr/>
        <a:lstStyle/>
        <a:p>
          <a:pPr>
            <a:lnSpc>
              <a:spcPct val="100000"/>
            </a:lnSpc>
          </a:pPr>
          <a:r>
            <a:rPr lang="en-GB"/>
            <a:t>Offer </a:t>
          </a:r>
          <a:r>
            <a:rPr lang="en-GB" b="1"/>
            <a:t>same-day delivery</a:t>
          </a:r>
          <a:r>
            <a:rPr lang="en-GB"/>
            <a:t> or </a:t>
          </a:r>
          <a:r>
            <a:rPr lang="en-GB" b="1"/>
            <a:t>next-day delivery</a:t>
          </a:r>
          <a:r>
            <a:rPr lang="en-GB"/>
            <a:t> for local customers.</a:t>
          </a:r>
          <a:endParaRPr lang="en-US"/>
        </a:p>
      </dgm:t>
    </dgm:pt>
    <dgm:pt modelId="{951B3EC1-3015-47B9-BBA2-BB79D587C1BA}" type="parTrans" cxnId="{30B5FE2C-F42E-4D86-922E-E813019FC8DE}">
      <dgm:prSet/>
      <dgm:spPr/>
      <dgm:t>
        <a:bodyPr/>
        <a:lstStyle/>
        <a:p>
          <a:endParaRPr lang="en-US"/>
        </a:p>
      </dgm:t>
    </dgm:pt>
    <dgm:pt modelId="{80067B6F-7FCB-4038-B340-6C031B393C3B}" type="sibTrans" cxnId="{30B5FE2C-F42E-4D86-922E-E813019FC8DE}">
      <dgm:prSet/>
      <dgm:spPr/>
      <dgm:t>
        <a:bodyPr/>
        <a:lstStyle/>
        <a:p>
          <a:endParaRPr lang="en-US"/>
        </a:p>
      </dgm:t>
    </dgm:pt>
    <dgm:pt modelId="{554E53FC-9F0D-4301-A320-9882E1884EF1}">
      <dgm:prSet/>
      <dgm:spPr/>
      <dgm:t>
        <a:bodyPr/>
        <a:lstStyle/>
        <a:p>
          <a:pPr>
            <a:lnSpc>
              <a:spcPct val="100000"/>
            </a:lnSpc>
          </a:pPr>
          <a:r>
            <a:rPr lang="en-GB"/>
            <a:t>Launch a </a:t>
          </a:r>
          <a:r>
            <a:rPr lang="en-GB" b="1"/>
            <a:t>flower subscription service</a:t>
          </a:r>
          <a:r>
            <a:rPr lang="en-GB"/>
            <a:t> with flexible plans for regular deliveries.</a:t>
          </a:r>
          <a:endParaRPr lang="en-US" dirty="0"/>
        </a:p>
      </dgm:t>
    </dgm:pt>
    <dgm:pt modelId="{763ED224-131A-4E14-9BA7-C386AE88A148}" type="parTrans" cxnId="{BB987FF0-AA84-458F-A261-6466EF243CA8}">
      <dgm:prSet/>
      <dgm:spPr/>
      <dgm:t>
        <a:bodyPr/>
        <a:lstStyle/>
        <a:p>
          <a:endParaRPr lang="en-US"/>
        </a:p>
      </dgm:t>
    </dgm:pt>
    <dgm:pt modelId="{52579876-5C59-484F-8106-4A7B464B8E1E}" type="sibTrans" cxnId="{BB987FF0-AA84-458F-A261-6466EF243CA8}">
      <dgm:prSet/>
      <dgm:spPr/>
      <dgm:t>
        <a:bodyPr/>
        <a:lstStyle/>
        <a:p>
          <a:endParaRPr lang="en-US"/>
        </a:p>
      </dgm:t>
    </dgm:pt>
    <dgm:pt modelId="{2E1AB962-9A7A-41FA-8754-DAEB972F7630}">
      <dgm:prSet/>
      <dgm:spPr/>
      <dgm:t>
        <a:bodyPr/>
        <a:lstStyle/>
        <a:p>
          <a:pPr>
            <a:lnSpc>
              <a:spcPct val="100000"/>
            </a:lnSpc>
          </a:pPr>
          <a:r>
            <a:rPr lang="en-GB"/>
            <a:t>Partner with delivery platforms like UberEats or Deliveroo to increase reach.</a:t>
          </a:r>
          <a:endParaRPr lang="en-US"/>
        </a:p>
      </dgm:t>
    </dgm:pt>
    <dgm:pt modelId="{C7DEB223-67BE-4D89-B1B0-A11EA8099C18}" type="parTrans" cxnId="{BD459B8D-E139-43F0-9896-6C696436ADFD}">
      <dgm:prSet/>
      <dgm:spPr/>
      <dgm:t>
        <a:bodyPr/>
        <a:lstStyle/>
        <a:p>
          <a:endParaRPr lang="en-US"/>
        </a:p>
      </dgm:t>
    </dgm:pt>
    <dgm:pt modelId="{2A4DFE39-8DA7-4412-A682-D9F6B819EF74}" type="sibTrans" cxnId="{BD459B8D-E139-43F0-9896-6C696436ADFD}">
      <dgm:prSet/>
      <dgm:spPr/>
      <dgm:t>
        <a:bodyPr/>
        <a:lstStyle/>
        <a:p>
          <a:endParaRPr lang="en-US"/>
        </a:p>
      </dgm:t>
    </dgm:pt>
    <dgm:pt modelId="{8372FDAB-F2DD-41B3-9BA9-6187C1F9393B}">
      <dgm:prSet/>
      <dgm:spPr/>
      <dgm:t>
        <a:bodyPr/>
        <a:lstStyle/>
        <a:p>
          <a:pPr>
            <a:lnSpc>
              <a:spcPct val="100000"/>
            </a:lnSpc>
          </a:pPr>
          <a:r>
            <a:rPr lang="en-GB" b="1"/>
            <a:t>Leverage Social Media &amp; Digital Marketing</a:t>
          </a:r>
          <a:r>
            <a:rPr lang="en-GB"/>
            <a:t>:</a:t>
          </a:r>
          <a:endParaRPr lang="en-US"/>
        </a:p>
      </dgm:t>
    </dgm:pt>
    <dgm:pt modelId="{F991E9DC-A37F-496B-8AAD-23D944379F78}" type="parTrans" cxnId="{5F36B700-8900-4366-91F9-2FCFB2557650}">
      <dgm:prSet/>
      <dgm:spPr/>
      <dgm:t>
        <a:bodyPr/>
        <a:lstStyle/>
        <a:p>
          <a:endParaRPr lang="en-US"/>
        </a:p>
      </dgm:t>
    </dgm:pt>
    <dgm:pt modelId="{25330014-5AA9-45D6-A441-8BE521B5DC5B}" type="sibTrans" cxnId="{5F36B700-8900-4366-91F9-2FCFB2557650}">
      <dgm:prSet/>
      <dgm:spPr/>
      <dgm:t>
        <a:bodyPr/>
        <a:lstStyle/>
        <a:p>
          <a:endParaRPr lang="en-US"/>
        </a:p>
      </dgm:t>
    </dgm:pt>
    <dgm:pt modelId="{32CEA607-23DE-498D-AB09-08433A37C912}">
      <dgm:prSet/>
      <dgm:spPr/>
      <dgm:t>
        <a:bodyPr/>
        <a:lstStyle/>
        <a:p>
          <a:pPr>
            <a:lnSpc>
              <a:spcPct val="100000"/>
            </a:lnSpc>
          </a:pPr>
          <a:r>
            <a:rPr lang="en-GB"/>
            <a:t>Create engaging, shareable content for </a:t>
          </a:r>
          <a:r>
            <a:rPr lang="en-GB" b="1"/>
            <a:t>Instagram</a:t>
          </a:r>
          <a:r>
            <a:rPr lang="en-GB"/>
            <a:t> and </a:t>
          </a:r>
          <a:r>
            <a:rPr lang="en-GB" b="1"/>
            <a:t>Facebook</a:t>
          </a:r>
          <a:r>
            <a:rPr lang="en-GB"/>
            <a:t>, showcasing unique arrangements, behind-the-scenes footage, and customer stories.</a:t>
          </a:r>
          <a:endParaRPr lang="en-US" dirty="0"/>
        </a:p>
      </dgm:t>
    </dgm:pt>
    <dgm:pt modelId="{B1DBF50E-4CB1-45E3-B274-EAF79C666B71}" type="parTrans" cxnId="{6890C539-AF5A-47ED-89E2-308D6D2B80FB}">
      <dgm:prSet/>
      <dgm:spPr/>
      <dgm:t>
        <a:bodyPr/>
        <a:lstStyle/>
        <a:p>
          <a:endParaRPr lang="en-US"/>
        </a:p>
      </dgm:t>
    </dgm:pt>
    <dgm:pt modelId="{4D973736-6562-4AF7-ADF2-1B6F080D9B66}" type="sibTrans" cxnId="{6890C539-AF5A-47ED-89E2-308D6D2B80FB}">
      <dgm:prSet/>
      <dgm:spPr/>
      <dgm:t>
        <a:bodyPr/>
        <a:lstStyle/>
        <a:p>
          <a:endParaRPr lang="en-US"/>
        </a:p>
      </dgm:t>
    </dgm:pt>
    <dgm:pt modelId="{1F48CFCC-A04A-442F-9B4E-86C677CB95B9}">
      <dgm:prSet/>
      <dgm:spPr/>
      <dgm:t>
        <a:bodyPr/>
        <a:lstStyle/>
        <a:p>
          <a:pPr>
            <a:lnSpc>
              <a:spcPct val="100000"/>
            </a:lnSpc>
          </a:pPr>
          <a:r>
            <a:rPr lang="en-GB"/>
            <a:t>Collaborate with </a:t>
          </a:r>
          <a:r>
            <a:rPr lang="en-GB" b="1"/>
            <a:t>local influencers</a:t>
          </a:r>
          <a:r>
            <a:rPr lang="en-GB"/>
            <a:t> or community figures to promote the business.</a:t>
          </a:r>
          <a:endParaRPr lang="en-US"/>
        </a:p>
      </dgm:t>
    </dgm:pt>
    <dgm:pt modelId="{0E835CD6-84F9-4258-983D-C6D40347287D}" type="parTrans" cxnId="{54D9E7BE-CCD4-4D2D-92A6-870FD4006FA0}">
      <dgm:prSet/>
      <dgm:spPr/>
      <dgm:t>
        <a:bodyPr/>
        <a:lstStyle/>
        <a:p>
          <a:endParaRPr lang="en-US"/>
        </a:p>
      </dgm:t>
    </dgm:pt>
    <dgm:pt modelId="{E0B3E234-29BF-4816-BC37-FF492004C1E6}" type="sibTrans" cxnId="{54D9E7BE-CCD4-4D2D-92A6-870FD4006FA0}">
      <dgm:prSet/>
      <dgm:spPr/>
      <dgm:t>
        <a:bodyPr/>
        <a:lstStyle/>
        <a:p>
          <a:endParaRPr lang="en-US"/>
        </a:p>
      </dgm:t>
    </dgm:pt>
    <dgm:pt modelId="{AEE764A7-47D6-49AB-AEDE-5AFFD36CDCA8}">
      <dgm:prSet/>
      <dgm:spPr/>
      <dgm:t>
        <a:bodyPr/>
        <a:lstStyle/>
        <a:p>
          <a:pPr>
            <a:lnSpc>
              <a:spcPct val="100000"/>
            </a:lnSpc>
          </a:pPr>
          <a:r>
            <a:rPr lang="en-GB"/>
            <a:t>Start </a:t>
          </a:r>
          <a:r>
            <a:rPr lang="en-GB" b="1"/>
            <a:t>targeted digital advertising</a:t>
          </a:r>
          <a:r>
            <a:rPr lang="en-GB"/>
            <a:t> (Facebook/Instagram ads, Google Ads) to reach the local community and specific demographics.</a:t>
          </a:r>
          <a:endParaRPr lang="en-US"/>
        </a:p>
      </dgm:t>
    </dgm:pt>
    <dgm:pt modelId="{C693361B-1A16-45F0-835E-E42FAD2178EF}" type="parTrans" cxnId="{34BA4D6E-E4D6-42EF-913E-4191F5490B99}">
      <dgm:prSet/>
      <dgm:spPr/>
      <dgm:t>
        <a:bodyPr/>
        <a:lstStyle/>
        <a:p>
          <a:endParaRPr lang="en-US"/>
        </a:p>
      </dgm:t>
    </dgm:pt>
    <dgm:pt modelId="{27EEF57D-8BD6-43F7-A8DC-F9383DC8A635}" type="sibTrans" cxnId="{34BA4D6E-E4D6-42EF-913E-4191F5490B99}">
      <dgm:prSet/>
      <dgm:spPr/>
      <dgm:t>
        <a:bodyPr/>
        <a:lstStyle/>
        <a:p>
          <a:endParaRPr lang="en-US"/>
        </a:p>
      </dgm:t>
    </dgm:pt>
    <dgm:pt modelId="{94345AA0-F77A-4020-B4E8-82951AE322CF}">
      <dgm:prSet/>
      <dgm:spPr/>
      <dgm:t>
        <a:bodyPr/>
        <a:lstStyle/>
        <a:p>
          <a:pPr>
            <a:lnSpc>
              <a:spcPct val="100000"/>
            </a:lnSpc>
          </a:pPr>
          <a:r>
            <a:rPr lang="en-GB" b="1"/>
            <a:t>Sustainability Communication</a:t>
          </a:r>
          <a:r>
            <a:rPr lang="en-GB"/>
            <a:t>:</a:t>
          </a:r>
          <a:endParaRPr lang="en-US"/>
        </a:p>
      </dgm:t>
    </dgm:pt>
    <dgm:pt modelId="{3274FDC7-3380-4280-B80F-6B4C7DAB1C88}" type="parTrans" cxnId="{3FB642DF-E268-4AC1-8D4C-8E2D27D99D59}">
      <dgm:prSet/>
      <dgm:spPr/>
      <dgm:t>
        <a:bodyPr/>
        <a:lstStyle/>
        <a:p>
          <a:endParaRPr lang="en-US"/>
        </a:p>
      </dgm:t>
    </dgm:pt>
    <dgm:pt modelId="{123AAF22-F8B4-474D-ACC3-5C31F10C7BC4}" type="sibTrans" cxnId="{3FB642DF-E268-4AC1-8D4C-8E2D27D99D59}">
      <dgm:prSet/>
      <dgm:spPr/>
      <dgm:t>
        <a:bodyPr/>
        <a:lstStyle/>
        <a:p>
          <a:endParaRPr lang="en-US"/>
        </a:p>
      </dgm:t>
    </dgm:pt>
    <dgm:pt modelId="{FA30DF6C-C02D-47E7-AC96-81039816ABCD}">
      <dgm:prSet/>
      <dgm:spPr/>
      <dgm:t>
        <a:bodyPr/>
        <a:lstStyle/>
        <a:p>
          <a:pPr>
            <a:lnSpc>
              <a:spcPct val="100000"/>
            </a:lnSpc>
          </a:pPr>
          <a:r>
            <a:rPr lang="en-GB"/>
            <a:t>Highlight the eco-friendly nature of Green Haven’s products in all marketing materials.</a:t>
          </a:r>
          <a:endParaRPr lang="en-US"/>
        </a:p>
      </dgm:t>
    </dgm:pt>
    <dgm:pt modelId="{1B5B0372-337E-459A-87A5-E08D6EC35107}" type="parTrans" cxnId="{885BCB5A-C64C-43A0-B423-A906645CF2BB}">
      <dgm:prSet/>
      <dgm:spPr/>
      <dgm:t>
        <a:bodyPr/>
        <a:lstStyle/>
        <a:p>
          <a:endParaRPr lang="en-US"/>
        </a:p>
      </dgm:t>
    </dgm:pt>
    <dgm:pt modelId="{489D5EEE-48C5-4EB8-8477-51B03FCDA983}" type="sibTrans" cxnId="{885BCB5A-C64C-43A0-B423-A906645CF2BB}">
      <dgm:prSet/>
      <dgm:spPr/>
      <dgm:t>
        <a:bodyPr/>
        <a:lstStyle/>
        <a:p>
          <a:endParaRPr lang="en-US"/>
        </a:p>
      </dgm:t>
    </dgm:pt>
    <dgm:pt modelId="{292869D6-ABC9-4667-8F66-9D65A5DDEB54}">
      <dgm:prSet/>
      <dgm:spPr/>
      <dgm:t>
        <a:bodyPr/>
        <a:lstStyle/>
        <a:p>
          <a:pPr>
            <a:lnSpc>
              <a:spcPct val="100000"/>
            </a:lnSpc>
          </a:pPr>
          <a:r>
            <a:rPr lang="en-GB" b="1"/>
            <a:t>Transparency</a:t>
          </a:r>
          <a:r>
            <a:rPr lang="en-GB"/>
            <a:t>: Explain sourcing practices (local blooms, biodegradable packaging) and showcase the environmental benefits.</a:t>
          </a:r>
          <a:endParaRPr lang="en-US"/>
        </a:p>
      </dgm:t>
    </dgm:pt>
    <dgm:pt modelId="{1B8B6A52-DBAC-4DA6-85BC-F14B6CD07014}" type="parTrans" cxnId="{78F90261-294D-45B2-BFA0-30CC21420E2E}">
      <dgm:prSet/>
      <dgm:spPr/>
      <dgm:t>
        <a:bodyPr/>
        <a:lstStyle/>
        <a:p>
          <a:endParaRPr lang="en-US"/>
        </a:p>
      </dgm:t>
    </dgm:pt>
    <dgm:pt modelId="{E47DA143-1467-4CB0-81BF-0BDB0685D1AD}" type="sibTrans" cxnId="{78F90261-294D-45B2-BFA0-30CC21420E2E}">
      <dgm:prSet/>
      <dgm:spPr/>
      <dgm:t>
        <a:bodyPr/>
        <a:lstStyle/>
        <a:p>
          <a:endParaRPr lang="en-US"/>
        </a:p>
      </dgm:t>
    </dgm:pt>
    <dgm:pt modelId="{37C562B2-CC40-4927-B7E2-B6A7774A7410}">
      <dgm:prSet/>
      <dgm:spPr/>
      <dgm:t>
        <a:bodyPr/>
        <a:lstStyle/>
        <a:p>
          <a:pPr>
            <a:lnSpc>
              <a:spcPct val="100000"/>
            </a:lnSpc>
          </a:pPr>
          <a:r>
            <a:rPr lang="en-GB" b="1"/>
            <a:t>Competitive Pricing &amp; Loyalty Programs</a:t>
          </a:r>
          <a:r>
            <a:rPr lang="en-GB"/>
            <a:t>:</a:t>
          </a:r>
          <a:endParaRPr lang="en-US"/>
        </a:p>
      </dgm:t>
    </dgm:pt>
    <dgm:pt modelId="{FF7E3EDF-8A4C-4492-A5EE-97157BFF8CDA}" type="parTrans" cxnId="{F1D080E5-C82A-4DA4-920C-1E0B6D82B1DE}">
      <dgm:prSet/>
      <dgm:spPr/>
      <dgm:t>
        <a:bodyPr/>
        <a:lstStyle/>
        <a:p>
          <a:endParaRPr lang="en-US"/>
        </a:p>
      </dgm:t>
    </dgm:pt>
    <dgm:pt modelId="{9AABCDB3-BC6B-4C8C-9817-3CC47A65FC85}" type="sibTrans" cxnId="{F1D080E5-C82A-4DA4-920C-1E0B6D82B1DE}">
      <dgm:prSet/>
      <dgm:spPr/>
      <dgm:t>
        <a:bodyPr/>
        <a:lstStyle/>
        <a:p>
          <a:endParaRPr lang="en-US"/>
        </a:p>
      </dgm:t>
    </dgm:pt>
    <dgm:pt modelId="{0AE3B491-3139-4F4D-9A95-FA8FBE6262F7}">
      <dgm:prSet/>
      <dgm:spPr/>
      <dgm:t>
        <a:bodyPr/>
        <a:lstStyle/>
        <a:p>
          <a:pPr>
            <a:lnSpc>
              <a:spcPct val="100000"/>
            </a:lnSpc>
          </a:pPr>
          <a:r>
            <a:rPr lang="en-GB" b="1"/>
            <a:t>Introduce tiered pricing</a:t>
          </a:r>
          <a:r>
            <a:rPr lang="en-GB"/>
            <a:t> to attract different customer segments (premium, standard, and budget options).</a:t>
          </a:r>
          <a:endParaRPr lang="en-US"/>
        </a:p>
      </dgm:t>
    </dgm:pt>
    <dgm:pt modelId="{BF19BD72-E6E3-4355-A9DF-5DD8335B80B8}" type="parTrans" cxnId="{DB73990E-BACA-47EF-AFB3-3F8306AAE73E}">
      <dgm:prSet/>
      <dgm:spPr/>
      <dgm:t>
        <a:bodyPr/>
        <a:lstStyle/>
        <a:p>
          <a:endParaRPr lang="en-US"/>
        </a:p>
      </dgm:t>
    </dgm:pt>
    <dgm:pt modelId="{2ACCB6D7-4BD9-4853-B71D-DC84C618A16B}" type="sibTrans" cxnId="{DB73990E-BACA-47EF-AFB3-3F8306AAE73E}">
      <dgm:prSet/>
      <dgm:spPr/>
      <dgm:t>
        <a:bodyPr/>
        <a:lstStyle/>
        <a:p>
          <a:endParaRPr lang="en-US"/>
        </a:p>
      </dgm:t>
    </dgm:pt>
    <dgm:pt modelId="{F9EBA019-1E9E-4646-A8B4-BC8634CCE06E}">
      <dgm:prSet/>
      <dgm:spPr/>
      <dgm:t>
        <a:bodyPr/>
        <a:lstStyle/>
        <a:p>
          <a:pPr>
            <a:lnSpc>
              <a:spcPct val="100000"/>
            </a:lnSpc>
          </a:pPr>
          <a:r>
            <a:rPr lang="en-GB"/>
            <a:t>• • Launch a </a:t>
          </a:r>
          <a:r>
            <a:rPr lang="en-GB" b="1"/>
            <a:t>loyalty program</a:t>
          </a:r>
          <a:r>
            <a:rPr lang="en-GB"/>
            <a:t> to reward repeat customers with discounts or freebies for referrals.</a:t>
          </a:r>
          <a:endParaRPr lang="en-US" dirty="0"/>
        </a:p>
      </dgm:t>
    </dgm:pt>
    <dgm:pt modelId="{E6EE6A30-1A40-40AE-BA38-3FB9EE99964E}" type="parTrans" cxnId="{2F0664C4-82D2-4C9B-A300-B384057382EF}">
      <dgm:prSet/>
      <dgm:spPr/>
      <dgm:t>
        <a:bodyPr/>
        <a:lstStyle/>
        <a:p>
          <a:endParaRPr lang="en-US"/>
        </a:p>
      </dgm:t>
    </dgm:pt>
    <dgm:pt modelId="{6D66D2D1-7061-4F9D-81C7-0641882D5C83}" type="sibTrans" cxnId="{2F0664C4-82D2-4C9B-A300-B384057382EF}">
      <dgm:prSet/>
      <dgm:spPr/>
      <dgm:t>
        <a:bodyPr/>
        <a:lstStyle/>
        <a:p>
          <a:endParaRPr lang="en-US"/>
        </a:p>
      </dgm:t>
    </dgm:pt>
    <dgm:pt modelId="{E51731AD-A89C-4946-A7BB-37D23B81E4A9}" type="pres">
      <dgm:prSet presAssocID="{C868C275-75A8-4CD1-80C3-40B95669C18C}" presName="linear" presStyleCnt="0">
        <dgm:presLayoutVars>
          <dgm:animLvl val="lvl"/>
          <dgm:resizeHandles val="exact"/>
        </dgm:presLayoutVars>
      </dgm:prSet>
      <dgm:spPr/>
    </dgm:pt>
    <dgm:pt modelId="{1919EE23-4ED0-4E4E-81D1-DAA0A8F0CC02}" type="pres">
      <dgm:prSet presAssocID="{61CEC5CE-160E-4D02-A26F-89587AACE8B8}" presName="parentText" presStyleLbl="node1" presStyleIdx="0" presStyleCnt="6">
        <dgm:presLayoutVars>
          <dgm:chMax val="0"/>
          <dgm:bulletEnabled val="1"/>
        </dgm:presLayoutVars>
      </dgm:prSet>
      <dgm:spPr/>
    </dgm:pt>
    <dgm:pt modelId="{154B4C45-E02F-324D-9459-8BEFFC1BB997}" type="pres">
      <dgm:prSet presAssocID="{D9772C14-2FF5-429B-950C-122BD48CC1FB}" presName="spacer" presStyleCnt="0"/>
      <dgm:spPr/>
    </dgm:pt>
    <dgm:pt modelId="{C2EB44D1-34C3-834A-99C9-60521D9FA15B}" type="pres">
      <dgm:prSet presAssocID="{57A72C48-5129-4514-99C6-0E23642106EA}" presName="parentText" presStyleLbl="node1" presStyleIdx="1" presStyleCnt="6">
        <dgm:presLayoutVars>
          <dgm:chMax val="0"/>
          <dgm:bulletEnabled val="1"/>
        </dgm:presLayoutVars>
      </dgm:prSet>
      <dgm:spPr/>
    </dgm:pt>
    <dgm:pt modelId="{B0C44D79-0776-2445-A07F-CED8D3E03B82}" type="pres">
      <dgm:prSet presAssocID="{57A72C48-5129-4514-99C6-0E23642106EA}" presName="childText" presStyleLbl="revTx" presStyleIdx="0" presStyleCnt="4">
        <dgm:presLayoutVars>
          <dgm:bulletEnabled val="1"/>
        </dgm:presLayoutVars>
      </dgm:prSet>
      <dgm:spPr/>
    </dgm:pt>
    <dgm:pt modelId="{E475C4F7-C814-5341-9E31-66FFAA6A18E2}" type="pres">
      <dgm:prSet presAssocID="{8372FDAB-F2DD-41B3-9BA9-6187C1F9393B}" presName="parentText" presStyleLbl="node1" presStyleIdx="2" presStyleCnt="6">
        <dgm:presLayoutVars>
          <dgm:chMax val="0"/>
          <dgm:bulletEnabled val="1"/>
        </dgm:presLayoutVars>
      </dgm:prSet>
      <dgm:spPr/>
    </dgm:pt>
    <dgm:pt modelId="{5D628862-712C-3742-A65A-57DE7BC9A726}" type="pres">
      <dgm:prSet presAssocID="{8372FDAB-F2DD-41B3-9BA9-6187C1F9393B}" presName="childText" presStyleLbl="revTx" presStyleIdx="1" presStyleCnt="4">
        <dgm:presLayoutVars>
          <dgm:bulletEnabled val="1"/>
        </dgm:presLayoutVars>
      </dgm:prSet>
      <dgm:spPr/>
    </dgm:pt>
    <dgm:pt modelId="{986DD21D-72CF-EC4A-B143-2E838AC5D81F}" type="pres">
      <dgm:prSet presAssocID="{94345AA0-F77A-4020-B4E8-82951AE322CF}" presName="parentText" presStyleLbl="node1" presStyleIdx="3" presStyleCnt="6">
        <dgm:presLayoutVars>
          <dgm:chMax val="0"/>
          <dgm:bulletEnabled val="1"/>
        </dgm:presLayoutVars>
      </dgm:prSet>
      <dgm:spPr/>
    </dgm:pt>
    <dgm:pt modelId="{09095384-97C8-3A4F-B09D-FF2500520EA1}" type="pres">
      <dgm:prSet presAssocID="{94345AA0-F77A-4020-B4E8-82951AE322CF}" presName="childText" presStyleLbl="revTx" presStyleIdx="2" presStyleCnt="4">
        <dgm:presLayoutVars>
          <dgm:bulletEnabled val="1"/>
        </dgm:presLayoutVars>
      </dgm:prSet>
      <dgm:spPr/>
    </dgm:pt>
    <dgm:pt modelId="{0F418376-56EF-0942-BA8B-8258305F0328}" type="pres">
      <dgm:prSet presAssocID="{37C562B2-CC40-4927-B7E2-B6A7774A7410}" presName="parentText" presStyleLbl="node1" presStyleIdx="4" presStyleCnt="6">
        <dgm:presLayoutVars>
          <dgm:chMax val="0"/>
          <dgm:bulletEnabled val="1"/>
        </dgm:presLayoutVars>
      </dgm:prSet>
      <dgm:spPr/>
    </dgm:pt>
    <dgm:pt modelId="{6B3A64CC-D4DA-704E-A2A7-BF6AD3132AE6}" type="pres">
      <dgm:prSet presAssocID="{37C562B2-CC40-4927-B7E2-B6A7774A7410}" presName="childText" presStyleLbl="revTx" presStyleIdx="3" presStyleCnt="4">
        <dgm:presLayoutVars>
          <dgm:bulletEnabled val="1"/>
        </dgm:presLayoutVars>
      </dgm:prSet>
      <dgm:spPr/>
    </dgm:pt>
    <dgm:pt modelId="{76A01386-37FB-8D43-A397-9A90604AA1E0}" type="pres">
      <dgm:prSet presAssocID="{F9EBA019-1E9E-4646-A8B4-BC8634CCE06E}" presName="parentText" presStyleLbl="node1" presStyleIdx="5" presStyleCnt="6">
        <dgm:presLayoutVars>
          <dgm:chMax val="0"/>
          <dgm:bulletEnabled val="1"/>
        </dgm:presLayoutVars>
      </dgm:prSet>
      <dgm:spPr/>
    </dgm:pt>
  </dgm:ptLst>
  <dgm:cxnLst>
    <dgm:cxn modelId="{5F36B700-8900-4366-91F9-2FCFB2557650}" srcId="{C868C275-75A8-4CD1-80C3-40B95669C18C}" destId="{8372FDAB-F2DD-41B3-9BA9-6187C1F9393B}" srcOrd="2" destOrd="0" parTransId="{F991E9DC-A37F-496B-8AAD-23D944379F78}" sibTransId="{25330014-5AA9-45D6-A441-8BE521B5DC5B}"/>
    <dgm:cxn modelId="{CF407803-44DB-BD43-9D43-49D1DA8EED01}" type="presOf" srcId="{C868C275-75A8-4CD1-80C3-40B95669C18C}" destId="{E51731AD-A89C-4946-A7BB-37D23B81E4A9}" srcOrd="0" destOrd="0" presId="urn:microsoft.com/office/officeart/2005/8/layout/vList2"/>
    <dgm:cxn modelId="{DB73990E-BACA-47EF-AFB3-3F8306AAE73E}" srcId="{37C562B2-CC40-4927-B7E2-B6A7774A7410}" destId="{0AE3B491-3139-4F4D-9A95-FA8FBE6262F7}" srcOrd="0" destOrd="0" parTransId="{BF19BD72-E6E3-4355-A9DF-5DD8335B80B8}" sibTransId="{2ACCB6D7-4BD9-4853-B71D-DC84C618A16B}"/>
    <dgm:cxn modelId="{F9860922-DA26-B844-882D-7CA3AEC3F299}" type="presOf" srcId="{61CEC5CE-160E-4D02-A26F-89587AACE8B8}" destId="{1919EE23-4ED0-4E4E-81D1-DAA0A8F0CC02}" srcOrd="0" destOrd="0" presId="urn:microsoft.com/office/officeart/2005/8/layout/vList2"/>
    <dgm:cxn modelId="{5482D423-3674-49B5-AA94-42073F233E13}" srcId="{C868C275-75A8-4CD1-80C3-40B95669C18C}" destId="{57A72C48-5129-4514-99C6-0E23642106EA}" srcOrd="1" destOrd="0" parTransId="{87E181A9-68DB-4556-A4D1-325E12866E00}" sibTransId="{3BCF9082-6086-4227-8A7E-48CCC69DF62E}"/>
    <dgm:cxn modelId="{0E27D524-D527-2240-98C3-98E43730F7AD}" type="presOf" srcId="{32CEA607-23DE-498D-AB09-08433A37C912}" destId="{5D628862-712C-3742-A65A-57DE7BC9A726}" srcOrd="0" destOrd="0" presId="urn:microsoft.com/office/officeart/2005/8/layout/vList2"/>
    <dgm:cxn modelId="{CDC30027-5B7C-FF4E-90B6-E80B9E234313}" type="presOf" srcId="{AF264399-489F-4D85-95D6-FD75E449E97B}" destId="{B0C44D79-0776-2445-A07F-CED8D3E03B82}" srcOrd="0" destOrd="0" presId="urn:microsoft.com/office/officeart/2005/8/layout/vList2"/>
    <dgm:cxn modelId="{30B5FE2C-F42E-4D86-922E-E813019FC8DE}" srcId="{57A72C48-5129-4514-99C6-0E23642106EA}" destId="{AF264399-489F-4D85-95D6-FD75E449E97B}" srcOrd="0" destOrd="0" parTransId="{951B3EC1-3015-47B9-BBA2-BB79D587C1BA}" sibTransId="{80067B6F-7FCB-4038-B340-6C031B393C3B}"/>
    <dgm:cxn modelId="{6890C539-AF5A-47ED-89E2-308D6D2B80FB}" srcId="{8372FDAB-F2DD-41B3-9BA9-6187C1F9393B}" destId="{32CEA607-23DE-498D-AB09-08433A37C912}" srcOrd="0" destOrd="0" parTransId="{B1DBF50E-4CB1-45E3-B274-EAF79C666B71}" sibTransId="{4D973736-6562-4AF7-ADF2-1B6F080D9B66}"/>
    <dgm:cxn modelId="{1485823A-BD9B-714A-B814-2FEFABB1AC43}" type="presOf" srcId="{94345AA0-F77A-4020-B4E8-82951AE322CF}" destId="{986DD21D-72CF-EC4A-B143-2E838AC5D81F}" srcOrd="0" destOrd="0" presId="urn:microsoft.com/office/officeart/2005/8/layout/vList2"/>
    <dgm:cxn modelId="{5C663643-9442-7241-AF9F-09F7DE07AB6C}" type="presOf" srcId="{554E53FC-9F0D-4301-A320-9882E1884EF1}" destId="{B0C44D79-0776-2445-A07F-CED8D3E03B82}" srcOrd="0" destOrd="1" presId="urn:microsoft.com/office/officeart/2005/8/layout/vList2"/>
    <dgm:cxn modelId="{885BCB5A-C64C-43A0-B423-A906645CF2BB}" srcId="{94345AA0-F77A-4020-B4E8-82951AE322CF}" destId="{FA30DF6C-C02D-47E7-AC96-81039816ABCD}" srcOrd="0" destOrd="0" parTransId="{1B5B0372-337E-459A-87A5-E08D6EC35107}" sibTransId="{489D5EEE-48C5-4EB8-8477-51B03FCDA983}"/>
    <dgm:cxn modelId="{78F90261-294D-45B2-BFA0-30CC21420E2E}" srcId="{94345AA0-F77A-4020-B4E8-82951AE322CF}" destId="{292869D6-ABC9-4667-8F66-9D65A5DDEB54}" srcOrd="1" destOrd="0" parTransId="{1B8B6A52-DBAC-4DA6-85BC-F14B6CD07014}" sibTransId="{E47DA143-1467-4CB0-81BF-0BDB0685D1AD}"/>
    <dgm:cxn modelId="{D326A362-9AED-D042-A29C-551E92ADA76E}" type="presOf" srcId="{1F48CFCC-A04A-442F-9B4E-86C677CB95B9}" destId="{5D628862-712C-3742-A65A-57DE7BC9A726}" srcOrd="0" destOrd="1" presId="urn:microsoft.com/office/officeart/2005/8/layout/vList2"/>
    <dgm:cxn modelId="{34BA4D6E-E4D6-42EF-913E-4191F5490B99}" srcId="{8372FDAB-F2DD-41B3-9BA9-6187C1F9393B}" destId="{AEE764A7-47D6-49AB-AEDE-5AFFD36CDCA8}" srcOrd="2" destOrd="0" parTransId="{C693361B-1A16-45F0-835E-E42FAD2178EF}" sibTransId="{27EEF57D-8BD6-43F7-A8DC-F9383DC8A635}"/>
    <dgm:cxn modelId="{2A781875-FFA4-9742-AD11-32179B188DE0}" type="presOf" srcId="{F9EBA019-1E9E-4646-A8B4-BC8634CCE06E}" destId="{76A01386-37FB-8D43-A397-9A90604AA1E0}" srcOrd="0" destOrd="0" presId="urn:microsoft.com/office/officeart/2005/8/layout/vList2"/>
    <dgm:cxn modelId="{BD459B8D-E139-43F0-9896-6C696436ADFD}" srcId="{57A72C48-5129-4514-99C6-0E23642106EA}" destId="{2E1AB962-9A7A-41FA-8754-DAEB972F7630}" srcOrd="2" destOrd="0" parTransId="{C7DEB223-67BE-4D89-B1B0-A11EA8099C18}" sibTransId="{2A4DFE39-8DA7-4412-A682-D9F6B819EF74}"/>
    <dgm:cxn modelId="{7E766CA8-D0F1-E143-9E6F-EFF77D29C99D}" type="presOf" srcId="{292869D6-ABC9-4667-8F66-9D65A5DDEB54}" destId="{09095384-97C8-3A4F-B09D-FF2500520EA1}" srcOrd="0" destOrd="1" presId="urn:microsoft.com/office/officeart/2005/8/layout/vList2"/>
    <dgm:cxn modelId="{0226F3B0-7B93-5E4B-837B-1F8D21A58D66}" type="presOf" srcId="{AEE764A7-47D6-49AB-AEDE-5AFFD36CDCA8}" destId="{5D628862-712C-3742-A65A-57DE7BC9A726}" srcOrd="0" destOrd="2" presId="urn:microsoft.com/office/officeart/2005/8/layout/vList2"/>
    <dgm:cxn modelId="{A550A7B4-99BF-4246-9BA9-DFD9B90E70D7}" srcId="{C868C275-75A8-4CD1-80C3-40B95669C18C}" destId="{61CEC5CE-160E-4D02-A26F-89587AACE8B8}" srcOrd="0" destOrd="0" parTransId="{049BCF56-AF67-4005-B1B5-7825357D3A47}" sibTransId="{D9772C14-2FF5-429B-950C-122BD48CC1FB}"/>
    <dgm:cxn modelId="{54D9E7BE-CCD4-4D2D-92A6-870FD4006FA0}" srcId="{8372FDAB-F2DD-41B3-9BA9-6187C1F9393B}" destId="{1F48CFCC-A04A-442F-9B4E-86C677CB95B9}" srcOrd="1" destOrd="0" parTransId="{0E835CD6-84F9-4258-983D-C6D40347287D}" sibTransId="{E0B3E234-29BF-4816-BC37-FF492004C1E6}"/>
    <dgm:cxn modelId="{2281D6C1-605C-8E40-94FA-D5CAD5876161}" type="presOf" srcId="{2E1AB962-9A7A-41FA-8754-DAEB972F7630}" destId="{B0C44D79-0776-2445-A07F-CED8D3E03B82}" srcOrd="0" destOrd="2" presId="urn:microsoft.com/office/officeart/2005/8/layout/vList2"/>
    <dgm:cxn modelId="{2F0664C4-82D2-4C9B-A300-B384057382EF}" srcId="{C868C275-75A8-4CD1-80C3-40B95669C18C}" destId="{F9EBA019-1E9E-4646-A8B4-BC8634CCE06E}" srcOrd="5" destOrd="0" parTransId="{E6EE6A30-1A40-40AE-BA38-3FB9EE99964E}" sibTransId="{6D66D2D1-7061-4F9D-81C7-0641882D5C83}"/>
    <dgm:cxn modelId="{AC5297CD-1926-4E40-8970-EA52C8B28CE7}" type="presOf" srcId="{0AE3B491-3139-4F4D-9A95-FA8FBE6262F7}" destId="{6B3A64CC-D4DA-704E-A2A7-BF6AD3132AE6}" srcOrd="0" destOrd="0" presId="urn:microsoft.com/office/officeart/2005/8/layout/vList2"/>
    <dgm:cxn modelId="{CDC709DD-4EE5-2D4B-B80E-7D3B3C826881}" type="presOf" srcId="{FA30DF6C-C02D-47E7-AC96-81039816ABCD}" destId="{09095384-97C8-3A4F-B09D-FF2500520EA1}" srcOrd="0" destOrd="0" presId="urn:microsoft.com/office/officeart/2005/8/layout/vList2"/>
    <dgm:cxn modelId="{3FB642DF-E268-4AC1-8D4C-8E2D27D99D59}" srcId="{C868C275-75A8-4CD1-80C3-40B95669C18C}" destId="{94345AA0-F77A-4020-B4E8-82951AE322CF}" srcOrd="3" destOrd="0" parTransId="{3274FDC7-3380-4280-B80F-6B4C7DAB1C88}" sibTransId="{123AAF22-F8B4-474D-ACC3-5C31F10C7BC4}"/>
    <dgm:cxn modelId="{1F520EE2-288E-FC42-8925-68135EF4B75E}" type="presOf" srcId="{37C562B2-CC40-4927-B7E2-B6A7774A7410}" destId="{0F418376-56EF-0942-BA8B-8258305F0328}" srcOrd="0" destOrd="0" presId="urn:microsoft.com/office/officeart/2005/8/layout/vList2"/>
    <dgm:cxn modelId="{F1D080E5-C82A-4DA4-920C-1E0B6D82B1DE}" srcId="{C868C275-75A8-4CD1-80C3-40B95669C18C}" destId="{37C562B2-CC40-4927-B7E2-B6A7774A7410}" srcOrd="4" destOrd="0" parTransId="{FF7E3EDF-8A4C-4492-A5EE-97157BFF8CDA}" sibTransId="{9AABCDB3-BC6B-4C8C-9817-3CC47A65FC85}"/>
    <dgm:cxn modelId="{BB987FF0-AA84-458F-A261-6466EF243CA8}" srcId="{57A72C48-5129-4514-99C6-0E23642106EA}" destId="{554E53FC-9F0D-4301-A320-9882E1884EF1}" srcOrd="1" destOrd="0" parTransId="{763ED224-131A-4E14-9BA7-C386AE88A148}" sibTransId="{52579876-5C59-484F-8106-4A7B464B8E1E}"/>
    <dgm:cxn modelId="{3CE005F2-D1D1-F84F-9D4A-E55241BB3A59}" type="presOf" srcId="{57A72C48-5129-4514-99C6-0E23642106EA}" destId="{C2EB44D1-34C3-834A-99C9-60521D9FA15B}" srcOrd="0" destOrd="0" presId="urn:microsoft.com/office/officeart/2005/8/layout/vList2"/>
    <dgm:cxn modelId="{EB9F1BF2-72B0-CA40-A7A5-E72100E95F1E}" type="presOf" srcId="{8372FDAB-F2DD-41B3-9BA9-6187C1F9393B}" destId="{E475C4F7-C814-5341-9E31-66FFAA6A18E2}" srcOrd="0" destOrd="0" presId="urn:microsoft.com/office/officeart/2005/8/layout/vList2"/>
    <dgm:cxn modelId="{CCAA6F65-9FCA-5740-A93D-F69556CBC1AC}" type="presParOf" srcId="{E51731AD-A89C-4946-A7BB-37D23B81E4A9}" destId="{1919EE23-4ED0-4E4E-81D1-DAA0A8F0CC02}" srcOrd="0" destOrd="0" presId="urn:microsoft.com/office/officeart/2005/8/layout/vList2"/>
    <dgm:cxn modelId="{D863C961-3574-6A4C-B41B-B6D80ED375F1}" type="presParOf" srcId="{E51731AD-A89C-4946-A7BB-37D23B81E4A9}" destId="{154B4C45-E02F-324D-9459-8BEFFC1BB997}" srcOrd="1" destOrd="0" presId="urn:microsoft.com/office/officeart/2005/8/layout/vList2"/>
    <dgm:cxn modelId="{87CD3C98-1593-DE4A-BD85-E49F7A808541}" type="presParOf" srcId="{E51731AD-A89C-4946-A7BB-37D23B81E4A9}" destId="{C2EB44D1-34C3-834A-99C9-60521D9FA15B}" srcOrd="2" destOrd="0" presId="urn:microsoft.com/office/officeart/2005/8/layout/vList2"/>
    <dgm:cxn modelId="{3E43E1DA-817B-8040-BF6C-489CD03D13AE}" type="presParOf" srcId="{E51731AD-A89C-4946-A7BB-37D23B81E4A9}" destId="{B0C44D79-0776-2445-A07F-CED8D3E03B82}" srcOrd="3" destOrd="0" presId="urn:microsoft.com/office/officeart/2005/8/layout/vList2"/>
    <dgm:cxn modelId="{F8156C0A-40FD-0747-915E-C0D5BB24D6DF}" type="presParOf" srcId="{E51731AD-A89C-4946-A7BB-37D23B81E4A9}" destId="{E475C4F7-C814-5341-9E31-66FFAA6A18E2}" srcOrd="4" destOrd="0" presId="urn:microsoft.com/office/officeart/2005/8/layout/vList2"/>
    <dgm:cxn modelId="{10309386-80B1-3D4F-A5D5-331B290E2885}" type="presParOf" srcId="{E51731AD-A89C-4946-A7BB-37D23B81E4A9}" destId="{5D628862-712C-3742-A65A-57DE7BC9A726}" srcOrd="5" destOrd="0" presId="urn:microsoft.com/office/officeart/2005/8/layout/vList2"/>
    <dgm:cxn modelId="{C3E6DAE0-A984-4042-9613-F9D9D9D77D84}" type="presParOf" srcId="{E51731AD-A89C-4946-A7BB-37D23B81E4A9}" destId="{986DD21D-72CF-EC4A-B143-2E838AC5D81F}" srcOrd="6" destOrd="0" presId="urn:microsoft.com/office/officeart/2005/8/layout/vList2"/>
    <dgm:cxn modelId="{63F7BE5A-F8C8-CE41-99D2-3376C8CD3933}" type="presParOf" srcId="{E51731AD-A89C-4946-A7BB-37D23B81E4A9}" destId="{09095384-97C8-3A4F-B09D-FF2500520EA1}" srcOrd="7" destOrd="0" presId="urn:microsoft.com/office/officeart/2005/8/layout/vList2"/>
    <dgm:cxn modelId="{F1EA10B4-0526-E14F-A469-393133A96991}" type="presParOf" srcId="{E51731AD-A89C-4946-A7BB-37D23B81E4A9}" destId="{0F418376-56EF-0942-BA8B-8258305F0328}" srcOrd="8" destOrd="0" presId="urn:microsoft.com/office/officeart/2005/8/layout/vList2"/>
    <dgm:cxn modelId="{90D32AF9-3D18-5946-8D10-EABFD2CABC59}" type="presParOf" srcId="{E51731AD-A89C-4946-A7BB-37D23B81E4A9}" destId="{6B3A64CC-D4DA-704E-A2A7-BF6AD3132AE6}" srcOrd="9" destOrd="0" presId="urn:microsoft.com/office/officeart/2005/8/layout/vList2"/>
    <dgm:cxn modelId="{91639A40-8383-BB44-83F9-338A45CC24A9}" type="presParOf" srcId="{E51731AD-A89C-4946-A7BB-37D23B81E4A9}" destId="{76A01386-37FB-8D43-A397-9A90604AA1E0}" srcOrd="10"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8B9F0DF-C1C1-49C5-BA90-3201CAE2D659}"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DFD2D65D-F02B-4EE2-9141-DCF259CB3D6D}">
      <dgm:prSet/>
      <dgm:spPr/>
      <dgm:t>
        <a:bodyPr/>
        <a:lstStyle/>
        <a:p>
          <a:pPr>
            <a:lnSpc>
              <a:spcPct val="100000"/>
            </a:lnSpc>
          </a:pPr>
          <a:r>
            <a:rPr lang="en-GB"/>
            <a:t>Green Haven Florists is facing several challenges caused by changes in the retail environment, increased competition, and rising costs. The analysis shows that the most significant issues affecting the business are the decline in high street foot traffic, the growing popularity of online flower delivery services, and the company’s limited digital presence.</a:t>
          </a:r>
          <a:endParaRPr lang="en-US"/>
        </a:p>
      </dgm:t>
    </dgm:pt>
    <dgm:pt modelId="{B756125E-C99F-440E-9AD6-B704610B7890}" type="parTrans" cxnId="{30B39933-49CE-4A03-A183-03AFD1B7915D}">
      <dgm:prSet/>
      <dgm:spPr/>
      <dgm:t>
        <a:bodyPr/>
        <a:lstStyle/>
        <a:p>
          <a:endParaRPr lang="en-US"/>
        </a:p>
      </dgm:t>
    </dgm:pt>
    <dgm:pt modelId="{CB5BD1B6-3A8D-48CF-A14E-CD699A115C89}" type="sibTrans" cxnId="{30B39933-49CE-4A03-A183-03AFD1B7915D}">
      <dgm:prSet/>
      <dgm:spPr/>
      <dgm:t>
        <a:bodyPr/>
        <a:lstStyle/>
        <a:p>
          <a:endParaRPr lang="en-US"/>
        </a:p>
      </dgm:t>
    </dgm:pt>
    <dgm:pt modelId="{D68EE4AA-2794-4768-A6C5-5F6ACEED624D}">
      <dgm:prSet/>
      <dgm:spPr/>
      <dgm:t>
        <a:bodyPr/>
        <a:lstStyle/>
        <a:p>
          <a:pPr>
            <a:lnSpc>
              <a:spcPct val="100000"/>
            </a:lnSpc>
          </a:pPr>
          <a:r>
            <a:rPr lang="en-GB"/>
            <a:t>Despite these challenges, Green Haven Florists still has strong advantages, including high-quality floral arrangements, a reputation for sustainability, and strong community connections. By modernising its online presence, improving delivery services, and strengthening digital marketing efforts, the business could adapt to the changing market and regain competitiveness.</a:t>
          </a:r>
          <a:endParaRPr lang="en-US"/>
        </a:p>
      </dgm:t>
    </dgm:pt>
    <dgm:pt modelId="{2D03A7B7-8019-46DF-A46B-F88EAF2369AB}" type="parTrans" cxnId="{CB291641-0EF3-40FB-A4D6-C5AA083363CC}">
      <dgm:prSet/>
      <dgm:spPr/>
      <dgm:t>
        <a:bodyPr/>
        <a:lstStyle/>
        <a:p>
          <a:endParaRPr lang="en-US"/>
        </a:p>
      </dgm:t>
    </dgm:pt>
    <dgm:pt modelId="{8459B05D-86A9-4617-9560-F629E906B82D}" type="sibTrans" cxnId="{CB291641-0EF3-40FB-A4D6-C5AA083363CC}">
      <dgm:prSet/>
      <dgm:spPr/>
      <dgm:t>
        <a:bodyPr/>
        <a:lstStyle/>
        <a:p>
          <a:endParaRPr lang="en-US"/>
        </a:p>
      </dgm:t>
    </dgm:pt>
    <dgm:pt modelId="{64563CCE-8195-4B6E-9E26-4F60F99EFFDE}" type="pres">
      <dgm:prSet presAssocID="{68B9F0DF-C1C1-49C5-BA90-3201CAE2D659}" presName="root" presStyleCnt="0">
        <dgm:presLayoutVars>
          <dgm:dir/>
          <dgm:resizeHandles val="exact"/>
        </dgm:presLayoutVars>
      </dgm:prSet>
      <dgm:spPr/>
    </dgm:pt>
    <dgm:pt modelId="{5C1966E5-9F86-4C20-8B47-D0D198DB1D7A}" type="pres">
      <dgm:prSet presAssocID="{DFD2D65D-F02B-4EE2-9141-DCF259CB3D6D}" presName="compNode" presStyleCnt="0"/>
      <dgm:spPr/>
    </dgm:pt>
    <dgm:pt modelId="{09AAFF5A-0E3D-4FE4-B09F-C4DF4748602C}" type="pres">
      <dgm:prSet presAssocID="{DFD2D65D-F02B-4EE2-9141-DCF259CB3D6D}"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aterpillar"/>
        </a:ext>
      </dgm:extLst>
    </dgm:pt>
    <dgm:pt modelId="{00B5240A-C270-44D7-B455-35EB7D7286E5}" type="pres">
      <dgm:prSet presAssocID="{DFD2D65D-F02B-4EE2-9141-DCF259CB3D6D}" presName="spaceRect" presStyleCnt="0"/>
      <dgm:spPr/>
    </dgm:pt>
    <dgm:pt modelId="{6B0091B6-B959-444C-9C3A-57C20E9A6FAB}" type="pres">
      <dgm:prSet presAssocID="{DFD2D65D-F02B-4EE2-9141-DCF259CB3D6D}" presName="textRect" presStyleLbl="revTx" presStyleIdx="0" presStyleCnt="2">
        <dgm:presLayoutVars>
          <dgm:chMax val="1"/>
          <dgm:chPref val="1"/>
        </dgm:presLayoutVars>
      </dgm:prSet>
      <dgm:spPr/>
    </dgm:pt>
    <dgm:pt modelId="{EC27772B-CACA-4B39-A1B9-0563DF467680}" type="pres">
      <dgm:prSet presAssocID="{CB5BD1B6-3A8D-48CF-A14E-CD699A115C89}" presName="sibTrans" presStyleCnt="0"/>
      <dgm:spPr/>
    </dgm:pt>
    <dgm:pt modelId="{C702F82E-D299-465F-AE50-50370C79E556}" type="pres">
      <dgm:prSet presAssocID="{D68EE4AA-2794-4768-A6C5-5F6ACEED624D}" presName="compNode" presStyleCnt="0"/>
      <dgm:spPr/>
    </dgm:pt>
    <dgm:pt modelId="{7F793F26-3051-4D64-A612-736A71F9312D}" type="pres">
      <dgm:prSet presAssocID="{D68EE4AA-2794-4768-A6C5-5F6ACEED624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Flower"/>
        </a:ext>
      </dgm:extLst>
    </dgm:pt>
    <dgm:pt modelId="{B95C2388-36C4-4362-AA63-E06202F4534B}" type="pres">
      <dgm:prSet presAssocID="{D68EE4AA-2794-4768-A6C5-5F6ACEED624D}" presName="spaceRect" presStyleCnt="0"/>
      <dgm:spPr/>
    </dgm:pt>
    <dgm:pt modelId="{599180EB-1D53-447E-860A-F655836F7E31}" type="pres">
      <dgm:prSet presAssocID="{D68EE4AA-2794-4768-A6C5-5F6ACEED624D}" presName="textRect" presStyleLbl="revTx" presStyleIdx="1" presStyleCnt="2">
        <dgm:presLayoutVars>
          <dgm:chMax val="1"/>
          <dgm:chPref val="1"/>
        </dgm:presLayoutVars>
      </dgm:prSet>
      <dgm:spPr/>
    </dgm:pt>
  </dgm:ptLst>
  <dgm:cxnLst>
    <dgm:cxn modelId="{8A098E09-27DE-4B2E-A6FC-F247E58042C4}" type="presOf" srcId="{68B9F0DF-C1C1-49C5-BA90-3201CAE2D659}" destId="{64563CCE-8195-4B6E-9E26-4F60F99EFFDE}" srcOrd="0" destOrd="0" presId="urn:microsoft.com/office/officeart/2018/2/layout/IconLabelList"/>
    <dgm:cxn modelId="{30B39933-49CE-4A03-A183-03AFD1B7915D}" srcId="{68B9F0DF-C1C1-49C5-BA90-3201CAE2D659}" destId="{DFD2D65D-F02B-4EE2-9141-DCF259CB3D6D}" srcOrd="0" destOrd="0" parTransId="{B756125E-C99F-440E-9AD6-B704610B7890}" sibTransId="{CB5BD1B6-3A8D-48CF-A14E-CD699A115C89}"/>
    <dgm:cxn modelId="{CB291641-0EF3-40FB-A4D6-C5AA083363CC}" srcId="{68B9F0DF-C1C1-49C5-BA90-3201CAE2D659}" destId="{D68EE4AA-2794-4768-A6C5-5F6ACEED624D}" srcOrd="1" destOrd="0" parTransId="{2D03A7B7-8019-46DF-A46B-F88EAF2369AB}" sibTransId="{8459B05D-86A9-4617-9560-F629E906B82D}"/>
    <dgm:cxn modelId="{D951AB4C-8CB7-49BB-B2FF-6B6B099FA84B}" type="presOf" srcId="{DFD2D65D-F02B-4EE2-9141-DCF259CB3D6D}" destId="{6B0091B6-B959-444C-9C3A-57C20E9A6FAB}" srcOrd="0" destOrd="0" presId="urn:microsoft.com/office/officeart/2018/2/layout/IconLabelList"/>
    <dgm:cxn modelId="{82B8ABA7-581F-464F-A580-B27B16552F7B}" type="presOf" srcId="{D68EE4AA-2794-4768-A6C5-5F6ACEED624D}" destId="{599180EB-1D53-447E-860A-F655836F7E31}" srcOrd="0" destOrd="0" presId="urn:microsoft.com/office/officeart/2018/2/layout/IconLabelList"/>
    <dgm:cxn modelId="{FA58047C-A51A-455C-9C84-72D7BC4A8914}" type="presParOf" srcId="{64563CCE-8195-4B6E-9E26-4F60F99EFFDE}" destId="{5C1966E5-9F86-4C20-8B47-D0D198DB1D7A}" srcOrd="0" destOrd="0" presId="urn:microsoft.com/office/officeart/2018/2/layout/IconLabelList"/>
    <dgm:cxn modelId="{5B878D1A-C0C5-4942-90EE-452DD1AF9F36}" type="presParOf" srcId="{5C1966E5-9F86-4C20-8B47-D0D198DB1D7A}" destId="{09AAFF5A-0E3D-4FE4-B09F-C4DF4748602C}" srcOrd="0" destOrd="0" presId="urn:microsoft.com/office/officeart/2018/2/layout/IconLabelList"/>
    <dgm:cxn modelId="{C57D0773-0ED5-49CD-ABC1-D458CDFF7BAE}" type="presParOf" srcId="{5C1966E5-9F86-4C20-8B47-D0D198DB1D7A}" destId="{00B5240A-C270-44D7-B455-35EB7D7286E5}" srcOrd="1" destOrd="0" presId="urn:microsoft.com/office/officeart/2018/2/layout/IconLabelList"/>
    <dgm:cxn modelId="{18D0F016-62B4-42B0-B965-24AABDAF1DC2}" type="presParOf" srcId="{5C1966E5-9F86-4C20-8B47-D0D198DB1D7A}" destId="{6B0091B6-B959-444C-9C3A-57C20E9A6FAB}" srcOrd="2" destOrd="0" presId="urn:microsoft.com/office/officeart/2018/2/layout/IconLabelList"/>
    <dgm:cxn modelId="{8252CC71-6088-4C1A-92A5-7E4F1839499E}" type="presParOf" srcId="{64563CCE-8195-4B6E-9E26-4F60F99EFFDE}" destId="{EC27772B-CACA-4B39-A1B9-0563DF467680}" srcOrd="1" destOrd="0" presId="urn:microsoft.com/office/officeart/2018/2/layout/IconLabelList"/>
    <dgm:cxn modelId="{45900C11-2CCA-4935-859A-0F9A08AEE270}" type="presParOf" srcId="{64563CCE-8195-4B6E-9E26-4F60F99EFFDE}" destId="{C702F82E-D299-465F-AE50-50370C79E556}" srcOrd="2" destOrd="0" presId="urn:microsoft.com/office/officeart/2018/2/layout/IconLabelList"/>
    <dgm:cxn modelId="{BEBED085-3431-42A4-B99A-EA8BBCFD1FDD}" type="presParOf" srcId="{C702F82E-D299-465F-AE50-50370C79E556}" destId="{7F793F26-3051-4D64-A612-736A71F9312D}" srcOrd="0" destOrd="0" presId="urn:microsoft.com/office/officeart/2018/2/layout/IconLabelList"/>
    <dgm:cxn modelId="{26B631F1-F8EF-4369-B1FC-235E59B05BBB}" type="presParOf" srcId="{C702F82E-D299-465F-AE50-50370C79E556}" destId="{B95C2388-36C4-4362-AA63-E06202F4534B}" srcOrd="1" destOrd="0" presId="urn:microsoft.com/office/officeart/2018/2/layout/IconLabelList"/>
    <dgm:cxn modelId="{9B84BA7A-1991-40DB-90A3-2348F1C81913}" type="presParOf" srcId="{C702F82E-D299-465F-AE50-50370C79E556}" destId="{599180EB-1D53-447E-860A-F655836F7E31}"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2501E6-EFDF-D148-B121-1A6E7B305C19}">
      <dsp:nvSpPr>
        <dsp:cNvPr id="0" name=""/>
        <dsp:cNvSpPr/>
      </dsp:nvSpPr>
      <dsp:spPr>
        <a:xfrm>
          <a:off x="0" y="0"/>
          <a:ext cx="4901548" cy="0"/>
        </a:xfrm>
        <a:prstGeom prst="line">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D80DC00-33A4-5349-851D-9E4FFD1A94FD}">
      <dsp:nvSpPr>
        <dsp:cNvPr id="0" name=""/>
        <dsp:cNvSpPr/>
      </dsp:nvSpPr>
      <dsp:spPr>
        <a:xfrm>
          <a:off x="0" y="0"/>
          <a:ext cx="4901548" cy="19989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US" sz="5100" kern="1200"/>
            <a:t>Significant drop in foot traffic</a:t>
          </a:r>
        </a:p>
      </dsp:txBody>
      <dsp:txXfrm>
        <a:off x="0" y="0"/>
        <a:ext cx="4901548" cy="1998913"/>
      </dsp:txXfrm>
    </dsp:sp>
    <dsp:sp modelId="{9C8164A1-E712-C047-89D7-73748CB32F60}">
      <dsp:nvSpPr>
        <dsp:cNvPr id="0" name=""/>
        <dsp:cNvSpPr/>
      </dsp:nvSpPr>
      <dsp:spPr>
        <a:xfrm>
          <a:off x="0" y="1998913"/>
          <a:ext cx="4901548" cy="0"/>
        </a:xfrm>
        <a:prstGeom prst="line">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BE2A1C0-8681-2049-9EA2-931200B52103}">
      <dsp:nvSpPr>
        <dsp:cNvPr id="0" name=""/>
        <dsp:cNvSpPr/>
      </dsp:nvSpPr>
      <dsp:spPr>
        <a:xfrm>
          <a:off x="0" y="1998913"/>
          <a:ext cx="4901548" cy="19989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US" sz="5100" kern="1200"/>
            <a:t>Lack of online presence </a:t>
          </a:r>
        </a:p>
      </dsp:txBody>
      <dsp:txXfrm>
        <a:off x="0" y="1998913"/>
        <a:ext cx="4901548" cy="199891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E4CFBA-F10B-8845-ACBB-2DE7E8B19515}">
      <dsp:nvSpPr>
        <dsp:cNvPr id="0" name=""/>
        <dsp:cNvSpPr/>
      </dsp:nvSpPr>
      <dsp:spPr>
        <a:xfrm>
          <a:off x="0" y="3456890"/>
          <a:ext cx="5295778" cy="2268094"/>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 • </a:t>
          </a:r>
          <a:r>
            <a:rPr lang="en-GB" sz="2400" b="1" kern="1200"/>
            <a:t>SEO &amp; Content Marketing</a:t>
          </a:r>
          <a:r>
            <a:rPr lang="en-GB" sz="2400" kern="1200"/>
            <a:t>: Invest in search engine optimization to improve organic search results and start a blog about flower care, events, and sustainability.</a:t>
          </a:r>
          <a:endParaRPr lang="en-US" sz="2400" kern="1200"/>
        </a:p>
      </dsp:txBody>
      <dsp:txXfrm>
        <a:off x="0" y="3456890"/>
        <a:ext cx="5295778" cy="2268094"/>
      </dsp:txXfrm>
    </dsp:sp>
    <dsp:sp modelId="{DD9F4A1A-FC5C-C740-942A-E1368743793C}">
      <dsp:nvSpPr>
        <dsp:cNvPr id="0" name=""/>
        <dsp:cNvSpPr/>
      </dsp:nvSpPr>
      <dsp:spPr>
        <a:xfrm rot="10800000">
          <a:off x="0" y="2582"/>
          <a:ext cx="5295778" cy="3488329"/>
        </a:xfrm>
        <a:prstGeom prst="upArrowCallout">
          <a:avLst/>
        </a:prstGeom>
        <a:solidFill>
          <a:schemeClr val="accent2">
            <a:hueOff val="2655785"/>
            <a:satOff val="9135"/>
            <a:lumOff val="-176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1" kern="1200"/>
            <a:t>Website Revamp &amp; Online Presence</a:t>
          </a:r>
          <a:r>
            <a:rPr lang="en-GB" sz="2400" kern="1200"/>
            <a:t>:</a:t>
          </a:r>
          <a:endParaRPr lang="en-US" sz="2400" kern="1200"/>
        </a:p>
      </dsp:txBody>
      <dsp:txXfrm rot="-10800000">
        <a:off x="0" y="2582"/>
        <a:ext cx="5295778" cy="1224403"/>
      </dsp:txXfrm>
    </dsp:sp>
    <dsp:sp modelId="{6FA8EDBD-AC1C-434A-A630-CBF8A57FFF6A}">
      <dsp:nvSpPr>
        <dsp:cNvPr id="0" name=""/>
        <dsp:cNvSpPr/>
      </dsp:nvSpPr>
      <dsp:spPr>
        <a:xfrm>
          <a:off x="0" y="1226986"/>
          <a:ext cx="2647889" cy="1043010"/>
        </a:xfrm>
        <a:prstGeom prst="rect">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9050" rIns="106680" bIns="19050" numCol="1" spcCol="1270" anchor="ctr" anchorCtr="0">
          <a:noAutofit/>
        </a:bodyPr>
        <a:lstStyle/>
        <a:p>
          <a:pPr marL="0" lvl="0" indent="0" algn="ctr" defTabSz="666750">
            <a:lnSpc>
              <a:spcPct val="90000"/>
            </a:lnSpc>
            <a:spcBef>
              <a:spcPct val="0"/>
            </a:spcBef>
            <a:spcAft>
              <a:spcPct val="35000"/>
            </a:spcAft>
            <a:buNone/>
          </a:pPr>
          <a:r>
            <a:rPr lang="en-GB" sz="1500" b="1" kern="1200"/>
            <a:t>Redesign</a:t>
          </a:r>
          <a:r>
            <a:rPr lang="en-GB" sz="1500" kern="1200"/>
            <a:t> the website to be user-friendly, mobile-responsive, and visually aligned with Green Haven’s brand.</a:t>
          </a:r>
          <a:endParaRPr lang="en-US" sz="1500" kern="1200"/>
        </a:p>
      </dsp:txBody>
      <dsp:txXfrm>
        <a:off x="0" y="1226986"/>
        <a:ext cx="2647889" cy="1043010"/>
      </dsp:txXfrm>
    </dsp:sp>
    <dsp:sp modelId="{1F6B6A18-CA5C-C449-B2CD-78DFA7608908}">
      <dsp:nvSpPr>
        <dsp:cNvPr id="0" name=""/>
        <dsp:cNvSpPr/>
      </dsp:nvSpPr>
      <dsp:spPr>
        <a:xfrm>
          <a:off x="2647889" y="1226986"/>
          <a:ext cx="2647889" cy="1043010"/>
        </a:xfrm>
        <a:prstGeom prst="rect">
          <a:avLst/>
        </a:prstGeom>
        <a:solidFill>
          <a:schemeClr val="accent2">
            <a:tint val="40000"/>
            <a:alpha val="90000"/>
            <a:hueOff val="3334177"/>
            <a:satOff val="7689"/>
            <a:lumOff val="83"/>
            <a:alphaOff val="0"/>
          </a:schemeClr>
        </a:solidFill>
        <a:ln w="15875" cap="flat" cmpd="sng" algn="ctr">
          <a:solidFill>
            <a:schemeClr val="accent2">
              <a:tint val="40000"/>
              <a:alpha val="90000"/>
              <a:hueOff val="3334177"/>
              <a:satOff val="7689"/>
              <a:lumOff val="8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9050" rIns="106680" bIns="19050" numCol="1" spcCol="1270" anchor="ctr" anchorCtr="0">
          <a:noAutofit/>
        </a:bodyPr>
        <a:lstStyle/>
        <a:p>
          <a:pPr marL="0" lvl="0" indent="0" algn="ctr" defTabSz="666750">
            <a:lnSpc>
              <a:spcPct val="90000"/>
            </a:lnSpc>
            <a:spcBef>
              <a:spcPct val="0"/>
            </a:spcBef>
            <a:spcAft>
              <a:spcPct val="35000"/>
            </a:spcAft>
            <a:buNone/>
          </a:pPr>
          <a:r>
            <a:rPr lang="en-GB" sz="1500" b="1" kern="1200"/>
            <a:t>E-commerce integration</a:t>
          </a:r>
          <a:r>
            <a:rPr lang="en-GB" sz="1500" kern="1200"/>
            <a:t>: Enable online ordering, with clear product categories, real-time stock updates, and flexible delivery options.</a:t>
          </a:r>
          <a:endParaRPr lang="en-US" sz="1500" kern="1200"/>
        </a:p>
      </dsp:txBody>
      <dsp:txXfrm>
        <a:off x="2647889" y="1226986"/>
        <a:ext cx="2647889" cy="104301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19EE23-4ED0-4E4E-81D1-DAA0A8F0CC02}">
      <dsp:nvSpPr>
        <dsp:cNvPr id="0" name=""/>
        <dsp:cNvSpPr/>
      </dsp:nvSpPr>
      <dsp:spPr>
        <a:xfrm>
          <a:off x="0" y="151325"/>
          <a:ext cx="5240848" cy="68796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100000"/>
            </a:lnSpc>
            <a:spcBef>
              <a:spcPct val="0"/>
            </a:spcBef>
            <a:spcAft>
              <a:spcPct val="35000"/>
            </a:spcAft>
            <a:buNone/>
          </a:pPr>
          <a:r>
            <a:rPr lang="en-GB" sz="1200" b="1" kern="1200"/>
            <a:t>SEO &amp; Content Marketing</a:t>
          </a:r>
          <a:r>
            <a:rPr lang="en-GB" sz="1200" kern="1200"/>
            <a:t>: Invest in search engine optimization to improve organic search results and start a blog about flower care, events, and sustainability.</a:t>
          </a:r>
          <a:endParaRPr lang="en-US" sz="1200" kern="1200" dirty="0"/>
        </a:p>
      </dsp:txBody>
      <dsp:txXfrm>
        <a:off x="33583" y="184908"/>
        <a:ext cx="5173682" cy="620794"/>
      </dsp:txXfrm>
    </dsp:sp>
    <dsp:sp modelId="{C2EB44D1-34C3-834A-99C9-60521D9FA15B}">
      <dsp:nvSpPr>
        <dsp:cNvPr id="0" name=""/>
        <dsp:cNvSpPr/>
      </dsp:nvSpPr>
      <dsp:spPr>
        <a:xfrm>
          <a:off x="0" y="873845"/>
          <a:ext cx="5240848" cy="687960"/>
        </a:xfrm>
        <a:prstGeom prst="round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100000"/>
            </a:lnSpc>
            <a:spcBef>
              <a:spcPct val="0"/>
            </a:spcBef>
            <a:spcAft>
              <a:spcPct val="35000"/>
            </a:spcAft>
            <a:buNone/>
          </a:pPr>
          <a:r>
            <a:rPr lang="en-GB" sz="1200" b="1" kern="1200"/>
            <a:t>Expand Delivery Options &amp; Subscription Services</a:t>
          </a:r>
          <a:r>
            <a:rPr lang="en-GB" sz="1200" kern="1200"/>
            <a:t>:</a:t>
          </a:r>
          <a:endParaRPr lang="en-US" sz="1200" kern="1200"/>
        </a:p>
      </dsp:txBody>
      <dsp:txXfrm>
        <a:off x="33583" y="907428"/>
        <a:ext cx="5173682" cy="620794"/>
      </dsp:txXfrm>
    </dsp:sp>
    <dsp:sp modelId="{B0C44D79-0776-2445-A07F-CED8D3E03B82}">
      <dsp:nvSpPr>
        <dsp:cNvPr id="0" name=""/>
        <dsp:cNvSpPr/>
      </dsp:nvSpPr>
      <dsp:spPr>
        <a:xfrm>
          <a:off x="0" y="1561805"/>
          <a:ext cx="5240848" cy="4843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397" tIns="15240" rIns="85344" bIns="15240" numCol="1" spcCol="1270" anchor="t" anchorCtr="0">
          <a:noAutofit/>
        </a:bodyPr>
        <a:lstStyle/>
        <a:p>
          <a:pPr marL="57150" lvl="1" indent="-57150" algn="l" defTabSz="400050">
            <a:lnSpc>
              <a:spcPct val="100000"/>
            </a:lnSpc>
            <a:spcBef>
              <a:spcPct val="0"/>
            </a:spcBef>
            <a:spcAft>
              <a:spcPct val="20000"/>
            </a:spcAft>
            <a:buChar char="•"/>
          </a:pPr>
          <a:r>
            <a:rPr lang="en-GB" sz="900" kern="1200"/>
            <a:t>Offer </a:t>
          </a:r>
          <a:r>
            <a:rPr lang="en-GB" sz="900" b="1" kern="1200"/>
            <a:t>same-day delivery</a:t>
          </a:r>
          <a:r>
            <a:rPr lang="en-GB" sz="900" kern="1200"/>
            <a:t> or </a:t>
          </a:r>
          <a:r>
            <a:rPr lang="en-GB" sz="900" b="1" kern="1200"/>
            <a:t>next-day delivery</a:t>
          </a:r>
          <a:r>
            <a:rPr lang="en-GB" sz="900" kern="1200"/>
            <a:t> for local customers.</a:t>
          </a:r>
          <a:endParaRPr lang="en-US" sz="900" kern="1200"/>
        </a:p>
        <a:p>
          <a:pPr marL="57150" lvl="1" indent="-57150" algn="l" defTabSz="400050">
            <a:lnSpc>
              <a:spcPct val="100000"/>
            </a:lnSpc>
            <a:spcBef>
              <a:spcPct val="0"/>
            </a:spcBef>
            <a:spcAft>
              <a:spcPct val="20000"/>
            </a:spcAft>
            <a:buChar char="•"/>
          </a:pPr>
          <a:r>
            <a:rPr lang="en-GB" sz="900" kern="1200"/>
            <a:t>Launch a </a:t>
          </a:r>
          <a:r>
            <a:rPr lang="en-GB" sz="900" b="1" kern="1200"/>
            <a:t>flower subscription service</a:t>
          </a:r>
          <a:r>
            <a:rPr lang="en-GB" sz="900" kern="1200"/>
            <a:t> with flexible plans for regular deliveries.</a:t>
          </a:r>
          <a:endParaRPr lang="en-US" sz="900" kern="1200" dirty="0"/>
        </a:p>
        <a:p>
          <a:pPr marL="57150" lvl="1" indent="-57150" algn="l" defTabSz="400050">
            <a:lnSpc>
              <a:spcPct val="100000"/>
            </a:lnSpc>
            <a:spcBef>
              <a:spcPct val="0"/>
            </a:spcBef>
            <a:spcAft>
              <a:spcPct val="20000"/>
            </a:spcAft>
            <a:buChar char="•"/>
          </a:pPr>
          <a:r>
            <a:rPr lang="en-GB" sz="900" kern="1200"/>
            <a:t>Partner with delivery platforms like UberEats or Deliveroo to increase reach.</a:t>
          </a:r>
          <a:endParaRPr lang="en-US" sz="900" kern="1200"/>
        </a:p>
      </dsp:txBody>
      <dsp:txXfrm>
        <a:off x="0" y="1561805"/>
        <a:ext cx="5240848" cy="484380"/>
      </dsp:txXfrm>
    </dsp:sp>
    <dsp:sp modelId="{E475C4F7-C814-5341-9E31-66FFAA6A18E2}">
      <dsp:nvSpPr>
        <dsp:cNvPr id="0" name=""/>
        <dsp:cNvSpPr/>
      </dsp:nvSpPr>
      <dsp:spPr>
        <a:xfrm>
          <a:off x="0" y="2046185"/>
          <a:ext cx="5240848" cy="687960"/>
        </a:xfrm>
        <a:prstGeom prst="round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100000"/>
            </a:lnSpc>
            <a:spcBef>
              <a:spcPct val="0"/>
            </a:spcBef>
            <a:spcAft>
              <a:spcPct val="35000"/>
            </a:spcAft>
            <a:buNone/>
          </a:pPr>
          <a:r>
            <a:rPr lang="en-GB" sz="1200" b="1" kern="1200"/>
            <a:t>Leverage Social Media &amp; Digital Marketing</a:t>
          </a:r>
          <a:r>
            <a:rPr lang="en-GB" sz="1200" kern="1200"/>
            <a:t>:</a:t>
          </a:r>
          <a:endParaRPr lang="en-US" sz="1200" kern="1200"/>
        </a:p>
      </dsp:txBody>
      <dsp:txXfrm>
        <a:off x="33583" y="2079768"/>
        <a:ext cx="5173682" cy="620794"/>
      </dsp:txXfrm>
    </dsp:sp>
    <dsp:sp modelId="{5D628862-712C-3742-A65A-57DE7BC9A726}">
      <dsp:nvSpPr>
        <dsp:cNvPr id="0" name=""/>
        <dsp:cNvSpPr/>
      </dsp:nvSpPr>
      <dsp:spPr>
        <a:xfrm>
          <a:off x="0" y="2734145"/>
          <a:ext cx="5240848" cy="745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397" tIns="15240" rIns="85344" bIns="15240" numCol="1" spcCol="1270" anchor="t" anchorCtr="0">
          <a:noAutofit/>
        </a:bodyPr>
        <a:lstStyle/>
        <a:p>
          <a:pPr marL="57150" lvl="1" indent="-57150" algn="l" defTabSz="400050">
            <a:lnSpc>
              <a:spcPct val="100000"/>
            </a:lnSpc>
            <a:spcBef>
              <a:spcPct val="0"/>
            </a:spcBef>
            <a:spcAft>
              <a:spcPct val="20000"/>
            </a:spcAft>
            <a:buChar char="•"/>
          </a:pPr>
          <a:r>
            <a:rPr lang="en-GB" sz="900" kern="1200"/>
            <a:t>Create engaging, shareable content for </a:t>
          </a:r>
          <a:r>
            <a:rPr lang="en-GB" sz="900" b="1" kern="1200"/>
            <a:t>Instagram</a:t>
          </a:r>
          <a:r>
            <a:rPr lang="en-GB" sz="900" kern="1200"/>
            <a:t> and </a:t>
          </a:r>
          <a:r>
            <a:rPr lang="en-GB" sz="900" b="1" kern="1200"/>
            <a:t>Facebook</a:t>
          </a:r>
          <a:r>
            <a:rPr lang="en-GB" sz="900" kern="1200"/>
            <a:t>, showcasing unique arrangements, behind-the-scenes footage, and customer stories.</a:t>
          </a:r>
          <a:endParaRPr lang="en-US" sz="900" kern="1200" dirty="0"/>
        </a:p>
        <a:p>
          <a:pPr marL="57150" lvl="1" indent="-57150" algn="l" defTabSz="400050">
            <a:lnSpc>
              <a:spcPct val="100000"/>
            </a:lnSpc>
            <a:spcBef>
              <a:spcPct val="0"/>
            </a:spcBef>
            <a:spcAft>
              <a:spcPct val="20000"/>
            </a:spcAft>
            <a:buChar char="•"/>
          </a:pPr>
          <a:r>
            <a:rPr lang="en-GB" sz="900" kern="1200"/>
            <a:t>Collaborate with </a:t>
          </a:r>
          <a:r>
            <a:rPr lang="en-GB" sz="900" b="1" kern="1200"/>
            <a:t>local influencers</a:t>
          </a:r>
          <a:r>
            <a:rPr lang="en-GB" sz="900" kern="1200"/>
            <a:t> or community figures to promote the business.</a:t>
          </a:r>
          <a:endParaRPr lang="en-US" sz="900" kern="1200"/>
        </a:p>
        <a:p>
          <a:pPr marL="57150" lvl="1" indent="-57150" algn="l" defTabSz="400050">
            <a:lnSpc>
              <a:spcPct val="100000"/>
            </a:lnSpc>
            <a:spcBef>
              <a:spcPct val="0"/>
            </a:spcBef>
            <a:spcAft>
              <a:spcPct val="20000"/>
            </a:spcAft>
            <a:buChar char="•"/>
          </a:pPr>
          <a:r>
            <a:rPr lang="en-GB" sz="900" kern="1200"/>
            <a:t>Start </a:t>
          </a:r>
          <a:r>
            <a:rPr lang="en-GB" sz="900" b="1" kern="1200"/>
            <a:t>targeted digital advertising</a:t>
          </a:r>
          <a:r>
            <a:rPr lang="en-GB" sz="900" kern="1200"/>
            <a:t> (Facebook/Instagram ads, Google Ads) to reach the local community and specific demographics.</a:t>
          </a:r>
          <a:endParaRPr lang="en-US" sz="900" kern="1200"/>
        </a:p>
      </dsp:txBody>
      <dsp:txXfrm>
        <a:off x="0" y="2734145"/>
        <a:ext cx="5240848" cy="745200"/>
      </dsp:txXfrm>
    </dsp:sp>
    <dsp:sp modelId="{986DD21D-72CF-EC4A-B143-2E838AC5D81F}">
      <dsp:nvSpPr>
        <dsp:cNvPr id="0" name=""/>
        <dsp:cNvSpPr/>
      </dsp:nvSpPr>
      <dsp:spPr>
        <a:xfrm>
          <a:off x="0" y="3479345"/>
          <a:ext cx="5240848" cy="687960"/>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100000"/>
            </a:lnSpc>
            <a:spcBef>
              <a:spcPct val="0"/>
            </a:spcBef>
            <a:spcAft>
              <a:spcPct val="35000"/>
            </a:spcAft>
            <a:buNone/>
          </a:pPr>
          <a:r>
            <a:rPr lang="en-GB" sz="1200" b="1" kern="1200"/>
            <a:t>Sustainability Communication</a:t>
          </a:r>
          <a:r>
            <a:rPr lang="en-GB" sz="1200" kern="1200"/>
            <a:t>:</a:t>
          </a:r>
          <a:endParaRPr lang="en-US" sz="1200" kern="1200"/>
        </a:p>
      </dsp:txBody>
      <dsp:txXfrm>
        <a:off x="33583" y="3512928"/>
        <a:ext cx="5173682" cy="620794"/>
      </dsp:txXfrm>
    </dsp:sp>
    <dsp:sp modelId="{09095384-97C8-3A4F-B09D-FF2500520EA1}">
      <dsp:nvSpPr>
        <dsp:cNvPr id="0" name=""/>
        <dsp:cNvSpPr/>
      </dsp:nvSpPr>
      <dsp:spPr>
        <a:xfrm>
          <a:off x="0" y="4167305"/>
          <a:ext cx="5240848" cy="4595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397" tIns="15240" rIns="85344" bIns="15240" numCol="1" spcCol="1270" anchor="t" anchorCtr="0">
          <a:noAutofit/>
        </a:bodyPr>
        <a:lstStyle/>
        <a:p>
          <a:pPr marL="57150" lvl="1" indent="-57150" algn="l" defTabSz="400050">
            <a:lnSpc>
              <a:spcPct val="100000"/>
            </a:lnSpc>
            <a:spcBef>
              <a:spcPct val="0"/>
            </a:spcBef>
            <a:spcAft>
              <a:spcPct val="20000"/>
            </a:spcAft>
            <a:buChar char="•"/>
          </a:pPr>
          <a:r>
            <a:rPr lang="en-GB" sz="900" kern="1200"/>
            <a:t>Highlight the eco-friendly nature of Green Haven’s products in all marketing materials.</a:t>
          </a:r>
          <a:endParaRPr lang="en-US" sz="900" kern="1200"/>
        </a:p>
        <a:p>
          <a:pPr marL="57150" lvl="1" indent="-57150" algn="l" defTabSz="400050">
            <a:lnSpc>
              <a:spcPct val="100000"/>
            </a:lnSpc>
            <a:spcBef>
              <a:spcPct val="0"/>
            </a:spcBef>
            <a:spcAft>
              <a:spcPct val="20000"/>
            </a:spcAft>
            <a:buChar char="•"/>
          </a:pPr>
          <a:r>
            <a:rPr lang="en-GB" sz="900" b="1" kern="1200"/>
            <a:t>Transparency</a:t>
          </a:r>
          <a:r>
            <a:rPr lang="en-GB" sz="900" kern="1200"/>
            <a:t>: Explain sourcing practices (local blooms, biodegradable packaging) and showcase the environmental benefits.</a:t>
          </a:r>
          <a:endParaRPr lang="en-US" sz="900" kern="1200"/>
        </a:p>
      </dsp:txBody>
      <dsp:txXfrm>
        <a:off x="0" y="4167305"/>
        <a:ext cx="5240848" cy="459540"/>
      </dsp:txXfrm>
    </dsp:sp>
    <dsp:sp modelId="{0F418376-56EF-0942-BA8B-8258305F0328}">
      <dsp:nvSpPr>
        <dsp:cNvPr id="0" name=""/>
        <dsp:cNvSpPr/>
      </dsp:nvSpPr>
      <dsp:spPr>
        <a:xfrm>
          <a:off x="0" y="4626845"/>
          <a:ext cx="5240848" cy="687960"/>
        </a:xfrm>
        <a:prstGeom prst="round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100000"/>
            </a:lnSpc>
            <a:spcBef>
              <a:spcPct val="0"/>
            </a:spcBef>
            <a:spcAft>
              <a:spcPct val="35000"/>
            </a:spcAft>
            <a:buNone/>
          </a:pPr>
          <a:r>
            <a:rPr lang="en-GB" sz="1200" b="1" kern="1200"/>
            <a:t>Competitive Pricing &amp; Loyalty Programs</a:t>
          </a:r>
          <a:r>
            <a:rPr lang="en-GB" sz="1200" kern="1200"/>
            <a:t>:</a:t>
          </a:r>
          <a:endParaRPr lang="en-US" sz="1200" kern="1200"/>
        </a:p>
      </dsp:txBody>
      <dsp:txXfrm>
        <a:off x="33583" y="4660428"/>
        <a:ext cx="5173682" cy="620794"/>
      </dsp:txXfrm>
    </dsp:sp>
    <dsp:sp modelId="{6B3A64CC-D4DA-704E-A2A7-BF6AD3132AE6}">
      <dsp:nvSpPr>
        <dsp:cNvPr id="0" name=""/>
        <dsp:cNvSpPr/>
      </dsp:nvSpPr>
      <dsp:spPr>
        <a:xfrm>
          <a:off x="0" y="5314805"/>
          <a:ext cx="5240848" cy="2980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397" tIns="15240" rIns="85344" bIns="15240" numCol="1" spcCol="1270" anchor="t" anchorCtr="0">
          <a:noAutofit/>
        </a:bodyPr>
        <a:lstStyle/>
        <a:p>
          <a:pPr marL="57150" lvl="1" indent="-57150" algn="l" defTabSz="400050">
            <a:lnSpc>
              <a:spcPct val="100000"/>
            </a:lnSpc>
            <a:spcBef>
              <a:spcPct val="0"/>
            </a:spcBef>
            <a:spcAft>
              <a:spcPct val="20000"/>
            </a:spcAft>
            <a:buChar char="•"/>
          </a:pPr>
          <a:r>
            <a:rPr lang="en-GB" sz="900" b="1" kern="1200"/>
            <a:t>Introduce tiered pricing</a:t>
          </a:r>
          <a:r>
            <a:rPr lang="en-GB" sz="900" kern="1200"/>
            <a:t> to attract different customer segments (premium, standard, and budget options).</a:t>
          </a:r>
          <a:endParaRPr lang="en-US" sz="900" kern="1200"/>
        </a:p>
      </dsp:txBody>
      <dsp:txXfrm>
        <a:off x="0" y="5314805"/>
        <a:ext cx="5240848" cy="298080"/>
      </dsp:txXfrm>
    </dsp:sp>
    <dsp:sp modelId="{76A01386-37FB-8D43-A397-9A90604AA1E0}">
      <dsp:nvSpPr>
        <dsp:cNvPr id="0" name=""/>
        <dsp:cNvSpPr/>
      </dsp:nvSpPr>
      <dsp:spPr>
        <a:xfrm>
          <a:off x="0" y="5612885"/>
          <a:ext cx="5240848" cy="68796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100000"/>
            </a:lnSpc>
            <a:spcBef>
              <a:spcPct val="0"/>
            </a:spcBef>
            <a:spcAft>
              <a:spcPct val="35000"/>
            </a:spcAft>
            <a:buNone/>
          </a:pPr>
          <a:r>
            <a:rPr lang="en-GB" sz="1200" kern="1200"/>
            <a:t>• • Launch a </a:t>
          </a:r>
          <a:r>
            <a:rPr lang="en-GB" sz="1200" b="1" kern="1200"/>
            <a:t>loyalty program</a:t>
          </a:r>
          <a:r>
            <a:rPr lang="en-GB" sz="1200" kern="1200"/>
            <a:t> to reward repeat customers with discounts or freebies for referrals.</a:t>
          </a:r>
          <a:endParaRPr lang="en-US" sz="1200" kern="1200" dirty="0"/>
        </a:p>
      </dsp:txBody>
      <dsp:txXfrm>
        <a:off x="33583" y="5646468"/>
        <a:ext cx="5173682" cy="62079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AAFF5A-0E3D-4FE4-B09F-C4DF4748602C}">
      <dsp:nvSpPr>
        <dsp:cNvPr id="0" name=""/>
        <dsp:cNvSpPr/>
      </dsp:nvSpPr>
      <dsp:spPr>
        <a:xfrm>
          <a:off x="1028113" y="401966"/>
          <a:ext cx="1589625" cy="15896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B0091B6-B959-444C-9C3A-57C20E9A6FAB}">
      <dsp:nvSpPr>
        <dsp:cNvPr id="0" name=""/>
        <dsp:cNvSpPr/>
      </dsp:nvSpPr>
      <dsp:spPr>
        <a:xfrm>
          <a:off x="56676" y="2470861"/>
          <a:ext cx="3532500" cy="112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Green Haven Florists is facing several challenges caused by changes in the retail environment, increased competition, and rising costs. The analysis shows that the most significant issues affecting the business are the decline in high street foot traffic, the growing popularity of online flower delivery services, and the company’s limited digital presence.</a:t>
          </a:r>
          <a:endParaRPr lang="en-US" sz="1100" kern="1200"/>
        </a:p>
      </dsp:txBody>
      <dsp:txXfrm>
        <a:off x="56676" y="2470861"/>
        <a:ext cx="3532500" cy="1125000"/>
      </dsp:txXfrm>
    </dsp:sp>
    <dsp:sp modelId="{7F793F26-3051-4D64-A612-736A71F9312D}">
      <dsp:nvSpPr>
        <dsp:cNvPr id="0" name=""/>
        <dsp:cNvSpPr/>
      </dsp:nvSpPr>
      <dsp:spPr>
        <a:xfrm>
          <a:off x="5178801" y="401966"/>
          <a:ext cx="1589625" cy="15896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99180EB-1D53-447E-860A-F655836F7E31}">
      <dsp:nvSpPr>
        <dsp:cNvPr id="0" name=""/>
        <dsp:cNvSpPr/>
      </dsp:nvSpPr>
      <dsp:spPr>
        <a:xfrm>
          <a:off x="4207363" y="2470861"/>
          <a:ext cx="3532500" cy="112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Despite these challenges, Green Haven Florists still has strong advantages, including high-quality floral arrangements, a reputation for sustainability, and strong community connections. By modernising its online presence, improving delivery services, and strengthening digital marketing efforts, the business could adapt to the changing market and regain competitiveness.</a:t>
          </a:r>
          <a:endParaRPr lang="en-US" sz="1100" kern="1200"/>
        </a:p>
      </dsp:txBody>
      <dsp:txXfrm>
        <a:off x="4207363" y="2470861"/>
        <a:ext cx="3532500" cy="112500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GB"/>
              <a:t>Click to edit Master title style</a:t>
            </a:r>
            <a:endParaRPr lang="en-US" dirty="0"/>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83284890-85D2-4D7B-8EF5-15A9C1DB8F42}" type="datetimeFigureOut">
              <a:rPr lang="en-US" smtClean="0"/>
              <a:t>3/9/26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rIns="45720"/>
          <a:lstStyle/>
          <a:p>
            <a:fld id="{4FAB73BC-B049-4115-A692-8D63A059BFB8}" type="slidenum">
              <a:rPr lang="en-US" smtClean="0"/>
              <a:pPr/>
              <a:t>‹#›</a:t>
            </a:fld>
            <a:endParaRPr lang="en-US" dirty="0"/>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2433002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2F5661D-6934-4B32-B92C-470368BF1EC6}" type="datetimeFigureOut">
              <a:rPr lang="en-US" smtClean="0"/>
              <a:t>3/9/26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0591232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GB"/>
              <a:t>Click to edit Master title style</a:t>
            </a:r>
            <a:endParaRPr lang="en-US" dirty="0"/>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6F822A4-8DA6-4447-9B1F-C5DB58435268}" type="datetimeFigureOut">
              <a:rPr lang="en-US" smtClean="0"/>
              <a:t>3/9/26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8847421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2605374" y="2052116"/>
            <a:ext cx="3891960" cy="399782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666636" y="2052114"/>
            <a:ext cx="3894222" cy="399782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548D31E-DCDA-41A7-9C67-C4B11B94D21D}" type="datetimeFigureOut">
              <a:rPr lang="en-US" smtClean="0"/>
              <a:t>3/9/26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8919192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GB"/>
              <a:t>Click to edit Master title style</a:t>
            </a:r>
            <a:endParaRPr lang="en-US" dirty="0"/>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B3762C0-B258-48F1-ADE6-176B4174CCDD}" type="datetimeFigureOut">
              <a:rPr lang="en-US" smtClean="0"/>
              <a:t>3/9/26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41785409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677919A6-33EB-49BD-A62F-1FA56B9F9712}" type="datetimeFigureOut">
              <a:rPr lang="en-US" smtClean="0"/>
              <a:t>3/9/26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6284990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CA4E7D1B-D673-4CF6-8672-009D42ABD2A0}" type="datetimeFigureOut">
              <a:rPr lang="en-US" smtClean="0"/>
              <a:t>3/9/26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21359163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120154" y="805818"/>
            <a:ext cx="5446278" cy="52441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DA16AA21-1863-4931-97CB-99D0A168701B}" type="datetimeFigureOut">
              <a:rPr lang="en-US" smtClean="0"/>
              <a:t>3/9/26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9084971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772C379-9A7C-4C87-A116-CBE9F58B04C5}" type="datetimeFigureOut">
              <a:rPr lang="en-US" smtClean="0"/>
              <a:t>3/9/26</a:t>
            </a:fld>
            <a:endParaRPr lang="en-US"/>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42015289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157CC2-0FC8-4686-B024-99790E0F5162}" type="datetimeFigureOut">
              <a:rPr lang="en-US" smtClean="0"/>
              <a:t>3/9/26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36118270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6764DA5-CD3D-4590-A511-FCD3BC7A793E}" type="datetimeFigureOut">
              <a:rPr lang="en-US" smtClean="0"/>
              <a:t>3/9/26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7070966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8664C608-40B1-4030-A28D-5B74BC98ADCE}" type="datetimeFigureOut">
              <a:rPr lang="en-US" smtClean="0"/>
              <a:t>3/9/26</a:t>
            </a:fld>
            <a:endParaRPr lang="en-US" dirty="0"/>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4FAB73BC-B049-4115-A692-8D63A059BFB8}" type="slidenum">
              <a:rPr lang="en-US" smtClean="0"/>
              <a:pPr/>
              <a:t>‹#›</a:t>
            </a:fld>
            <a:endParaRPr lang="en-US" dirty="0"/>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966624687"/>
      </p:ext>
    </p:extLst>
  </p:cSld>
  <p:clrMap bg1="dk1" tx1="lt1" bg2="dk2" tx2="lt2" accent1="accent1" accent2="accent2" accent3="accent3" accent4="accent4" accent5="accent5" accent6="accent6" hlink="hlink" folHlink="folHlink"/>
  <p:sldLayoutIdLst>
    <p:sldLayoutId id="2147483853" r:id="rId1"/>
    <p:sldLayoutId id="2147483854" r:id="rId2"/>
    <p:sldLayoutId id="2147483855" r:id="rId3"/>
    <p:sldLayoutId id="2147483856" r:id="rId4"/>
    <p:sldLayoutId id="2147483857" r:id="rId5"/>
    <p:sldLayoutId id="2147483858" r:id="rId6"/>
    <p:sldLayoutId id="2147483859" r:id="rId7"/>
    <p:sldLayoutId id="2147483860" r:id="rId8"/>
    <p:sldLayoutId id="2147483861" r:id="rId9"/>
    <p:sldLayoutId id="2147483862" r:id="rId10"/>
    <p:sldLayoutId id="2147483863" r:id="rId11"/>
  </p:sldLayoutIdLst>
  <p:hf sldNum="0" hdr="0" ft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image" Target="../media/image5.jpg"/><Relationship Id="rId7" Type="http://schemas.openxmlformats.org/officeDocument/2006/relationships/diagramLayout" Target="../diagrams/layout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Data" Target="../diagrams/data1.xml"/><Relationship Id="rId5" Type="http://schemas.openxmlformats.org/officeDocument/2006/relationships/image" Target="../media/image3.png"/><Relationship Id="rId10" Type="http://schemas.microsoft.com/office/2007/relationships/diagramDrawing" Target="../diagrams/drawing1.xml"/><Relationship Id="rId4" Type="http://schemas.openxmlformats.org/officeDocument/2006/relationships/hyperlink" Target="https://www.pexels.com/nl-nl/foto/bloem-close-up-dahlia-detailopname-35646/" TargetMode="External"/><Relationship Id="rId9" Type="http://schemas.openxmlformats.org/officeDocument/2006/relationships/diagramColors" Target="../diagrams/colors1.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8.jpe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3.png"/><Relationship Id="rId7" Type="http://schemas.openxmlformats.org/officeDocument/2006/relationships/diagramColors" Target="../diagrams/colors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2.png"/><Relationship Id="rId7" Type="http://schemas.openxmlformats.org/officeDocument/2006/relationships/diagramQuickStyle" Target="../diagrams/quickStyle3.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Layout" Target="../diagrams/layout3.xml"/><Relationship Id="rId11" Type="http://schemas.openxmlformats.org/officeDocument/2006/relationships/hyperlink" Target="http://libreshot.com/lotus-flower/" TargetMode="External"/><Relationship Id="rId5" Type="http://schemas.openxmlformats.org/officeDocument/2006/relationships/diagramData" Target="../diagrams/data3.xml"/><Relationship Id="rId10" Type="http://schemas.openxmlformats.org/officeDocument/2006/relationships/image" Target="../media/image9.jpg"/><Relationship Id="rId4" Type="http://schemas.openxmlformats.org/officeDocument/2006/relationships/image" Target="../media/image3.png"/><Relationship Id="rId9" Type="http://schemas.microsoft.com/office/2007/relationships/diagramDrawing" Target="../diagrams/drawing3.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783FCA-AAA1-4863-1042-0DEAED533B65}"/>
              </a:ext>
            </a:extLst>
          </p:cNvPr>
          <p:cNvSpPr>
            <a:spLocks noGrp="1"/>
          </p:cNvSpPr>
          <p:nvPr>
            <p:ph type="ctrTitle"/>
          </p:nvPr>
        </p:nvSpPr>
        <p:spPr/>
        <p:txBody>
          <a:bodyPr>
            <a:normAutofit/>
          </a:bodyPr>
          <a:lstStyle/>
          <a:p>
            <a:r>
              <a:rPr lang="en-US" sz="3200" dirty="0"/>
              <a:t>Green haven florist :Analysis</a:t>
            </a:r>
            <a:br>
              <a:rPr lang="en-US" sz="3200" dirty="0"/>
            </a:br>
            <a:br>
              <a:rPr lang="en-US" sz="3200" dirty="0"/>
            </a:br>
            <a:r>
              <a:rPr lang="en-GB" sz="2000" dirty="0"/>
              <a:t>Addressing the Decline in Sales &amp; Finding a Path Forward</a:t>
            </a:r>
            <a:br>
              <a:rPr lang="en-GB" dirty="0"/>
            </a:br>
            <a:r>
              <a:rPr lang="en-US" sz="3200" dirty="0"/>
              <a:t>  </a:t>
            </a:r>
          </a:p>
        </p:txBody>
      </p:sp>
      <p:sp>
        <p:nvSpPr>
          <p:cNvPr id="3" name="Subtitle 2">
            <a:extLst>
              <a:ext uri="{FF2B5EF4-FFF2-40B4-BE49-F238E27FC236}">
                <a16:creationId xmlns:a16="http://schemas.microsoft.com/office/drawing/2014/main" id="{F3713EDB-B474-C2DE-52CA-0A231A552F97}"/>
              </a:ext>
            </a:extLst>
          </p:cNvPr>
          <p:cNvSpPr>
            <a:spLocks noGrp="1"/>
          </p:cNvSpPr>
          <p:nvPr>
            <p:ph type="subTitle" idx="1"/>
          </p:nvPr>
        </p:nvSpPr>
        <p:spPr/>
        <p:txBody>
          <a:bodyPr>
            <a:normAutofit fontScale="25000" lnSpcReduction="20000"/>
          </a:bodyPr>
          <a:lstStyle/>
          <a:p>
            <a:r>
              <a:rPr lang="en-US" sz="3100" dirty="0"/>
              <a:t>Raylin sufran</a:t>
            </a:r>
          </a:p>
          <a:p>
            <a:r>
              <a:rPr lang="en-GB" sz="3100" dirty="0"/>
              <a:t>20/02/2026</a:t>
            </a:r>
          </a:p>
          <a:p>
            <a:r>
              <a:rPr lang="en-GB" sz="3100" b="1" dirty="0"/>
              <a:t>LCLM4003_LON</a:t>
            </a:r>
          </a:p>
          <a:p>
            <a:br>
              <a:rPr lang="en-GB" dirty="0"/>
            </a:br>
            <a:endParaRPr lang="en-US" dirty="0"/>
          </a:p>
        </p:txBody>
      </p:sp>
    </p:spTree>
    <p:extLst>
      <p:ext uri="{BB962C8B-B14F-4D97-AF65-F5344CB8AC3E}">
        <p14:creationId xmlns:p14="http://schemas.microsoft.com/office/powerpoint/2010/main" val="7275771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3BBAF34-367D-4E18-A62E-4602BD9085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432" y="-2718"/>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9A4CF08-858A-49E4-B707-4E7585D11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56938E62-910D-4D69-AA09-567AAAC37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74E54C6-D084-4BC8-B3F9-8B9EC22A6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5" y="0"/>
            <a:ext cx="65268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59287B-5835-0A3B-D43F-D3563D541EC8}"/>
              </a:ext>
            </a:extLst>
          </p:cNvPr>
          <p:cNvSpPr>
            <a:spLocks noGrp="1"/>
          </p:cNvSpPr>
          <p:nvPr>
            <p:ph type="title"/>
          </p:nvPr>
        </p:nvSpPr>
        <p:spPr>
          <a:xfrm>
            <a:off x="1974738" y="808056"/>
            <a:ext cx="4986954" cy="1077229"/>
          </a:xfrm>
        </p:spPr>
        <p:txBody>
          <a:bodyPr>
            <a:normAutofit/>
          </a:bodyPr>
          <a:lstStyle/>
          <a:p>
            <a:pPr algn="l"/>
            <a:r>
              <a:rPr lang="en-US" dirty="0"/>
              <a:t>Green florist</a:t>
            </a:r>
            <a:endParaRPr lang="en-US"/>
          </a:p>
        </p:txBody>
      </p:sp>
      <p:sp>
        <p:nvSpPr>
          <p:cNvPr id="3" name="Content Placeholder 2">
            <a:extLst>
              <a:ext uri="{FF2B5EF4-FFF2-40B4-BE49-F238E27FC236}">
                <a16:creationId xmlns:a16="http://schemas.microsoft.com/office/drawing/2014/main" id="{C5476633-7417-21E6-6B14-B6DA4A4408C3}"/>
              </a:ext>
            </a:extLst>
          </p:cNvPr>
          <p:cNvSpPr>
            <a:spLocks noGrp="1"/>
          </p:cNvSpPr>
          <p:nvPr>
            <p:ph idx="1"/>
          </p:nvPr>
        </p:nvSpPr>
        <p:spPr>
          <a:xfrm>
            <a:off x="1974739" y="2052116"/>
            <a:ext cx="4901548" cy="3997828"/>
          </a:xfrm>
        </p:spPr>
        <p:txBody>
          <a:bodyPr>
            <a:normAutofit/>
          </a:bodyPr>
          <a:lstStyle/>
          <a:p>
            <a:r>
              <a:rPr lang="en-US" sz="1800"/>
              <a:t>Founded in 2016 by Liam y Priya Patel , the green haven florist is a independent Floris in Norwich ,uk specialist in best spoke floral arrangements.</a:t>
            </a:r>
          </a:p>
          <a:p>
            <a:pPr marL="0" indent="0">
              <a:buNone/>
            </a:pPr>
            <a:r>
              <a:rPr lang="en-US" sz="1800"/>
              <a:t>They built a  strong local reputation though personalized services and sustainability. Their ethical position differentiated them in the local market . </a:t>
            </a:r>
          </a:p>
        </p:txBody>
      </p:sp>
      <p:sp>
        <p:nvSpPr>
          <p:cNvPr id="18" name="Rectangle 17">
            <a:extLst>
              <a:ext uri="{FF2B5EF4-FFF2-40B4-BE49-F238E27FC236}">
                <a16:creationId xmlns:a16="http://schemas.microsoft.com/office/drawing/2014/main" id="{777713DB-A0B1-4507-9991-B6DCAE436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93970"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small store with plants on the front&#10;&#10;AI-generated content may be incorrect.">
            <a:extLst>
              <a:ext uri="{FF2B5EF4-FFF2-40B4-BE49-F238E27FC236}">
                <a16:creationId xmlns:a16="http://schemas.microsoft.com/office/drawing/2014/main" id="{3064B6F7-E73B-F1F9-21FC-4613E34B1D47}"/>
              </a:ext>
            </a:extLst>
          </p:cNvPr>
          <p:cNvPicPr>
            <a:picLocks noChangeAspect="1"/>
          </p:cNvPicPr>
          <p:nvPr/>
        </p:nvPicPr>
        <p:blipFill>
          <a:blip r:embed="rId3">
            <a:extLst>
              <a:ext uri="{28A0092B-C50C-407E-A947-70E740481C1C}">
                <a14:useLocalDpi xmlns:a14="http://schemas.microsoft.com/office/drawing/2010/main" val="0"/>
              </a:ext>
            </a:extLst>
          </a:blip>
          <a:srcRect l="35270" r="19401" b="-2"/>
          <a:stretch>
            <a:fillRect/>
          </a:stretch>
        </p:blipFill>
        <p:spPr>
          <a:xfrm>
            <a:off x="7534656" y="227"/>
            <a:ext cx="4657039" cy="6858000"/>
          </a:xfrm>
          <a:prstGeom prst="rect">
            <a:avLst/>
          </a:prstGeom>
        </p:spPr>
      </p:pic>
      <p:pic>
        <p:nvPicPr>
          <p:cNvPr id="20" name="Picture 19">
            <a:extLst>
              <a:ext uri="{FF2B5EF4-FFF2-40B4-BE49-F238E27FC236}">
                <a16:creationId xmlns:a16="http://schemas.microsoft.com/office/drawing/2014/main" id="{A9A96FF2-ACD7-48C4-BCE1-FC7F4210860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7542372" y="0"/>
            <a:ext cx="4649628" cy="6858000"/>
          </a:xfrm>
          <a:prstGeom prst="rect">
            <a:avLst/>
          </a:prstGeom>
        </p:spPr>
      </p:pic>
    </p:spTree>
    <p:extLst>
      <p:ext uri="{BB962C8B-B14F-4D97-AF65-F5344CB8AC3E}">
        <p14:creationId xmlns:p14="http://schemas.microsoft.com/office/powerpoint/2010/main" val="2868141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69" name="Rectangle 68">
            <a:extLst>
              <a:ext uri="{FF2B5EF4-FFF2-40B4-BE49-F238E27FC236}">
                <a16:creationId xmlns:a16="http://schemas.microsoft.com/office/drawing/2014/main" id="{43BBAF34-367D-4E18-A62E-4602BD9085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432" y="-2718"/>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a:extLst>
              <a:ext uri="{FF2B5EF4-FFF2-40B4-BE49-F238E27FC236}">
                <a16:creationId xmlns:a16="http://schemas.microsoft.com/office/drawing/2014/main" id="{99A4CF08-858A-49E4-B707-4E7585D11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a:extLst>
              <a:ext uri="{FF2B5EF4-FFF2-40B4-BE49-F238E27FC236}">
                <a16:creationId xmlns:a16="http://schemas.microsoft.com/office/drawing/2014/main" id="{56938E62-910D-4D69-AA09-567AAAC37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Rectangle 71">
            <a:extLst>
              <a:ext uri="{FF2B5EF4-FFF2-40B4-BE49-F238E27FC236}">
                <a16:creationId xmlns:a16="http://schemas.microsoft.com/office/drawing/2014/main" id="{A74E54C6-D084-4BC8-B3F9-8B9EC22A6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5" y="0"/>
            <a:ext cx="65268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B70041-4B10-5B77-3058-1FB28242A6D8}"/>
              </a:ext>
            </a:extLst>
          </p:cNvPr>
          <p:cNvSpPr>
            <a:spLocks noGrp="1"/>
          </p:cNvSpPr>
          <p:nvPr>
            <p:ph type="title"/>
          </p:nvPr>
        </p:nvSpPr>
        <p:spPr>
          <a:xfrm>
            <a:off x="1974738" y="808056"/>
            <a:ext cx="4986954" cy="1077229"/>
          </a:xfrm>
        </p:spPr>
        <p:txBody>
          <a:bodyPr>
            <a:normAutofit/>
          </a:bodyPr>
          <a:lstStyle/>
          <a:p>
            <a:pPr algn="l"/>
            <a:r>
              <a:rPr lang="en-US"/>
              <a:t>Key issue</a:t>
            </a:r>
          </a:p>
        </p:txBody>
      </p:sp>
      <p:sp>
        <p:nvSpPr>
          <p:cNvPr id="73" name="Rectangle 72">
            <a:extLst>
              <a:ext uri="{FF2B5EF4-FFF2-40B4-BE49-F238E27FC236}">
                <a16:creationId xmlns:a16="http://schemas.microsoft.com/office/drawing/2014/main" id="{777713DB-A0B1-4507-9991-B6DCAE436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93970"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white and pink flower&#10;&#10;AI-generated content may be incorrect.">
            <a:extLst>
              <a:ext uri="{FF2B5EF4-FFF2-40B4-BE49-F238E27FC236}">
                <a16:creationId xmlns:a16="http://schemas.microsoft.com/office/drawing/2014/main" id="{3FEEB6EC-D178-0E19-A631-1548143154A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8474" r="26197" b="-2"/>
          <a:stretch>
            <a:fillRect/>
          </a:stretch>
        </p:blipFill>
        <p:spPr>
          <a:xfrm>
            <a:off x="7534656" y="227"/>
            <a:ext cx="4657039" cy="6858000"/>
          </a:xfrm>
          <a:prstGeom prst="rect">
            <a:avLst/>
          </a:prstGeom>
        </p:spPr>
      </p:pic>
      <p:pic>
        <p:nvPicPr>
          <p:cNvPr id="60" name="Picture 59">
            <a:extLst>
              <a:ext uri="{FF2B5EF4-FFF2-40B4-BE49-F238E27FC236}">
                <a16:creationId xmlns:a16="http://schemas.microsoft.com/office/drawing/2014/main" id="{A9A96FF2-ACD7-48C4-BCE1-FC7F4210860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extLst>
              <a:ext uri="{28A0092B-C50C-407E-A947-70E740481C1C}">
                <a14:useLocalDpi xmlns:a14="http://schemas.microsoft.com/office/drawing/2010/main" val="0"/>
              </a:ext>
            </a:extLst>
          </a:blip>
          <a:stretch>
            <a:fillRect/>
          </a:stretch>
        </p:blipFill>
        <p:spPr>
          <a:xfrm>
            <a:off x="7542372" y="0"/>
            <a:ext cx="4649628" cy="6858000"/>
          </a:xfrm>
          <a:prstGeom prst="rect">
            <a:avLst/>
          </a:prstGeom>
        </p:spPr>
      </p:pic>
      <p:graphicFrame>
        <p:nvGraphicFramePr>
          <p:cNvPr id="23" name="Content Placeholder 2">
            <a:extLst>
              <a:ext uri="{FF2B5EF4-FFF2-40B4-BE49-F238E27FC236}">
                <a16:creationId xmlns:a16="http://schemas.microsoft.com/office/drawing/2014/main" id="{391937AE-3EBF-66E4-684D-22A60F3C5F02}"/>
              </a:ext>
            </a:extLst>
          </p:cNvPr>
          <p:cNvGraphicFramePr>
            <a:graphicFrameLocks noGrp="1"/>
          </p:cNvGraphicFramePr>
          <p:nvPr>
            <p:ph idx="1"/>
            <p:extLst>
              <p:ext uri="{D42A27DB-BD31-4B8C-83A1-F6EECF244321}">
                <p14:modId xmlns:p14="http://schemas.microsoft.com/office/powerpoint/2010/main" val="909999973"/>
              </p:ext>
            </p:extLst>
          </p:nvPr>
        </p:nvGraphicFramePr>
        <p:xfrm>
          <a:off x="1974739" y="2052116"/>
          <a:ext cx="4901548" cy="3997828"/>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9086820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CC3320C8-0DF2-47E2-AE32-8C570D54BC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9937E2AB-626F-4D5D-8344-EE2C08191D9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6" name="Picture 15">
            <a:extLst>
              <a:ext uri="{FF2B5EF4-FFF2-40B4-BE49-F238E27FC236}">
                <a16:creationId xmlns:a16="http://schemas.microsoft.com/office/drawing/2014/main" id="{31374C91-3FF2-48F7-A02C-36E1E075F55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8" name="Rectangle 17">
            <a:extLst>
              <a:ext uri="{FF2B5EF4-FFF2-40B4-BE49-F238E27FC236}">
                <a16:creationId xmlns:a16="http://schemas.microsoft.com/office/drawing/2014/main" id="{AC084A8C-D0A6-4A75-AED9-C13FD20A6E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6B537086-027A-4360-81BC-8BA916D26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EFAAFA00-A1E1-4789-A035-9CBB7B030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3DED23-75D1-5D55-B7D6-8F0C0BF47FD5}"/>
              </a:ext>
            </a:extLst>
          </p:cNvPr>
          <p:cNvSpPr>
            <a:spLocks noGrp="1"/>
          </p:cNvSpPr>
          <p:nvPr>
            <p:ph type="title"/>
          </p:nvPr>
        </p:nvSpPr>
        <p:spPr>
          <a:xfrm>
            <a:off x="1969803" y="808056"/>
            <a:ext cx="8608037" cy="1077229"/>
          </a:xfrm>
        </p:spPr>
        <p:txBody>
          <a:bodyPr>
            <a:normAutofit/>
          </a:bodyPr>
          <a:lstStyle/>
          <a:p>
            <a:pPr algn="l"/>
            <a:r>
              <a:rPr lang="en-GB" sz="3100" b="1"/>
              <a:t>The Issues Impacting Green Haven Florists</a:t>
            </a:r>
            <a:br>
              <a:rPr lang="en-GB" sz="3100"/>
            </a:br>
            <a:endParaRPr lang="en-US" sz="3100"/>
          </a:p>
        </p:txBody>
      </p:sp>
      <p:sp>
        <p:nvSpPr>
          <p:cNvPr id="5" name="Rectangle 1">
            <a:extLst>
              <a:ext uri="{FF2B5EF4-FFF2-40B4-BE49-F238E27FC236}">
                <a16:creationId xmlns:a16="http://schemas.microsoft.com/office/drawing/2014/main" id="{59D97079-B79D-264C-6793-4A452610B963}"/>
              </a:ext>
            </a:extLst>
          </p:cNvPr>
          <p:cNvSpPr>
            <a:spLocks noGrp="1" noChangeArrowheads="1"/>
          </p:cNvSpPr>
          <p:nvPr>
            <p:ph idx="1"/>
          </p:nvPr>
        </p:nvSpPr>
        <p:spPr bwMode="auto">
          <a:xfrm>
            <a:off x="1975804" y="1408670"/>
            <a:ext cx="6788843" cy="4641274"/>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fontScale="70000" lnSpcReduction="20000"/>
          </a:bodyPr>
          <a:lstStyle/>
          <a:p>
            <a:pPr marL="0" marR="0" lvl="0" indent="0" defTabSz="914400" rtl="0" eaLnBrk="0" fontAlgn="base" latinLnBrk="0" hangingPunct="0">
              <a:lnSpc>
                <a:spcPct val="110000"/>
              </a:lnSpc>
              <a:spcBef>
                <a:spcPct val="0"/>
              </a:spcBef>
              <a:buClrTx/>
              <a:buSzTx/>
              <a:buFontTx/>
              <a:buChar char="•"/>
              <a:tabLst/>
            </a:pPr>
            <a:r>
              <a:rPr kumimoji="0" lang="en-US" altLang="en-US" b="1" i="0" u="none" strike="noStrike" cap="none" normalizeH="0" baseline="0" dirty="0">
                <a:ln>
                  <a:noFill/>
                </a:ln>
                <a:effectLst/>
                <a:latin typeface="Arial" panose="020B0604020202020204" pitchFamily="34" charset="0"/>
              </a:rPr>
              <a:t>Decline in In-store Sales</a:t>
            </a:r>
            <a:r>
              <a:rPr kumimoji="0" lang="en-US" altLang="en-US" b="0" i="0" u="none" strike="noStrike" cap="none" normalizeH="0" baseline="0" dirty="0">
                <a:ln>
                  <a:noFill/>
                </a:ln>
                <a:effectLst/>
                <a:latin typeface="Arial" panose="020B0604020202020204" pitchFamily="34" charset="0"/>
              </a:rPr>
              <a:t>:</a:t>
            </a:r>
          </a:p>
          <a:p>
            <a:pPr marL="0" marR="0" lvl="0" indent="0" defTabSz="914400" rtl="0" eaLnBrk="0" fontAlgn="base" latinLnBrk="0" hangingPunct="0">
              <a:lnSpc>
                <a:spcPct val="110000"/>
              </a:lnSpc>
              <a:spcBef>
                <a:spcPct val="0"/>
              </a:spcBef>
              <a:buClrTx/>
              <a:buSzTx/>
              <a:buFontTx/>
              <a:buChar char="•"/>
              <a:tabLst/>
            </a:pPr>
            <a:r>
              <a:rPr kumimoji="0" lang="en-US" altLang="en-US" b="0" i="0" u="none" strike="noStrike" cap="none" normalizeH="0" baseline="0" dirty="0">
                <a:ln>
                  <a:noFill/>
                </a:ln>
                <a:effectLst/>
                <a:latin typeface="Arial" panose="020B0604020202020204" pitchFamily="34" charset="0"/>
              </a:rPr>
              <a:t>30% drop in sales over the last 12 months.</a:t>
            </a:r>
          </a:p>
          <a:p>
            <a:pPr marL="0" marR="0" lvl="0" indent="0" defTabSz="914400" rtl="0" eaLnBrk="0" fontAlgn="base" latinLnBrk="0" hangingPunct="0">
              <a:lnSpc>
                <a:spcPct val="110000"/>
              </a:lnSpc>
              <a:spcBef>
                <a:spcPct val="0"/>
              </a:spcBef>
              <a:buClrTx/>
              <a:buSzTx/>
              <a:buFontTx/>
              <a:buChar char="•"/>
              <a:tabLst/>
            </a:pPr>
            <a:r>
              <a:rPr kumimoji="0" lang="en-US" altLang="en-US" b="0" i="0" u="none" strike="noStrike" cap="none" normalizeH="0" baseline="0" dirty="0">
                <a:ln>
                  <a:noFill/>
                </a:ln>
                <a:effectLst/>
                <a:latin typeface="Arial" panose="020B0604020202020204" pitchFamily="34" charset="0"/>
              </a:rPr>
              <a:t>Loss of foot traffic due to nearby business closures and changing shopping habits.</a:t>
            </a:r>
          </a:p>
          <a:p>
            <a:pPr marL="0" marR="0" lvl="0" indent="0" defTabSz="914400" rtl="0" eaLnBrk="0" fontAlgn="base" latinLnBrk="0" hangingPunct="0">
              <a:lnSpc>
                <a:spcPct val="110000"/>
              </a:lnSpc>
              <a:spcBef>
                <a:spcPct val="0"/>
              </a:spcBef>
              <a:buClrTx/>
              <a:buSzTx/>
              <a:buFontTx/>
              <a:buChar char="•"/>
              <a:tabLst/>
            </a:pPr>
            <a:r>
              <a:rPr kumimoji="0" lang="en-US" altLang="en-US" b="1" i="0" u="none" strike="noStrike" cap="none" normalizeH="0" baseline="0" dirty="0">
                <a:ln>
                  <a:noFill/>
                </a:ln>
                <a:effectLst/>
                <a:latin typeface="Arial" panose="020B0604020202020204" pitchFamily="34" charset="0"/>
              </a:rPr>
              <a:t>Increased Competition</a:t>
            </a:r>
            <a:r>
              <a:rPr kumimoji="0" lang="en-US" altLang="en-US" b="0" i="0" u="none" strike="noStrike" cap="none" normalizeH="0" baseline="0" dirty="0">
                <a:ln>
                  <a:noFill/>
                </a:ln>
                <a:effectLst/>
                <a:latin typeface="Arial" panose="020B0604020202020204" pitchFamily="34" charset="0"/>
              </a:rPr>
              <a:t>:</a:t>
            </a:r>
          </a:p>
          <a:p>
            <a:pPr marL="0" marR="0" lvl="0" indent="0" defTabSz="914400" rtl="0" eaLnBrk="0" fontAlgn="base" latinLnBrk="0" hangingPunct="0">
              <a:lnSpc>
                <a:spcPct val="110000"/>
              </a:lnSpc>
              <a:spcBef>
                <a:spcPct val="0"/>
              </a:spcBef>
              <a:buClrTx/>
              <a:buSzTx/>
              <a:buFontTx/>
              <a:buChar char="•"/>
              <a:tabLst/>
            </a:pPr>
            <a:r>
              <a:rPr kumimoji="0" lang="en-US" altLang="en-US" b="0" i="0" u="none" strike="noStrike" cap="none" normalizeH="0" baseline="0" dirty="0">
                <a:ln>
                  <a:noFill/>
                </a:ln>
                <a:effectLst/>
                <a:latin typeface="Arial" panose="020B0604020202020204" pitchFamily="34" charset="0"/>
              </a:rPr>
              <a:t>Emergence of competitors:</a:t>
            </a:r>
          </a:p>
          <a:p>
            <a:pPr marL="457200" marR="0" lvl="1" indent="0" defTabSz="914400" rtl="0" eaLnBrk="0" fontAlgn="base" latinLnBrk="0" hangingPunct="0">
              <a:lnSpc>
                <a:spcPct val="110000"/>
              </a:lnSpc>
              <a:spcBef>
                <a:spcPct val="0"/>
              </a:spcBef>
              <a:buClrTx/>
              <a:buSzTx/>
              <a:buFontTx/>
              <a:buChar char="•"/>
              <a:tabLst/>
            </a:pPr>
            <a:r>
              <a:rPr kumimoji="0" lang="en-US" altLang="en-US" sz="2000" b="0" i="0" u="none" strike="noStrike" cap="none" normalizeH="0" baseline="0" dirty="0">
                <a:ln>
                  <a:noFill/>
                </a:ln>
                <a:effectLst/>
                <a:latin typeface="Arial" panose="020B0604020202020204" pitchFamily="34" charset="0"/>
              </a:rPr>
              <a:t>Trendy boutique florist with strong Instagram presence.</a:t>
            </a:r>
          </a:p>
          <a:p>
            <a:pPr marL="457200" marR="0" lvl="1" indent="0" defTabSz="914400" rtl="0" eaLnBrk="0" fontAlgn="base" latinLnBrk="0" hangingPunct="0">
              <a:lnSpc>
                <a:spcPct val="110000"/>
              </a:lnSpc>
              <a:spcBef>
                <a:spcPct val="0"/>
              </a:spcBef>
              <a:buClrTx/>
              <a:buSzTx/>
              <a:buFontTx/>
              <a:buChar char="•"/>
              <a:tabLst/>
            </a:pPr>
            <a:r>
              <a:rPr kumimoji="0" lang="en-US" altLang="en-US" sz="2000" b="0" i="0" u="none" strike="noStrike" cap="none" normalizeH="0" baseline="0" dirty="0">
                <a:ln>
                  <a:noFill/>
                </a:ln>
                <a:effectLst/>
                <a:latin typeface="Arial" panose="020B0604020202020204" pitchFamily="34" charset="0"/>
              </a:rPr>
              <a:t>National chain offering low prices and wide delivery coverage.</a:t>
            </a:r>
          </a:p>
          <a:p>
            <a:pPr marL="0" marR="0" lvl="0" indent="0" defTabSz="914400" rtl="0" eaLnBrk="0" fontAlgn="base" latinLnBrk="0" hangingPunct="0">
              <a:lnSpc>
                <a:spcPct val="110000"/>
              </a:lnSpc>
              <a:spcBef>
                <a:spcPct val="0"/>
              </a:spcBef>
              <a:buClrTx/>
              <a:buSzTx/>
              <a:buFontTx/>
              <a:buChar char="•"/>
              <a:tabLst/>
            </a:pPr>
            <a:r>
              <a:rPr kumimoji="0" lang="en-US" altLang="en-US" b="1" i="0" u="none" strike="noStrike" cap="none" normalizeH="0" baseline="0" dirty="0">
                <a:ln>
                  <a:noFill/>
                </a:ln>
                <a:effectLst/>
                <a:latin typeface="Arial" panose="020B0604020202020204" pitchFamily="34" charset="0"/>
              </a:rPr>
              <a:t>Rising Operational Costs</a:t>
            </a:r>
            <a:r>
              <a:rPr kumimoji="0" lang="en-US" altLang="en-US" b="0" i="0" u="none" strike="noStrike" cap="none" normalizeH="0" baseline="0" dirty="0">
                <a:ln>
                  <a:noFill/>
                </a:ln>
                <a:effectLst/>
                <a:latin typeface="Arial" panose="020B0604020202020204" pitchFamily="34" charset="0"/>
              </a:rPr>
              <a:t>:</a:t>
            </a:r>
          </a:p>
          <a:p>
            <a:pPr marL="0" marR="0" lvl="0" indent="0" defTabSz="914400" rtl="0" eaLnBrk="0" fontAlgn="base" latinLnBrk="0" hangingPunct="0">
              <a:lnSpc>
                <a:spcPct val="110000"/>
              </a:lnSpc>
              <a:spcBef>
                <a:spcPct val="0"/>
              </a:spcBef>
              <a:buClrTx/>
              <a:buSzTx/>
              <a:buFontTx/>
              <a:buChar char="•"/>
              <a:tabLst/>
            </a:pPr>
            <a:r>
              <a:rPr kumimoji="0" lang="en-US" altLang="en-US" b="0" i="0" u="none" strike="noStrike" cap="none" normalizeH="0" baseline="0" dirty="0">
                <a:ln>
                  <a:noFill/>
                </a:ln>
                <a:effectLst/>
                <a:latin typeface="Arial" panose="020B0604020202020204" pitchFamily="34" charset="0"/>
              </a:rPr>
              <a:t>Surge in costs of flowers, especially imported varieties.</a:t>
            </a:r>
          </a:p>
          <a:p>
            <a:pPr marL="0" marR="0" lvl="0" indent="0" defTabSz="914400" rtl="0" eaLnBrk="0" fontAlgn="base" latinLnBrk="0" hangingPunct="0">
              <a:lnSpc>
                <a:spcPct val="110000"/>
              </a:lnSpc>
              <a:spcBef>
                <a:spcPct val="0"/>
              </a:spcBef>
              <a:buClrTx/>
              <a:buSzTx/>
              <a:buFontTx/>
              <a:buChar char="•"/>
              <a:tabLst/>
            </a:pPr>
            <a:r>
              <a:rPr kumimoji="0" lang="en-US" altLang="en-US" b="0" i="0" u="none" strike="noStrike" cap="none" normalizeH="0" baseline="0" dirty="0">
                <a:ln>
                  <a:noFill/>
                </a:ln>
                <a:effectLst/>
                <a:latin typeface="Arial" panose="020B0604020202020204" pitchFamily="34" charset="0"/>
              </a:rPr>
              <a:t>Increased expense in maintaining eco-friendly practices (biodegradable wraps, local sourcing).</a:t>
            </a:r>
          </a:p>
          <a:p>
            <a:pPr marL="0" marR="0" lvl="0" indent="0" defTabSz="914400" rtl="0" eaLnBrk="0" fontAlgn="base" latinLnBrk="0" hangingPunct="0">
              <a:lnSpc>
                <a:spcPct val="110000"/>
              </a:lnSpc>
              <a:spcBef>
                <a:spcPct val="0"/>
              </a:spcBef>
              <a:buClrTx/>
              <a:buSzTx/>
              <a:buFontTx/>
              <a:buChar char="•"/>
              <a:tabLst/>
            </a:pPr>
            <a:r>
              <a:rPr kumimoji="0" lang="en-US" altLang="en-US" b="1" i="0" u="none" strike="noStrike" cap="none" normalizeH="0" baseline="0" dirty="0">
                <a:ln>
                  <a:noFill/>
                </a:ln>
                <a:effectLst/>
                <a:latin typeface="Arial" panose="020B0604020202020204" pitchFamily="34" charset="0"/>
              </a:rPr>
              <a:t>Customer Expectations &amp; Feedback</a:t>
            </a:r>
            <a:r>
              <a:rPr kumimoji="0" lang="en-US" altLang="en-US" b="0" i="0" u="none" strike="noStrike" cap="none" normalizeH="0" baseline="0" dirty="0">
                <a:ln>
                  <a:noFill/>
                </a:ln>
                <a:effectLst/>
                <a:latin typeface="Arial" panose="020B0604020202020204" pitchFamily="34" charset="0"/>
              </a:rPr>
              <a:t>:</a:t>
            </a:r>
          </a:p>
          <a:p>
            <a:pPr marL="0" marR="0" lvl="0" indent="0" defTabSz="914400" rtl="0" eaLnBrk="0" fontAlgn="base" latinLnBrk="0" hangingPunct="0">
              <a:lnSpc>
                <a:spcPct val="110000"/>
              </a:lnSpc>
              <a:spcBef>
                <a:spcPct val="0"/>
              </a:spcBef>
              <a:buClrTx/>
              <a:buSzTx/>
              <a:buFontTx/>
              <a:buChar char="•"/>
              <a:tabLst/>
            </a:pPr>
            <a:r>
              <a:rPr kumimoji="0" lang="en-US" altLang="en-US" b="0" i="0" u="none" strike="noStrike" cap="none" normalizeH="0" baseline="0" dirty="0">
                <a:ln>
                  <a:noFill/>
                </a:ln>
                <a:effectLst/>
                <a:latin typeface="Arial" panose="020B0604020202020204" pitchFamily="34" charset="0"/>
              </a:rPr>
              <a:t>Desire for more delivery options, flexible subscription services.</a:t>
            </a:r>
          </a:p>
          <a:p>
            <a:pPr marL="0" marR="0" lvl="0" indent="0" defTabSz="914400" rtl="0" eaLnBrk="0" fontAlgn="base" latinLnBrk="0" hangingPunct="0">
              <a:lnSpc>
                <a:spcPct val="110000"/>
              </a:lnSpc>
              <a:spcBef>
                <a:spcPct val="0"/>
              </a:spcBef>
              <a:buClrTx/>
              <a:buSzTx/>
              <a:buFontTx/>
              <a:buChar char="•"/>
              <a:tabLst/>
            </a:pPr>
            <a:r>
              <a:rPr kumimoji="0" lang="en-US" altLang="en-US" b="0" i="0" u="none" strike="noStrike" cap="none" normalizeH="0" baseline="0" dirty="0">
                <a:ln>
                  <a:noFill/>
                </a:ln>
                <a:effectLst/>
                <a:latin typeface="Arial" panose="020B0604020202020204" pitchFamily="34" charset="0"/>
              </a:rPr>
              <a:t>Negative feedback on the website’s outdated design and usability.</a:t>
            </a:r>
          </a:p>
          <a:p>
            <a:pPr marL="0" marR="0" lvl="0" indent="0" defTabSz="914400" rtl="0" eaLnBrk="0" fontAlgn="base" latinLnBrk="0" hangingPunct="0">
              <a:lnSpc>
                <a:spcPct val="110000"/>
              </a:lnSpc>
              <a:spcBef>
                <a:spcPct val="0"/>
              </a:spcBef>
              <a:buClrTx/>
              <a:buSzTx/>
              <a:buFontTx/>
              <a:buChar char="•"/>
              <a:tabLst/>
            </a:pPr>
            <a:r>
              <a:rPr kumimoji="0" lang="en-US" altLang="en-US" b="1" i="0" u="none" strike="noStrike" cap="none" normalizeH="0" baseline="0" dirty="0">
                <a:ln>
                  <a:noFill/>
                </a:ln>
                <a:effectLst/>
                <a:latin typeface="Arial" panose="020B0604020202020204" pitchFamily="34" charset="0"/>
              </a:rPr>
              <a:t>Digital Marketing Challenges</a:t>
            </a:r>
            <a:r>
              <a:rPr kumimoji="0" lang="en-US" altLang="en-US" b="0" i="0" u="none" strike="noStrike" cap="none" normalizeH="0" baseline="0" dirty="0">
                <a:ln>
                  <a:noFill/>
                </a:ln>
                <a:effectLst/>
                <a:latin typeface="Arial" panose="020B0604020202020204" pitchFamily="34" charset="0"/>
              </a:rPr>
              <a:t>:</a:t>
            </a:r>
          </a:p>
          <a:p>
            <a:pPr marL="0" marR="0" lvl="0" indent="0" defTabSz="914400" rtl="0" eaLnBrk="0" fontAlgn="base" latinLnBrk="0" hangingPunct="0">
              <a:lnSpc>
                <a:spcPct val="110000"/>
              </a:lnSpc>
              <a:spcBef>
                <a:spcPct val="0"/>
              </a:spcBef>
              <a:buClrTx/>
              <a:buSzTx/>
              <a:buFontTx/>
              <a:buChar char="•"/>
              <a:tabLst/>
            </a:pPr>
            <a:r>
              <a:rPr kumimoji="0" lang="en-US" altLang="en-US" b="0" i="0" u="none" strike="noStrike" cap="none" normalizeH="0" baseline="0" dirty="0">
                <a:ln>
                  <a:noFill/>
                </a:ln>
                <a:effectLst/>
                <a:latin typeface="Arial" panose="020B0604020202020204" pitchFamily="34" charset="0"/>
              </a:rPr>
              <a:t>Struggles in keeping up with digital marketing trends.</a:t>
            </a:r>
          </a:p>
          <a:p>
            <a:pPr marL="0" marR="0" lvl="0" indent="0" defTabSz="914400" rtl="0" eaLnBrk="0" fontAlgn="base" latinLnBrk="0" hangingPunct="0">
              <a:lnSpc>
                <a:spcPct val="110000"/>
              </a:lnSpc>
              <a:spcBef>
                <a:spcPct val="0"/>
              </a:spcBef>
              <a:buClrTx/>
              <a:buSzTx/>
              <a:buFontTx/>
              <a:buChar char="•"/>
              <a:tabLst/>
            </a:pPr>
            <a:r>
              <a:rPr kumimoji="0" lang="en-US" altLang="en-US" b="0" i="0" u="none" strike="noStrike" cap="none" normalizeH="0" baseline="0" dirty="0">
                <a:ln>
                  <a:noFill/>
                </a:ln>
                <a:effectLst/>
                <a:latin typeface="Arial" panose="020B0604020202020204" pitchFamily="34" charset="0"/>
              </a:rPr>
              <a:t>Limited online presence (mostly word-of-mouth and sporadic social media posts</a:t>
            </a:r>
            <a:r>
              <a:rPr kumimoji="0" lang="en-US" altLang="en-US" sz="700" b="0" i="0" u="none" strike="noStrike" cap="none" normalizeH="0" baseline="0" dirty="0">
                <a:ln>
                  <a:noFill/>
                </a:ln>
                <a:effectLst/>
                <a:latin typeface="Arial" panose="020B0604020202020204" pitchFamily="34" charset="0"/>
              </a:rPr>
              <a:t>).</a:t>
            </a:r>
          </a:p>
          <a:p>
            <a:pPr marL="0" marR="0" lvl="0" indent="0" defTabSz="914400" rtl="0" eaLnBrk="0" fontAlgn="base" latinLnBrk="0" hangingPunct="0">
              <a:lnSpc>
                <a:spcPct val="110000"/>
              </a:lnSpc>
              <a:spcBef>
                <a:spcPct val="0"/>
              </a:spcBef>
              <a:buClrTx/>
              <a:buSzTx/>
              <a:buFontTx/>
              <a:buNone/>
              <a:tabLst/>
            </a:pPr>
            <a:endParaRPr kumimoji="0" lang="en-US" altLang="en-US" sz="700" b="0" i="0" u="none" strike="noStrike" cap="none" normalizeH="0" baseline="0" dirty="0">
              <a:ln>
                <a:noFill/>
              </a:ln>
              <a:effectLst/>
              <a:latin typeface="Arial" panose="020B0604020202020204" pitchFamily="34" charset="0"/>
            </a:endParaRPr>
          </a:p>
        </p:txBody>
      </p:sp>
      <p:pic>
        <p:nvPicPr>
          <p:cNvPr id="9" name="Graphic 8" descr="Store">
            <a:extLst>
              <a:ext uri="{FF2B5EF4-FFF2-40B4-BE49-F238E27FC236}">
                <a16:creationId xmlns:a16="http://schemas.microsoft.com/office/drawing/2014/main" id="{21FA356D-34BD-5588-A63A-C8403773388F}"/>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9466419" y="1767645"/>
            <a:ext cx="2222842" cy="2222842"/>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24" name="Rectangle 23">
            <a:extLst>
              <a:ext uri="{FF2B5EF4-FFF2-40B4-BE49-F238E27FC236}">
                <a16:creationId xmlns:a16="http://schemas.microsoft.com/office/drawing/2014/main" id="{FC0230C3-CF46-441A-85D2-5E6F8B3A1E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832774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E31552-1D69-604B-3F09-B33BF4169FD3}"/>
              </a:ext>
            </a:extLst>
          </p:cNvPr>
          <p:cNvSpPr>
            <a:spLocks noGrp="1"/>
          </p:cNvSpPr>
          <p:nvPr>
            <p:ph type="title"/>
          </p:nvPr>
        </p:nvSpPr>
        <p:spPr/>
        <p:txBody>
          <a:bodyPr/>
          <a:lstStyle/>
          <a:p>
            <a:r>
              <a:rPr lang="en-US" dirty="0"/>
              <a:t>5W2H Analysis – Green Haven Florists</a:t>
            </a:r>
          </a:p>
        </p:txBody>
      </p:sp>
      <p:graphicFrame>
        <p:nvGraphicFramePr>
          <p:cNvPr id="4" name="Content Placeholder 3">
            <a:extLst>
              <a:ext uri="{FF2B5EF4-FFF2-40B4-BE49-F238E27FC236}">
                <a16:creationId xmlns:a16="http://schemas.microsoft.com/office/drawing/2014/main" id="{228C2474-ACB5-D0BE-A9E2-7E612FAC4A57}"/>
              </a:ext>
            </a:extLst>
          </p:cNvPr>
          <p:cNvGraphicFramePr>
            <a:graphicFrameLocks noGrp="1"/>
          </p:cNvGraphicFramePr>
          <p:nvPr>
            <p:ph idx="1"/>
            <p:extLst>
              <p:ext uri="{D42A27DB-BD31-4B8C-83A1-F6EECF244321}">
                <p14:modId xmlns:p14="http://schemas.microsoft.com/office/powerpoint/2010/main" val="2052161523"/>
              </p:ext>
            </p:extLst>
          </p:nvPr>
        </p:nvGraphicFramePr>
        <p:xfrm>
          <a:off x="1147570" y="1257006"/>
          <a:ext cx="1677273" cy="304800"/>
        </p:xfrm>
        <a:graphic>
          <a:graphicData uri="http://schemas.openxmlformats.org/drawingml/2006/table">
            <a:tbl>
              <a:tblPr/>
              <a:tblGrid>
                <a:gridCol w="1677273">
                  <a:extLst>
                    <a:ext uri="{9D8B030D-6E8A-4147-A177-3AD203B41FA5}">
                      <a16:colId xmlns:a16="http://schemas.microsoft.com/office/drawing/2014/main" val="3580991445"/>
                    </a:ext>
                  </a:extLst>
                </a:gridCol>
              </a:tblGrid>
              <a:tr h="0">
                <a:tc>
                  <a:txBody>
                    <a:bodyPr/>
                    <a:lstStyle/>
                    <a:p>
                      <a:pPr>
                        <a:buNone/>
                      </a:pPr>
                      <a:r>
                        <a:rPr lang="en-GB" sz="1400" b="1" dirty="0">
                          <a:effectLst/>
                        </a:rPr>
                        <a:t>What?</a:t>
                      </a:r>
                      <a:endParaRPr lang="en-GB" sz="1400" dirty="0">
                        <a:effectLst/>
                      </a:endParaRPr>
                    </a:p>
                  </a:txBody>
                  <a:tcPr anchor="ctr">
                    <a:lnL>
                      <a:noFill/>
                    </a:lnL>
                    <a:lnR>
                      <a:noFill/>
                    </a:lnR>
                    <a:lnT>
                      <a:noFill/>
                    </a:lnT>
                    <a:lnB>
                      <a:noFill/>
                    </a:lnB>
                    <a:noFill/>
                  </a:tcPr>
                </a:tc>
                <a:extLst>
                  <a:ext uri="{0D108BD9-81ED-4DB2-BD59-A6C34878D82A}">
                    <a16:rowId xmlns:a16="http://schemas.microsoft.com/office/drawing/2014/main" val="2232417659"/>
                  </a:ext>
                </a:extLst>
              </a:tr>
            </a:tbl>
          </a:graphicData>
        </a:graphic>
      </p:graphicFrame>
      <p:graphicFrame>
        <p:nvGraphicFramePr>
          <p:cNvPr id="5" name="Table 4">
            <a:extLst>
              <a:ext uri="{FF2B5EF4-FFF2-40B4-BE49-F238E27FC236}">
                <a16:creationId xmlns:a16="http://schemas.microsoft.com/office/drawing/2014/main" id="{13D2EFF6-644E-9AF1-3B1F-D6B67F4796C0}"/>
              </a:ext>
            </a:extLst>
          </p:cNvPr>
          <p:cNvGraphicFramePr>
            <a:graphicFrameLocks noGrp="1"/>
          </p:cNvGraphicFramePr>
          <p:nvPr>
            <p:extLst>
              <p:ext uri="{D42A27DB-BD31-4B8C-83A1-F6EECF244321}">
                <p14:modId xmlns:p14="http://schemas.microsoft.com/office/powerpoint/2010/main" val="942669647"/>
              </p:ext>
            </p:extLst>
          </p:nvPr>
        </p:nvGraphicFramePr>
        <p:xfrm>
          <a:off x="1078127" y="1561629"/>
          <a:ext cx="5017874" cy="970792"/>
        </p:xfrm>
        <a:graphic>
          <a:graphicData uri="http://schemas.openxmlformats.org/drawingml/2006/table">
            <a:tbl>
              <a:tblPr/>
              <a:tblGrid>
                <a:gridCol w="5017874">
                  <a:extLst>
                    <a:ext uri="{9D8B030D-6E8A-4147-A177-3AD203B41FA5}">
                      <a16:colId xmlns:a16="http://schemas.microsoft.com/office/drawing/2014/main" val="1675351562"/>
                    </a:ext>
                  </a:extLst>
                </a:gridCol>
              </a:tblGrid>
              <a:tr h="970792">
                <a:tc>
                  <a:txBody>
                    <a:bodyPr/>
                    <a:lstStyle/>
                    <a:p>
                      <a:pPr>
                        <a:buNone/>
                      </a:pPr>
                      <a:r>
                        <a:rPr lang="en-GB" sz="1200" dirty="0">
                          <a:effectLst/>
                          <a:latin typeface="+mj-lt"/>
                        </a:rPr>
                        <a:t>Green Haven Florists is experiencing a </a:t>
                      </a:r>
                      <a:r>
                        <a:rPr lang="en-GB" sz="1200" b="1" dirty="0">
                          <a:effectLst/>
                          <a:latin typeface="+mj-lt"/>
                        </a:rPr>
                        <a:t>30% decline in in-store sales</a:t>
                      </a:r>
                      <a:r>
                        <a:rPr lang="en-GB" sz="1200" dirty="0">
                          <a:effectLst/>
                          <a:latin typeface="+mj-lt"/>
                        </a:rPr>
                        <a:t> over the past 12 months. Foot traffic has decreased, and online sales are not high enough to compensate. The business is also facing </a:t>
                      </a:r>
                      <a:r>
                        <a:rPr lang="en-GB" sz="1200" b="1" dirty="0">
                          <a:effectLst/>
                          <a:latin typeface="+mj-lt"/>
                        </a:rPr>
                        <a:t>higher operating costs and stronger competition</a:t>
                      </a:r>
                      <a:r>
                        <a:rPr lang="en-GB" sz="1200" dirty="0">
                          <a:effectLst/>
                          <a:latin typeface="+mj-lt"/>
                        </a:rPr>
                        <a:t>.</a:t>
                      </a:r>
                    </a:p>
                  </a:txBody>
                  <a:tcPr anchor="ctr">
                    <a:lnL>
                      <a:noFill/>
                    </a:lnL>
                    <a:lnR>
                      <a:noFill/>
                    </a:lnR>
                    <a:lnT>
                      <a:noFill/>
                    </a:lnT>
                    <a:lnB>
                      <a:noFill/>
                    </a:lnB>
                    <a:noFill/>
                  </a:tcPr>
                </a:tc>
                <a:extLst>
                  <a:ext uri="{0D108BD9-81ED-4DB2-BD59-A6C34878D82A}">
                    <a16:rowId xmlns:a16="http://schemas.microsoft.com/office/drawing/2014/main" val="1346131074"/>
                  </a:ext>
                </a:extLst>
              </a:tr>
            </a:tbl>
          </a:graphicData>
        </a:graphic>
      </p:graphicFrame>
      <p:graphicFrame>
        <p:nvGraphicFramePr>
          <p:cNvPr id="7" name="Table 6">
            <a:extLst>
              <a:ext uri="{FF2B5EF4-FFF2-40B4-BE49-F238E27FC236}">
                <a16:creationId xmlns:a16="http://schemas.microsoft.com/office/drawing/2014/main" id="{696F447F-9C3B-A975-A69C-86A3B9E709F4}"/>
              </a:ext>
            </a:extLst>
          </p:cNvPr>
          <p:cNvGraphicFramePr>
            <a:graphicFrameLocks noGrp="1"/>
          </p:cNvGraphicFramePr>
          <p:nvPr>
            <p:extLst>
              <p:ext uri="{D42A27DB-BD31-4B8C-83A1-F6EECF244321}">
                <p14:modId xmlns:p14="http://schemas.microsoft.com/office/powerpoint/2010/main" val="335811728"/>
              </p:ext>
            </p:extLst>
          </p:nvPr>
        </p:nvGraphicFramePr>
        <p:xfrm>
          <a:off x="1078126" y="2437763"/>
          <a:ext cx="2154931" cy="549867"/>
        </p:xfrm>
        <a:graphic>
          <a:graphicData uri="http://schemas.openxmlformats.org/drawingml/2006/table">
            <a:tbl>
              <a:tblPr/>
              <a:tblGrid>
                <a:gridCol w="2154931">
                  <a:extLst>
                    <a:ext uri="{9D8B030D-6E8A-4147-A177-3AD203B41FA5}">
                      <a16:colId xmlns:a16="http://schemas.microsoft.com/office/drawing/2014/main" val="83435024"/>
                    </a:ext>
                  </a:extLst>
                </a:gridCol>
              </a:tblGrid>
              <a:tr h="549867">
                <a:tc>
                  <a:txBody>
                    <a:bodyPr/>
                    <a:lstStyle/>
                    <a:p>
                      <a:pPr>
                        <a:buNone/>
                      </a:pPr>
                      <a:r>
                        <a:rPr lang="en-GB" sz="1400" b="1" dirty="0"/>
                        <a:t>Why?</a:t>
                      </a:r>
                      <a:endParaRPr lang="en-GB" sz="1400" dirty="0"/>
                    </a:p>
                  </a:txBody>
                  <a:tcPr anchor="ctr">
                    <a:lnL>
                      <a:noFill/>
                    </a:lnL>
                    <a:lnR>
                      <a:noFill/>
                    </a:lnR>
                    <a:lnT>
                      <a:noFill/>
                    </a:lnT>
                    <a:lnB>
                      <a:noFill/>
                    </a:lnB>
                    <a:noFill/>
                  </a:tcPr>
                </a:tc>
                <a:extLst>
                  <a:ext uri="{0D108BD9-81ED-4DB2-BD59-A6C34878D82A}">
                    <a16:rowId xmlns:a16="http://schemas.microsoft.com/office/drawing/2014/main" val="4175725637"/>
                  </a:ext>
                </a:extLst>
              </a:tr>
            </a:tbl>
          </a:graphicData>
        </a:graphic>
      </p:graphicFrame>
      <p:graphicFrame>
        <p:nvGraphicFramePr>
          <p:cNvPr id="8" name="Table 7">
            <a:extLst>
              <a:ext uri="{FF2B5EF4-FFF2-40B4-BE49-F238E27FC236}">
                <a16:creationId xmlns:a16="http://schemas.microsoft.com/office/drawing/2014/main" id="{AFB66B70-4BF7-6ABB-F96D-A50DDC5E09D1}"/>
              </a:ext>
            </a:extLst>
          </p:cNvPr>
          <p:cNvGraphicFramePr>
            <a:graphicFrameLocks noGrp="1"/>
          </p:cNvGraphicFramePr>
          <p:nvPr>
            <p:extLst>
              <p:ext uri="{D42A27DB-BD31-4B8C-83A1-F6EECF244321}">
                <p14:modId xmlns:p14="http://schemas.microsoft.com/office/powerpoint/2010/main" val="3726575102"/>
              </p:ext>
            </p:extLst>
          </p:nvPr>
        </p:nvGraphicFramePr>
        <p:xfrm>
          <a:off x="1147570" y="2887860"/>
          <a:ext cx="3704200" cy="1188720"/>
        </p:xfrm>
        <a:graphic>
          <a:graphicData uri="http://schemas.openxmlformats.org/drawingml/2006/table">
            <a:tbl>
              <a:tblPr/>
              <a:tblGrid>
                <a:gridCol w="3704200">
                  <a:extLst>
                    <a:ext uri="{9D8B030D-6E8A-4147-A177-3AD203B41FA5}">
                      <a16:colId xmlns:a16="http://schemas.microsoft.com/office/drawing/2014/main" val="2254346640"/>
                    </a:ext>
                  </a:extLst>
                </a:gridCol>
              </a:tblGrid>
              <a:tr h="1133906">
                <a:tc>
                  <a:txBody>
                    <a:bodyPr/>
                    <a:lstStyle/>
                    <a:p>
                      <a:pPr>
                        <a:buNone/>
                      </a:pPr>
                      <a:r>
                        <a:rPr lang="en-GB" sz="1200" dirty="0"/>
                        <a:t>Several factors are causing the decline: increased competition from </a:t>
                      </a:r>
                      <a:r>
                        <a:rPr lang="en-GB" sz="1200" b="1" dirty="0"/>
                        <a:t>online flower delivery companies</a:t>
                      </a:r>
                      <a:r>
                        <a:rPr lang="en-GB" sz="1200" dirty="0"/>
                        <a:t>, changes in </a:t>
                      </a:r>
                      <a:r>
                        <a:rPr lang="en-GB" sz="1200" b="1" dirty="0"/>
                        <a:t>customer shopping behaviour (more online shopping)</a:t>
                      </a:r>
                      <a:r>
                        <a:rPr lang="en-GB" sz="1200" dirty="0"/>
                        <a:t>, rising </a:t>
                      </a:r>
                      <a:r>
                        <a:rPr lang="en-GB" sz="1200" b="1" dirty="0"/>
                        <a:t>flower import and sustainability costs</a:t>
                      </a:r>
                      <a:r>
                        <a:rPr lang="en-GB" sz="1200" dirty="0"/>
                        <a:t>, an </a:t>
                      </a:r>
                      <a:r>
                        <a:rPr lang="en-GB" sz="1200" b="1" dirty="0"/>
                        <a:t>outdated website</a:t>
                      </a:r>
                      <a:r>
                        <a:rPr lang="en-GB" sz="1200" dirty="0"/>
                        <a:t>, and </a:t>
                      </a:r>
                      <a:r>
                        <a:rPr lang="en-GB" sz="1200" b="1" dirty="0"/>
                        <a:t>limited digital marketing presence</a:t>
                      </a:r>
                      <a:r>
                        <a:rPr lang="en-GB" sz="1200" dirty="0"/>
                        <a:t>.</a:t>
                      </a:r>
                    </a:p>
                  </a:txBody>
                  <a:tcPr anchor="ctr">
                    <a:lnL>
                      <a:noFill/>
                    </a:lnL>
                    <a:lnR>
                      <a:noFill/>
                    </a:lnR>
                    <a:lnT>
                      <a:noFill/>
                    </a:lnT>
                    <a:lnB>
                      <a:noFill/>
                    </a:lnB>
                    <a:noFill/>
                  </a:tcPr>
                </a:tc>
                <a:extLst>
                  <a:ext uri="{0D108BD9-81ED-4DB2-BD59-A6C34878D82A}">
                    <a16:rowId xmlns:a16="http://schemas.microsoft.com/office/drawing/2014/main" val="4205125441"/>
                  </a:ext>
                </a:extLst>
              </a:tr>
            </a:tbl>
          </a:graphicData>
        </a:graphic>
      </p:graphicFrame>
      <p:graphicFrame>
        <p:nvGraphicFramePr>
          <p:cNvPr id="9" name="Table 8">
            <a:extLst>
              <a:ext uri="{FF2B5EF4-FFF2-40B4-BE49-F238E27FC236}">
                <a16:creationId xmlns:a16="http://schemas.microsoft.com/office/drawing/2014/main" id="{49A5E321-BC95-6C72-429E-6185DED08788}"/>
              </a:ext>
            </a:extLst>
          </p:cNvPr>
          <p:cNvGraphicFramePr>
            <a:graphicFrameLocks noGrp="1"/>
          </p:cNvGraphicFramePr>
          <p:nvPr>
            <p:extLst>
              <p:ext uri="{D42A27DB-BD31-4B8C-83A1-F6EECF244321}">
                <p14:modId xmlns:p14="http://schemas.microsoft.com/office/powerpoint/2010/main" val="3247032293"/>
              </p:ext>
            </p:extLst>
          </p:nvPr>
        </p:nvGraphicFramePr>
        <p:xfrm>
          <a:off x="1078126" y="4076580"/>
          <a:ext cx="1533682" cy="304800"/>
        </p:xfrm>
        <a:graphic>
          <a:graphicData uri="http://schemas.openxmlformats.org/drawingml/2006/table">
            <a:tbl>
              <a:tblPr/>
              <a:tblGrid>
                <a:gridCol w="1533682">
                  <a:extLst>
                    <a:ext uri="{9D8B030D-6E8A-4147-A177-3AD203B41FA5}">
                      <a16:colId xmlns:a16="http://schemas.microsoft.com/office/drawing/2014/main" val="2769382022"/>
                    </a:ext>
                  </a:extLst>
                </a:gridCol>
              </a:tblGrid>
              <a:tr h="0">
                <a:tc>
                  <a:txBody>
                    <a:bodyPr/>
                    <a:lstStyle/>
                    <a:p>
                      <a:pPr>
                        <a:buNone/>
                      </a:pPr>
                      <a:r>
                        <a:rPr lang="en-GB" sz="1400" b="1" dirty="0"/>
                        <a:t>Where?</a:t>
                      </a:r>
                      <a:endParaRPr lang="en-GB" sz="1400" dirty="0"/>
                    </a:p>
                  </a:txBody>
                  <a:tcPr anchor="ctr">
                    <a:lnL>
                      <a:noFill/>
                    </a:lnL>
                    <a:lnR>
                      <a:noFill/>
                    </a:lnR>
                    <a:lnT>
                      <a:noFill/>
                    </a:lnT>
                    <a:lnB>
                      <a:noFill/>
                    </a:lnB>
                    <a:noFill/>
                  </a:tcPr>
                </a:tc>
                <a:extLst>
                  <a:ext uri="{0D108BD9-81ED-4DB2-BD59-A6C34878D82A}">
                    <a16:rowId xmlns:a16="http://schemas.microsoft.com/office/drawing/2014/main" val="551445895"/>
                  </a:ext>
                </a:extLst>
              </a:tr>
            </a:tbl>
          </a:graphicData>
        </a:graphic>
      </p:graphicFrame>
      <p:graphicFrame>
        <p:nvGraphicFramePr>
          <p:cNvPr id="10" name="Table 9">
            <a:extLst>
              <a:ext uri="{FF2B5EF4-FFF2-40B4-BE49-F238E27FC236}">
                <a16:creationId xmlns:a16="http://schemas.microsoft.com/office/drawing/2014/main" id="{1F5CF039-73F4-3A19-E77F-A1D62DECBFF3}"/>
              </a:ext>
            </a:extLst>
          </p:cNvPr>
          <p:cNvGraphicFramePr>
            <a:graphicFrameLocks noGrp="1"/>
          </p:cNvGraphicFramePr>
          <p:nvPr>
            <p:extLst>
              <p:ext uri="{D42A27DB-BD31-4B8C-83A1-F6EECF244321}">
                <p14:modId xmlns:p14="http://schemas.microsoft.com/office/powerpoint/2010/main" val="4096540399"/>
              </p:ext>
            </p:extLst>
          </p:nvPr>
        </p:nvGraphicFramePr>
        <p:xfrm>
          <a:off x="1078126" y="4381380"/>
          <a:ext cx="4449095" cy="944880"/>
        </p:xfrm>
        <a:graphic>
          <a:graphicData uri="http://schemas.openxmlformats.org/drawingml/2006/table">
            <a:tbl>
              <a:tblPr/>
              <a:tblGrid>
                <a:gridCol w="4449095">
                  <a:extLst>
                    <a:ext uri="{9D8B030D-6E8A-4147-A177-3AD203B41FA5}">
                      <a16:colId xmlns:a16="http://schemas.microsoft.com/office/drawing/2014/main" val="370790055"/>
                    </a:ext>
                  </a:extLst>
                </a:gridCol>
              </a:tblGrid>
              <a:tr h="0">
                <a:tc>
                  <a:txBody>
                    <a:bodyPr/>
                    <a:lstStyle/>
                    <a:p>
                      <a:pPr>
                        <a:buNone/>
                      </a:pPr>
                      <a:r>
                        <a:rPr lang="en-GB" sz="1400" dirty="0"/>
                        <a:t>The issues are occurring at the </a:t>
                      </a:r>
                      <a:r>
                        <a:rPr lang="en-GB" sz="1400" b="1" dirty="0"/>
                        <a:t>Green Haven Florists shop in Norwich, UK</a:t>
                      </a:r>
                      <a:r>
                        <a:rPr lang="en-GB" sz="1400" dirty="0"/>
                        <a:t>, particularly affecting the </a:t>
                      </a:r>
                      <a:r>
                        <a:rPr lang="en-GB" sz="1400" b="1" dirty="0"/>
                        <a:t>physical retail store</a:t>
                      </a:r>
                      <a:r>
                        <a:rPr lang="en-GB" sz="1400" dirty="0"/>
                        <a:t> due to reduced activity on the high street and closure of nearby businesses.</a:t>
                      </a:r>
                    </a:p>
                  </a:txBody>
                  <a:tcPr anchor="ctr">
                    <a:lnL>
                      <a:noFill/>
                    </a:lnL>
                    <a:lnR>
                      <a:noFill/>
                    </a:lnR>
                    <a:lnT>
                      <a:noFill/>
                    </a:lnT>
                    <a:lnB>
                      <a:noFill/>
                    </a:lnB>
                    <a:noFill/>
                  </a:tcPr>
                </a:tc>
                <a:extLst>
                  <a:ext uri="{0D108BD9-81ED-4DB2-BD59-A6C34878D82A}">
                    <a16:rowId xmlns:a16="http://schemas.microsoft.com/office/drawing/2014/main" val="3175726025"/>
                  </a:ext>
                </a:extLst>
              </a:tr>
            </a:tbl>
          </a:graphicData>
        </a:graphic>
      </p:graphicFrame>
      <p:graphicFrame>
        <p:nvGraphicFramePr>
          <p:cNvPr id="11" name="Table 10">
            <a:extLst>
              <a:ext uri="{FF2B5EF4-FFF2-40B4-BE49-F238E27FC236}">
                <a16:creationId xmlns:a16="http://schemas.microsoft.com/office/drawing/2014/main" id="{BF4AFFB3-DA63-16E7-8E3D-7334AC87C89C}"/>
              </a:ext>
            </a:extLst>
          </p:cNvPr>
          <p:cNvGraphicFramePr>
            <a:graphicFrameLocks noGrp="1"/>
          </p:cNvGraphicFramePr>
          <p:nvPr>
            <p:extLst>
              <p:ext uri="{D42A27DB-BD31-4B8C-83A1-F6EECF244321}">
                <p14:modId xmlns:p14="http://schemas.microsoft.com/office/powerpoint/2010/main" val="1074172941"/>
              </p:ext>
            </p:extLst>
          </p:nvPr>
        </p:nvGraphicFramePr>
        <p:xfrm>
          <a:off x="953664" y="5494005"/>
          <a:ext cx="2034465" cy="304800"/>
        </p:xfrm>
        <a:graphic>
          <a:graphicData uri="http://schemas.openxmlformats.org/drawingml/2006/table">
            <a:tbl>
              <a:tblPr/>
              <a:tblGrid>
                <a:gridCol w="2034465">
                  <a:extLst>
                    <a:ext uri="{9D8B030D-6E8A-4147-A177-3AD203B41FA5}">
                      <a16:colId xmlns:a16="http://schemas.microsoft.com/office/drawing/2014/main" val="205815971"/>
                    </a:ext>
                  </a:extLst>
                </a:gridCol>
              </a:tblGrid>
              <a:tr h="0">
                <a:tc>
                  <a:txBody>
                    <a:bodyPr/>
                    <a:lstStyle/>
                    <a:p>
                      <a:pPr>
                        <a:buNone/>
                      </a:pPr>
                      <a:r>
                        <a:rPr lang="en-GB" sz="1400" b="1" dirty="0"/>
                        <a:t>When?</a:t>
                      </a:r>
                      <a:endParaRPr lang="en-GB" sz="1400" dirty="0"/>
                    </a:p>
                  </a:txBody>
                  <a:tcPr anchor="ctr">
                    <a:lnL>
                      <a:noFill/>
                    </a:lnL>
                    <a:lnR>
                      <a:noFill/>
                    </a:lnR>
                    <a:lnT>
                      <a:noFill/>
                    </a:lnT>
                    <a:lnB>
                      <a:noFill/>
                    </a:lnB>
                    <a:noFill/>
                  </a:tcPr>
                </a:tc>
                <a:extLst>
                  <a:ext uri="{0D108BD9-81ED-4DB2-BD59-A6C34878D82A}">
                    <a16:rowId xmlns:a16="http://schemas.microsoft.com/office/drawing/2014/main" val="1253478740"/>
                  </a:ext>
                </a:extLst>
              </a:tr>
            </a:tbl>
          </a:graphicData>
        </a:graphic>
      </p:graphicFrame>
      <p:graphicFrame>
        <p:nvGraphicFramePr>
          <p:cNvPr id="12" name="Table 11">
            <a:extLst>
              <a:ext uri="{FF2B5EF4-FFF2-40B4-BE49-F238E27FC236}">
                <a16:creationId xmlns:a16="http://schemas.microsoft.com/office/drawing/2014/main" id="{CC16A5CC-4F32-7119-00F8-883970CF582E}"/>
              </a:ext>
            </a:extLst>
          </p:cNvPr>
          <p:cNvGraphicFramePr>
            <a:graphicFrameLocks noGrp="1"/>
          </p:cNvGraphicFramePr>
          <p:nvPr>
            <p:extLst>
              <p:ext uri="{D42A27DB-BD31-4B8C-83A1-F6EECF244321}">
                <p14:modId xmlns:p14="http://schemas.microsoft.com/office/powerpoint/2010/main" val="3636671118"/>
              </p:ext>
            </p:extLst>
          </p:nvPr>
        </p:nvGraphicFramePr>
        <p:xfrm>
          <a:off x="953664" y="5920725"/>
          <a:ext cx="4026550" cy="944880"/>
        </p:xfrm>
        <a:graphic>
          <a:graphicData uri="http://schemas.openxmlformats.org/drawingml/2006/table">
            <a:tbl>
              <a:tblPr/>
              <a:tblGrid>
                <a:gridCol w="4026550">
                  <a:extLst>
                    <a:ext uri="{9D8B030D-6E8A-4147-A177-3AD203B41FA5}">
                      <a16:colId xmlns:a16="http://schemas.microsoft.com/office/drawing/2014/main" val="122358247"/>
                    </a:ext>
                  </a:extLst>
                </a:gridCol>
              </a:tblGrid>
              <a:tr h="0">
                <a:tc>
                  <a:txBody>
                    <a:bodyPr/>
                    <a:lstStyle/>
                    <a:p>
                      <a:pPr>
                        <a:buNone/>
                      </a:pPr>
                      <a:r>
                        <a:rPr lang="en-GB" sz="1400" dirty="0"/>
                        <a:t>The problems have developed </a:t>
                      </a:r>
                      <a:r>
                        <a:rPr lang="en-GB" sz="1400" b="1" dirty="0"/>
                        <a:t>over the past 12 months</a:t>
                      </a:r>
                      <a:r>
                        <a:rPr lang="en-GB" sz="1400" dirty="0"/>
                        <a:t>, coinciding with rising inflation, supply chain disruptions, and the growth of online retail competition.</a:t>
                      </a:r>
                    </a:p>
                  </a:txBody>
                  <a:tcPr anchor="ctr">
                    <a:lnL>
                      <a:noFill/>
                    </a:lnL>
                    <a:lnR>
                      <a:noFill/>
                    </a:lnR>
                    <a:lnT>
                      <a:noFill/>
                    </a:lnT>
                    <a:lnB>
                      <a:noFill/>
                    </a:lnB>
                    <a:noFill/>
                  </a:tcPr>
                </a:tc>
                <a:extLst>
                  <a:ext uri="{0D108BD9-81ED-4DB2-BD59-A6C34878D82A}">
                    <a16:rowId xmlns:a16="http://schemas.microsoft.com/office/drawing/2014/main" val="26473985"/>
                  </a:ext>
                </a:extLst>
              </a:tr>
            </a:tbl>
          </a:graphicData>
        </a:graphic>
      </p:graphicFrame>
      <p:graphicFrame>
        <p:nvGraphicFramePr>
          <p:cNvPr id="13" name="Table 12">
            <a:extLst>
              <a:ext uri="{FF2B5EF4-FFF2-40B4-BE49-F238E27FC236}">
                <a16:creationId xmlns:a16="http://schemas.microsoft.com/office/drawing/2014/main" id="{D3190A3C-6A56-DCF4-4659-AA90889BB3AA}"/>
              </a:ext>
            </a:extLst>
          </p:cNvPr>
          <p:cNvGraphicFramePr>
            <a:graphicFrameLocks noGrp="1"/>
          </p:cNvGraphicFramePr>
          <p:nvPr>
            <p:extLst>
              <p:ext uri="{D42A27DB-BD31-4B8C-83A1-F6EECF244321}">
                <p14:modId xmlns:p14="http://schemas.microsoft.com/office/powerpoint/2010/main" val="1765838559"/>
              </p:ext>
            </p:extLst>
          </p:nvPr>
        </p:nvGraphicFramePr>
        <p:xfrm>
          <a:off x="7827056" y="1409406"/>
          <a:ext cx="7796212" cy="304800"/>
        </p:xfrm>
        <a:graphic>
          <a:graphicData uri="http://schemas.openxmlformats.org/drawingml/2006/table">
            <a:tbl>
              <a:tblPr/>
              <a:tblGrid>
                <a:gridCol w="7796212">
                  <a:extLst>
                    <a:ext uri="{9D8B030D-6E8A-4147-A177-3AD203B41FA5}">
                      <a16:colId xmlns:a16="http://schemas.microsoft.com/office/drawing/2014/main" val="100110128"/>
                    </a:ext>
                  </a:extLst>
                </a:gridCol>
              </a:tblGrid>
              <a:tr h="0">
                <a:tc>
                  <a:txBody>
                    <a:bodyPr/>
                    <a:lstStyle/>
                    <a:p>
                      <a:pPr>
                        <a:buNone/>
                      </a:pPr>
                      <a:r>
                        <a:rPr lang="en-GB" sz="1400" b="1" dirty="0"/>
                        <a:t>Who?</a:t>
                      </a:r>
                      <a:endParaRPr lang="en-GB" sz="1400" dirty="0"/>
                    </a:p>
                  </a:txBody>
                  <a:tcPr anchor="ctr">
                    <a:lnL>
                      <a:noFill/>
                    </a:lnL>
                    <a:lnR>
                      <a:noFill/>
                    </a:lnR>
                    <a:lnT>
                      <a:noFill/>
                    </a:lnT>
                    <a:lnB>
                      <a:noFill/>
                    </a:lnB>
                    <a:noFill/>
                  </a:tcPr>
                </a:tc>
                <a:extLst>
                  <a:ext uri="{0D108BD9-81ED-4DB2-BD59-A6C34878D82A}">
                    <a16:rowId xmlns:a16="http://schemas.microsoft.com/office/drawing/2014/main" val="2242418678"/>
                  </a:ext>
                </a:extLst>
              </a:tr>
            </a:tbl>
          </a:graphicData>
        </a:graphic>
      </p:graphicFrame>
      <p:graphicFrame>
        <p:nvGraphicFramePr>
          <p:cNvPr id="14" name="Table 13">
            <a:extLst>
              <a:ext uri="{FF2B5EF4-FFF2-40B4-BE49-F238E27FC236}">
                <a16:creationId xmlns:a16="http://schemas.microsoft.com/office/drawing/2014/main" id="{AE28B3D6-1079-8349-6D02-CEA263CACA8D}"/>
              </a:ext>
            </a:extLst>
          </p:cNvPr>
          <p:cNvGraphicFramePr>
            <a:graphicFrameLocks noGrp="1"/>
          </p:cNvGraphicFramePr>
          <p:nvPr>
            <p:extLst>
              <p:ext uri="{D42A27DB-BD31-4B8C-83A1-F6EECF244321}">
                <p14:modId xmlns:p14="http://schemas.microsoft.com/office/powerpoint/2010/main" val="408237052"/>
              </p:ext>
            </p:extLst>
          </p:nvPr>
        </p:nvGraphicFramePr>
        <p:xfrm>
          <a:off x="6027910" y="1346670"/>
          <a:ext cx="5189311" cy="1505494"/>
        </p:xfrm>
        <a:graphic>
          <a:graphicData uri="http://schemas.openxmlformats.org/drawingml/2006/table">
            <a:tbl>
              <a:tblPr/>
              <a:tblGrid>
                <a:gridCol w="5189311">
                  <a:extLst>
                    <a:ext uri="{9D8B030D-6E8A-4147-A177-3AD203B41FA5}">
                      <a16:colId xmlns:a16="http://schemas.microsoft.com/office/drawing/2014/main" val="3133605415"/>
                    </a:ext>
                  </a:extLst>
                </a:gridCol>
              </a:tblGrid>
              <a:tr h="1505494">
                <a:tc>
                  <a:txBody>
                    <a:bodyPr/>
                    <a:lstStyle/>
                    <a:p>
                      <a:pPr>
                        <a:buNone/>
                      </a:pPr>
                      <a:r>
                        <a:rPr lang="en-GB" sz="1200" dirty="0"/>
                        <a:t>The stakeholders affected include </a:t>
                      </a:r>
                      <a:r>
                        <a:rPr lang="en-GB" sz="1200" b="1" dirty="0"/>
                        <a:t>business owners Liam and Priya Patel</a:t>
                      </a:r>
                      <a:r>
                        <a:rPr lang="en-GB" sz="1200" dirty="0"/>
                        <a:t>, employees (if any), </a:t>
                      </a:r>
                      <a:r>
                        <a:rPr lang="en-GB" sz="1200" b="1" dirty="0"/>
                        <a:t>existing and potential customers</a:t>
                      </a:r>
                      <a:r>
                        <a:rPr lang="en-GB" sz="1200" dirty="0"/>
                        <a:t>, </a:t>
                      </a:r>
                      <a:r>
                        <a:rPr lang="en-GB" sz="1200" b="1" dirty="0"/>
                        <a:t>corporate clients and wedding customers</a:t>
                      </a:r>
                      <a:r>
                        <a:rPr lang="en-GB" sz="1200" dirty="0"/>
                        <a:t>, and </a:t>
                      </a:r>
                      <a:r>
                        <a:rPr lang="en-GB" sz="1200" b="1" dirty="0"/>
                        <a:t>local suppliers of flowers and packaging</a:t>
                      </a:r>
                      <a:r>
                        <a:rPr lang="en-GB" sz="1200" dirty="0"/>
                        <a:t>.</a:t>
                      </a:r>
                    </a:p>
                  </a:txBody>
                  <a:tcPr anchor="ctr">
                    <a:lnL>
                      <a:noFill/>
                    </a:lnL>
                    <a:lnR>
                      <a:noFill/>
                    </a:lnR>
                    <a:lnT>
                      <a:noFill/>
                    </a:lnT>
                    <a:lnB>
                      <a:noFill/>
                    </a:lnB>
                    <a:noFill/>
                  </a:tcPr>
                </a:tc>
                <a:extLst>
                  <a:ext uri="{0D108BD9-81ED-4DB2-BD59-A6C34878D82A}">
                    <a16:rowId xmlns:a16="http://schemas.microsoft.com/office/drawing/2014/main" val="2383826065"/>
                  </a:ext>
                </a:extLst>
              </a:tr>
            </a:tbl>
          </a:graphicData>
        </a:graphic>
      </p:graphicFrame>
      <p:graphicFrame>
        <p:nvGraphicFramePr>
          <p:cNvPr id="15" name="Table 14">
            <a:extLst>
              <a:ext uri="{FF2B5EF4-FFF2-40B4-BE49-F238E27FC236}">
                <a16:creationId xmlns:a16="http://schemas.microsoft.com/office/drawing/2014/main" id="{C8520004-13E8-2E40-1130-FA22EA22D44A}"/>
              </a:ext>
            </a:extLst>
          </p:cNvPr>
          <p:cNvGraphicFramePr>
            <a:graphicFrameLocks noGrp="1"/>
          </p:cNvGraphicFramePr>
          <p:nvPr>
            <p:extLst>
              <p:ext uri="{D42A27DB-BD31-4B8C-83A1-F6EECF244321}">
                <p14:modId xmlns:p14="http://schemas.microsoft.com/office/powerpoint/2010/main" val="530898710"/>
              </p:ext>
            </p:extLst>
          </p:nvPr>
        </p:nvGraphicFramePr>
        <p:xfrm>
          <a:off x="7621871" y="2376285"/>
          <a:ext cx="7796212" cy="304800"/>
        </p:xfrm>
        <a:graphic>
          <a:graphicData uri="http://schemas.openxmlformats.org/drawingml/2006/table">
            <a:tbl>
              <a:tblPr/>
              <a:tblGrid>
                <a:gridCol w="7796212">
                  <a:extLst>
                    <a:ext uri="{9D8B030D-6E8A-4147-A177-3AD203B41FA5}">
                      <a16:colId xmlns:a16="http://schemas.microsoft.com/office/drawing/2014/main" val="4213967530"/>
                    </a:ext>
                  </a:extLst>
                </a:gridCol>
              </a:tblGrid>
              <a:tr h="0">
                <a:tc>
                  <a:txBody>
                    <a:bodyPr/>
                    <a:lstStyle/>
                    <a:p>
                      <a:pPr>
                        <a:buNone/>
                      </a:pPr>
                      <a:r>
                        <a:rPr lang="en-GB" sz="1400" b="1" dirty="0"/>
                        <a:t>How?</a:t>
                      </a:r>
                      <a:endParaRPr lang="en-GB" sz="1400" dirty="0"/>
                    </a:p>
                  </a:txBody>
                  <a:tcPr anchor="ctr">
                    <a:lnL>
                      <a:noFill/>
                    </a:lnL>
                    <a:lnR>
                      <a:noFill/>
                    </a:lnR>
                    <a:lnT>
                      <a:noFill/>
                    </a:lnT>
                    <a:lnB>
                      <a:noFill/>
                    </a:lnB>
                    <a:noFill/>
                  </a:tcPr>
                </a:tc>
                <a:extLst>
                  <a:ext uri="{0D108BD9-81ED-4DB2-BD59-A6C34878D82A}">
                    <a16:rowId xmlns:a16="http://schemas.microsoft.com/office/drawing/2014/main" val="2211666743"/>
                  </a:ext>
                </a:extLst>
              </a:tr>
            </a:tbl>
          </a:graphicData>
        </a:graphic>
      </p:graphicFrame>
      <p:graphicFrame>
        <p:nvGraphicFramePr>
          <p:cNvPr id="16" name="Table 15">
            <a:extLst>
              <a:ext uri="{FF2B5EF4-FFF2-40B4-BE49-F238E27FC236}">
                <a16:creationId xmlns:a16="http://schemas.microsoft.com/office/drawing/2014/main" id="{CA997107-CA0C-EA23-D517-D61E0D4208E5}"/>
              </a:ext>
            </a:extLst>
          </p:cNvPr>
          <p:cNvGraphicFramePr>
            <a:graphicFrameLocks noGrp="1"/>
          </p:cNvGraphicFramePr>
          <p:nvPr>
            <p:extLst>
              <p:ext uri="{D42A27DB-BD31-4B8C-83A1-F6EECF244321}">
                <p14:modId xmlns:p14="http://schemas.microsoft.com/office/powerpoint/2010/main" val="1860565360"/>
              </p:ext>
            </p:extLst>
          </p:nvPr>
        </p:nvGraphicFramePr>
        <p:xfrm>
          <a:off x="5372099" y="2684347"/>
          <a:ext cx="6147878" cy="944880"/>
        </p:xfrm>
        <a:graphic>
          <a:graphicData uri="http://schemas.openxmlformats.org/drawingml/2006/table">
            <a:tbl>
              <a:tblPr/>
              <a:tblGrid>
                <a:gridCol w="6147878">
                  <a:extLst>
                    <a:ext uri="{9D8B030D-6E8A-4147-A177-3AD203B41FA5}">
                      <a16:colId xmlns:a16="http://schemas.microsoft.com/office/drawing/2014/main" val="1124354100"/>
                    </a:ext>
                  </a:extLst>
                </a:gridCol>
              </a:tblGrid>
              <a:tr h="0">
                <a:tc>
                  <a:txBody>
                    <a:bodyPr/>
                    <a:lstStyle/>
                    <a:p>
                      <a:pPr>
                        <a:buNone/>
                      </a:pPr>
                      <a:r>
                        <a:rPr lang="en-GB" sz="1400" dirty="0"/>
                        <a:t>The decline is happening through </a:t>
                      </a:r>
                      <a:r>
                        <a:rPr lang="en-GB" sz="1400" b="1" dirty="0"/>
                        <a:t>reduced customer visits</a:t>
                      </a:r>
                      <a:r>
                        <a:rPr lang="en-GB" sz="1400" dirty="0"/>
                        <a:t>, customers switching to </a:t>
                      </a:r>
                      <a:r>
                        <a:rPr lang="en-GB" sz="1400" b="1" dirty="0"/>
                        <a:t>online competitors offering convenience, discounts, and delivery</a:t>
                      </a:r>
                      <a:r>
                        <a:rPr lang="en-GB" sz="1400" dirty="0"/>
                        <a:t>, and the business </a:t>
                      </a:r>
                      <a:r>
                        <a:rPr lang="en-GB" sz="1400" b="1" dirty="0"/>
                        <a:t>not fully utilising digital marketing, e-commerce tools, or modern delivery services</a:t>
                      </a:r>
                      <a:r>
                        <a:rPr lang="en-GB" sz="1400" dirty="0"/>
                        <a:t>.</a:t>
                      </a:r>
                    </a:p>
                  </a:txBody>
                  <a:tcPr anchor="ctr">
                    <a:lnL>
                      <a:noFill/>
                    </a:lnL>
                    <a:lnR>
                      <a:noFill/>
                    </a:lnR>
                    <a:lnT>
                      <a:noFill/>
                    </a:lnT>
                    <a:lnB>
                      <a:noFill/>
                    </a:lnB>
                    <a:noFill/>
                  </a:tcPr>
                </a:tc>
                <a:extLst>
                  <a:ext uri="{0D108BD9-81ED-4DB2-BD59-A6C34878D82A}">
                    <a16:rowId xmlns:a16="http://schemas.microsoft.com/office/drawing/2014/main" val="454481874"/>
                  </a:ext>
                </a:extLst>
              </a:tr>
            </a:tbl>
          </a:graphicData>
        </a:graphic>
      </p:graphicFrame>
      <p:graphicFrame>
        <p:nvGraphicFramePr>
          <p:cNvPr id="17" name="Table 16">
            <a:extLst>
              <a:ext uri="{FF2B5EF4-FFF2-40B4-BE49-F238E27FC236}">
                <a16:creationId xmlns:a16="http://schemas.microsoft.com/office/drawing/2014/main" id="{4CA9D760-5E8E-65F4-659E-45AC1A35F017}"/>
              </a:ext>
            </a:extLst>
          </p:cNvPr>
          <p:cNvGraphicFramePr>
            <a:graphicFrameLocks noGrp="1"/>
          </p:cNvGraphicFramePr>
          <p:nvPr>
            <p:extLst>
              <p:ext uri="{D42A27DB-BD31-4B8C-83A1-F6EECF244321}">
                <p14:modId xmlns:p14="http://schemas.microsoft.com/office/powerpoint/2010/main" val="2131080990"/>
              </p:ext>
            </p:extLst>
          </p:nvPr>
        </p:nvGraphicFramePr>
        <p:xfrm>
          <a:off x="7146324" y="3704913"/>
          <a:ext cx="7796212" cy="304800"/>
        </p:xfrm>
        <a:graphic>
          <a:graphicData uri="http://schemas.openxmlformats.org/drawingml/2006/table">
            <a:tbl>
              <a:tblPr/>
              <a:tblGrid>
                <a:gridCol w="7796212">
                  <a:extLst>
                    <a:ext uri="{9D8B030D-6E8A-4147-A177-3AD203B41FA5}">
                      <a16:colId xmlns:a16="http://schemas.microsoft.com/office/drawing/2014/main" val="3875729282"/>
                    </a:ext>
                  </a:extLst>
                </a:gridCol>
              </a:tblGrid>
              <a:tr h="0">
                <a:tc>
                  <a:txBody>
                    <a:bodyPr/>
                    <a:lstStyle/>
                    <a:p>
                      <a:pPr>
                        <a:buNone/>
                      </a:pPr>
                      <a:r>
                        <a:rPr lang="en-GB" sz="1400" b="1" dirty="0"/>
                        <a:t>How much?</a:t>
                      </a:r>
                      <a:endParaRPr lang="en-GB" sz="1400" dirty="0"/>
                    </a:p>
                  </a:txBody>
                  <a:tcPr anchor="ctr">
                    <a:lnL>
                      <a:noFill/>
                    </a:lnL>
                    <a:lnR>
                      <a:noFill/>
                    </a:lnR>
                    <a:lnT>
                      <a:noFill/>
                    </a:lnT>
                    <a:lnB>
                      <a:noFill/>
                    </a:lnB>
                    <a:noFill/>
                  </a:tcPr>
                </a:tc>
                <a:extLst>
                  <a:ext uri="{0D108BD9-81ED-4DB2-BD59-A6C34878D82A}">
                    <a16:rowId xmlns:a16="http://schemas.microsoft.com/office/drawing/2014/main" val="3538462140"/>
                  </a:ext>
                </a:extLst>
              </a:tr>
            </a:tbl>
          </a:graphicData>
        </a:graphic>
      </p:graphicFrame>
      <p:graphicFrame>
        <p:nvGraphicFramePr>
          <p:cNvPr id="18" name="Table 17">
            <a:extLst>
              <a:ext uri="{FF2B5EF4-FFF2-40B4-BE49-F238E27FC236}">
                <a16:creationId xmlns:a16="http://schemas.microsoft.com/office/drawing/2014/main" id="{27F69679-7B54-4951-240F-9E8FB90A1DF5}"/>
              </a:ext>
            </a:extLst>
          </p:cNvPr>
          <p:cNvGraphicFramePr>
            <a:graphicFrameLocks noGrp="1"/>
          </p:cNvGraphicFramePr>
          <p:nvPr>
            <p:extLst>
              <p:ext uri="{D42A27DB-BD31-4B8C-83A1-F6EECF244321}">
                <p14:modId xmlns:p14="http://schemas.microsoft.com/office/powerpoint/2010/main" val="2658231395"/>
              </p:ext>
            </p:extLst>
          </p:nvPr>
        </p:nvGraphicFramePr>
        <p:xfrm>
          <a:off x="5891611" y="4009713"/>
          <a:ext cx="5461908" cy="731520"/>
        </p:xfrm>
        <a:graphic>
          <a:graphicData uri="http://schemas.openxmlformats.org/drawingml/2006/table">
            <a:tbl>
              <a:tblPr/>
              <a:tblGrid>
                <a:gridCol w="5461908">
                  <a:extLst>
                    <a:ext uri="{9D8B030D-6E8A-4147-A177-3AD203B41FA5}">
                      <a16:colId xmlns:a16="http://schemas.microsoft.com/office/drawing/2014/main" val="3702818433"/>
                    </a:ext>
                  </a:extLst>
                </a:gridCol>
              </a:tblGrid>
              <a:tr h="686681">
                <a:tc>
                  <a:txBody>
                    <a:bodyPr/>
                    <a:lstStyle/>
                    <a:p>
                      <a:pPr>
                        <a:buNone/>
                      </a:pPr>
                      <a:r>
                        <a:rPr lang="en-GB" sz="1400" dirty="0"/>
                        <a:t>The shop has experienced around a </a:t>
                      </a:r>
                      <a:r>
                        <a:rPr lang="en-GB" sz="1400" b="1" dirty="0"/>
                        <a:t>30% reduction in in-store revenue</a:t>
                      </a:r>
                      <a:r>
                        <a:rPr lang="en-GB" sz="1400" dirty="0"/>
                        <a:t>, alongside </a:t>
                      </a:r>
                      <a:r>
                        <a:rPr lang="en-GB" sz="1400" b="1" dirty="0"/>
                        <a:t>increased costs for imported flowers and sustainable materials</a:t>
                      </a:r>
                      <a:r>
                        <a:rPr lang="en-GB" sz="1400" dirty="0"/>
                        <a:t>, which is reducing overall profitability.</a:t>
                      </a:r>
                    </a:p>
                  </a:txBody>
                  <a:tcPr anchor="ctr">
                    <a:lnL>
                      <a:noFill/>
                    </a:lnL>
                    <a:lnR>
                      <a:noFill/>
                    </a:lnR>
                    <a:lnT>
                      <a:noFill/>
                    </a:lnT>
                    <a:lnB>
                      <a:noFill/>
                    </a:lnB>
                    <a:noFill/>
                  </a:tcPr>
                </a:tc>
                <a:extLst>
                  <a:ext uri="{0D108BD9-81ED-4DB2-BD59-A6C34878D82A}">
                    <a16:rowId xmlns:a16="http://schemas.microsoft.com/office/drawing/2014/main" val="3470999096"/>
                  </a:ext>
                </a:extLst>
              </a:tr>
            </a:tbl>
          </a:graphicData>
        </a:graphic>
      </p:graphicFrame>
    </p:spTree>
    <p:extLst>
      <p:ext uri="{BB962C8B-B14F-4D97-AF65-F5344CB8AC3E}">
        <p14:creationId xmlns:p14="http://schemas.microsoft.com/office/powerpoint/2010/main" val="19333145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67" name="Picture 66">
            <a:extLst>
              <a:ext uri="{FF2B5EF4-FFF2-40B4-BE49-F238E27FC236}">
                <a16:creationId xmlns:a16="http://schemas.microsoft.com/office/drawing/2014/main" id="{2FA3880A-8D8F-466C-A4A1-F07BCDD3719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69" name="Picture 68">
            <a:extLst>
              <a:ext uri="{FF2B5EF4-FFF2-40B4-BE49-F238E27FC236}">
                <a16:creationId xmlns:a16="http://schemas.microsoft.com/office/drawing/2014/main" id="{3C0A64CB-20A1-4508-B568-284EB04F78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71" name="Rectangle 70">
            <a:extLst>
              <a:ext uri="{FF2B5EF4-FFF2-40B4-BE49-F238E27FC236}">
                <a16:creationId xmlns:a16="http://schemas.microsoft.com/office/drawing/2014/main" id="{8DA14841-53A4-4935-BE65-C8373B8A6D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73" name="Rectangle 72">
            <a:extLst>
              <a:ext uri="{FF2B5EF4-FFF2-40B4-BE49-F238E27FC236}">
                <a16:creationId xmlns:a16="http://schemas.microsoft.com/office/drawing/2014/main" id="{9877C2CF-B2DD-41C8-8B5E-152673376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75" name="Rectangle 74">
            <a:extLst>
              <a:ext uri="{FF2B5EF4-FFF2-40B4-BE49-F238E27FC236}">
                <a16:creationId xmlns:a16="http://schemas.microsoft.com/office/drawing/2014/main" id="{D377EE36-E59D-4778-8F99-4B470DA4A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77" name="Rectangle 76">
            <a:extLst>
              <a:ext uri="{FF2B5EF4-FFF2-40B4-BE49-F238E27FC236}">
                <a16:creationId xmlns:a16="http://schemas.microsoft.com/office/drawing/2014/main" id="{2586C6C5-47AF-450A-932D-880EF823E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79" name="TextBox 78">
            <a:extLst>
              <a:ext uri="{FF2B5EF4-FFF2-40B4-BE49-F238E27FC236}">
                <a16:creationId xmlns:a16="http://schemas.microsoft.com/office/drawing/2014/main" id="{A587901A-AA64-4940-9803-F67677851150}"/>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1282" y="3262852"/>
            <a:ext cx="415636" cy="461665"/>
          </a:xfrm>
          <a:prstGeom prst="rect">
            <a:avLst/>
          </a:prstGeom>
          <a:noFill/>
        </p:spPr>
        <p:txBody>
          <a:bodyPr wrap="square" rtlCol="0">
            <a:spAutoFit/>
          </a:bodyPr>
          <a:lstStyle/>
          <a:p>
            <a:pPr algn="r">
              <a:spcAft>
                <a:spcPts val="600"/>
              </a:spcAft>
            </a:pP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 useBgFill="1">
        <p:nvSpPr>
          <p:cNvPr id="81" name="Rectangle 80">
            <a:extLst>
              <a:ext uri="{FF2B5EF4-FFF2-40B4-BE49-F238E27FC236}">
                <a16:creationId xmlns:a16="http://schemas.microsoft.com/office/drawing/2014/main" id="{C00D9662-5CF3-4BF8-85EE-E1503E35D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Leaf on test tubes">
            <a:extLst>
              <a:ext uri="{FF2B5EF4-FFF2-40B4-BE49-F238E27FC236}">
                <a16:creationId xmlns:a16="http://schemas.microsoft.com/office/drawing/2014/main" id="{DF0C9D93-D836-0896-4D2F-A00F95D129E4}"/>
              </a:ext>
            </a:extLst>
          </p:cNvPr>
          <p:cNvPicPr>
            <a:picLocks noChangeAspect="1"/>
          </p:cNvPicPr>
          <p:nvPr/>
        </p:nvPicPr>
        <p:blipFill>
          <a:blip r:embed="rId5">
            <a:duotone>
              <a:schemeClr val="accent1">
                <a:shade val="45000"/>
                <a:satMod val="135000"/>
              </a:schemeClr>
              <a:prstClr val="white"/>
            </a:duotone>
            <a:alphaModFix amt="35000"/>
          </a:blip>
          <a:srcRect r="-1" b="15728"/>
          <a:stretch>
            <a:fillRect/>
          </a:stretch>
        </p:blipFill>
        <p:spPr>
          <a:xfrm>
            <a:off x="22474" y="240328"/>
            <a:ext cx="12191675" cy="6857990"/>
          </a:xfrm>
          <a:prstGeom prst="rect">
            <a:avLst/>
          </a:prstGeom>
        </p:spPr>
      </p:pic>
      <p:pic>
        <p:nvPicPr>
          <p:cNvPr id="83" name="Picture 82">
            <a:extLst>
              <a:ext uri="{FF2B5EF4-FFF2-40B4-BE49-F238E27FC236}">
                <a16:creationId xmlns:a16="http://schemas.microsoft.com/office/drawing/2014/main" id="{39C7C206-8404-40AC-969B-40CE396E31F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5" y="2105202"/>
            <a:ext cx="9360205" cy="4752798"/>
          </a:xfrm>
          <a:prstGeom prst="rect">
            <a:avLst/>
          </a:prstGeom>
        </p:spPr>
      </p:pic>
      <p:pic>
        <p:nvPicPr>
          <p:cNvPr id="85" name="Picture 84">
            <a:extLst>
              <a:ext uri="{FF2B5EF4-FFF2-40B4-BE49-F238E27FC236}">
                <a16:creationId xmlns:a16="http://schemas.microsoft.com/office/drawing/2014/main" id="{BEAD64B3-D01F-43C5-AFF5-7EDCC3D3744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7" name="Rectangle 86">
            <a:extLst>
              <a:ext uri="{FF2B5EF4-FFF2-40B4-BE49-F238E27FC236}">
                <a16:creationId xmlns:a16="http://schemas.microsoft.com/office/drawing/2014/main" id="{5BF951FB-3496-4321-9E03-62C6C49A29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88">
            <a:extLst>
              <a:ext uri="{FF2B5EF4-FFF2-40B4-BE49-F238E27FC236}">
                <a16:creationId xmlns:a16="http://schemas.microsoft.com/office/drawing/2014/main" id="{612CC157-1C7E-4345-89D3-52E61E0A14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1" name="Rectangle 90">
            <a:extLst>
              <a:ext uri="{FF2B5EF4-FFF2-40B4-BE49-F238E27FC236}">
                <a16:creationId xmlns:a16="http://schemas.microsoft.com/office/drawing/2014/main" id="{B3554ECE-6F4C-4F12-B9C2-1A80726723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4" y="0"/>
            <a:ext cx="4428326" cy="6858000"/>
          </a:xfrm>
          <a:prstGeom prst="rect">
            <a:avLst/>
          </a:prstGeom>
          <a:solidFill>
            <a:schemeClr val="bg2">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1D266C-7DBE-516D-1070-4A3B213BCEC7}"/>
              </a:ext>
            </a:extLst>
          </p:cNvPr>
          <p:cNvSpPr>
            <a:spLocks noGrp="1"/>
          </p:cNvSpPr>
          <p:nvPr>
            <p:ph type="title"/>
          </p:nvPr>
        </p:nvSpPr>
        <p:spPr>
          <a:xfrm>
            <a:off x="1244503" y="137075"/>
            <a:ext cx="2659895" cy="2268559"/>
          </a:xfrm>
        </p:spPr>
        <p:txBody>
          <a:bodyPr vert="horz" lIns="91440" tIns="45720" rIns="91440" bIns="45720" rtlCol="0" anchor="t">
            <a:normAutofit/>
          </a:bodyPr>
          <a:lstStyle/>
          <a:p>
            <a:r>
              <a:rPr lang="en-US" sz="3000"/>
              <a:t>PESTLE Analysis – Green Haven Florists</a:t>
            </a:r>
            <a:br>
              <a:rPr lang="en-US" sz="3000"/>
            </a:br>
            <a:endParaRPr lang="en-US" sz="3000"/>
          </a:p>
        </p:txBody>
      </p:sp>
      <p:sp>
        <p:nvSpPr>
          <p:cNvPr id="93" name="Rectangle 92">
            <a:extLst>
              <a:ext uri="{FF2B5EF4-FFF2-40B4-BE49-F238E27FC236}">
                <a16:creationId xmlns:a16="http://schemas.microsoft.com/office/drawing/2014/main" id="{1D35B0FD-0F2F-4198-91DA-900B7FB3F9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3384"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a16="http://schemas.microsoft.com/office/drawing/2014/main" id="{F324110B-D642-ED5F-43E7-79B2911C10CC}"/>
              </a:ext>
            </a:extLst>
          </p:cNvPr>
          <p:cNvGraphicFramePr>
            <a:graphicFrameLocks noGrp="1"/>
          </p:cNvGraphicFramePr>
          <p:nvPr>
            <p:extLst>
              <p:ext uri="{D42A27DB-BD31-4B8C-83A1-F6EECF244321}">
                <p14:modId xmlns:p14="http://schemas.microsoft.com/office/powerpoint/2010/main" val="76651696"/>
              </p:ext>
            </p:extLst>
          </p:nvPr>
        </p:nvGraphicFramePr>
        <p:xfrm>
          <a:off x="1341533" y="1821589"/>
          <a:ext cx="7796212" cy="304800"/>
        </p:xfrm>
        <a:graphic>
          <a:graphicData uri="http://schemas.openxmlformats.org/drawingml/2006/table">
            <a:tbl>
              <a:tblPr/>
              <a:tblGrid>
                <a:gridCol w="7796212">
                  <a:extLst>
                    <a:ext uri="{9D8B030D-6E8A-4147-A177-3AD203B41FA5}">
                      <a16:colId xmlns:a16="http://schemas.microsoft.com/office/drawing/2014/main" val="1808719551"/>
                    </a:ext>
                  </a:extLst>
                </a:gridCol>
              </a:tblGrid>
              <a:tr h="0">
                <a:tc>
                  <a:txBody>
                    <a:bodyPr/>
                    <a:lstStyle/>
                    <a:p>
                      <a:pPr>
                        <a:buNone/>
                      </a:pPr>
                      <a:r>
                        <a:rPr lang="en-GB" sz="1400" b="1" dirty="0"/>
                        <a:t>Political</a:t>
                      </a:r>
                      <a:endParaRPr lang="en-GB" sz="1400" dirty="0"/>
                    </a:p>
                  </a:txBody>
                  <a:tcPr anchor="ctr">
                    <a:lnL>
                      <a:noFill/>
                    </a:lnL>
                    <a:lnR>
                      <a:noFill/>
                    </a:lnR>
                    <a:lnT>
                      <a:noFill/>
                    </a:lnT>
                    <a:lnB>
                      <a:noFill/>
                    </a:lnB>
                    <a:noFill/>
                  </a:tcPr>
                </a:tc>
                <a:extLst>
                  <a:ext uri="{0D108BD9-81ED-4DB2-BD59-A6C34878D82A}">
                    <a16:rowId xmlns:a16="http://schemas.microsoft.com/office/drawing/2014/main" val="3061339603"/>
                  </a:ext>
                </a:extLst>
              </a:tr>
            </a:tbl>
          </a:graphicData>
        </a:graphic>
      </p:graphicFrame>
      <p:graphicFrame>
        <p:nvGraphicFramePr>
          <p:cNvPr id="6" name="Table 5">
            <a:extLst>
              <a:ext uri="{FF2B5EF4-FFF2-40B4-BE49-F238E27FC236}">
                <a16:creationId xmlns:a16="http://schemas.microsoft.com/office/drawing/2014/main" id="{440D1217-E047-30D2-ACCE-6F3268AE5CE9}"/>
              </a:ext>
            </a:extLst>
          </p:cNvPr>
          <p:cNvGraphicFramePr>
            <a:graphicFrameLocks noGrp="1"/>
          </p:cNvGraphicFramePr>
          <p:nvPr>
            <p:extLst>
              <p:ext uri="{D42A27DB-BD31-4B8C-83A1-F6EECF244321}">
                <p14:modId xmlns:p14="http://schemas.microsoft.com/office/powerpoint/2010/main" val="3520724848"/>
              </p:ext>
            </p:extLst>
          </p:nvPr>
        </p:nvGraphicFramePr>
        <p:xfrm>
          <a:off x="5532890" y="1384276"/>
          <a:ext cx="6636636" cy="1158240"/>
        </p:xfrm>
        <a:graphic>
          <a:graphicData uri="http://schemas.openxmlformats.org/drawingml/2006/table">
            <a:tbl>
              <a:tblPr/>
              <a:tblGrid>
                <a:gridCol w="6636636">
                  <a:extLst>
                    <a:ext uri="{9D8B030D-6E8A-4147-A177-3AD203B41FA5}">
                      <a16:colId xmlns:a16="http://schemas.microsoft.com/office/drawing/2014/main" val="2226073406"/>
                    </a:ext>
                  </a:extLst>
                </a:gridCol>
              </a:tblGrid>
              <a:tr h="1038497">
                <a:tc>
                  <a:txBody>
                    <a:bodyPr/>
                    <a:lstStyle/>
                    <a:p>
                      <a:pPr>
                        <a:buNone/>
                      </a:pPr>
                      <a:r>
                        <a:rPr lang="en-GB" sz="1400" b="0" dirty="0">
                          <a:solidFill>
                            <a:schemeClr val="bg1"/>
                          </a:solidFill>
                        </a:rPr>
                        <a:t>Government policies affecting small businesses, such as tax regulations, business rates, and trade policies, can impact costs. Import restrictions or tariffs on flowers from other countries may also increase the cost of imported flowers like orchids and tulips. Support schemes for small businesses could help the company if available.</a:t>
                      </a:r>
                    </a:p>
                  </a:txBody>
                  <a:tcPr anchor="ctr">
                    <a:lnL>
                      <a:noFill/>
                    </a:lnL>
                    <a:lnR>
                      <a:noFill/>
                    </a:lnR>
                    <a:lnT>
                      <a:noFill/>
                    </a:lnT>
                    <a:lnB>
                      <a:noFill/>
                    </a:lnB>
                    <a:noFill/>
                  </a:tcPr>
                </a:tc>
                <a:extLst>
                  <a:ext uri="{0D108BD9-81ED-4DB2-BD59-A6C34878D82A}">
                    <a16:rowId xmlns:a16="http://schemas.microsoft.com/office/drawing/2014/main" val="3998796160"/>
                  </a:ext>
                </a:extLst>
              </a:tr>
            </a:tbl>
          </a:graphicData>
        </a:graphic>
      </p:graphicFrame>
      <p:graphicFrame>
        <p:nvGraphicFramePr>
          <p:cNvPr id="7" name="Table 6">
            <a:extLst>
              <a:ext uri="{FF2B5EF4-FFF2-40B4-BE49-F238E27FC236}">
                <a16:creationId xmlns:a16="http://schemas.microsoft.com/office/drawing/2014/main" id="{493603E9-64C2-589C-F4E7-7DB8B90B5723}"/>
              </a:ext>
            </a:extLst>
          </p:cNvPr>
          <p:cNvGraphicFramePr>
            <a:graphicFrameLocks noGrp="1"/>
          </p:cNvGraphicFramePr>
          <p:nvPr>
            <p:extLst>
              <p:ext uri="{D42A27DB-BD31-4B8C-83A1-F6EECF244321}">
                <p14:modId xmlns:p14="http://schemas.microsoft.com/office/powerpoint/2010/main" val="1120074160"/>
              </p:ext>
            </p:extLst>
          </p:nvPr>
        </p:nvGraphicFramePr>
        <p:xfrm>
          <a:off x="1341533" y="2667754"/>
          <a:ext cx="7796212" cy="304800"/>
        </p:xfrm>
        <a:graphic>
          <a:graphicData uri="http://schemas.openxmlformats.org/drawingml/2006/table">
            <a:tbl>
              <a:tblPr/>
              <a:tblGrid>
                <a:gridCol w="7796212">
                  <a:extLst>
                    <a:ext uri="{9D8B030D-6E8A-4147-A177-3AD203B41FA5}">
                      <a16:colId xmlns:a16="http://schemas.microsoft.com/office/drawing/2014/main" val="3678415999"/>
                    </a:ext>
                  </a:extLst>
                </a:gridCol>
              </a:tblGrid>
              <a:tr h="0">
                <a:tc>
                  <a:txBody>
                    <a:bodyPr/>
                    <a:lstStyle/>
                    <a:p>
                      <a:pPr>
                        <a:buNone/>
                      </a:pPr>
                      <a:r>
                        <a:rPr lang="en-GB" sz="1400" b="1" dirty="0"/>
                        <a:t>Economic</a:t>
                      </a:r>
                      <a:endParaRPr lang="en-GB" sz="1400" dirty="0"/>
                    </a:p>
                  </a:txBody>
                  <a:tcPr anchor="ctr">
                    <a:lnL>
                      <a:noFill/>
                    </a:lnL>
                    <a:lnR>
                      <a:noFill/>
                    </a:lnR>
                    <a:lnT>
                      <a:noFill/>
                    </a:lnT>
                    <a:lnB>
                      <a:noFill/>
                    </a:lnB>
                    <a:noFill/>
                  </a:tcPr>
                </a:tc>
                <a:extLst>
                  <a:ext uri="{0D108BD9-81ED-4DB2-BD59-A6C34878D82A}">
                    <a16:rowId xmlns:a16="http://schemas.microsoft.com/office/drawing/2014/main" val="4283199026"/>
                  </a:ext>
                </a:extLst>
              </a:tr>
            </a:tbl>
          </a:graphicData>
        </a:graphic>
      </p:graphicFrame>
      <p:graphicFrame>
        <p:nvGraphicFramePr>
          <p:cNvPr id="8" name="Table 7">
            <a:extLst>
              <a:ext uri="{FF2B5EF4-FFF2-40B4-BE49-F238E27FC236}">
                <a16:creationId xmlns:a16="http://schemas.microsoft.com/office/drawing/2014/main" id="{700EC4DB-13C1-B326-B91D-6F264554203D}"/>
              </a:ext>
            </a:extLst>
          </p:cNvPr>
          <p:cNvGraphicFramePr>
            <a:graphicFrameLocks noGrp="1"/>
          </p:cNvGraphicFramePr>
          <p:nvPr>
            <p:extLst>
              <p:ext uri="{D42A27DB-BD31-4B8C-83A1-F6EECF244321}">
                <p14:modId xmlns:p14="http://schemas.microsoft.com/office/powerpoint/2010/main" val="652784235"/>
              </p:ext>
            </p:extLst>
          </p:nvPr>
        </p:nvGraphicFramePr>
        <p:xfrm>
          <a:off x="5532890" y="2683732"/>
          <a:ext cx="6174943" cy="1158240"/>
        </p:xfrm>
        <a:graphic>
          <a:graphicData uri="http://schemas.openxmlformats.org/drawingml/2006/table">
            <a:tbl>
              <a:tblPr/>
              <a:tblGrid>
                <a:gridCol w="6174943">
                  <a:extLst>
                    <a:ext uri="{9D8B030D-6E8A-4147-A177-3AD203B41FA5}">
                      <a16:colId xmlns:a16="http://schemas.microsoft.com/office/drawing/2014/main" val="1038908518"/>
                    </a:ext>
                  </a:extLst>
                </a:gridCol>
              </a:tblGrid>
              <a:tr h="991831">
                <a:tc>
                  <a:txBody>
                    <a:bodyPr/>
                    <a:lstStyle/>
                    <a:p>
                      <a:pPr>
                        <a:buNone/>
                      </a:pPr>
                      <a:r>
                        <a:rPr lang="en-GB" sz="1400" dirty="0">
                          <a:solidFill>
                            <a:schemeClr val="bg1"/>
                          </a:solidFill>
                        </a:rPr>
                        <a:t>Rising </a:t>
                      </a:r>
                      <a:r>
                        <a:rPr lang="en-GB" sz="1400" b="1" dirty="0">
                          <a:solidFill>
                            <a:schemeClr val="bg1"/>
                          </a:solidFill>
                        </a:rPr>
                        <a:t>inflation and supply chain disruptions</a:t>
                      </a:r>
                      <a:r>
                        <a:rPr lang="en-GB" sz="1400" dirty="0">
                          <a:solidFill>
                            <a:schemeClr val="bg1"/>
                          </a:solidFill>
                        </a:rPr>
                        <a:t> have increased the cost of flowers and eco-friendly packaging. Customers may also be spending less due to the </a:t>
                      </a:r>
                      <a:r>
                        <a:rPr lang="en-GB" sz="1400" b="1" dirty="0">
                          <a:solidFill>
                            <a:schemeClr val="bg1"/>
                          </a:solidFill>
                        </a:rPr>
                        <a:t>cost-of-living crisis in the UK</a:t>
                      </a:r>
                      <a:r>
                        <a:rPr lang="en-GB" sz="1400" dirty="0">
                          <a:solidFill>
                            <a:schemeClr val="bg1"/>
                          </a:solidFill>
                        </a:rPr>
                        <a:t>, leading them to choose cheaper online alternatives. Higher operational costs reduce profit margins for the business.</a:t>
                      </a:r>
                    </a:p>
                  </a:txBody>
                  <a:tcPr anchor="ctr">
                    <a:lnL>
                      <a:noFill/>
                    </a:lnL>
                    <a:lnR>
                      <a:noFill/>
                    </a:lnR>
                    <a:lnT>
                      <a:noFill/>
                    </a:lnT>
                    <a:lnB>
                      <a:noFill/>
                    </a:lnB>
                    <a:noFill/>
                  </a:tcPr>
                </a:tc>
                <a:extLst>
                  <a:ext uri="{0D108BD9-81ED-4DB2-BD59-A6C34878D82A}">
                    <a16:rowId xmlns:a16="http://schemas.microsoft.com/office/drawing/2014/main" val="3332826344"/>
                  </a:ext>
                </a:extLst>
              </a:tr>
            </a:tbl>
          </a:graphicData>
        </a:graphic>
      </p:graphicFrame>
      <p:graphicFrame>
        <p:nvGraphicFramePr>
          <p:cNvPr id="10" name="Table 9">
            <a:extLst>
              <a:ext uri="{FF2B5EF4-FFF2-40B4-BE49-F238E27FC236}">
                <a16:creationId xmlns:a16="http://schemas.microsoft.com/office/drawing/2014/main" id="{370EF9C1-0B16-21F9-56DC-EBCE373E21C0}"/>
              </a:ext>
            </a:extLst>
          </p:cNvPr>
          <p:cNvGraphicFramePr>
            <a:graphicFrameLocks noGrp="1"/>
          </p:cNvGraphicFramePr>
          <p:nvPr>
            <p:extLst>
              <p:ext uri="{D42A27DB-BD31-4B8C-83A1-F6EECF244321}">
                <p14:modId xmlns:p14="http://schemas.microsoft.com/office/powerpoint/2010/main" val="4139381210"/>
              </p:ext>
            </p:extLst>
          </p:nvPr>
        </p:nvGraphicFramePr>
        <p:xfrm>
          <a:off x="1341533" y="3669323"/>
          <a:ext cx="7796212" cy="304800"/>
        </p:xfrm>
        <a:graphic>
          <a:graphicData uri="http://schemas.openxmlformats.org/drawingml/2006/table">
            <a:tbl>
              <a:tblPr/>
              <a:tblGrid>
                <a:gridCol w="7796212">
                  <a:extLst>
                    <a:ext uri="{9D8B030D-6E8A-4147-A177-3AD203B41FA5}">
                      <a16:colId xmlns:a16="http://schemas.microsoft.com/office/drawing/2014/main" val="1794907054"/>
                    </a:ext>
                  </a:extLst>
                </a:gridCol>
              </a:tblGrid>
              <a:tr h="0">
                <a:tc>
                  <a:txBody>
                    <a:bodyPr/>
                    <a:lstStyle/>
                    <a:p>
                      <a:pPr>
                        <a:buNone/>
                      </a:pPr>
                      <a:r>
                        <a:rPr lang="en-GB" sz="1400" b="1" dirty="0"/>
                        <a:t>Social</a:t>
                      </a:r>
                      <a:endParaRPr lang="en-GB" sz="1400" dirty="0"/>
                    </a:p>
                  </a:txBody>
                  <a:tcPr anchor="ctr">
                    <a:lnL>
                      <a:noFill/>
                    </a:lnL>
                    <a:lnR>
                      <a:noFill/>
                    </a:lnR>
                    <a:lnT>
                      <a:noFill/>
                    </a:lnT>
                    <a:lnB>
                      <a:noFill/>
                    </a:lnB>
                    <a:noFill/>
                  </a:tcPr>
                </a:tc>
                <a:extLst>
                  <a:ext uri="{0D108BD9-81ED-4DB2-BD59-A6C34878D82A}">
                    <a16:rowId xmlns:a16="http://schemas.microsoft.com/office/drawing/2014/main" val="1770614786"/>
                  </a:ext>
                </a:extLst>
              </a:tr>
            </a:tbl>
          </a:graphicData>
        </a:graphic>
      </p:graphicFrame>
      <p:graphicFrame>
        <p:nvGraphicFramePr>
          <p:cNvPr id="12" name="Table 11">
            <a:extLst>
              <a:ext uri="{FF2B5EF4-FFF2-40B4-BE49-F238E27FC236}">
                <a16:creationId xmlns:a16="http://schemas.microsoft.com/office/drawing/2014/main" id="{E633584D-FD10-A687-D946-EBF053F18C29}"/>
              </a:ext>
            </a:extLst>
          </p:cNvPr>
          <p:cNvGraphicFramePr>
            <a:graphicFrameLocks noGrp="1"/>
          </p:cNvGraphicFramePr>
          <p:nvPr>
            <p:extLst>
              <p:ext uri="{D42A27DB-BD31-4B8C-83A1-F6EECF244321}">
                <p14:modId xmlns:p14="http://schemas.microsoft.com/office/powerpoint/2010/main" val="448202837"/>
              </p:ext>
            </p:extLst>
          </p:nvPr>
        </p:nvGraphicFramePr>
        <p:xfrm>
          <a:off x="5527655" y="3983188"/>
          <a:ext cx="5982552" cy="1005840"/>
        </p:xfrm>
        <a:graphic>
          <a:graphicData uri="http://schemas.openxmlformats.org/drawingml/2006/table">
            <a:tbl>
              <a:tblPr/>
              <a:tblGrid>
                <a:gridCol w="5982552">
                  <a:extLst>
                    <a:ext uri="{9D8B030D-6E8A-4147-A177-3AD203B41FA5}">
                      <a16:colId xmlns:a16="http://schemas.microsoft.com/office/drawing/2014/main" val="1984304941"/>
                    </a:ext>
                  </a:extLst>
                </a:gridCol>
              </a:tblGrid>
              <a:tr h="0">
                <a:tc>
                  <a:txBody>
                    <a:bodyPr/>
                    <a:lstStyle/>
                    <a:p>
                      <a:pPr>
                        <a:buNone/>
                      </a:pPr>
                      <a:r>
                        <a:rPr lang="en-GB" sz="1200" dirty="0">
                          <a:solidFill>
                            <a:schemeClr val="bg1"/>
                          </a:solidFill>
                        </a:rPr>
                        <a:t>Consumer behaviour is shifting toward </a:t>
                      </a:r>
                      <a:r>
                        <a:rPr lang="en-GB" sz="1200" b="1" dirty="0">
                          <a:solidFill>
                            <a:schemeClr val="bg1"/>
                          </a:solidFill>
                        </a:rPr>
                        <a:t>online shopping and convenience</a:t>
                      </a:r>
                      <a:r>
                        <a:rPr lang="en-GB" sz="1200" dirty="0">
                          <a:solidFill>
                            <a:schemeClr val="bg1"/>
                          </a:solidFill>
                        </a:rPr>
                        <a:t>, which has reduced foot traffic in physical stores. However, there is also a growing </a:t>
                      </a:r>
                      <a:r>
                        <a:rPr lang="en-GB" sz="1200" b="1" dirty="0">
                          <a:solidFill>
                            <a:schemeClr val="bg1"/>
                          </a:solidFill>
                        </a:rPr>
                        <a:t>interest in sustainability and environmentally friendly products</a:t>
                      </a:r>
                      <a:r>
                        <a:rPr lang="en-GB" sz="1200" dirty="0">
                          <a:solidFill>
                            <a:schemeClr val="bg1"/>
                          </a:solidFill>
                        </a:rPr>
                        <a:t>, which aligns with Green Haven Florists’ eco-friendly values and could still attract environmentally conscious customers.</a:t>
                      </a:r>
                    </a:p>
                  </a:txBody>
                  <a:tcPr anchor="ctr">
                    <a:lnL>
                      <a:noFill/>
                    </a:lnL>
                    <a:lnR>
                      <a:noFill/>
                    </a:lnR>
                    <a:lnT>
                      <a:noFill/>
                    </a:lnT>
                    <a:lnB>
                      <a:noFill/>
                    </a:lnB>
                    <a:noFill/>
                  </a:tcPr>
                </a:tc>
                <a:extLst>
                  <a:ext uri="{0D108BD9-81ED-4DB2-BD59-A6C34878D82A}">
                    <a16:rowId xmlns:a16="http://schemas.microsoft.com/office/drawing/2014/main" val="1116376532"/>
                  </a:ext>
                </a:extLst>
              </a:tr>
            </a:tbl>
          </a:graphicData>
        </a:graphic>
      </p:graphicFrame>
      <p:graphicFrame>
        <p:nvGraphicFramePr>
          <p:cNvPr id="14" name="Table 13">
            <a:extLst>
              <a:ext uri="{FF2B5EF4-FFF2-40B4-BE49-F238E27FC236}">
                <a16:creationId xmlns:a16="http://schemas.microsoft.com/office/drawing/2014/main" id="{4AE84EB0-3F83-A76A-4F1E-AFA80F88FF97}"/>
              </a:ext>
            </a:extLst>
          </p:cNvPr>
          <p:cNvGraphicFramePr>
            <a:graphicFrameLocks noGrp="1"/>
          </p:cNvGraphicFramePr>
          <p:nvPr>
            <p:extLst>
              <p:ext uri="{D42A27DB-BD31-4B8C-83A1-F6EECF244321}">
                <p14:modId xmlns:p14="http://schemas.microsoft.com/office/powerpoint/2010/main" val="470423542"/>
              </p:ext>
            </p:extLst>
          </p:nvPr>
        </p:nvGraphicFramePr>
        <p:xfrm>
          <a:off x="1341533" y="5254317"/>
          <a:ext cx="7796212" cy="304800"/>
        </p:xfrm>
        <a:graphic>
          <a:graphicData uri="http://schemas.openxmlformats.org/drawingml/2006/table">
            <a:tbl>
              <a:tblPr/>
              <a:tblGrid>
                <a:gridCol w="7796212">
                  <a:extLst>
                    <a:ext uri="{9D8B030D-6E8A-4147-A177-3AD203B41FA5}">
                      <a16:colId xmlns:a16="http://schemas.microsoft.com/office/drawing/2014/main" val="3945200208"/>
                    </a:ext>
                  </a:extLst>
                </a:gridCol>
              </a:tblGrid>
              <a:tr h="0">
                <a:tc>
                  <a:txBody>
                    <a:bodyPr/>
                    <a:lstStyle/>
                    <a:p>
                      <a:pPr>
                        <a:buNone/>
                      </a:pPr>
                      <a:r>
                        <a:rPr lang="en-GB" sz="1400" b="1" dirty="0"/>
                        <a:t>Tec</a:t>
                      </a:r>
                      <a:r>
                        <a:rPr lang="en-GB" sz="1400" b="1" dirty="0">
                          <a:solidFill>
                            <a:schemeClr val="tx1"/>
                          </a:solidFill>
                        </a:rPr>
                        <a:t>hnological</a:t>
                      </a:r>
                      <a:endParaRPr lang="en-GB" sz="1400" dirty="0">
                        <a:solidFill>
                          <a:schemeClr val="tx1"/>
                        </a:solidFill>
                      </a:endParaRPr>
                    </a:p>
                  </a:txBody>
                  <a:tcPr anchor="ctr">
                    <a:lnL>
                      <a:noFill/>
                    </a:lnL>
                    <a:lnR>
                      <a:noFill/>
                    </a:lnR>
                    <a:lnT>
                      <a:noFill/>
                    </a:lnT>
                    <a:lnB>
                      <a:noFill/>
                    </a:lnB>
                    <a:noFill/>
                  </a:tcPr>
                </a:tc>
                <a:extLst>
                  <a:ext uri="{0D108BD9-81ED-4DB2-BD59-A6C34878D82A}">
                    <a16:rowId xmlns:a16="http://schemas.microsoft.com/office/drawing/2014/main" val="1129847330"/>
                  </a:ext>
                </a:extLst>
              </a:tr>
            </a:tbl>
          </a:graphicData>
        </a:graphic>
      </p:graphicFrame>
      <p:graphicFrame>
        <p:nvGraphicFramePr>
          <p:cNvPr id="16" name="Table 15">
            <a:extLst>
              <a:ext uri="{FF2B5EF4-FFF2-40B4-BE49-F238E27FC236}">
                <a16:creationId xmlns:a16="http://schemas.microsoft.com/office/drawing/2014/main" id="{ACE340C2-F4C6-0648-CC33-562C4693B313}"/>
              </a:ext>
            </a:extLst>
          </p:cNvPr>
          <p:cNvGraphicFramePr>
            <a:graphicFrameLocks noGrp="1"/>
          </p:cNvGraphicFramePr>
          <p:nvPr>
            <p:extLst>
              <p:ext uri="{D42A27DB-BD31-4B8C-83A1-F6EECF244321}">
                <p14:modId xmlns:p14="http://schemas.microsoft.com/office/powerpoint/2010/main" val="1019660299"/>
              </p:ext>
            </p:extLst>
          </p:nvPr>
        </p:nvGraphicFramePr>
        <p:xfrm>
          <a:off x="5433384" y="5007159"/>
          <a:ext cx="6736142" cy="1518673"/>
        </p:xfrm>
        <a:graphic>
          <a:graphicData uri="http://schemas.openxmlformats.org/drawingml/2006/table">
            <a:tbl>
              <a:tblPr/>
              <a:tblGrid>
                <a:gridCol w="6736142">
                  <a:extLst>
                    <a:ext uri="{9D8B030D-6E8A-4147-A177-3AD203B41FA5}">
                      <a16:colId xmlns:a16="http://schemas.microsoft.com/office/drawing/2014/main" val="2041744205"/>
                    </a:ext>
                  </a:extLst>
                </a:gridCol>
              </a:tblGrid>
              <a:tr h="1518673">
                <a:tc>
                  <a:txBody>
                    <a:bodyPr/>
                    <a:lstStyle/>
                    <a:p>
                      <a:pPr>
                        <a:buNone/>
                      </a:pPr>
                      <a:r>
                        <a:rPr lang="en-GB" sz="1400" dirty="0">
                          <a:solidFill>
                            <a:schemeClr val="bg1"/>
                          </a:solidFill>
                        </a:rPr>
                        <a:t>The business currently has an </a:t>
                      </a:r>
                      <a:r>
                        <a:rPr lang="en-GB" sz="1400" b="1" dirty="0">
                          <a:solidFill>
                            <a:schemeClr val="bg1"/>
                          </a:solidFill>
                        </a:rPr>
                        <a:t>outdated website and limited digital marketing</a:t>
                      </a:r>
                      <a:r>
                        <a:rPr lang="en-GB" sz="1400" dirty="0">
                          <a:solidFill>
                            <a:schemeClr val="bg1"/>
                          </a:solidFill>
                        </a:rPr>
                        <a:t>, which puts it at a disadvantage compared to competitors with strong online platforms and social media presence. Advancements in </a:t>
                      </a:r>
                      <a:r>
                        <a:rPr lang="en-GB" sz="1400" b="1" dirty="0">
                          <a:solidFill>
                            <a:schemeClr val="bg1"/>
                          </a:solidFill>
                        </a:rPr>
                        <a:t>e-commerce, online ordering, and digital marketing tools</a:t>
                      </a:r>
                      <a:r>
                        <a:rPr lang="en-GB" sz="1400" dirty="0">
                          <a:solidFill>
                            <a:schemeClr val="bg1"/>
                          </a:solidFill>
                        </a:rPr>
                        <a:t> present opportunities to reach more customers and increase online sale</a:t>
                      </a:r>
                    </a:p>
                  </a:txBody>
                  <a:tcPr anchor="ctr">
                    <a:lnL>
                      <a:noFill/>
                    </a:lnL>
                    <a:lnR>
                      <a:noFill/>
                    </a:lnR>
                    <a:lnT>
                      <a:noFill/>
                    </a:lnT>
                    <a:lnB>
                      <a:noFill/>
                    </a:lnB>
                    <a:noFill/>
                  </a:tcPr>
                </a:tc>
                <a:extLst>
                  <a:ext uri="{0D108BD9-81ED-4DB2-BD59-A6C34878D82A}">
                    <a16:rowId xmlns:a16="http://schemas.microsoft.com/office/drawing/2014/main" val="717611241"/>
                  </a:ext>
                </a:extLst>
              </a:tr>
            </a:tbl>
          </a:graphicData>
        </a:graphic>
      </p:graphicFrame>
    </p:spTree>
    <p:extLst>
      <p:ext uri="{BB962C8B-B14F-4D97-AF65-F5344CB8AC3E}">
        <p14:creationId xmlns:p14="http://schemas.microsoft.com/office/powerpoint/2010/main" val="28949269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36FA072-D541-4EE8-9DC6-513AAB2B9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1"/>
            <a:ext cx="11184467"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2BD4AA0B-889E-42F1-8C61-06B5909880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3" name="Rectangle 12">
            <a:extLst>
              <a:ext uri="{FF2B5EF4-FFF2-40B4-BE49-F238E27FC236}">
                <a16:creationId xmlns:a16="http://schemas.microsoft.com/office/drawing/2014/main" id="{27A27B9E-2573-4972-8BC6-6FC372B9F6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2684A4E-2FEB-456B-BFC9-4FEA3CCD56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23B988-48E7-49A8-28BE-547EDF576394}"/>
              </a:ext>
            </a:extLst>
          </p:cNvPr>
          <p:cNvSpPr>
            <a:spLocks noGrp="1"/>
          </p:cNvSpPr>
          <p:nvPr>
            <p:ph type="title"/>
          </p:nvPr>
        </p:nvSpPr>
        <p:spPr>
          <a:xfrm>
            <a:off x="1808936" y="2811270"/>
            <a:ext cx="3473753" cy="1770045"/>
          </a:xfrm>
        </p:spPr>
        <p:txBody>
          <a:bodyPr>
            <a:normAutofit/>
          </a:bodyPr>
          <a:lstStyle/>
          <a:p>
            <a:pPr algn="l"/>
            <a:r>
              <a:rPr lang="en-GB" sz="2600" b="1"/>
              <a:t>Recommendations for Improvement</a:t>
            </a:r>
            <a:br>
              <a:rPr lang="en-GB" sz="2600"/>
            </a:br>
            <a:endParaRPr lang="en-US" sz="2600"/>
          </a:p>
        </p:txBody>
      </p:sp>
      <p:graphicFrame>
        <p:nvGraphicFramePr>
          <p:cNvPr id="5" name="Content Placeholder 2">
            <a:extLst>
              <a:ext uri="{FF2B5EF4-FFF2-40B4-BE49-F238E27FC236}">
                <a16:creationId xmlns:a16="http://schemas.microsoft.com/office/drawing/2014/main" id="{3DB6529C-ED8A-B2E7-8FB9-762239CB9AE5}"/>
              </a:ext>
            </a:extLst>
          </p:cNvPr>
          <p:cNvGraphicFramePr>
            <a:graphicFrameLocks noGrp="1"/>
          </p:cNvGraphicFramePr>
          <p:nvPr>
            <p:ph idx="1"/>
            <p:extLst>
              <p:ext uri="{D42A27DB-BD31-4B8C-83A1-F6EECF244321}">
                <p14:modId xmlns:p14="http://schemas.microsoft.com/office/powerpoint/2010/main" val="1412649459"/>
              </p:ext>
            </p:extLst>
          </p:nvPr>
        </p:nvGraphicFramePr>
        <p:xfrm>
          <a:off x="6280264" y="550974"/>
          <a:ext cx="5295778" cy="572756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9847198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4967A7A6-BAF2-4381-9705-C31A83A5A2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a:extLst>
              <a:ext uri="{FF2B5EF4-FFF2-40B4-BE49-F238E27FC236}">
                <a16:creationId xmlns:a16="http://schemas.microsoft.com/office/drawing/2014/main" id="{984EA61F-AAFE-4370-A43B-DE1487C1097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24" name="Picture 23">
            <a:extLst>
              <a:ext uri="{FF2B5EF4-FFF2-40B4-BE49-F238E27FC236}">
                <a16:creationId xmlns:a16="http://schemas.microsoft.com/office/drawing/2014/main" id="{5DD3F6F6-DFAB-456E-80D6-AA3F841AD4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26" name="Rectangle 25">
            <a:extLst>
              <a:ext uri="{FF2B5EF4-FFF2-40B4-BE49-F238E27FC236}">
                <a16:creationId xmlns:a16="http://schemas.microsoft.com/office/drawing/2014/main" id="{430B1E48-1E93-4EE2-AFFB-8E528FDA1F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E3A1387C-A161-4A3C-91B0-AADC43458C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F19CFEE1-AF86-42B8-9EC4-EDB6FC4AF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F687DE7A-1CA1-47F3-9C60-E504EFD97F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CEF0D9DD-0C7C-3363-0D78-F106A8E0B8B1}"/>
              </a:ext>
            </a:extLst>
          </p:cNvPr>
          <p:cNvGraphicFramePr>
            <a:graphicFrameLocks noGrp="1"/>
          </p:cNvGraphicFramePr>
          <p:nvPr>
            <p:ph idx="1"/>
            <p:extLst>
              <p:ext uri="{D42A27DB-BD31-4B8C-83A1-F6EECF244321}">
                <p14:modId xmlns:p14="http://schemas.microsoft.com/office/powerpoint/2010/main" val="2047783059"/>
              </p:ext>
            </p:extLst>
          </p:nvPr>
        </p:nvGraphicFramePr>
        <p:xfrm>
          <a:off x="5696506" y="164388"/>
          <a:ext cx="5240849" cy="645217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 name="Picture 5" descr="A bee on a flower&#10;&#10;AI-generated content may be incorrect.">
            <a:extLst>
              <a:ext uri="{FF2B5EF4-FFF2-40B4-BE49-F238E27FC236}">
                <a16:creationId xmlns:a16="http://schemas.microsoft.com/office/drawing/2014/main" id="{C01AB11E-4739-1B28-F9C7-1E3B5F2A3EBE}"/>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1286250" y="445566"/>
            <a:ext cx="4044593" cy="4274050"/>
          </a:xfrm>
          <a:prstGeom prst="rect">
            <a:avLst/>
          </a:prstGeom>
        </p:spPr>
      </p:pic>
    </p:spTree>
    <p:extLst>
      <p:ext uri="{BB962C8B-B14F-4D97-AF65-F5344CB8AC3E}">
        <p14:creationId xmlns:p14="http://schemas.microsoft.com/office/powerpoint/2010/main" val="20354089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2CC66E-4D78-C09B-A08D-2A6F5297BA2A}"/>
              </a:ext>
            </a:extLst>
          </p:cNvPr>
          <p:cNvSpPr>
            <a:spLocks noGrp="1"/>
          </p:cNvSpPr>
          <p:nvPr>
            <p:ph type="title"/>
          </p:nvPr>
        </p:nvSpPr>
        <p:spPr/>
        <p:txBody>
          <a:bodyPr/>
          <a:lstStyle/>
          <a:p>
            <a:r>
              <a:rPr lang="en-GB" b="1" dirty="0"/>
              <a:t> Conclusion &amp; Next Steps</a:t>
            </a:r>
            <a:br>
              <a:rPr lang="en-GB" dirty="0"/>
            </a:br>
            <a:endParaRPr lang="en-US" dirty="0"/>
          </a:p>
        </p:txBody>
      </p:sp>
      <p:graphicFrame>
        <p:nvGraphicFramePr>
          <p:cNvPr id="5" name="Content Placeholder 2">
            <a:extLst>
              <a:ext uri="{FF2B5EF4-FFF2-40B4-BE49-F238E27FC236}">
                <a16:creationId xmlns:a16="http://schemas.microsoft.com/office/drawing/2014/main" id="{8E813192-A2E9-3954-F669-CD1FEB84BE09}"/>
              </a:ext>
            </a:extLst>
          </p:cNvPr>
          <p:cNvGraphicFramePr>
            <a:graphicFrameLocks noGrp="1"/>
          </p:cNvGraphicFramePr>
          <p:nvPr>
            <p:ph idx="1"/>
          </p:nvPr>
        </p:nvGraphicFramePr>
        <p:xfrm>
          <a:off x="2773599" y="2052116"/>
          <a:ext cx="7796540" cy="39978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057235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pic>
        <p:nvPicPr>
          <p:cNvPr id="12" name="Picture 11">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45489" y="-5487"/>
            <a:ext cx="12189867" cy="6858000"/>
          </a:xfrm>
          <a:prstGeom prst="rect">
            <a:avLst/>
          </a:prstGeom>
        </p:spPr>
      </p:pic>
      <p:sp>
        <p:nvSpPr>
          <p:cNvPr id="14" name="Rectangle 13">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6" name="Freeform: Shape 15">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910" y="0"/>
            <a:ext cx="7869544"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996">
                <a:srgbClr val="1F2D29">
                  <a:alpha val="4000"/>
                </a:srgbClr>
              </a:gs>
              <a:gs pos="20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8" name="Oval 17">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57960" y="764389"/>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1CD849-8060-7471-04B9-332D54EABE9D}"/>
              </a:ext>
            </a:extLst>
          </p:cNvPr>
          <p:cNvSpPr>
            <a:spLocks noGrp="1"/>
          </p:cNvSpPr>
          <p:nvPr>
            <p:ph type="title"/>
          </p:nvPr>
        </p:nvSpPr>
        <p:spPr>
          <a:xfrm>
            <a:off x="2611808" y="808056"/>
            <a:ext cx="7958331" cy="1530542"/>
          </a:xfrm>
        </p:spPr>
        <p:txBody>
          <a:bodyPr>
            <a:normAutofit/>
          </a:bodyPr>
          <a:lstStyle/>
          <a:p>
            <a:pPr algn="l"/>
            <a:r>
              <a:rPr lang="en-US" sz="4800" dirty="0"/>
              <a:t>Reference </a:t>
            </a:r>
          </a:p>
        </p:txBody>
      </p:sp>
      <p:sp>
        <p:nvSpPr>
          <p:cNvPr id="3" name="Content Placeholder 2">
            <a:extLst>
              <a:ext uri="{FF2B5EF4-FFF2-40B4-BE49-F238E27FC236}">
                <a16:creationId xmlns:a16="http://schemas.microsoft.com/office/drawing/2014/main" id="{C829BC97-5CFA-CC93-6134-4C58435C0C28}"/>
              </a:ext>
            </a:extLst>
          </p:cNvPr>
          <p:cNvSpPr>
            <a:spLocks noGrp="1"/>
          </p:cNvSpPr>
          <p:nvPr>
            <p:ph idx="1"/>
          </p:nvPr>
        </p:nvSpPr>
        <p:spPr>
          <a:xfrm>
            <a:off x="2362874" y="2662280"/>
            <a:ext cx="8207265" cy="3387664"/>
          </a:xfrm>
        </p:spPr>
        <p:txBody>
          <a:bodyPr anchor="t">
            <a:normAutofit/>
          </a:bodyPr>
          <a:lstStyle/>
          <a:p>
            <a:pPr marL="0" indent="0">
              <a:buNone/>
            </a:pPr>
            <a:r>
              <a:rPr lang="en-GB" dirty="0"/>
              <a:t>Behe BK, Campbell BL, Hall CR, Khachatryan H, Dennis JH, Yue C. 2013. Consumer preferences for local and sustainable plant production characteristics. </a:t>
            </a:r>
            <a:r>
              <a:rPr lang="en-GB" i="1" dirty="0" err="1"/>
              <a:t>HortScience</a:t>
            </a:r>
            <a:r>
              <a:rPr lang="en-GB" dirty="0"/>
              <a:t>. 48(2):200–208.</a:t>
            </a:r>
          </a:p>
          <a:p>
            <a:pPr marL="0" indent="0">
              <a:buNone/>
            </a:pPr>
            <a:endParaRPr lang="en-US" dirty="0"/>
          </a:p>
        </p:txBody>
      </p:sp>
    </p:spTree>
    <p:extLst>
      <p:ext uri="{BB962C8B-B14F-4D97-AF65-F5344CB8AC3E}">
        <p14:creationId xmlns:p14="http://schemas.microsoft.com/office/powerpoint/2010/main" val="311311293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docProps/app.xml><?xml version="1.0" encoding="utf-8"?>
<Properties xmlns="http://schemas.openxmlformats.org/officeDocument/2006/extended-properties" xmlns:vt="http://schemas.openxmlformats.org/officeDocument/2006/docPropsVTypes">
  <Template>Madison</Template>
  <TotalTime>27503</TotalTime>
  <Words>1159</Words>
  <Application>Microsoft Macintosh PowerPoint</Application>
  <PresentationFormat>Widescreen</PresentationFormat>
  <Paragraphs>78</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MS Shell Dlg 2</vt:lpstr>
      <vt:lpstr>Wingdings</vt:lpstr>
      <vt:lpstr>Wingdings 3</vt:lpstr>
      <vt:lpstr>Madison</vt:lpstr>
      <vt:lpstr>Green haven florist :Analysis  Addressing the Decline in Sales &amp; Finding a Path Forward   </vt:lpstr>
      <vt:lpstr>Green florist</vt:lpstr>
      <vt:lpstr>Key issue</vt:lpstr>
      <vt:lpstr>The Issues Impacting Green Haven Florists </vt:lpstr>
      <vt:lpstr>5W2H Analysis – Green Haven Florists</vt:lpstr>
      <vt:lpstr>PESTLE Analysis – Green Haven Florists </vt:lpstr>
      <vt:lpstr>Recommendations for Improvement </vt:lpstr>
      <vt:lpstr>PowerPoint Presentation</vt:lpstr>
      <vt:lpstr> Conclusion &amp; Next Steps </vt:lpstr>
      <vt:lpstr>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Raylin Sufran Yevilla (1919326)</dc:creator>
  <cp:lastModifiedBy>Raylin Sufran Yevilla (1919326)</cp:lastModifiedBy>
  <cp:revision>2</cp:revision>
  <dcterms:created xsi:type="dcterms:W3CDTF">2026-02-14T12:29:49Z</dcterms:created>
  <dcterms:modified xsi:type="dcterms:W3CDTF">2026-03-15T21:09:39Z</dcterms:modified>
</cp:coreProperties>
</file>