
<file path=[Content_Types].xml><?xml version="1.0" encoding="utf-8"?>
<Types xmlns="http://schemas.openxmlformats.org/package/2006/content-types">
  <Default Extension="jpeg" ContentType="image/jpeg"/>
  <Default Extension="JPG" ContentType="image/.jpg"/>
  <Default Extension="png" ContentType="image/png"/>
  <Default Extension="gif" ContentType="image/gif"/>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commentAuthors.xml" ContentType="application/vnd.openxmlformats-officedocument.presentationml.commentAuthors+xml"/>
  <Override PartName="/ppt/comments/comment1.xml" ContentType="application/vnd.openxmlformats-officedocument.presentationml.comments+xml"/>
  <Override PartName="/ppt/comments/comment10.xml" ContentType="application/vnd.openxmlformats-officedocument.presentationml.comments+xml"/>
  <Override PartName="/ppt/comments/comment11.xml" ContentType="application/vnd.openxmlformats-officedocument.presentationml.comments+xml"/>
  <Override PartName="/ppt/comments/comment12.xml" ContentType="application/vnd.openxmlformats-officedocument.presentationml.comments+xml"/>
  <Override PartName="/ppt/comments/comment13.xml" ContentType="application/vnd.openxmlformats-officedocument.presentationml.comments+xml"/>
  <Override PartName="/ppt/comments/comment14.xml" ContentType="application/vnd.openxmlformats-officedocument.presentationml.comments+xml"/>
  <Override PartName="/ppt/comments/comment15.xml" ContentType="application/vnd.openxmlformats-officedocument.presentationml.comments+xml"/>
  <Override PartName="/ppt/comments/comment16.xml" ContentType="application/vnd.openxmlformats-officedocument.presentationml.comments+xml"/>
  <Override PartName="/ppt/comments/comment17.xml" ContentType="application/vnd.openxmlformats-officedocument.presentationml.comments+xml"/>
  <Override PartName="/ppt/comments/comment18.xml" ContentType="application/vnd.openxmlformats-officedocument.presentationml.comments+xml"/>
  <Override PartName="/ppt/comments/comment19.xml" ContentType="application/vnd.openxmlformats-officedocument.presentationml.comments+xml"/>
  <Override PartName="/ppt/comments/comment2.xml" ContentType="application/vnd.openxmlformats-officedocument.presentationml.comments+xml"/>
  <Override PartName="/ppt/comments/comment20.xml" ContentType="application/vnd.openxmlformats-officedocument.presentationml.comments+xml"/>
  <Override PartName="/ppt/comments/comment21.xml" ContentType="application/vnd.openxmlformats-officedocument.presentationml.comments+xml"/>
  <Override PartName="/ppt/comments/comment22.xml" ContentType="application/vnd.openxmlformats-officedocument.presentationml.comments+xml"/>
  <Override PartName="/ppt/comments/comment23.xml" ContentType="application/vnd.openxmlformats-officedocument.presentationml.comments+xml"/>
  <Override PartName="/ppt/comments/comment24.xml" ContentType="application/vnd.openxmlformats-officedocument.presentationml.comments+xml"/>
  <Override PartName="/ppt/comments/comment25.xml" ContentType="application/vnd.openxmlformats-officedocument.presentationml.comments+xml"/>
  <Override PartName="/ppt/comments/comment26.xml" ContentType="application/vnd.openxmlformats-officedocument.presentationml.comments+xml"/>
  <Override PartName="/ppt/comments/comment27.xml" ContentType="application/vnd.openxmlformats-officedocument.presentationml.comments+xml"/>
  <Override PartName="/ppt/comments/comment28.xml" ContentType="application/vnd.openxmlformats-officedocument.presentationml.comments+xml"/>
  <Override PartName="/ppt/comments/comment29.xml" ContentType="application/vnd.openxmlformats-officedocument.presentationml.comments+xml"/>
  <Override PartName="/ppt/comments/comment3.xml" ContentType="application/vnd.openxmlformats-officedocument.presentationml.comments+xml"/>
  <Override PartName="/ppt/comments/comment30.xml" ContentType="application/vnd.openxmlformats-officedocument.presentationml.comments+xml"/>
  <Override PartName="/ppt/comments/comment31.xml" ContentType="application/vnd.openxmlformats-officedocument.presentationml.comments+xml"/>
  <Override PartName="/ppt/comments/comment32.xml" ContentType="application/vnd.openxmlformats-officedocument.presentationml.comments+xml"/>
  <Override PartName="/ppt/comments/comment33.xml" ContentType="application/vnd.openxmlformats-officedocument.presentationml.comments+xml"/>
  <Override PartName="/ppt/comments/comment34.xml" ContentType="application/vnd.openxmlformats-officedocument.presentationml.comments+xml"/>
  <Override PartName="/ppt/comments/comment35.xml" ContentType="application/vnd.openxmlformats-officedocument.presentationml.comments+xml"/>
  <Override PartName="/ppt/comments/comment36.xml" ContentType="application/vnd.openxmlformats-officedocument.presentationml.comments+xml"/>
  <Override PartName="/ppt/comments/comment37.xml" ContentType="application/vnd.openxmlformats-officedocument.presentationml.comments+xml"/>
  <Override PartName="/ppt/comments/comment38.xml" ContentType="application/vnd.openxmlformats-officedocument.presentationml.comments+xml"/>
  <Override PartName="/ppt/comments/comment39.xml" ContentType="application/vnd.openxmlformats-officedocument.presentationml.comments+xml"/>
  <Override PartName="/ppt/comments/comment4.xml" ContentType="application/vnd.openxmlformats-officedocument.presentationml.comments+xml"/>
  <Override PartName="/ppt/comments/comment40.xml" ContentType="application/vnd.openxmlformats-officedocument.presentationml.comments+xml"/>
  <Override PartName="/ppt/comments/comment41.xml" ContentType="application/vnd.openxmlformats-officedocument.presentationml.comments+xml"/>
  <Override PartName="/ppt/comments/comment42.xml" ContentType="application/vnd.openxmlformats-officedocument.presentationml.comments+xml"/>
  <Override PartName="/ppt/comments/comment43.xml" ContentType="application/vnd.openxmlformats-officedocument.presentationml.comments+xml"/>
  <Override PartName="/ppt/comments/comment44.xml" ContentType="application/vnd.openxmlformats-officedocument.presentationml.comments+xml"/>
  <Override PartName="/ppt/comments/comment45.xml" ContentType="application/vnd.openxmlformats-officedocument.presentationml.comments+xml"/>
  <Override PartName="/ppt/comments/comment46.xml" ContentType="application/vnd.openxmlformats-officedocument.presentationml.comments+xml"/>
  <Override PartName="/ppt/comments/comment47.xml" ContentType="application/vnd.openxmlformats-officedocument.presentationml.comments+xml"/>
  <Override PartName="/ppt/comments/comment48.xml" ContentType="application/vnd.openxmlformats-officedocument.presentationml.comments+xml"/>
  <Override PartName="/ppt/comments/comment49.xml" ContentType="application/vnd.openxmlformats-officedocument.presentationml.comments+xml"/>
  <Override PartName="/ppt/comments/comment5.xml" ContentType="application/vnd.openxmlformats-officedocument.presentationml.comments+xml"/>
  <Override PartName="/ppt/comments/comment50.xml" ContentType="application/vnd.openxmlformats-officedocument.presentationml.comments+xml"/>
  <Override PartName="/ppt/comments/comment6.xml" ContentType="application/vnd.openxmlformats-officedocument.presentationml.comments+xml"/>
  <Override PartName="/ppt/comments/comment7.xml" ContentType="application/vnd.openxmlformats-officedocument.presentationml.comments+xml"/>
  <Override PartName="/ppt/comments/comment8.xml" ContentType="application/vnd.openxmlformats-officedocument.presentationml.comments+xml"/>
  <Override PartName="/ppt/comments/comment9.xml" ContentType="application/vnd.openxmlformats-officedocument.presentationml.comment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 id="260" r:id="rId4"/>
    <p:sldId id="412" r:id="rId5"/>
    <p:sldId id="306" r:id="rId6"/>
    <p:sldId id="399" r:id="rId7"/>
    <p:sldId id="280" r:id="rId8"/>
    <p:sldId id="395" r:id="rId9"/>
    <p:sldId id="283" r:id="rId10"/>
    <p:sldId id="282" r:id="rId11"/>
    <p:sldId id="284" r:id="rId12"/>
    <p:sldId id="287" r:id="rId13"/>
    <p:sldId id="288" r:id="rId14"/>
    <p:sldId id="289" r:id="rId15"/>
    <p:sldId id="290" r:id="rId16"/>
    <p:sldId id="295" r:id="rId17"/>
    <p:sldId id="298" r:id="rId18"/>
    <p:sldId id="299" r:id="rId19"/>
    <p:sldId id="300" r:id="rId20"/>
    <p:sldId id="301" r:id="rId21"/>
    <p:sldId id="302" r:id="rId22"/>
    <p:sldId id="303" r:id="rId23"/>
    <p:sldId id="304" r:id="rId24"/>
    <p:sldId id="271" r:id="rId25"/>
    <p:sldId id="309" r:id="rId26"/>
    <p:sldId id="273" r:id="rId27"/>
    <p:sldId id="335" r:id="rId28"/>
    <p:sldId id="310" r:id="rId29"/>
    <p:sldId id="327" r:id="rId30"/>
    <p:sldId id="312" r:id="rId31"/>
    <p:sldId id="313" r:id="rId32"/>
    <p:sldId id="315" r:id="rId33"/>
    <p:sldId id="316" r:id="rId34"/>
    <p:sldId id="317" r:id="rId35"/>
    <p:sldId id="318" r:id="rId36"/>
    <p:sldId id="319" r:id="rId37"/>
    <p:sldId id="320" r:id="rId38"/>
    <p:sldId id="321" r:id="rId39"/>
    <p:sldId id="322" r:id="rId40"/>
    <p:sldId id="323" r:id="rId41"/>
    <p:sldId id="324" r:id="rId42"/>
    <p:sldId id="325" r:id="rId43"/>
    <p:sldId id="308" r:id="rId44"/>
    <p:sldId id="305" r:id="rId45"/>
    <p:sldId id="400" r:id="rId46"/>
    <p:sldId id="401" r:id="rId47"/>
    <p:sldId id="404" r:id="rId48"/>
    <p:sldId id="402" r:id="rId49"/>
    <p:sldId id="403" r:id="rId50"/>
    <p:sldId id="411" r:id="rId51"/>
    <p:sldId id="405" r:id="rId52"/>
    <p:sldId id="413" r:id="rId53"/>
    <p:sldId id="406" r:id="rId54"/>
    <p:sldId id="414" r:id="rId55"/>
  </p:sldIdLst>
  <p:sldSz cx="12192000" cy="6858000"/>
  <p:notesSz cx="6858000" cy="9144000"/>
  <p:custDataLst>
    <p:tags r:id="rId60"/>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enovo" initials="l"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0" Type="http://schemas.openxmlformats.org/officeDocument/2006/relationships/tags" Target="tags/tag41.xml"/><Relationship Id="rId6" Type="http://schemas.openxmlformats.org/officeDocument/2006/relationships/slide" Target="slides/slide4.xml"/><Relationship Id="rId59" Type="http://schemas.openxmlformats.org/officeDocument/2006/relationships/commentAuthors" Target="commentAuthors.xml"/><Relationship Id="rId58" Type="http://schemas.openxmlformats.org/officeDocument/2006/relationships/tableStyles" Target="tableStyles.xml"/><Relationship Id="rId57" Type="http://schemas.openxmlformats.org/officeDocument/2006/relationships/viewProps" Target="viewProps.xml"/><Relationship Id="rId56" Type="http://schemas.openxmlformats.org/officeDocument/2006/relationships/presProps" Target="presProps.xml"/><Relationship Id="rId55" Type="http://schemas.openxmlformats.org/officeDocument/2006/relationships/slide" Target="slides/slide53.xml"/><Relationship Id="rId54" Type="http://schemas.openxmlformats.org/officeDocument/2006/relationships/slide" Target="slides/slide52.xml"/><Relationship Id="rId53" Type="http://schemas.openxmlformats.org/officeDocument/2006/relationships/slide" Target="slides/slide51.xml"/><Relationship Id="rId52" Type="http://schemas.openxmlformats.org/officeDocument/2006/relationships/slide" Target="slides/slide50.xml"/><Relationship Id="rId51" Type="http://schemas.openxmlformats.org/officeDocument/2006/relationships/slide" Target="slides/slide49.xml"/><Relationship Id="rId50" Type="http://schemas.openxmlformats.org/officeDocument/2006/relationships/slide" Target="slides/slide48.xml"/><Relationship Id="rId5" Type="http://schemas.openxmlformats.org/officeDocument/2006/relationships/slide" Target="slides/slide3.xml"/><Relationship Id="rId49" Type="http://schemas.openxmlformats.org/officeDocument/2006/relationships/slide" Target="slides/slide47.xml"/><Relationship Id="rId48" Type="http://schemas.openxmlformats.org/officeDocument/2006/relationships/slide" Target="slides/slide46.xml"/><Relationship Id="rId47" Type="http://schemas.openxmlformats.org/officeDocument/2006/relationships/slide" Target="slides/slide45.xml"/><Relationship Id="rId46" Type="http://schemas.openxmlformats.org/officeDocument/2006/relationships/slide" Target="slides/slide44.xml"/><Relationship Id="rId45" Type="http://schemas.openxmlformats.org/officeDocument/2006/relationships/slide" Target="slides/slide43.xml"/><Relationship Id="rId44" Type="http://schemas.openxmlformats.org/officeDocument/2006/relationships/slide" Target="slides/slide42.xml"/><Relationship Id="rId43" Type="http://schemas.openxmlformats.org/officeDocument/2006/relationships/slide" Target="slides/slide41.xml"/><Relationship Id="rId42" Type="http://schemas.openxmlformats.org/officeDocument/2006/relationships/slide" Target="slides/slide40.xml"/><Relationship Id="rId41" Type="http://schemas.openxmlformats.org/officeDocument/2006/relationships/slide" Target="slides/slide39.xml"/><Relationship Id="rId40" Type="http://schemas.openxmlformats.org/officeDocument/2006/relationships/slide" Target="slides/slide38.xml"/><Relationship Id="rId4" Type="http://schemas.openxmlformats.org/officeDocument/2006/relationships/slide" Target="slides/slide2.xml"/><Relationship Id="rId39" Type="http://schemas.openxmlformats.org/officeDocument/2006/relationships/slide" Target="slides/slide37.xml"/><Relationship Id="rId38" Type="http://schemas.openxmlformats.org/officeDocument/2006/relationships/slide" Target="slides/slide36.xml"/><Relationship Id="rId37" Type="http://schemas.openxmlformats.org/officeDocument/2006/relationships/slide" Target="slides/slide35.xml"/><Relationship Id="rId36" Type="http://schemas.openxmlformats.org/officeDocument/2006/relationships/slide" Target="slides/slide34.xml"/><Relationship Id="rId35" Type="http://schemas.openxmlformats.org/officeDocument/2006/relationships/slide" Target="slides/slide33.xml"/><Relationship Id="rId34" Type="http://schemas.openxmlformats.org/officeDocument/2006/relationships/slide" Target="slides/slide32.xml"/><Relationship Id="rId33" Type="http://schemas.openxmlformats.org/officeDocument/2006/relationships/slide" Target="slides/slide31.xml"/><Relationship Id="rId32" Type="http://schemas.openxmlformats.org/officeDocument/2006/relationships/slide" Target="slides/slide30.xml"/><Relationship Id="rId31" Type="http://schemas.openxmlformats.org/officeDocument/2006/relationships/slide" Target="slides/slide29.xml"/><Relationship Id="rId30" Type="http://schemas.openxmlformats.org/officeDocument/2006/relationships/slide" Target="slides/slide28.xml"/><Relationship Id="rId3" Type="http://schemas.openxmlformats.org/officeDocument/2006/relationships/slide" Target="slides/slide1.xml"/><Relationship Id="rId29" Type="http://schemas.openxmlformats.org/officeDocument/2006/relationships/slide" Target="slides/slide27.xml"/><Relationship Id="rId28" Type="http://schemas.openxmlformats.org/officeDocument/2006/relationships/slide" Target="slides/slide26.xml"/><Relationship Id="rId27" Type="http://schemas.openxmlformats.org/officeDocument/2006/relationships/slide" Target="slides/slide25.xml"/><Relationship Id="rId26" Type="http://schemas.openxmlformats.org/officeDocument/2006/relationships/slide" Target="slides/slide24.xml"/><Relationship Id="rId25" Type="http://schemas.openxmlformats.org/officeDocument/2006/relationships/slide" Target="slides/slide23.xml"/><Relationship Id="rId24" Type="http://schemas.openxmlformats.org/officeDocument/2006/relationships/slide" Target="slides/slide22.xml"/><Relationship Id="rId23" Type="http://schemas.openxmlformats.org/officeDocument/2006/relationships/slide" Target="slides/slide21.xml"/><Relationship Id="rId22" Type="http://schemas.openxmlformats.org/officeDocument/2006/relationships/slide" Target="slides/slide20.xml"/><Relationship Id="rId21" Type="http://schemas.openxmlformats.org/officeDocument/2006/relationships/slide" Target="slides/slide19.xml"/><Relationship Id="rId20" Type="http://schemas.openxmlformats.org/officeDocument/2006/relationships/slide" Target="slides/slide18.xml"/><Relationship Id="rId2" Type="http://schemas.openxmlformats.org/officeDocument/2006/relationships/theme" Target="theme/theme1.xml"/><Relationship Id="rId19" Type="http://schemas.openxmlformats.org/officeDocument/2006/relationships/slide" Target="slides/slide17.xml"/><Relationship Id="rId18" Type="http://schemas.openxmlformats.org/officeDocument/2006/relationships/slide" Target="slides/slide16.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3-08-07T00:44:53.845" idx="1">
    <p:pos x="10" y="10"/>
    <p:text/>
  </p:cm>
</p:cmLst>
</file>

<file path=ppt/comments/comment2.xml><?xml version="1.0" encoding="utf-8"?>
<p:cmLst xmlns:a="http://schemas.openxmlformats.org/drawingml/2006/main" xmlns:r="http://schemas.openxmlformats.org/officeDocument/2006/relationships" xmlns:p="http://schemas.openxmlformats.org/presentationml/2006/main">
  <p:cm authorId="1" dt="2023-08-07T00:44:53.845" idx="1">
    <p:pos x="10" y="10"/>
    <p:text/>
  </p:cm>
</p:cmLst>
</file>

<file path=ppt/comments/comment3.xml><?xml version="1.0" encoding="utf-8"?>
<p:cmLst xmlns:a="http://schemas.openxmlformats.org/drawingml/2006/main" xmlns:r="http://schemas.openxmlformats.org/officeDocument/2006/relationships" xmlns:p="http://schemas.openxmlformats.org/presentationml/2006/main">
  <p:cm authorId="1" dt="2023-08-07T00:44:53.845" idx="1">
    <p:pos x="10" y="10"/>
    <p:text/>
  </p:cm>
</p:cmLst>
</file>

<file path=ppt/comments/comment4.xml><?xml version="1.0" encoding="utf-8"?>
<p:cmLst xmlns:a="http://schemas.openxmlformats.org/drawingml/2006/main" xmlns:r="http://schemas.openxmlformats.org/officeDocument/2006/relationships" xmlns:p="http://schemas.openxmlformats.org/presentationml/2006/main">
  <p:cm authorId="1" dt="2023-08-07T00:44:53.845" idx="1">
    <p:pos x="10" y="10"/>
    <p:text/>
  </p:cm>
</p:cmLst>
</file>

<file path=ppt/comments/comment5.xml><?xml version="1.0" encoding="utf-8"?>
<p:cmLst xmlns:a="http://schemas.openxmlformats.org/drawingml/2006/main" xmlns:r="http://schemas.openxmlformats.org/officeDocument/2006/relationships" xmlns:p="http://schemas.openxmlformats.org/presentationml/2006/main">
  <p:cm authorId="1" dt="2023-08-07T00:44:53.845" idx="1">
    <p:pos x="10" y="10"/>
    <p:text/>
  </p:cm>
</p:cmLst>
</file>

<file path=ppt/comments/comment6.xml><?xml version="1.0" encoding="utf-8"?>
<p:cmLst xmlns:a="http://schemas.openxmlformats.org/drawingml/2006/main" xmlns:r="http://schemas.openxmlformats.org/officeDocument/2006/relationships" xmlns:p="http://schemas.openxmlformats.org/presentationml/2006/main">
  <p:cm authorId="1" dt="2023-08-07T00:44:53.845" idx="1">
    <p:pos x="10" y="10"/>
    <p:text/>
  </p:cm>
</p:cmLst>
</file>

<file path=ppt/comments/comment7.xml><?xml version="1.0" encoding="utf-8"?>
<p:cmLst xmlns:a="http://schemas.openxmlformats.org/drawingml/2006/main" xmlns:r="http://schemas.openxmlformats.org/officeDocument/2006/relationships" xmlns:p="http://schemas.openxmlformats.org/presentationml/2006/main">
  <p:cm authorId="1" dt="2023-08-07T00:44:53.845" idx="1">
    <p:pos x="10" y="10"/>
    <p:text/>
  </p:cm>
</p:cmLst>
</file>

<file path=ppt/comments/comment8.xml><?xml version="1.0" encoding="utf-8"?>
<p:cmLst xmlns:a="http://schemas.openxmlformats.org/drawingml/2006/main" xmlns:r="http://schemas.openxmlformats.org/officeDocument/2006/relationships" xmlns:p="http://schemas.openxmlformats.org/presentationml/2006/main">
  <p:cm authorId="1" dt="2023-08-07T00:44:53.845" idx="1">
    <p:pos x="10" y="10"/>
    <p:text/>
  </p:cm>
</p:cmLst>
</file>

<file path=ppt/comments/comment9.xml><?xml version="1.0" encoding="utf-8"?>
<p:cmLst xmlns:a="http://schemas.openxmlformats.org/drawingml/2006/main" xmlns:r="http://schemas.openxmlformats.org/officeDocument/2006/relationships" xmlns:p="http://schemas.openxmlformats.org/presentationml/2006/main">
  <p:cm authorId="1" dt="2023-08-07T00:44:53.845" idx="1">
    <p:pos x="10" y="10"/>
    <p:text/>
  </p:cm>
</p:cmLst>
</file>

<file path=ppt/comments/comment10.xml><?xml version="1.0" encoding="utf-8"?>
<p:cmLst xmlns:a="http://schemas.openxmlformats.org/drawingml/2006/main" xmlns:r="http://schemas.openxmlformats.org/officeDocument/2006/relationships" xmlns:p="http://schemas.openxmlformats.org/presentationml/2006/main">
  <p:cm authorId="1" dt="2023-08-07T00:44:53.845" idx="1">
    <p:pos x="10" y="10"/>
    <p:text/>
  </p:cm>
</p:cmLst>
</file>

<file path=ppt/comments/comment11.xml><?xml version="1.0" encoding="utf-8"?>
<p:cmLst xmlns:a="http://schemas.openxmlformats.org/drawingml/2006/main" xmlns:r="http://schemas.openxmlformats.org/officeDocument/2006/relationships" xmlns:p="http://schemas.openxmlformats.org/presentationml/2006/main">
  <p:cm authorId="1" dt="2023-08-07T00:44:53.845" idx="1">
    <p:pos x="10" y="10"/>
    <p:text/>
  </p:cm>
</p:cmLst>
</file>

<file path=ppt/comments/comment12.xml><?xml version="1.0" encoding="utf-8"?>
<p:cmLst xmlns:a="http://schemas.openxmlformats.org/drawingml/2006/main" xmlns:r="http://schemas.openxmlformats.org/officeDocument/2006/relationships" xmlns:p="http://schemas.openxmlformats.org/presentationml/2006/main">
  <p:cm authorId="1" dt="2023-08-07T00:44:53.845" idx="1">
    <p:pos x="10" y="10"/>
    <p:text/>
  </p:cm>
</p:cmLst>
</file>

<file path=ppt/comments/comment13.xml><?xml version="1.0" encoding="utf-8"?>
<p:cmLst xmlns:a="http://schemas.openxmlformats.org/drawingml/2006/main" xmlns:r="http://schemas.openxmlformats.org/officeDocument/2006/relationships" xmlns:p="http://schemas.openxmlformats.org/presentationml/2006/main">
  <p:cm authorId="1" dt="2023-08-07T00:44:53.845" idx="1">
    <p:pos x="10" y="10"/>
    <p:text/>
  </p:cm>
</p:cmLst>
</file>

<file path=ppt/comments/comment14.xml><?xml version="1.0" encoding="utf-8"?>
<p:cmLst xmlns:a="http://schemas.openxmlformats.org/drawingml/2006/main" xmlns:r="http://schemas.openxmlformats.org/officeDocument/2006/relationships" xmlns:p="http://schemas.openxmlformats.org/presentationml/2006/main">
  <p:cm authorId="1" dt="2023-08-07T00:44:53.845" idx="1">
    <p:pos x="10" y="10"/>
    <p:text/>
  </p:cm>
</p:cmLst>
</file>

<file path=ppt/comments/comment15.xml><?xml version="1.0" encoding="utf-8"?>
<p:cmLst xmlns:a="http://schemas.openxmlformats.org/drawingml/2006/main" xmlns:r="http://schemas.openxmlformats.org/officeDocument/2006/relationships" xmlns:p="http://schemas.openxmlformats.org/presentationml/2006/main">
  <p:cm authorId="1" dt="2023-08-07T00:44:53.845" idx="1">
    <p:pos x="10" y="10"/>
    <p:text/>
  </p:cm>
</p:cmLst>
</file>

<file path=ppt/comments/comment16.xml><?xml version="1.0" encoding="utf-8"?>
<p:cmLst xmlns:a="http://schemas.openxmlformats.org/drawingml/2006/main" xmlns:r="http://schemas.openxmlformats.org/officeDocument/2006/relationships" xmlns:p="http://schemas.openxmlformats.org/presentationml/2006/main">
  <p:cm authorId="1" dt="2023-08-07T00:44:53.845" idx="1">
    <p:pos x="10" y="10"/>
    <p:text/>
  </p:cm>
</p:cmLst>
</file>

<file path=ppt/comments/comment17.xml><?xml version="1.0" encoding="utf-8"?>
<p:cmLst xmlns:a="http://schemas.openxmlformats.org/drawingml/2006/main" xmlns:r="http://schemas.openxmlformats.org/officeDocument/2006/relationships" xmlns:p="http://schemas.openxmlformats.org/presentationml/2006/main">
  <p:cm authorId="1" dt="2023-08-07T00:44:53.845" idx="1">
    <p:pos x="10" y="10"/>
    <p:text/>
  </p:cm>
</p:cmLst>
</file>

<file path=ppt/comments/comment18.xml><?xml version="1.0" encoding="utf-8"?>
<p:cmLst xmlns:a="http://schemas.openxmlformats.org/drawingml/2006/main" xmlns:r="http://schemas.openxmlformats.org/officeDocument/2006/relationships" xmlns:p="http://schemas.openxmlformats.org/presentationml/2006/main">
  <p:cm authorId="1" dt="2023-08-07T00:44:53.845" idx="1">
    <p:pos x="10" y="10"/>
    <p:text/>
  </p:cm>
</p:cmLst>
</file>

<file path=ppt/comments/comment19.xml><?xml version="1.0" encoding="utf-8"?>
<p:cmLst xmlns:a="http://schemas.openxmlformats.org/drawingml/2006/main" xmlns:r="http://schemas.openxmlformats.org/officeDocument/2006/relationships" xmlns:p="http://schemas.openxmlformats.org/presentationml/2006/main">
  <p:cm authorId="1" dt="2023-08-07T00:44:53.845" idx="1">
    <p:pos x="10" y="10"/>
    <p:text/>
  </p:cm>
</p:cmLst>
</file>

<file path=ppt/comments/comment20.xml><?xml version="1.0" encoding="utf-8"?>
<p:cmLst xmlns:a="http://schemas.openxmlformats.org/drawingml/2006/main" xmlns:r="http://schemas.openxmlformats.org/officeDocument/2006/relationships" xmlns:p="http://schemas.openxmlformats.org/presentationml/2006/main">
  <p:cm authorId="1" dt="2023-08-07T00:44:53.845" idx="1">
    <p:pos x="10" y="10"/>
    <p:text/>
  </p:cm>
</p:cmLst>
</file>

<file path=ppt/comments/comment21.xml><?xml version="1.0" encoding="utf-8"?>
<p:cmLst xmlns:a="http://schemas.openxmlformats.org/drawingml/2006/main" xmlns:r="http://schemas.openxmlformats.org/officeDocument/2006/relationships" xmlns:p="http://schemas.openxmlformats.org/presentationml/2006/main">
  <p:cm authorId="1" dt="2023-08-07T00:44:53.845" idx="1">
    <p:pos x="10" y="10"/>
    <p:text/>
  </p:cm>
</p:cmLst>
</file>

<file path=ppt/comments/comment22.xml><?xml version="1.0" encoding="utf-8"?>
<p:cmLst xmlns:a="http://schemas.openxmlformats.org/drawingml/2006/main" xmlns:r="http://schemas.openxmlformats.org/officeDocument/2006/relationships" xmlns:p="http://schemas.openxmlformats.org/presentationml/2006/main">
  <p:cm authorId="1" dt="2023-08-07T00:44:53.845" idx="1">
    <p:pos x="10" y="10"/>
    <p:text/>
  </p:cm>
</p:cmLst>
</file>

<file path=ppt/comments/comment23.xml><?xml version="1.0" encoding="utf-8"?>
<p:cmLst xmlns:a="http://schemas.openxmlformats.org/drawingml/2006/main" xmlns:r="http://schemas.openxmlformats.org/officeDocument/2006/relationships" xmlns:p="http://schemas.openxmlformats.org/presentationml/2006/main">
  <p:cm authorId="1" dt="2023-08-07T00:44:53.845" idx="1">
    <p:pos x="10" y="10"/>
    <p:text/>
  </p:cm>
</p:cmLst>
</file>

<file path=ppt/comments/comment24.xml><?xml version="1.0" encoding="utf-8"?>
<p:cmLst xmlns:a="http://schemas.openxmlformats.org/drawingml/2006/main" xmlns:r="http://schemas.openxmlformats.org/officeDocument/2006/relationships" xmlns:p="http://schemas.openxmlformats.org/presentationml/2006/main">
  <p:cm authorId="1" dt="2023-08-07T00:44:53.845" idx="1">
    <p:pos x="10" y="10"/>
    <p:text/>
  </p:cm>
</p:cmLst>
</file>

<file path=ppt/comments/comment25.xml><?xml version="1.0" encoding="utf-8"?>
<p:cmLst xmlns:a="http://schemas.openxmlformats.org/drawingml/2006/main" xmlns:r="http://schemas.openxmlformats.org/officeDocument/2006/relationships" xmlns:p="http://schemas.openxmlformats.org/presentationml/2006/main">
  <p:cm authorId="1" dt="2023-08-07T00:44:53.845" idx="1">
    <p:pos x="10" y="10"/>
    <p:text/>
  </p:cm>
</p:cmLst>
</file>

<file path=ppt/comments/comment26.xml><?xml version="1.0" encoding="utf-8"?>
<p:cmLst xmlns:a="http://schemas.openxmlformats.org/drawingml/2006/main" xmlns:r="http://schemas.openxmlformats.org/officeDocument/2006/relationships" xmlns:p="http://schemas.openxmlformats.org/presentationml/2006/main">
  <p:cm authorId="1" dt="2023-08-07T00:44:53.845" idx="1">
    <p:pos x="10" y="10"/>
    <p:text/>
  </p:cm>
</p:cmLst>
</file>

<file path=ppt/comments/comment27.xml><?xml version="1.0" encoding="utf-8"?>
<p:cmLst xmlns:a="http://schemas.openxmlformats.org/drawingml/2006/main" xmlns:r="http://schemas.openxmlformats.org/officeDocument/2006/relationships" xmlns:p="http://schemas.openxmlformats.org/presentationml/2006/main">
  <p:cm authorId="1" dt="2023-08-07T00:44:53.845" idx="1">
    <p:pos x="10" y="10"/>
    <p:text/>
  </p:cm>
</p:cmLst>
</file>

<file path=ppt/comments/comment28.xml><?xml version="1.0" encoding="utf-8"?>
<p:cmLst xmlns:a="http://schemas.openxmlformats.org/drawingml/2006/main" xmlns:r="http://schemas.openxmlformats.org/officeDocument/2006/relationships" xmlns:p="http://schemas.openxmlformats.org/presentationml/2006/main">
  <p:cm authorId="1" dt="2023-08-07T00:44:53.845" idx="1">
    <p:pos x="10" y="10"/>
    <p:text/>
  </p:cm>
</p:cmLst>
</file>

<file path=ppt/comments/comment29.xml><?xml version="1.0" encoding="utf-8"?>
<p:cmLst xmlns:a="http://schemas.openxmlformats.org/drawingml/2006/main" xmlns:r="http://schemas.openxmlformats.org/officeDocument/2006/relationships" xmlns:p="http://schemas.openxmlformats.org/presentationml/2006/main">
  <p:cm authorId="1" dt="2023-08-07T00:44:53.845" idx="1">
    <p:pos x="10" y="10"/>
    <p:text/>
  </p:cm>
</p:cmLst>
</file>

<file path=ppt/comments/comment30.xml><?xml version="1.0" encoding="utf-8"?>
<p:cmLst xmlns:a="http://schemas.openxmlformats.org/drawingml/2006/main" xmlns:r="http://schemas.openxmlformats.org/officeDocument/2006/relationships" xmlns:p="http://schemas.openxmlformats.org/presentationml/2006/main">
  <p:cm authorId="1" dt="2023-08-07T00:44:53.845" idx="1">
    <p:pos x="10" y="10"/>
    <p:text/>
  </p:cm>
</p:cmLst>
</file>

<file path=ppt/comments/comment31.xml><?xml version="1.0" encoding="utf-8"?>
<p:cmLst xmlns:a="http://schemas.openxmlformats.org/drawingml/2006/main" xmlns:r="http://schemas.openxmlformats.org/officeDocument/2006/relationships" xmlns:p="http://schemas.openxmlformats.org/presentationml/2006/main">
  <p:cm authorId="1" dt="2023-08-07T00:44:53.845" idx="1">
    <p:pos x="10" y="10"/>
    <p:text/>
  </p:cm>
</p:cmLst>
</file>

<file path=ppt/comments/comment32.xml><?xml version="1.0" encoding="utf-8"?>
<p:cmLst xmlns:a="http://schemas.openxmlformats.org/drawingml/2006/main" xmlns:r="http://schemas.openxmlformats.org/officeDocument/2006/relationships" xmlns:p="http://schemas.openxmlformats.org/presentationml/2006/main">
  <p:cm authorId="1" dt="2023-08-07T00:44:53.845" idx="1">
    <p:pos x="10" y="10"/>
    <p:text/>
  </p:cm>
</p:cmLst>
</file>

<file path=ppt/comments/comment33.xml><?xml version="1.0" encoding="utf-8"?>
<p:cmLst xmlns:a="http://schemas.openxmlformats.org/drawingml/2006/main" xmlns:r="http://schemas.openxmlformats.org/officeDocument/2006/relationships" xmlns:p="http://schemas.openxmlformats.org/presentationml/2006/main">
  <p:cm authorId="1" dt="2023-08-07T00:44:53.845" idx="1">
    <p:pos x="10" y="10"/>
    <p:text/>
  </p:cm>
</p:cmLst>
</file>

<file path=ppt/comments/comment34.xml><?xml version="1.0" encoding="utf-8"?>
<p:cmLst xmlns:a="http://schemas.openxmlformats.org/drawingml/2006/main" xmlns:r="http://schemas.openxmlformats.org/officeDocument/2006/relationships" xmlns:p="http://schemas.openxmlformats.org/presentationml/2006/main">
  <p:cm authorId="1" dt="2023-08-07T00:44:53.845" idx="1">
    <p:pos x="10" y="10"/>
    <p:text/>
  </p:cm>
</p:cmLst>
</file>

<file path=ppt/comments/comment35.xml><?xml version="1.0" encoding="utf-8"?>
<p:cmLst xmlns:a="http://schemas.openxmlformats.org/drawingml/2006/main" xmlns:r="http://schemas.openxmlformats.org/officeDocument/2006/relationships" xmlns:p="http://schemas.openxmlformats.org/presentationml/2006/main">
  <p:cm authorId="1" dt="2023-08-07T00:44:53.845" idx="1">
    <p:pos x="10" y="10"/>
    <p:text/>
  </p:cm>
</p:cmLst>
</file>

<file path=ppt/comments/comment36.xml><?xml version="1.0" encoding="utf-8"?>
<p:cmLst xmlns:a="http://schemas.openxmlformats.org/drawingml/2006/main" xmlns:r="http://schemas.openxmlformats.org/officeDocument/2006/relationships" xmlns:p="http://schemas.openxmlformats.org/presentationml/2006/main">
  <p:cm authorId="1" dt="2023-08-07T00:44:53.845" idx="1">
    <p:pos x="10" y="10"/>
    <p:text/>
  </p:cm>
</p:cmLst>
</file>

<file path=ppt/comments/comment37.xml><?xml version="1.0" encoding="utf-8"?>
<p:cmLst xmlns:a="http://schemas.openxmlformats.org/drawingml/2006/main" xmlns:r="http://schemas.openxmlformats.org/officeDocument/2006/relationships" xmlns:p="http://schemas.openxmlformats.org/presentationml/2006/main">
  <p:cm authorId="1" dt="2023-08-07T00:44:53.845" idx="1">
    <p:pos x="10" y="10"/>
    <p:text/>
  </p:cm>
</p:cmLst>
</file>

<file path=ppt/comments/comment38.xml><?xml version="1.0" encoding="utf-8"?>
<p:cmLst xmlns:a="http://schemas.openxmlformats.org/drawingml/2006/main" xmlns:r="http://schemas.openxmlformats.org/officeDocument/2006/relationships" xmlns:p="http://schemas.openxmlformats.org/presentationml/2006/main">
  <p:cm authorId="1" dt="2023-08-07T00:44:53.845" idx="1">
    <p:pos x="10" y="10"/>
    <p:text/>
  </p:cm>
</p:cmLst>
</file>

<file path=ppt/comments/comment39.xml><?xml version="1.0" encoding="utf-8"?>
<p:cmLst xmlns:a="http://schemas.openxmlformats.org/drawingml/2006/main" xmlns:r="http://schemas.openxmlformats.org/officeDocument/2006/relationships" xmlns:p="http://schemas.openxmlformats.org/presentationml/2006/main">
  <p:cm authorId="1" dt="2023-08-07T00:44:53.845" idx="1">
    <p:pos x="10" y="10"/>
    <p:text/>
  </p:cm>
</p:cmLst>
</file>

<file path=ppt/comments/comment40.xml><?xml version="1.0" encoding="utf-8"?>
<p:cmLst xmlns:a="http://schemas.openxmlformats.org/drawingml/2006/main" xmlns:r="http://schemas.openxmlformats.org/officeDocument/2006/relationships" xmlns:p="http://schemas.openxmlformats.org/presentationml/2006/main">
  <p:cm authorId="1" dt="2023-08-07T00:44:53.845" idx="1">
    <p:pos x="10" y="10"/>
    <p:text/>
  </p:cm>
</p:cmLst>
</file>

<file path=ppt/comments/comment41.xml><?xml version="1.0" encoding="utf-8"?>
<p:cmLst xmlns:a="http://schemas.openxmlformats.org/drawingml/2006/main" xmlns:r="http://schemas.openxmlformats.org/officeDocument/2006/relationships" xmlns:p="http://schemas.openxmlformats.org/presentationml/2006/main">
  <p:cm authorId="1" dt="2023-08-07T00:44:53.845" idx="1">
    <p:pos x="10" y="10"/>
    <p:text/>
  </p:cm>
</p:cmLst>
</file>

<file path=ppt/comments/comment42.xml><?xml version="1.0" encoding="utf-8"?>
<p:cmLst xmlns:a="http://schemas.openxmlformats.org/drawingml/2006/main" xmlns:r="http://schemas.openxmlformats.org/officeDocument/2006/relationships" xmlns:p="http://schemas.openxmlformats.org/presentationml/2006/main">
  <p:cm authorId="1" dt="2023-08-07T00:44:53.845" idx="1">
    <p:pos x="10" y="10"/>
    <p:text/>
  </p:cm>
</p:cmLst>
</file>

<file path=ppt/comments/comment43.xml><?xml version="1.0" encoding="utf-8"?>
<p:cmLst xmlns:a="http://schemas.openxmlformats.org/drawingml/2006/main" xmlns:r="http://schemas.openxmlformats.org/officeDocument/2006/relationships" xmlns:p="http://schemas.openxmlformats.org/presentationml/2006/main">
  <p:cm authorId="1" dt="2023-08-07T00:44:53.845" idx="1">
    <p:pos x="10" y="10"/>
    <p:text/>
  </p:cm>
</p:cmLst>
</file>

<file path=ppt/comments/comment44.xml><?xml version="1.0" encoding="utf-8"?>
<p:cmLst xmlns:a="http://schemas.openxmlformats.org/drawingml/2006/main" xmlns:r="http://schemas.openxmlformats.org/officeDocument/2006/relationships" xmlns:p="http://schemas.openxmlformats.org/presentationml/2006/main">
  <p:cm authorId="1" dt="2023-08-07T00:44:53.845" idx="1">
    <p:pos x="10" y="10"/>
    <p:text/>
  </p:cm>
</p:cmLst>
</file>

<file path=ppt/comments/comment45.xml><?xml version="1.0" encoding="utf-8"?>
<p:cmLst xmlns:a="http://schemas.openxmlformats.org/drawingml/2006/main" xmlns:r="http://schemas.openxmlformats.org/officeDocument/2006/relationships" xmlns:p="http://schemas.openxmlformats.org/presentationml/2006/main">
  <p:cm authorId="1" dt="2023-08-07T00:44:53.845" idx="1">
    <p:pos x="10" y="10"/>
    <p:text/>
  </p:cm>
</p:cmLst>
</file>

<file path=ppt/comments/comment46.xml><?xml version="1.0" encoding="utf-8"?>
<p:cmLst xmlns:a="http://schemas.openxmlformats.org/drawingml/2006/main" xmlns:r="http://schemas.openxmlformats.org/officeDocument/2006/relationships" xmlns:p="http://schemas.openxmlformats.org/presentationml/2006/main">
  <p:cm authorId="1" dt="2023-08-07T00:44:53.845" idx="1">
    <p:pos x="10" y="10"/>
    <p:text/>
  </p:cm>
</p:cmLst>
</file>

<file path=ppt/comments/comment47.xml><?xml version="1.0" encoding="utf-8"?>
<p:cmLst xmlns:a="http://schemas.openxmlformats.org/drawingml/2006/main" xmlns:r="http://schemas.openxmlformats.org/officeDocument/2006/relationships" xmlns:p="http://schemas.openxmlformats.org/presentationml/2006/main">
  <p:cm authorId="1" dt="2023-08-07T00:44:53.845" idx="1">
    <p:pos x="10" y="10"/>
    <p:text/>
  </p:cm>
</p:cmLst>
</file>

<file path=ppt/comments/comment48.xml><?xml version="1.0" encoding="utf-8"?>
<p:cmLst xmlns:a="http://schemas.openxmlformats.org/drawingml/2006/main" xmlns:r="http://schemas.openxmlformats.org/officeDocument/2006/relationships" xmlns:p="http://schemas.openxmlformats.org/presentationml/2006/main">
  <p:cm authorId="1" dt="2023-08-07T00:44:53.845" idx="1">
    <p:pos x="10" y="10"/>
    <p:text/>
  </p:cm>
</p:cmLst>
</file>

<file path=ppt/comments/comment49.xml><?xml version="1.0" encoding="utf-8"?>
<p:cmLst xmlns:a="http://schemas.openxmlformats.org/drawingml/2006/main" xmlns:r="http://schemas.openxmlformats.org/officeDocument/2006/relationships" xmlns:p="http://schemas.openxmlformats.org/presentationml/2006/main">
  <p:cm authorId="1" dt="2023-08-07T00:44:53.845" idx="1">
    <p:pos x="10" y="10"/>
    <p:text/>
  </p:cm>
</p:cmLst>
</file>

<file path=ppt/comments/comment50.xml><?xml version="1.0" encoding="utf-8"?>
<p:cmLst xmlns:a="http://schemas.openxmlformats.org/drawingml/2006/main" xmlns:r="http://schemas.openxmlformats.org/officeDocument/2006/relationships" xmlns:p="http://schemas.openxmlformats.org/presentationml/2006/main">
  <p:cm authorId="1" dt="2023-08-07T00:44:53.845" idx="1">
    <p:pos x="10" y="10"/>
    <p:text/>
  </p:cm>
</p: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839788" y="2505075"/>
            <a:ext cx="5157787"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6172200" y="2505075"/>
            <a:ext cx="5183188"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97B5FA-0921-464F-AAE1-844C04324D75}"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5CE74E-AB26-4998-AD42-012C4C1AD076}"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slideLayout" Target="../slideLayouts/slideLayout1.xml"/><Relationship Id="rId1" Type="http://schemas.openxmlformats.org/officeDocument/2006/relationships/image" Target="../media/image2.jpeg"/></Relationships>
</file>

<file path=ppt/slides/_rels/slide3.xml.rels><?xml version="1.0" encoding="UTF-8" standalone="yes"?>
<Relationships xmlns="http://schemas.openxmlformats.org/package/2006/relationships"><Relationship Id="rId2" Type="http://schemas.openxmlformats.org/officeDocument/2006/relationships/comments" Target="../comments/comment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comments" Target="../comments/comment3.xml"/><Relationship Id="rId2" Type="http://schemas.openxmlformats.org/officeDocument/2006/relationships/slideLayout" Target="../slideLayouts/slideLayout1.xml"/><Relationship Id="rId1" Type="http://schemas.openxmlformats.org/officeDocument/2006/relationships/image" Target="../media/image1.png"/></Relationships>
</file>

<file path=ppt/slides/_rels/slide6.xml.rels><?xml version="1.0" encoding="UTF-8" standalone="yes"?>
<Relationships xmlns="http://schemas.openxmlformats.org/package/2006/relationships"><Relationship Id="rId2" Type="http://schemas.openxmlformats.org/officeDocument/2006/relationships/comments" Target="../comments/comment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comments" Target="../comments/comment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comments" Target="../comments/comment6.xml"/><Relationship Id="rId2" Type="http://schemas.openxmlformats.org/officeDocument/2006/relationships/slideLayout" Target="../slideLayouts/slideLayout1.xml"/><Relationship Id="rId1" Type="http://schemas.openxmlformats.org/officeDocument/2006/relationships/image" Target="../media/image4.jpeg"/></Relationships>
</file>

<file path=ppt/slides/_rels/slide9.xml.rels><?xml version="1.0" encoding="UTF-8" standalone="yes"?>
<Relationships xmlns="http://schemas.openxmlformats.org/package/2006/relationships"><Relationship Id="rId3" Type="http://schemas.openxmlformats.org/officeDocument/2006/relationships/comments" Target="../comments/comment7.xml"/><Relationship Id="rId2" Type="http://schemas.openxmlformats.org/officeDocument/2006/relationships/slideLayout" Target="../slideLayouts/slideLayout1.xml"/><Relationship Id="rId1" Type="http://schemas.openxmlformats.org/officeDocument/2006/relationships/image" Target="../media/image5.jpeg"/></Relationships>
</file>

<file path=ppt/slides/_rels/slide10.xml.rels><?xml version="1.0" encoding="UTF-8" standalone="yes"?>
<Relationships xmlns="http://schemas.openxmlformats.org/package/2006/relationships"><Relationship Id="rId3" Type="http://schemas.openxmlformats.org/officeDocument/2006/relationships/comments" Target="../comments/comment8.xml"/><Relationship Id="rId2" Type="http://schemas.openxmlformats.org/officeDocument/2006/relationships/slideLayout" Target="../slideLayouts/slideLayout1.xml"/><Relationship Id="rId1"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comments" Target="../comments/comment9.xml"/><Relationship Id="rId2" Type="http://schemas.openxmlformats.org/officeDocument/2006/relationships/slideLayout" Target="../slideLayouts/slideLayout1.xml"/><Relationship Id="rId1" Type="http://schemas.openxmlformats.org/officeDocument/2006/relationships/image" Target="../media/image6.jpeg"/></Relationships>
</file>

<file path=ppt/slides/_rels/slide12.xml.rels><?xml version="1.0" encoding="UTF-8" standalone="yes"?>
<Relationships xmlns="http://schemas.openxmlformats.org/package/2006/relationships"><Relationship Id="rId4" Type="http://schemas.openxmlformats.org/officeDocument/2006/relationships/comments" Target="../comments/comment10.xml"/><Relationship Id="rId3" Type="http://schemas.openxmlformats.org/officeDocument/2006/relationships/slideLayout" Target="../slideLayouts/slideLayout1.xml"/><Relationship Id="rId2" Type="http://schemas.openxmlformats.org/officeDocument/2006/relationships/image" Target="../media/image1.png"/><Relationship Id="rId1" Type="http://schemas.openxmlformats.org/officeDocument/2006/relationships/tags" Target="../tags/tag1.xml"/></Relationships>
</file>

<file path=ppt/slides/_rels/slide13.xml.rels><?xml version="1.0" encoding="UTF-8" standalone="yes"?>
<Relationships xmlns="http://schemas.openxmlformats.org/package/2006/relationships"><Relationship Id="rId3" Type="http://schemas.openxmlformats.org/officeDocument/2006/relationships/comments" Target="../comments/comment11.xml"/><Relationship Id="rId2" Type="http://schemas.openxmlformats.org/officeDocument/2006/relationships/slideLayout" Target="../slideLayouts/slideLayout1.xml"/><Relationship Id="rId1" Type="http://schemas.openxmlformats.org/officeDocument/2006/relationships/image" Target="../media/image7.jpeg"/></Relationships>
</file>

<file path=ppt/slides/_rels/slide14.xml.rels><?xml version="1.0" encoding="UTF-8" standalone="yes"?>
<Relationships xmlns="http://schemas.openxmlformats.org/package/2006/relationships"><Relationship Id="rId3" Type="http://schemas.openxmlformats.org/officeDocument/2006/relationships/comments" Target="../comments/comment12.xml"/><Relationship Id="rId2" Type="http://schemas.openxmlformats.org/officeDocument/2006/relationships/slideLayout" Target="../slideLayouts/slideLayout1.xml"/><Relationship Id="rId1" Type="http://schemas.openxmlformats.org/officeDocument/2006/relationships/image" Target="../media/image8.jpeg"/></Relationships>
</file>

<file path=ppt/slides/_rels/slide15.xml.rels><?xml version="1.0" encoding="UTF-8" standalone="yes"?>
<Relationships xmlns="http://schemas.openxmlformats.org/package/2006/relationships"><Relationship Id="rId2" Type="http://schemas.openxmlformats.org/officeDocument/2006/relationships/comments" Target="../comments/comment13.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4" Type="http://schemas.openxmlformats.org/officeDocument/2006/relationships/comments" Target="../comments/comment14.xml"/><Relationship Id="rId3" Type="http://schemas.openxmlformats.org/officeDocument/2006/relationships/slideLayout" Target="../slideLayouts/slideLayout1.xml"/><Relationship Id="rId2" Type="http://schemas.openxmlformats.org/officeDocument/2006/relationships/image" Target="../media/image9.jpeg"/><Relationship Id="rId1" Type="http://schemas.openxmlformats.org/officeDocument/2006/relationships/tags" Target="../tags/tag2.xml"/></Relationships>
</file>

<file path=ppt/slides/_rels/slide17.xml.rels><?xml version="1.0" encoding="UTF-8" standalone="yes"?>
<Relationships xmlns="http://schemas.openxmlformats.org/package/2006/relationships"><Relationship Id="rId2" Type="http://schemas.openxmlformats.org/officeDocument/2006/relationships/comments" Target="../comments/comment15.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4" Type="http://schemas.openxmlformats.org/officeDocument/2006/relationships/comments" Target="../comments/comment16.xml"/><Relationship Id="rId3" Type="http://schemas.openxmlformats.org/officeDocument/2006/relationships/slideLayout" Target="../slideLayouts/slideLayout1.xml"/><Relationship Id="rId2" Type="http://schemas.openxmlformats.org/officeDocument/2006/relationships/image" Target="../media/image10.jpeg"/><Relationship Id="rId1" Type="http://schemas.openxmlformats.org/officeDocument/2006/relationships/tags" Target="../tags/tag3.xml"/></Relationships>
</file>

<file path=ppt/slides/_rels/slide19.xml.rels><?xml version="1.0" encoding="UTF-8" standalone="yes"?>
<Relationships xmlns="http://schemas.openxmlformats.org/package/2006/relationships"><Relationship Id="rId2" Type="http://schemas.openxmlformats.org/officeDocument/2006/relationships/comments" Target="../comments/comment17.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4" Type="http://schemas.openxmlformats.org/officeDocument/2006/relationships/comments" Target="../comments/comment18.xml"/><Relationship Id="rId3" Type="http://schemas.openxmlformats.org/officeDocument/2006/relationships/slideLayout" Target="../slideLayouts/slideLayout1.xml"/><Relationship Id="rId2" Type="http://schemas.openxmlformats.org/officeDocument/2006/relationships/image" Target="../media/image11.jpeg"/><Relationship Id="rId1" Type="http://schemas.openxmlformats.org/officeDocument/2006/relationships/tags" Target="../tags/tag4.xml"/></Relationships>
</file>

<file path=ppt/slides/_rels/slide21.xml.rels><?xml version="1.0" encoding="UTF-8" standalone="yes"?>
<Relationships xmlns="http://schemas.openxmlformats.org/package/2006/relationships"><Relationship Id="rId3" Type="http://schemas.openxmlformats.org/officeDocument/2006/relationships/comments" Target="../comments/comment19.xml"/><Relationship Id="rId2" Type="http://schemas.openxmlformats.org/officeDocument/2006/relationships/slideLayout" Target="../slideLayouts/slideLayout1.xml"/><Relationship Id="rId1" Type="http://schemas.openxmlformats.org/officeDocument/2006/relationships/image" Target="../media/image2.jpeg"/></Relationships>
</file>

<file path=ppt/slides/_rels/slide22.xml.rels><?xml version="1.0" encoding="UTF-8" standalone="yes"?>
<Relationships xmlns="http://schemas.openxmlformats.org/package/2006/relationships"><Relationship Id="rId4" Type="http://schemas.openxmlformats.org/officeDocument/2006/relationships/comments" Target="../comments/comment20.xml"/><Relationship Id="rId3" Type="http://schemas.openxmlformats.org/officeDocument/2006/relationships/slideLayout" Target="../slideLayouts/slideLayout1.xml"/><Relationship Id="rId2" Type="http://schemas.openxmlformats.org/officeDocument/2006/relationships/image" Target="../media/image12.jpeg"/><Relationship Id="rId1" Type="http://schemas.openxmlformats.org/officeDocument/2006/relationships/tags" Target="../tags/tag5.xml"/></Relationships>
</file>

<file path=ppt/slides/_rels/slide23.xml.rels><?xml version="1.0" encoding="UTF-8" standalone="yes"?>
<Relationships xmlns="http://schemas.openxmlformats.org/package/2006/relationships"><Relationship Id="rId2" Type="http://schemas.openxmlformats.org/officeDocument/2006/relationships/comments" Target="../comments/comment21.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5" Type="http://schemas.openxmlformats.org/officeDocument/2006/relationships/comments" Target="../comments/comment22.xml"/><Relationship Id="rId4" Type="http://schemas.openxmlformats.org/officeDocument/2006/relationships/slideLayout" Target="../slideLayouts/slideLayout1.xml"/><Relationship Id="rId3" Type="http://schemas.openxmlformats.org/officeDocument/2006/relationships/tags" Target="../tags/tag7.xml"/><Relationship Id="rId2" Type="http://schemas.openxmlformats.org/officeDocument/2006/relationships/image" Target="../media/image13.jpeg"/><Relationship Id="rId1" Type="http://schemas.openxmlformats.org/officeDocument/2006/relationships/tags" Target="../tags/tag6.xml"/></Relationships>
</file>

<file path=ppt/slides/_rels/slide25.xml.rels><?xml version="1.0" encoding="UTF-8" standalone="yes"?>
<Relationships xmlns="http://schemas.openxmlformats.org/package/2006/relationships"><Relationship Id="rId2" Type="http://schemas.openxmlformats.org/officeDocument/2006/relationships/comments" Target="../comments/comment23.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5" Type="http://schemas.openxmlformats.org/officeDocument/2006/relationships/comments" Target="../comments/comment24.xml"/><Relationship Id="rId4" Type="http://schemas.openxmlformats.org/officeDocument/2006/relationships/slideLayout" Target="../slideLayouts/slideLayout1.xml"/><Relationship Id="rId3" Type="http://schemas.openxmlformats.org/officeDocument/2006/relationships/tags" Target="../tags/tag9.xml"/><Relationship Id="rId2" Type="http://schemas.openxmlformats.org/officeDocument/2006/relationships/image" Target="../media/image14.jpeg"/><Relationship Id="rId1" Type="http://schemas.openxmlformats.org/officeDocument/2006/relationships/tags" Target="../tags/tag8.xml"/></Relationships>
</file>

<file path=ppt/slides/_rels/slide27.xml.rels><?xml version="1.0" encoding="UTF-8" standalone="yes"?>
<Relationships xmlns="http://schemas.openxmlformats.org/package/2006/relationships"><Relationship Id="rId2" Type="http://schemas.openxmlformats.org/officeDocument/2006/relationships/comments" Target="../comments/comment25.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comments" Target="../comments/comment26.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4" Type="http://schemas.openxmlformats.org/officeDocument/2006/relationships/comments" Target="../comments/comment27.xml"/><Relationship Id="rId3" Type="http://schemas.openxmlformats.org/officeDocument/2006/relationships/slideLayout" Target="../slideLayouts/slideLayout1.xml"/><Relationship Id="rId2" Type="http://schemas.openxmlformats.org/officeDocument/2006/relationships/image" Target="../media/image15.jpeg"/><Relationship Id="rId1" Type="http://schemas.openxmlformats.org/officeDocument/2006/relationships/tags" Target="../tags/tag10.xml"/></Relationships>
</file>

<file path=ppt/slides/_rels/slide30.xml.rels><?xml version="1.0" encoding="UTF-8" standalone="yes"?>
<Relationships xmlns="http://schemas.openxmlformats.org/package/2006/relationships"><Relationship Id="rId3" Type="http://schemas.openxmlformats.org/officeDocument/2006/relationships/comments" Target="../comments/comment28.xml"/><Relationship Id="rId2" Type="http://schemas.openxmlformats.org/officeDocument/2006/relationships/slideLayout" Target="../slideLayouts/slideLayout1.xml"/><Relationship Id="rId1" Type="http://schemas.openxmlformats.org/officeDocument/2006/relationships/tags" Target="../tags/tag11.xml"/></Relationships>
</file>

<file path=ppt/slides/_rels/slide31.xml.rels><?xml version="1.0" encoding="UTF-8" standalone="yes"?>
<Relationships xmlns="http://schemas.openxmlformats.org/package/2006/relationships"><Relationship Id="rId3" Type="http://schemas.openxmlformats.org/officeDocument/2006/relationships/comments" Target="../comments/comment29.xml"/><Relationship Id="rId2" Type="http://schemas.openxmlformats.org/officeDocument/2006/relationships/slideLayout" Target="../slideLayouts/slideLayout1.xml"/><Relationship Id="rId1" Type="http://schemas.openxmlformats.org/officeDocument/2006/relationships/image" Target="../media/image16.png"/></Relationships>
</file>

<file path=ppt/slides/_rels/slide32.xml.rels><?xml version="1.0" encoding="UTF-8" standalone="yes"?>
<Relationships xmlns="http://schemas.openxmlformats.org/package/2006/relationships"><Relationship Id="rId5" Type="http://schemas.openxmlformats.org/officeDocument/2006/relationships/comments" Target="../comments/comment30.xml"/><Relationship Id="rId4" Type="http://schemas.openxmlformats.org/officeDocument/2006/relationships/slideLayout" Target="../slideLayouts/slideLayout1.xml"/><Relationship Id="rId3" Type="http://schemas.openxmlformats.org/officeDocument/2006/relationships/tags" Target="../tags/tag13.xml"/><Relationship Id="rId2" Type="http://schemas.openxmlformats.org/officeDocument/2006/relationships/image" Target="../media/image17.jpeg"/><Relationship Id="rId1" Type="http://schemas.openxmlformats.org/officeDocument/2006/relationships/tags" Target="../tags/tag12.xml"/></Relationships>
</file>

<file path=ppt/slides/_rels/slide33.xml.rels><?xml version="1.0" encoding="UTF-8" standalone="yes"?>
<Relationships xmlns="http://schemas.openxmlformats.org/package/2006/relationships"><Relationship Id="rId5" Type="http://schemas.openxmlformats.org/officeDocument/2006/relationships/comments" Target="../comments/comment31.xml"/><Relationship Id="rId4" Type="http://schemas.openxmlformats.org/officeDocument/2006/relationships/slideLayout" Target="../slideLayouts/slideLayout1.xml"/><Relationship Id="rId3" Type="http://schemas.openxmlformats.org/officeDocument/2006/relationships/tags" Target="../tags/tag15.xml"/><Relationship Id="rId2" Type="http://schemas.openxmlformats.org/officeDocument/2006/relationships/image" Target="../media/image18.jpeg"/><Relationship Id="rId1" Type="http://schemas.openxmlformats.org/officeDocument/2006/relationships/tags" Target="../tags/tag14.xml"/></Relationships>
</file>

<file path=ppt/slides/_rels/slide34.xml.rels><?xml version="1.0" encoding="UTF-8" standalone="yes"?>
<Relationships xmlns="http://schemas.openxmlformats.org/package/2006/relationships"><Relationship Id="rId5" Type="http://schemas.openxmlformats.org/officeDocument/2006/relationships/comments" Target="../comments/comment32.xml"/><Relationship Id="rId4" Type="http://schemas.openxmlformats.org/officeDocument/2006/relationships/slideLayout" Target="../slideLayouts/slideLayout1.xml"/><Relationship Id="rId3" Type="http://schemas.openxmlformats.org/officeDocument/2006/relationships/tags" Target="../tags/tag17.xml"/><Relationship Id="rId2" Type="http://schemas.openxmlformats.org/officeDocument/2006/relationships/image" Target="../media/image19.jpeg"/><Relationship Id="rId1" Type="http://schemas.openxmlformats.org/officeDocument/2006/relationships/tags" Target="../tags/tag16.xml"/></Relationships>
</file>

<file path=ppt/slides/_rels/slide35.xml.rels><?xml version="1.0" encoding="UTF-8" standalone="yes"?>
<Relationships xmlns="http://schemas.openxmlformats.org/package/2006/relationships"><Relationship Id="rId2" Type="http://schemas.openxmlformats.org/officeDocument/2006/relationships/comments" Target="../comments/comment33.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8" Type="http://schemas.openxmlformats.org/officeDocument/2006/relationships/comments" Target="../comments/comment34.xml"/><Relationship Id="rId7" Type="http://schemas.openxmlformats.org/officeDocument/2006/relationships/slideLayout" Target="../slideLayouts/slideLayout1.xml"/><Relationship Id="rId6" Type="http://schemas.openxmlformats.org/officeDocument/2006/relationships/tags" Target="../tags/tag21.xml"/><Relationship Id="rId5" Type="http://schemas.openxmlformats.org/officeDocument/2006/relationships/tags" Target="../tags/tag20.xml"/><Relationship Id="rId4" Type="http://schemas.openxmlformats.org/officeDocument/2006/relationships/image" Target="../media/image21.jpeg"/><Relationship Id="rId3" Type="http://schemas.openxmlformats.org/officeDocument/2006/relationships/tags" Target="../tags/tag19.xml"/><Relationship Id="rId2" Type="http://schemas.openxmlformats.org/officeDocument/2006/relationships/image" Target="../media/image20.jpeg"/><Relationship Id="rId1" Type="http://schemas.openxmlformats.org/officeDocument/2006/relationships/tags" Target="../tags/tag18.xml"/></Relationships>
</file>

<file path=ppt/slides/_rels/slide37.xml.rels><?xml version="1.0" encoding="UTF-8" standalone="yes"?>
<Relationships xmlns="http://schemas.openxmlformats.org/package/2006/relationships"><Relationship Id="rId2" Type="http://schemas.openxmlformats.org/officeDocument/2006/relationships/comments" Target="../comments/comment35.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8" Type="http://schemas.openxmlformats.org/officeDocument/2006/relationships/comments" Target="../comments/comment36.xml"/><Relationship Id="rId7" Type="http://schemas.openxmlformats.org/officeDocument/2006/relationships/slideLayout" Target="../slideLayouts/slideLayout1.xml"/><Relationship Id="rId6" Type="http://schemas.openxmlformats.org/officeDocument/2006/relationships/tags" Target="../tags/tag25.xml"/><Relationship Id="rId5" Type="http://schemas.openxmlformats.org/officeDocument/2006/relationships/tags" Target="../tags/tag24.xml"/><Relationship Id="rId4" Type="http://schemas.openxmlformats.org/officeDocument/2006/relationships/image" Target="../media/image23.jpeg"/><Relationship Id="rId3" Type="http://schemas.openxmlformats.org/officeDocument/2006/relationships/tags" Target="../tags/tag23.xml"/><Relationship Id="rId2" Type="http://schemas.openxmlformats.org/officeDocument/2006/relationships/image" Target="../media/image22.jpeg"/><Relationship Id="rId1" Type="http://schemas.openxmlformats.org/officeDocument/2006/relationships/tags" Target="../tags/tag22.xml"/></Relationships>
</file>

<file path=ppt/slides/_rels/slide39.xml.rels><?xml version="1.0" encoding="UTF-8" standalone="yes"?>
<Relationships xmlns="http://schemas.openxmlformats.org/package/2006/relationships"><Relationship Id="rId2" Type="http://schemas.openxmlformats.org/officeDocument/2006/relationships/comments" Target="../comments/comment37.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8" Type="http://schemas.openxmlformats.org/officeDocument/2006/relationships/comments" Target="../comments/comment38.xml"/><Relationship Id="rId7" Type="http://schemas.openxmlformats.org/officeDocument/2006/relationships/slideLayout" Target="../slideLayouts/slideLayout1.xml"/><Relationship Id="rId6" Type="http://schemas.openxmlformats.org/officeDocument/2006/relationships/tags" Target="../tags/tag29.xml"/><Relationship Id="rId5" Type="http://schemas.openxmlformats.org/officeDocument/2006/relationships/tags" Target="../tags/tag28.xml"/><Relationship Id="rId4" Type="http://schemas.openxmlformats.org/officeDocument/2006/relationships/image" Target="../media/image25.jpeg"/><Relationship Id="rId3" Type="http://schemas.openxmlformats.org/officeDocument/2006/relationships/tags" Target="../tags/tag27.xml"/><Relationship Id="rId2" Type="http://schemas.openxmlformats.org/officeDocument/2006/relationships/image" Target="../media/image24.jpeg"/><Relationship Id="rId1" Type="http://schemas.openxmlformats.org/officeDocument/2006/relationships/tags" Target="../tags/tag26.xml"/></Relationships>
</file>

<file path=ppt/slides/_rels/slide41.xml.rels><?xml version="1.0" encoding="UTF-8" standalone="yes"?>
<Relationships xmlns="http://schemas.openxmlformats.org/package/2006/relationships"><Relationship Id="rId2" Type="http://schemas.openxmlformats.org/officeDocument/2006/relationships/comments" Target="../comments/comment39.xml"/><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8" Type="http://schemas.openxmlformats.org/officeDocument/2006/relationships/comments" Target="../comments/comment40.xml"/><Relationship Id="rId7" Type="http://schemas.openxmlformats.org/officeDocument/2006/relationships/slideLayout" Target="../slideLayouts/slideLayout1.xml"/><Relationship Id="rId6" Type="http://schemas.openxmlformats.org/officeDocument/2006/relationships/tags" Target="../tags/tag33.xml"/><Relationship Id="rId5" Type="http://schemas.openxmlformats.org/officeDocument/2006/relationships/tags" Target="../tags/tag32.xml"/><Relationship Id="rId4" Type="http://schemas.openxmlformats.org/officeDocument/2006/relationships/image" Target="../media/image27.jpeg"/><Relationship Id="rId3" Type="http://schemas.openxmlformats.org/officeDocument/2006/relationships/tags" Target="../tags/tag31.xml"/><Relationship Id="rId2" Type="http://schemas.openxmlformats.org/officeDocument/2006/relationships/image" Target="../media/image26.jpeg"/><Relationship Id="rId1" Type="http://schemas.openxmlformats.org/officeDocument/2006/relationships/tags" Target="../tags/tag30.xml"/></Relationships>
</file>

<file path=ppt/slides/_rels/slide43.xml.rels><?xml version="1.0" encoding="UTF-8" standalone="yes"?>
<Relationships xmlns="http://schemas.openxmlformats.org/package/2006/relationships"><Relationship Id="rId5" Type="http://schemas.openxmlformats.org/officeDocument/2006/relationships/comments" Target="../comments/comment41.xml"/><Relationship Id="rId4" Type="http://schemas.openxmlformats.org/officeDocument/2006/relationships/slideLayout" Target="../slideLayouts/slideLayout1.xml"/><Relationship Id="rId3" Type="http://schemas.openxmlformats.org/officeDocument/2006/relationships/tags" Target="../tags/tag35.xml"/><Relationship Id="rId2" Type="http://schemas.openxmlformats.org/officeDocument/2006/relationships/image" Target="../media/image28.jpeg"/><Relationship Id="rId1" Type="http://schemas.openxmlformats.org/officeDocument/2006/relationships/tags" Target="../tags/tag34.xml"/></Relationships>
</file>

<file path=ppt/slides/_rels/slide44.xml.rels><?xml version="1.0" encoding="UTF-8" standalone="yes"?>
<Relationships xmlns="http://schemas.openxmlformats.org/package/2006/relationships"><Relationship Id="rId5" Type="http://schemas.openxmlformats.org/officeDocument/2006/relationships/comments" Target="../comments/comment42.xml"/><Relationship Id="rId4" Type="http://schemas.openxmlformats.org/officeDocument/2006/relationships/slideLayout" Target="../slideLayouts/slideLayout1.xml"/><Relationship Id="rId3" Type="http://schemas.openxmlformats.org/officeDocument/2006/relationships/tags" Target="../tags/tag37.xml"/><Relationship Id="rId2" Type="http://schemas.openxmlformats.org/officeDocument/2006/relationships/image" Target="../media/image29.jpeg"/><Relationship Id="rId1" Type="http://schemas.openxmlformats.org/officeDocument/2006/relationships/tags" Target="../tags/tag36.xml"/></Relationships>
</file>

<file path=ppt/slides/_rels/slide45.xml.rels><?xml version="1.0" encoding="UTF-8" standalone="yes"?>
<Relationships xmlns="http://schemas.openxmlformats.org/package/2006/relationships"><Relationship Id="rId5" Type="http://schemas.openxmlformats.org/officeDocument/2006/relationships/comments" Target="../comments/comment43.xml"/><Relationship Id="rId4" Type="http://schemas.openxmlformats.org/officeDocument/2006/relationships/slideLayout" Target="../slideLayouts/slideLayout1.xml"/><Relationship Id="rId3" Type="http://schemas.openxmlformats.org/officeDocument/2006/relationships/tags" Target="../tags/tag39.xml"/><Relationship Id="rId2" Type="http://schemas.openxmlformats.org/officeDocument/2006/relationships/image" Target="../media/image30.jpeg"/><Relationship Id="rId1" Type="http://schemas.openxmlformats.org/officeDocument/2006/relationships/tags" Target="../tags/tag38.xml"/></Relationships>
</file>

<file path=ppt/slides/_rels/slide46.xml.rels><?xml version="1.0" encoding="UTF-8" standalone="yes"?>
<Relationships xmlns="http://schemas.openxmlformats.org/package/2006/relationships"><Relationship Id="rId3" Type="http://schemas.openxmlformats.org/officeDocument/2006/relationships/comments" Target="../comments/comment44.xml"/><Relationship Id="rId2" Type="http://schemas.openxmlformats.org/officeDocument/2006/relationships/slideLayout" Target="../slideLayouts/slideLayout1.xml"/><Relationship Id="rId1" Type="http://schemas.openxmlformats.org/officeDocument/2006/relationships/image" Target="../media/image31.png"/></Relationships>
</file>

<file path=ppt/slides/_rels/slide47.xml.rels><?xml version="1.0" encoding="UTF-8" standalone="yes"?>
<Relationships xmlns="http://schemas.openxmlformats.org/package/2006/relationships"><Relationship Id="rId3" Type="http://schemas.openxmlformats.org/officeDocument/2006/relationships/comments" Target="../comments/comment45.xml"/><Relationship Id="rId2" Type="http://schemas.openxmlformats.org/officeDocument/2006/relationships/slideLayout" Target="../slideLayouts/slideLayout1.xml"/><Relationship Id="rId1" Type="http://schemas.openxmlformats.org/officeDocument/2006/relationships/image" Target="../media/image32.png"/></Relationships>
</file>

<file path=ppt/slides/_rels/slide48.xml.rels><?xml version="1.0" encoding="UTF-8" standalone="yes"?>
<Relationships xmlns="http://schemas.openxmlformats.org/package/2006/relationships"><Relationship Id="rId4" Type="http://schemas.openxmlformats.org/officeDocument/2006/relationships/comments" Target="../comments/comment46.xml"/><Relationship Id="rId3" Type="http://schemas.openxmlformats.org/officeDocument/2006/relationships/slideLayout" Target="../slideLayouts/slideLayout1.xml"/><Relationship Id="rId2" Type="http://schemas.openxmlformats.org/officeDocument/2006/relationships/image" Target="../media/image32.png"/><Relationship Id="rId1" Type="http://schemas.openxmlformats.org/officeDocument/2006/relationships/tags" Target="../tags/tag40.xml"/></Relationships>
</file>

<file path=ppt/slides/_rels/slide49.xml.rels><?xml version="1.0" encoding="UTF-8" standalone="yes"?>
<Relationships xmlns="http://schemas.openxmlformats.org/package/2006/relationships"><Relationship Id="rId3" Type="http://schemas.openxmlformats.org/officeDocument/2006/relationships/comments" Target="../comments/comment47.xml"/><Relationship Id="rId2" Type="http://schemas.openxmlformats.org/officeDocument/2006/relationships/slideLayout" Target="../slideLayouts/slideLayout1.xml"/><Relationship Id="rId1" Type="http://schemas.openxmlformats.org/officeDocument/2006/relationships/image" Target="../media/image33.GIF"/></Relationships>
</file>

<file path=ppt/slides/_rels/slide50.xml.rels><?xml version="1.0" encoding="UTF-8" standalone="yes"?>
<Relationships xmlns="http://schemas.openxmlformats.org/package/2006/relationships"><Relationship Id="rId4" Type="http://schemas.openxmlformats.org/officeDocument/2006/relationships/comments" Target="../comments/comment48.xml"/><Relationship Id="rId3" Type="http://schemas.openxmlformats.org/officeDocument/2006/relationships/slideLayout" Target="../slideLayouts/slideLayout1.xml"/><Relationship Id="rId2" Type="http://schemas.openxmlformats.org/officeDocument/2006/relationships/image" Target="../media/image35.GIF"/><Relationship Id="rId1" Type="http://schemas.openxmlformats.org/officeDocument/2006/relationships/image" Target="../media/image34.GIF"/></Relationships>
</file>

<file path=ppt/slides/_rels/slide51.xml.rels><?xml version="1.0" encoding="UTF-8" standalone="yes"?>
<Relationships xmlns="http://schemas.openxmlformats.org/package/2006/relationships"><Relationship Id="rId3" Type="http://schemas.openxmlformats.org/officeDocument/2006/relationships/comments" Target="../comments/comment49.xml"/><Relationship Id="rId2" Type="http://schemas.openxmlformats.org/officeDocument/2006/relationships/slideLayout" Target="../slideLayouts/slideLayout1.xml"/><Relationship Id="rId1" Type="http://schemas.openxmlformats.org/officeDocument/2006/relationships/image" Target="../media/image36.jpeg"/></Relationships>
</file>

<file path=ppt/slides/_rels/slide52.xml.rels><?xml version="1.0" encoding="UTF-8" standalone="yes"?>
<Relationships xmlns="http://schemas.openxmlformats.org/package/2006/relationships"><Relationship Id="rId3" Type="http://schemas.openxmlformats.org/officeDocument/2006/relationships/comments" Target="../comments/comment50.xml"/><Relationship Id="rId2" Type="http://schemas.openxmlformats.org/officeDocument/2006/relationships/slideLayout" Target="../slideLayouts/slideLayout1.xml"/><Relationship Id="rId1" Type="http://schemas.openxmlformats.org/officeDocument/2006/relationships/image" Target="../media/image1.png"/></Relationships>
</file>

<file path=ppt/slides/_rels/slide53.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3" name="图片 2" descr="df06541ef7ee85582133568749183a9"/>
          <p:cNvPicPr>
            <a:picLocks noChangeAspect="1"/>
          </p:cNvPicPr>
          <p:nvPr/>
        </p:nvPicPr>
        <p:blipFill>
          <a:blip r:embed="rId1"/>
          <a:srcRect b="2156"/>
          <a:stretch>
            <a:fillRect/>
          </a:stretch>
        </p:blipFill>
        <p:spPr>
          <a:xfrm>
            <a:off x="-215900" y="0"/>
            <a:ext cx="13612495" cy="6858000"/>
          </a:xfrm>
          <a:prstGeom prst="rect">
            <a:avLst/>
          </a:prstGeom>
        </p:spPr>
      </p:pic>
      <p:sp>
        <p:nvSpPr>
          <p:cNvPr id="2" name="标题 1"/>
          <p:cNvSpPr>
            <a:spLocks noGrp="1"/>
          </p:cNvSpPr>
          <p:nvPr>
            <p:ph type="ctrTitle"/>
          </p:nvPr>
        </p:nvSpPr>
        <p:spPr>
          <a:xfrm>
            <a:off x="1657350" y="1753870"/>
            <a:ext cx="9865995" cy="2657475"/>
          </a:xfrm>
        </p:spPr>
        <p:txBody>
          <a:bodyPr>
            <a:normAutofit/>
          </a:bodyPr>
          <a:p>
            <a:r>
              <a:rPr lang="zh-CN" altLang="en-US" b="1">
                <a:solidFill>
                  <a:schemeClr val="bg1"/>
                </a:solidFill>
              </a:rPr>
              <a:t>Movement Meditation (Qigong) Art Practice</a:t>
            </a:r>
            <a:endParaRPr lang="zh-CN" altLang="en-US" b="1">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descr="3eca85772bce2575ef211d51ceac8a5"/>
          <p:cNvPicPr>
            <a:picLocks noChangeAspect="1"/>
          </p:cNvPicPr>
          <p:nvPr/>
        </p:nvPicPr>
        <p:blipFill>
          <a:blip r:embed="rId1"/>
          <a:stretch>
            <a:fillRect/>
          </a:stretch>
        </p:blipFill>
        <p:spPr>
          <a:xfrm>
            <a:off x="0" y="-191770"/>
            <a:ext cx="12192000" cy="7049770"/>
          </a:xfrm>
          <a:prstGeom prst="rect">
            <a:avLst/>
          </a:prstGeom>
        </p:spPr>
      </p:pic>
      <p:sp>
        <p:nvSpPr>
          <p:cNvPr id="3" name="副标题 2"/>
          <p:cNvSpPr>
            <a:spLocks noGrp="1"/>
          </p:cNvSpPr>
          <p:nvPr>
            <p:ph type="subTitle" idx="1"/>
          </p:nvPr>
        </p:nvSpPr>
        <p:spPr>
          <a:xfrm>
            <a:off x="1451610" y="2223770"/>
            <a:ext cx="9136380" cy="2066290"/>
          </a:xfrm>
        </p:spPr>
        <p:txBody>
          <a:bodyPr/>
          <a:p>
            <a:pPr algn="l"/>
            <a:endParaRPr lang="en-US" altLang="zh-CN" sz="1800">
              <a:solidFill>
                <a:schemeClr val="bg2"/>
              </a:solidFill>
            </a:endParaRPr>
          </a:p>
          <a:p>
            <a:pPr algn="l"/>
            <a:endParaRPr lang="en-US" altLang="zh-CN" sz="1800">
              <a:solidFill>
                <a:schemeClr val="bg2"/>
              </a:solidFill>
            </a:endParaRPr>
          </a:p>
          <a:p>
            <a:pPr algn="ctr"/>
            <a:r>
              <a:rPr lang="en-US" altLang="zh-CN" sz="6000" b="1">
                <a:solidFill>
                  <a:schemeClr val="bg2"/>
                </a:solidFill>
              </a:rPr>
              <a:t>I</a:t>
            </a:r>
            <a:r>
              <a:rPr lang="zh-CN" altLang="en-US" sz="6000" b="1">
                <a:solidFill>
                  <a:schemeClr val="bg2"/>
                </a:solidFill>
              </a:rPr>
              <a:t>dea </a:t>
            </a:r>
            <a:r>
              <a:rPr lang="en-US" altLang="zh-CN" sz="6000" b="1">
                <a:solidFill>
                  <a:schemeClr val="bg2"/>
                </a:solidFill>
              </a:rPr>
              <a:t>G</a:t>
            </a:r>
            <a:r>
              <a:rPr lang="zh-CN" altLang="en-US" sz="6000" b="1">
                <a:solidFill>
                  <a:schemeClr val="bg2"/>
                </a:solidFill>
              </a:rPr>
              <a:t>eneration </a:t>
            </a:r>
            <a:r>
              <a:rPr lang="en-US" altLang="zh-CN" sz="6000" b="1">
                <a:solidFill>
                  <a:schemeClr val="bg2"/>
                </a:solidFill>
              </a:rPr>
              <a:t>S</a:t>
            </a:r>
            <a:r>
              <a:rPr lang="zh-CN" altLang="en-US" sz="6000" b="1">
                <a:solidFill>
                  <a:schemeClr val="bg2"/>
                </a:solidFill>
              </a:rPr>
              <a:t>tage</a:t>
            </a:r>
            <a:endParaRPr lang="zh-CN" altLang="en-US" sz="6000" b="1">
              <a:solidFill>
                <a:schemeClr val="bg2"/>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副标题 2"/>
          <p:cNvSpPr>
            <a:spLocks noGrp="1"/>
          </p:cNvSpPr>
          <p:nvPr>
            <p:ph type="subTitle" idx="1"/>
          </p:nvPr>
        </p:nvSpPr>
        <p:spPr>
          <a:xfrm>
            <a:off x="1700530" y="708025"/>
            <a:ext cx="8790940" cy="5441950"/>
          </a:xfrm>
        </p:spPr>
        <p:txBody>
          <a:bodyPr>
            <a:normAutofit lnSpcReduction="20000"/>
          </a:bodyPr>
          <a:p>
            <a:pPr algn="l"/>
            <a:r>
              <a:rPr lang="en-US" altLang="zh-CN"/>
              <a:t>In the initial stage of my doctoral program, I have been thinking about what I want to study, constantly overturning my previous thinking. But on the night of March 31, 2023, I wanted to draw a picture to release my stress, but I was distracted and couldn't concentrate. So I meditated for a while before picking up the paintbrush, and suddenly found that I could concentrate, which made me happy, and then I drew a few "funny" paintings to please myself.</a:t>
            </a:r>
            <a:endParaRPr lang="en-US" altLang="zh-CN"/>
          </a:p>
          <a:p>
            <a:pPr algn="l"/>
            <a:endParaRPr lang="en-US" altLang="zh-CN"/>
          </a:p>
          <a:p>
            <a:pPr algn="l"/>
            <a:r>
              <a:rPr lang="en-US" altLang="zh-CN"/>
              <a:t>What gave me a flash of inspiration was that before going to sleep, I was thinking, can I combine meditation with painting creation as a research topic? Afterwards, I got up and looked up information related to meditation, and brainstormed along the word meditation. The final conclusion led me to a word that I am familiar with, which is the traditional Chinese self-cultivation method "Qigong (exercise meditation)". The most important thing in "Qigong" is breathing and mindfulness. I suddenly felt that applying Qigong to artistic creation can make practitioners concentrate and immerse themselves in it. This is a very useful method.</a:t>
            </a:r>
            <a:endParaRPr lang="en-US" altLang="zh-CN"/>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3" name="图片 2" descr="9c7c631c8c88686a6fa1d8658a00753"/>
          <p:cNvPicPr>
            <a:picLocks noChangeAspect="1"/>
          </p:cNvPicPr>
          <p:nvPr/>
        </p:nvPicPr>
        <p:blipFill>
          <a:blip r:embed="rId1"/>
          <a:srcRect b="1391"/>
          <a:stretch>
            <a:fillRect/>
          </a:stretch>
        </p:blipFill>
        <p:spPr>
          <a:xfrm>
            <a:off x="-298450" y="10795"/>
            <a:ext cx="12490450" cy="6846570"/>
          </a:xfrm>
          <a:prstGeom prst="rect">
            <a:avLst/>
          </a:prstGeom>
        </p:spPr>
      </p:pic>
      <p:sp>
        <p:nvSpPr>
          <p:cNvPr id="2" name="标题 1"/>
          <p:cNvSpPr>
            <a:spLocks noGrp="1"/>
          </p:cNvSpPr>
          <p:nvPr>
            <p:ph type="ctrTitle"/>
          </p:nvPr>
        </p:nvSpPr>
        <p:spPr>
          <a:xfrm>
            <a:off x="1268730" y="1301115"/>
            <a:ext cx="10119360" cy="3851910"/>
          </a:xfrm>
        </p:spPr>
        <p:txBody>
          <a:bodyPr>
            <a:normAutofit fontScale="90000"/>
          </a:bodyPr>
          <a:p>
            <a:r>
              <a:rPr lang="zh-CN" altLang="en-US">
                <a:solidFill>
                  <a:schemeClr val="bg2"/>
                </a:solidFill>
              </a:rPr>
              <a:t>Two Approaches to Artistic Practice</a:t>
            </a:r>
            <a:br>
              <a:rPr lang="zh-CN" altLang="en-US">
                <a:solidFill>
                  <a:schemeClr val="bg2"/>
                </a:solidFill>
              </a:rPr>
            </a:br>
            <a:r>
              <a:rPr lang="en-US" altLang="zh-CN">
                <a:solidFill>
                  <a:schemeClr val="bg2"/>
                </a:solidFill>
              </a:rPr>
              <a:t>1.Empirical research</a:t>
            </a:r>
            <a:br>
              <a:rPr lang="en-US" altLang="zh-CN">
                <a:solidFill>
                  <a:schemeClr val="bg2"/>
                </a:solidFill>
              </a:rPr>
            </a:br>
            <a:r>
              <a:rPr lang="en-US" altLang="zh-CN">
                <a:solidFill>
                  <a:schemeClr val="bg2"/>
                </a:solidFill>
              </a:rPr>
              <a:t>2.Action research</a:t>
            </a:r>
            <a:br>
              <a:rPr lang="zh-CN" altLang="en-US">
                <a:solidFill>
                  <a:schemeClr val="bg2"/>
                </a:solidFill>
              </a:rPr>
            </a:br>
            <a:endParaRPr lang="zh-CN" altLang="en-US">
              <a:solidFill>
                <a:schemeClr val="bg2"/>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descr="df06541ef7ee85582133568749183a9"/>
          <p:cNvPicPr>
            <a:picLocks noChangeAspect="1"/>
          </p:cNvPicPr>
          <p:nvPr/>
        </p:nvPicPr>
        <p:blipFill>
          <a:blip r:embed="rId1"/>
          <a:srcRect b="1574"/>
          <a:stretch>
            <a:fillRect/>
          </a:stretch>
        </p:blipFill>
        <p:spPr>
          <a:xfrm>
            <a:off x="-233680" y="635"/>
            <a:ext cx="13613765" cy="6857365"/>
          </a:xfrm>
          <a:prstGeom prst="rect">
            <a:avLst/>
          </a:prstGeom>
        </p:spPr>
      </p:pic>
      <p:sp>
        <p:nvSpPr>
          <p:cNvPr id="3" name="副标题 2"/>
          <p:cNvSpPr>
            <a:spLocks noGrp="1"/>
          </p:cNvSpPr>
          <p:nvPr>
            <p:ph type="subTitle" idx="1"/>
          </p:nvPr>
        </p:nvSpPr>
        <p:spPr>
          <a:xfrm>
            <a:off x="2787650" y="2827655"/>
            <a:ext cx="8790940" cy="1202055"/>
          </a:xfrm>
        </p:spPr>
        <p:txBody>
          <a:bodyPr/>
          <a:p>
            <a:pPr algn="l"/>
            <a:r>
              <a:rPr lang="en-US" altLang="zh-CN" sz="6600">
                <a:solidFill>
                  <a:schemeClr val="bg2"/>
                </a:solidFill>
                <a:sym typeface="+mn-ea"/>
              </a:rPr>
              <a:t>1.Empirical research</a:t>
            </a:r>
            <a:endParaRPr lang="en-US" altLang="zh-CN" sz="6600">
              <a:solidFill>
                <a:schemeClr val="bg2"/>
              </a:solidFill>
              <a:sym typeface="+mn-ea"/>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副标题 2"/>
          <p:cNvSpPr>
            <a:spLocks noGrp="1"/>
          </p:cNvSpPr>
          <p:nvPr>
            <p:ph type="subTitle" idx="1"/>
          </p:nvPr>
        </p:nvSpPr>
        <p:spPr>
          <a:xfrm>
            <a:off x="467360" y="280035"/>
            <a:ext cx="11257280" cy="6470015"/>
          </a:xfrm>
        </p:spPr>
        <p:txBody>
          <a:bodyPr/>
          <a:p>
            <a:pPr algn="l"/>
            <a:endParaRPr lang="en-US" altLang="zh-CN">
              <a:sym typeface="+mn-ea"/>
            </a:endParaRPr>
          </a:p>
          <a:p>
            <a:pPr algn="l"/>
            <a:endParaRPr lang="en-US" altLang="zh-CN">
              <a:sym typeface="+mn-ea"/>
            </a:endParaRPr>
          </a:p>
          <a:p>
            <a:pPr algn="ctr"/>
            <a:r>
              <a:rPr lang="en-US" altLang="zh-CN" b="1">
                <a:sym typeface="+mn-ea"/>
              </a:rPr>
              <a:t>1. Empirical research</a:t>
            </a:r>
            <a:endParaRPr lang="en-US" altLang="zh-CN" b="1">
              <a:sym typeface="+mn-ea"/>
            </a:endParaRPr>
          </a:p>
          <a:p>
            <a:pPr algn="l"/>
            <a:r>
              <a:rPr lang="en-US" altLang="zh-CN">
                <a:sym typeface="+mn-ea"/>
              </a:rPr>
              <a:t>I want to build a framework about Qigong and artistic creation based on practice for my research, and invite five to ten British local volunteers to conduct research on artistic practice. From the perspective of Qigong practice and artistic creation, Record the whole practice process, conduct reflection and observation, and draw a possible research result, but the recruitment of volunteers has not yet started, so I will conduct research with autoethnography first, although the results of autoethnography will vary from person to person or have A certain degree of subjective awareness, but this step can be a good guideline and reference for my next research, and provide a variety of references for authors of other related research.</a:t>
            </a:r>
            <a:endParaRPr lang="en-US" altLang="zh-CN">
              <a:sym typeface="+mn-ea"/>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文本框 1"/>
          <p:cNvSpPr txBox="1"/>
          <p:nvPr/>
        </p:nvSpPr>
        <p:spPr>
          <a:xfrm>
            <a:off x="1435100" y="1741170"/>
            <a:ext cx="9753600" cy="2499360"/>
          </a:xfrm>
          <a:prstGeom prst="rect">
            <a:avLst/>
          </a:prstGeom>
          <a:noFill/>
        </p:spPr>
        <p:txBody>
          <a:bodyPr wrap="square" rtlCol="0" anchor="t">
            <a:noAutofit/>
          </a:bodyPr>
          <a:p>
            <a:pPr algn="ctr"/>
            <a:r>
              <a:rPr lang="zh-CN" altLang="en-US" sz="2800" b="1">
                <a:sym typeface="+mn-ea"/>
              </a:rPr>
              <a:t>practice with problems</a:t>
            </a:r>
            <a:endParaRPr lang="zh-CN" altLang="en-US" sz="2800" b="1">
              <a:sym typeface="+mn-ea"/>
            </a:endParaRPr>
          </a:p>
          <a:p>
            <a:pPr algn="ctr"/>
            <a:endParaRPr lang="zh-CN" altLang="en-US" sz="2000">
              <a:sym typeface="+mn-ea"/>
            </a:endParaRPr>
          </a:p>
          <a:p>
            <a:pPr algn="ctr"/>
            <a:r>
              <a:rPr lang="zh-CN" altLang="en-US" sz="2000">
                <a:sym typeface="+mn-ea"/>
              </a:rPr>
              <a:t>1. How does Qigong affect a person's body movements in the process of artistic creation?</a:t>
            </a:r>
            <a:endParaRPr lang="zh-CN" altLang="en-US" sz="2000">
              <a:sym typeface="+mn-ea"/>
            </a:endParaRPr>
          </a:p>
          <a:p>
            <a:pPr algn="ctr"/>
            <a:r>
              <a:rPr lang="zh-CN" altLang="en-US" sz="2000">
                <a:sym typeface="+mn-ea"/>
              </a:rPr>
              <a:t>2. Can the process of exploring "qi" affect the expressive quality of one's artistic creation?</a:t>
            </a:r>
            <a:endParaRPr lang="zh-CN" altLang="en-US" sz="2000">
              <a:sym typeface="+mn-ea"/>
            </a:endParaRPr>
          </a:p>
          <a:p>
            <a:pPr algn="ctr"/>
            <a:endParaRPr lang="zh-CN" altLang="en-US" sz="2000">
              <a:sym typeface="+mn-ea"/>
            </a:endParaRPr>
          </a:p>
          <a:p>
            <a:pPr algn="ctr"/>
            <a:r>
              <a:rPr lang="zh-CN" altLang="en-US" sz="2000">
                <a:sym typeface="+mn-ea"/>
              </a:rPr>
              <a:t>(This is a preliminary study and based on this I have designed to test my own research methods, as well as the analysis process. The following will be my process statement. The pilot study included an independent review of the program and art materials, and subsequent evaluation collection.)</a:t>
            </a:r>
            <a:endParaRPr lang="zh-CN" altLang="en-US" sz="2000">
              <a:sym typeface="+mn-ea"/>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descr="2f270b8909d7d0c41f2c7a325aa37b9"/>
          <p:cNvPicPr>
            <a:picLocks noChangeAspect="1"/>
          </p:cNvPicPr>
          <p:nvPr/>
        </p:nvPicPr>
        <p:blipFill>
          <a:blip r:embed="rId1"/>
          <a:stretch>
            <a:fillRect/>
          </a:stretch>
        </p:blipFill>
        <p:spPr>
          <a:xfrm>
            <a:off x="0" y="0"/>
            <a:ext cx="12192635" cy="6981825"/>
          </a:xfrm>
          <a:prstGeom prst="rect">
            <a:avLst/>
          </a:prstGeom>
        </p:spPr>
      </p:pic>
      <p:sp>
        <p:nvSpPr>
          <p:cNvPr id="3" name="副标题 2"/>
          <p:cNvSpPr>
            <a:spLocks noGrp="1"/>
          </p:cNvSpPr>
          <p:nvPr>
            <p:ph type="subTitle" idx="1"/>
          </p:nvPr>
        </p:nvSpPr>
        <p:spPr>
          <a:xfrm>
            <a:off x="2215515" y="2786380"/>
            <a:ext cx="8361045" cy="1285240"/>
          </a:xfrm>
        </p:spPr>
        <p:txBody>
          <a:bodyPr>
            <a:normAutofit lnSpcReduction="10000"/>
          </a:bodyPr>
          <a:p>
            <a:pPr algn="l"/>
            <a:r>
              <a:rPr lang="zh-CN" altLang="en-US" sz="6000">
                <a:solidFill>
                  <a:schemeClr val="bg1"/>
                </a:solidFill>
                <a:effectLst>
                  <a:glow rad="63500">
                    <a:schemeClr val="accent1">
                      <a:satMod val="175000"/>
                      <a:alpha val="40000"/>
                    </a:schemeClr>
                  </a:glow>
                  <a:outerShdw blurRad="38100" dist="19050" dir="2700000" algn="tl" rotWithShape="0">
                    <a:schemeClr val="dk1">
                      <a:alpha val="40000"/>
                    </a:schemeClr>
                  </a:outerShdw>
                </a:effectLst>
              </a:rPr>
              <a:t>Art Practice Preparation</a:t>
            </a:r>
            <a:endParaRPr lang="zh-CN" altLang="en-US" sz="6000">
              <a:solidFill>
                <a:schemeClr val="bg1"/>
              </a:solidFill>
              <a:effectLst>
                <a:glow rad="63500">
                  <a:schemeClr val="accent1">
                    <a:satMod val="175000"/>
                    <a:alpha val="40000"/>
                  </a:schemeClr>
                </a:glow>
                <a:outerShdw blurRad="38100" dist="19050" dir="2700000" algn="tl" rotWithShape="0">
                  <a:schemeClr val="dk1">
                    <a:alpha val="40000"/>
                  </a:schemeClr>
                </a:outerShdw>
              </a:effectLst>
            </a:endParaRPr>
          </a:p>
          <a:p>
            <a:pPr algn="l"/>
            <a:endParaRPr lang="zh-CN" altLang="en-US" sz="6000">
              <a:solidFill>
                <a:schemeClr val="bg1"/>
              </a:solidFill>
              <a:effectLst>
                <a:glow rad="63500">
                  <a:schemeClr val="accent1">
                    <a:satMod val="175000"/>
                    <a:alpha val="40000"/>
                  </a:schemeClr>
                </a:glow>
                <a:outerShdw blurRad="38100" dist="19050" dir="2700000" algn="tl" rotWithShape="0">
                  <a:schemeClr val="dk1">
                    <a:alpha val="40000"/>
                  </a:schemeClr>
                </a:outerShdw>
              </a:effectLst>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descr="a481bf7b78cb6a355f6e5f3d7f907b6"/>
          <p:cNvPicPr>
            <a:picLocks noChangeAspect="1"/>
          </p:cNvPicPr>
          <p:nvPr/>
        </p:nvPicPr>
        <p:blipFill>
          <a:blip r:embed="rId1"/>
          <a:stretch>
            <a:fillRect/>
          </a:stretch>
        </p:blipFill>
        <p:spPr>
          <a:xfrm>
            <a:off x="0" y="0"/>
            <a:ext cx="11752580" cy="6858000"/>
          </a:xfrm>
          <a:prstGeom prst="rect">
            <a:avLst/>
          </a:prstGeom>
        </p:spPr>
      </p:pic>
      <p:sp>
        <p:nvSpPr>
          <p:cNvPr id="3" name="副标题 2"/>
          <p:cNvSpPr>
            <a:spLocks noGrp="1"/>
          </p:cNvSpPr>
          <p:nvPr>
            <p:ph type="subTitle" idx="1"/>
          </p:nvPr>
        </p:nvSpPr>
        <p:spPr>
          <a:xfrm>
            <a:off x="1774825" y="1366520"/>
            <a:ext cx="8942705" cy="4124960"/>
          </a:xfrm>
        </p:spPr>
        <p:txBody>
          <a:bodyPr/>
          <a:p>
            <a:pPr algn="l"/>
            <a:r>
              <a:rPr lang="en-US" altLang="zh-CN" b="1">
                <a:highlight>
                  <a:srgbClr val="FFFF00"/>
                </a:highlight>
              </a:rPr>
              <a:t>I will use traditional Chinese art materials: Chinese black ink, a Chinese brush, and traditional Chinese rice paper.</a:t>
            </a:r>
            <a:endParaRPr lang="en-US" altLang="zh-CN" b="1">
              <a:highlight>
                <a:srgbClr val="FFFF00"/>
              </a:highlight>
            </a:endParaRPr>
          </a:p>
          <a:p>
            <a:pPr algn="l"/>
            <a:endParaRPr lang="en-US" altLang="zh-CN" b="1">
              <a:highlight>
                <a:srgbClr val="FFFF00"/>
              </a:highlight>
            </a:endParaRPr>
          </a:p>
          <a:p>
            <a:pPr algn="l"/>
            <a:r>
              <a:rPr lang="en-US" altLang="zh-CN" b="1">
                <a:highlight>
                  <a:srgbClr val="FFFF00"/>
                </a:highlight>
              </a:rPr>
              <a:t>Equipment for Research Recording</a:t>
            </a:r>
            <a:endParaRPr lang="en-US" altLang="zh-CN" b="1">
              <a:highlight>
                <a:srgbClr val="FFFF00"/>
              </a:highlight>
            </a:endParaRPr>
          </a:p>
          <a:p>
            <a:pPr algn="l"/>
            <a:endParaRPr lang="en-US" altLang="zh-CN" b="1">
              <a:highlight>
                <a:srgbClr val="FFFF00"/>
              </a:highlight>
            </a:endParaRPr>
          </a:p>
          <a:p>
            <a:pPr algn="l"/>
            <a:r>
              <a:rPr lang="en-US" altLang="zh-CN" b="1">
                <a:highlight>
                  <a:srgbClr val="FFFF00"/>
                </a:highlight>
              </a:rPr>
              <a:t>To document my practice process, I will collect visual and audio content. This includes capturing visual expressions of bodily movements and recording my reflections, observations, and inner dialogue. Therefore, video and audio recording equipment will play a crucial role in docu mentioning the practice.</a:t>
            </a:r>
            <a:endParaRPr lang="en-US" altLang="zh-CN" b="1">
              <a:highlight>
                <a:srgbClr val="FFFF00"/>
              </a:highlight>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descr="9c7c631c8c88686a6fa1d8658a00753"/>
          <p:cNvPicPr>
            <a:picLocks noChangeAspect="1"/>
          </p:cNvPicPr>
          <p:nvPr/>
        </p:nvPicPr>
        <p:blipFill>
          <a:blip r:embed="rId1"/>
          <a:stretch>
            <a:fillRect/>
          </a:stretch>
        </p:blipFill>
        <p:spPr>
          <a:xfrm>
            <a:off x="-158115" y="0"/>
            <a:ext cx="12508865" cy="6858000"/>
          </a:xfrm>
          <a:prstGeom prst="rect">
            <a:avLst/>
          </a:prstGeom>
        </p:spPr>
      </p:pic>
      <p:sp>
        <p:nvSpPr>
          <p:cNvPr id="3" name="副标题 2"/>
          <p:cNvSpPr>
            <a:spLocks noGrp="1"/>
          </p:cNvSpPr>
          <p:nvPr>
            <p:ph type="subTitle" idx="1"/>
          </p:nvPr>
        </p:nvSpPr>
        <p:spPr>
          <a:xfrm>
            <a:off x="307975" y="193675"/>
            <a:ext cx="9114790" cy="6470015"/>
          </a:xfrm>
        </p:spPr>
        <p:txBody>
          <a:bodyPr/>
          <a:p>
            <a:pPr algn="l"/>
            <a:r>
              <a:rPr lang="en-US" altLang="zh-CN">
                <a:solidFill>
                  <a:schemeClr val="tx1"/>
                </a:solidFill>
                <a:highlight>
                  <a:srgbClr val="FFFF00"/>
                </a:highlight>
              </a:rPr>
              <a:t>25 minutes of immersive Qigong practice</a:t>
            </a:r>
            <a:endParaRPr lang="en-US" altLang="zh-CN">
              <a:solidFill>
                <a:schemeClr val="tx1"/>
              </a:solidFill>
              <a:highlight>
                <a:srgbClr val="FFFF00"/>
              </a:highlight>
            </a:endParaRPr>
          </a:p>
          <a:p>
            <a:pPr algn="l"/>
            <a:r>
              <a:rPr lang="en-US" altLang="zh-CN">
                <a:solidFill>
                  <a:schemeClr val="tx1"/>
                </a:solidFill>
                <a:highlight>
                  <a:srgbClr val="FFFF00"/>
                </a:highlight>
              </a:rPr>
              <a:t>In the stage before painting starts, I will design a 25-minute Qigong exercise. In the first 20 minutes, I will practice basic Qigong movements, understand the rhythm of Qigong, including the adjustment of body movements and breathing rhythm exercises, and enter meditation and meditation in the last five minutes. , so that I can better feel myself and the environment around me. The type of qigong I choose at this stage is Ba Duan Jin,</a:t>
            </a:r>
            <a:endParaRPr lang="en-US" altLang="zh-CN">
              <a:solidFill>
                <a:schemeClr val="tx1"/>
              </a:solidFill>
              <a:highlight>
                <a:srgbClr val="FFFF00"/>
              </a:highlight>
            </a:endParaRPr>
          </a:p>
          <a:p>
            <a:pPr algn="l"/>
            <a:endParaRPr lang="en-US" altLang="zh-CN" b="1">
              <a:solidFill>
                <a:schemeClr val="tx1"/>
              </a:solidFill>
              <a:highlight>
                <a:srgbClr val="FFFF00"/>
              </a:highlight>
            </a:endParaRPr>
          </a:p>
          <a:p>
            <a:pPr algn="l"/>
            <a:r>
              <a:rPr lang="en-US" altLang="zh-CN">
                <a:solidFill>
                  <a:schemeClr val="tx1"/>
                </a:solidFill>
                <a:highlight>
                  <a:srgbClr val="FFFF00"/>
                </a:highlight>
              </a:rPr>
              <a:t>Reflect and observe. At the end of each practice, I will take pictures of the work and conduct self-reflection and observation, review the work, and the impact on the quality of artistic creation. Summarize the physical perception, emotional experience and inner changes in the creative process, and record these experiences in words.</a:t>
            </a:r>
            <a:endParaRPr lang="en-US" altLang="zh-CN">
              <a:solidFill>
                <a:schemeClr val="tx1"/>
              </a:solidFill>
              <a:highlight>
                <a:srgbClr val="FFFF00"/>
              </a:highlight>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 name="图片 3" descr="4b57893d63b37411305af95d8abc121"/>
          <p:cNvPicPr>
            <a:picLocks noChangeAspect="1"/>
          </p:cNvPicPr>
          <p:nvPr/>
        </p:nvPicPr>
        <p:blipFill>
          <a:blip r:embed="rId1"/>
          <a:stretch>
            <a:fillRect/>
          </a:stretch>
        </p:blipFill>
        <p:spPr>
          <a:xfrm>
            <a:off x="-635" y="0"/>
            <a:ext cx="12192635" cy="6858000"/>
          </a:xfrm>
          <a:prstGeom prst="rect">
            <a:avLst/>
          </a:prstGeom>
        </p:spPr>
      </p:pic>
      <p:sp>
        <p:nvSpPr>
          <p:cNvPr id="3" name="副标题 2"/>
          <p:cNvSpPr>
            <a:spLocks noGrp="1"/>
          </p:cNvSpPr>
          <p:nvPr>
            <p:ph type="subTitle" idx="1"/>
          </p:nvPr>
        </p:nvSpPr>
        <p:spPr>
          <a:xfrm>
            <a:off x="4978400" y="555625"/>
            <a:ext cx="6248400" cy="5059680"/>
          </a:xfrm>
        </p:spPr>
        <p:txBody>
          <a:bodyPr>
            <a:noAutofit/>
          </a:bodyPr>
          <a:p>
            <a:pPr algn="l"/>
            <a:r>
              <a:rPr lang="en-US" altLang="zh-CN" sz="3200" b="1">
                <a:highlight>
                  <a:srgbClr val="C0C0C0"/>
                </a:highlight>
              </a:rPr>
              <a:t>During this period, I chose two locations, one in the school's open classroom (providing an open environment) and the other in my personal dormitory (providing an intimate environment), in order to consider the impact of the environment on the analysis of the entire exercise. The following is a record of my practice process.</a:t>
            </a:r>
            <a:endParaRPr lang="en-US" altLang="zh-CN" sz="3200" b="1">
              <a:highlight>
                <a:srgbClr val="C0C0C0"/>
              </a:highlight>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descr="df06541ef7ee85582133568749183a9"/>
          <p:cNvPicPr>
            <a:picLocks noChangeAspect="1"/>
          </p:cNvPicPr>
          <p:nvPr>
            <p:custDataLst>
              <p:tags r:id="rId1"/>
            </p:custDataLst>
          </p:nvPr>
        </p:nvPicPr>
        <p:blipFill>
          <a:blip r:embed="rId2"/>
          <a:stretch>
            <a:fillRect/>
          </a:stretch>
        </p:blipFill>
        <p:spPr>
          <a:xfrm>
            <a:off x="-177800" y="0"/>
            <a:ext cx="13613765" cy="6858000"/>
          </a:xfrm>
          <a:prstGeom prst="rect">
            <a:avLst/>
          </a:prstGeom>
        </p:spPr>
      </p:pic>
      <p:sp>
        <p:nvSpPr>
          <p:cNvPr id="3" name="副标题 2"/>
          <p:cNvSpPr>
            <a:spLocks noGrp="1"/>
          </p:cNvSpPr>
          <p:nvPr>
            <p:ph type="subTitle" idx="1"/>
          </p:nvPr>
        </p:nvSpPr>
        <p:spPr>
          <a:xfrm>
            <a:off x="101600" y="664210"/>
            <a:ext cx="8790940" cy="4921250"/>
          </a:xfrm>
        </p:spPr>
        <p:txBody>
          <a:bodyPr/>
          <a:p>
            <a:pPr algn="l"/>
            <a:r>
              <a:rPr lang="en-US" altLang="zh-CN" sz="2800">
                <a:solidFill>
                  <a:schemeClr val="tx1"/>
                </a:solidFill>
                <a:highlight>
                  <a:srgbClr val="FFFF00"/>
                </a:highlight>
              </a:rPr>
              <a:t>In the first practice session conducted in my dormitory, which offered a smaller and more private setting, I engaged in a 25-minute practice. During the initial twenty minutes, I focused on experiencing the movements of Qigong, attempting to synchronize my breath with bodily coordination through deep breathing and movement integration. In the subsequent five minutes, I aimed to enter a meditative state of 'letting go,' emptying my mind and immersing myself in the surrounding environment—a state similar to 'emptiness.' This allowed me time to further contemplate and embody the insights gained from the Qigong movements.</a:t>
            </a:r>
            <a:endParaRPr lang="en-US" altLang="zh-CN" sz="2800">
              <a:solidFill>
                <a:schemeClr val="tx1"/>
              </a:solidFill>
              <a:highlight>
                <a:srgbClr val="FFFF00"/>
              </a:highlight>
            </a:endParaRPr>
          </a:p>
        </p:txBody>
      </p:sp>
      <p:sp>
        <p:nvSpPr>
          <p:cNvPr id="4" name="文本框 3"/>
          <p:cNvSpPr txBox="1"/>
          <p:nvPr/>
        </p:nvSpPr>
        <p:spPr>
          <a:xfrm>
            <a:off x="10184765" y="187960"/>
            <a:ext cx="3251200" cy="3335020"/>
          </a:xfrm>
          <a:prstGeom prst="rect">
            <a:avLst/>
          </a:prstGeom>
          <a:noFill/>
        </p:spPr>
        <p:txBody>
          <a:bodyPr wrap="square" rtlCol="0" anchor="t">
            <a:noAutofit/>
          </a:bodyPr>
          <a:p>
            <a:r>
              <a:rPr lang="zh-CN" altLang="en-US" sz="2400">
                <a:solidFill>
                  <a:schemeClr val="bg1"/>
                </a:solidFill>
              </a:rPr>
              <a:t>On the first day, in a private environment or a familiar environment, it is easier for me to concentrate and my mind tends to be peaceful.</a:t>
            </a:r>
            <a:endParaRPr lang="zh-CN" altLang="en-US" sz="2400">
              <a:solidFill>
                <a:schemeClr val="bg1"/>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descr="d6a8a9fbe2e2c76c0de2d53a067041c"/>
          <p:cNvPicPr>
            <a:picLocks noChangeAspect="1"/>
          </p:cNvPicPr>
          <p:nvPr/>
        </p:nvPicPr>
        <p:blipFill>
          <a:blip r:embed="rId1"/>
          <a:stretch>
            <a:fillRect/>
          </a:stretch>
        </p:blipFill>
        <p:spPr>
          <a:xfrm>
            <a:off x="0" y="0"/>
            <a:ext cx="12192635" cy="6858000"/>
          </a:xfrm>
          <a:prstGeom prst="rect">
            <a:avLst/>
          </a:prstGeom>
        </p:spPr>
      </p:pic>
      <p:sp>
        <p:nvSpPr>
          <p:cNvPr id="3" name="副标题 2"/>
          <p:cNvSpPr>
            <a:spLocks noGrp="1"/>
          </p:cNvSpPr>
          <p:nvPr>
            <p:ph type="subTitle" idx="1"/>
          </p:nvPr>
        </p:nvSpPr>
        <p:spPr>
          <a:xfrm>
            <a:off x="5422265" y="1498600"/>
            <a:ext cx="5006975" cy="4667250"/>
          </a:xfrm>
        </p:spPr>
        <p:txBody>
          <a:bodyPr/>
          <a:p>
            <a:pPr algn="l"/>
            <a:r>
              <a:rPr lang="en-US" altLang="zh-CN">
                <a:solidFill>
                  <a:schemeClr val="bg1"/>
                </a:solidFill>
                <a:highlight>
                  <a:srgbClr val="C0C0C0"/>
                </a:highlight>
              </a:rPr>
              <a:t>After finishing my five-minute meditation, I started the art creation process. Using Chinese brushes and black ink, I made stick figures while synchronizing my breathing with the flow of movements, trying to incorporate the insights I had learned into it. I document the entire art-making process through video and audio. I completed three pieces within the allotted 20 minutes.</a:t>
            </a:r>
            <a:endParaRPr lang="en-US" altLang="zh-CN">
              <a:solidFill>
                <a:schemeClr val="bg1"/>
              </a:solidFill>
              <a:highlight>
                <a:srgbClr val="C0C0C0"/>
              </a:highlight>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descr="0642221c8fcfc01795cf7dd8ea79eab"/>
          <p:cNvPicPr>
            <a:picLocks noChangeAspect="1"/>
          </p:cNvPicPr>
          <p:nvPr/>
        </p:nvPicPr>
        <p:blipFill>
          <a:blip r:embed="rId1"/>
          <a:stretch>
            <a:fillRect/>
          </a:stretch>
        </p:blipFill>
        <p:spPr>
          <a:xfrm>
            <a:off x="0" y="0"/>
            <a:ext cx="12192635" cy="6858000"/>
          </a:xfrm>
          <a:prstGeom prst="rect">
            <a:avLst/>
          </a:prstGeom>
        </p:spPr>
      </p:pic>
      <p:sp>
        <p:nvSpPr>
          <p:cNvPr id="3" name="副标题 2"/>
          <p:cNvSpPr>
            <a:spLocks noGrp="1"/>
          </p:cNvSpPr>
          <p:nvPr>
            <p:ph type="subTitle" idx="1"/>
          </p:nvPr>
        </p:nvSpPr>
        <p:spPr>
          <a:xfrm>
            <a:off x="1524000" y="203835"/>
            <a:ext cx="8790940" cy="6470015"/>
          </a:xfrm>
        </p:spPr>
        <p:txBody>
          <a:bodyPr/>
          <a:p>
            <a:pPr algn="l"/>
            <a:r>
              <a:rPr lang="en-US" altLang="zh-CN">
                <a:solidFill>
                  <a:schemeClr val="bg1"/>
                </a:solidFill>
                <a:highlight>
                  <a:srgbClr val="C0C0C0"/>
                </a:highlight>
              </a:rPr>
              <a:t>The second practice session took place in an open classroom at the school on the day following the first session. The entire process mirrored that of the previous day's practice: a twenty-minute Qigong practice, followed by five minutes of meditation, and concluding with the artistic creation process. I carried the insights from my Qigong practice into the painting process, including the coordination of movement and breath, as well as the integration of Qigong insights into artistic expression. The session ended with reflective thinking and recording.</a:t>
            </a:r>
            <a:endParaRPr lang="en-US" altLang="zh-CN">
              <a:solidFill>
                <a:schemeClr val="bg1"/>
              </a:solidFill>
              <a:highlight>
                <a:srgbClr val="C0C0C0"/>
              </a:highlight>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副标题 2"/>
          <p:cNvSpPr>
            <a:spLocks noGrp="1"/>
          </p:cNvSpPr>
          <p:nvPr>
            <p:ph type="subTitle" idx="1"/>
          </p:nvPr>
        </p:nvSpPr>
        <p:spPr>
          <a:xfrm>
            <a:off x="1700530" y="737235"/>
            <a:ext cx="8790940" cy="5034915"/>
          </a:xfrm>
        </p:spPr>
        <p:txBody>
          <a:bodyPr/>
          <a:p>
            <a:pPr algn="l"/>
            <a:r>
              <a:rPr lang="en-US" altLang="zh-CN"/>
              <a:t>After analysis, it was found that five elements that affect the quality of artistic creation are relaxation, sense of flow and rhythm, spontaneity, synchronization of breathing and body movements, and maintaining body center. Through analysis and reflection on factors such as relaxation, sense of flow and rhythm, spontaneity, and synchronization of breath and body movements in the creative process, I have come to the following conclusions: 1. The benefits gained from Qigong and the synchronization of breath and body movements Inspiration promotes a sense of oneness of mind and body. 2. Body movements become rhythmic, relaxed, spontaneous and bold, and these qualities are reflected in the painting".</a:t>
            </a:r>
            <a:endParaRPr lang="en-US" altLang="zh-CN"/>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5" name="图片 5" descr="图1"/>
          <p:cNvPicPr>
            <a:picLocks noChangeAspect="1"/>
          </p:cNvPicPr>
          <p:nvPr>
            <p:custDataLst>
              <p:tags r:id="rId1"/>
            </p:custDataLst>
          </p:nvPr>
        </p:nvPicPr>
        <p:blipFill>
          <a:blip r:embed="rId2"/>
          <a:stretch>
            <a:fillRect/>
          </a:stretch>
        </p:blipFill>
        <p:spPr>
          <a:xfrm>
            <a:off x="0" y="0"/>
            <a:ext cx="8458835" cy="5285105"/>
          </a:xfrm>
          <a:prstGeom prst="rect">
            <a:avLst/>
          </a:prstGeom>
        </p:spPr>
      </p:pic>
      <p:sp>
        <p:nvSpPr>
          <p:cNvPr id="100" name="文本框 99"/>
          <p:cNvSpPr txBox="1"/>
          <p:nvPr/>
        </p:nvSpPr>
        <p:spPr>
          <a:xfrm>
            <a:off x="1689100" y="5352415"/>
            <a:ext cx="5080000" cy="368300"/>
          </a:xfrm>
          <a:prstGeom prst="rect">
            <a:avLst/>
          </a:prstGeom>
          <a:noFill/>
          <a:ln w="9525">
            <a:noFill/>
          </a:ln>
        </p:spPr>
        <p:txBody>
          <a:bodyPr>
            <a:spAutoFit/>
          </a:bodyPr>
          <a:p>
            <a:pPr indent="0" algn="ctr"/>
            <a:r>
              <a:rPr lang="zh-CN" altLang="en-US">
                <a:latin typeface="Times New Roman" panose="02020603050405020304" charset="0"/>
                <a:ea typeface="宋体" panose="02010600030101010101" pitchFamily="2" charset="-122"/>
                <a:sym typeface="+mn-ea"/>
              </a:rPr>
              <a:t>Exercise work，</a:t>
            </a:r>
            <a:r>
              <a:rPr lang="en-US" b="0">
                <a:latin typeface="Times New Roman" panose="02020603050405020304" charset="0"/>
                <a:ea typeface="宋体" panose="02010600030101010101" pitchFamily="2" charset="-122"/>
              </a:rPr>
              <a:t>Figure1.</a:t>
            </a:r>
            <a:endParaRPr lang="en-US" altLang="en-US" b="0">
              <a:latin typeface="Times New Roman" panose="02020603050405020304" charset="0"/>
              <a:ea typeface="宋体" panose="02010600030101010101" pitchFamily="2" charset="-122"/>
            </a:endParaRPr>
          </a:p>
        </p:txBody>
      </p:sp>
      <p:sp>
        <p:nvSpPr>
          <p:cNvPr id="2" name="文本框 1"/>
          <p:cNvSpPr txBox="1"/>
          <p:nvPr/>
        </p:nvSpPr>
        <p:spPr>
          <a:xfrm>
            <a:off x="8458835" y="531495"/>
            <a:ext cx="3632200" cy="6020435"/>
          </a:xfrm>
          <a:prstGeom prst="rect">
            <a:avLst/>
          </a:prstGeom>
          <a:noFill/>
        </p:spPr>
        <p:txBody>
          <a:bodyPr wrap="square" rtlCol="0" anchor="t">
            <a:noAutofit/>
          </a:bodyPr>
          <a:p>
            <a:pPr algn="l"/>
            <a:r>
              <a:rPr lang="en-US" altLang="zh-CN" sz="2000">
                <a:sym typeface="+mn-ea"/>
              </a:rPr>
              <a:t>When I intentionally integrate the understanding of qigong in the creation process, I will start to appear a little struggling. The specific manifestation is that I have to deliberately control my breathing, which will interrupt my creation process. When I think too much about "what to draw", my concentration is also often interrupted, and the lines will become resisted and become stagnant. figure 1,</a:t>
            </a:r>
            <a:endParaRPr lang="en-US" altLang="zh-CN" sz="2000">
              <a:sym typeface="+mn-ea"/>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副标题 2"/>
          <p:cNvSpPr>
            <a:spLocks noGrp="1"/>
          </p:cNvSpPr>
          <p:nvPr>
            <p:ph type="subTitle" idx="1"/>
          </p:nvPr>
        </p:nvSpPr>
        <p:spPr>
          <a:xfrm>
            <a:off x="1524000" y="203835"/>
            <a:ext cx="8790940" cy="6470015"/>
          </a:xfrm>
        </p:spPr>
        <p:txBody>
          <a:bodyPr/>
          <a:p>
            <a:pPr algn="l"/>
            <a:r>
              <a:rPr lang="en-US" altLang="zh-CN"/>
              <a:t>During the whole process of Qigong practice, I did not show any obvious physical discomfort, but it was easier to concentrate my energy. I feel the power and rhythm of my breath echoing the movement of my body, creating a sense of fluidity and power. But the duration of this feeling is interrupted by sudden unsteadiness in my breathing (I try to use Dan Tian breathing method, a type of abdominal breathing method). Although the flow of the whole movement is very slow, more time is left for the perception of the body. This alignment brings a sense of inner-inner unity (relaxation of the body and focus of the mind), making me feel more balanced and stable physically and mentally.</a:t>
            </a:r>
            <a:endParaRPr lang="en-US" altLang="zh-CN"/>
          </a:p>
          <a:p>
            <a:pPr algn="l"/>
            <a:endParaRPr lang="en-US" altLang="zh-CN"/>
          </a:p>
          <a:p>
            <a:pPr algn="l"/>
            <a:r>
              <a:rPr lang="en-US" altLang="zh-CN"/>
              <a:t>When you indulge your body and mind, the movement of the body translates into the movement of the brush, especially when the body and breath are in sync. Each unique brushstroke shows the impact of Qigong perception on the body. A long line at this time will also appear stable and powerful. figure 2.</a:t>
            </a:r>
            <a:endParaRPr lang="en-US" altLang="zh-CN"/>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6" name="图片 6" descr="图2"/>
          <p:cNvPicPr>
            <a:picLocks noChangeAspect="1"/>
          </p:cNvPicPr>
          <p:nvPr>
            <p:custDataLst>
              <p:tags r:id="rId1"/>
            </p:custDataLst>
          </p:nvPr>
        </p:nvPicPr>
        <p:blipFill>
          <a:blip r:embed="rId2"/>
          <a:stretch>
            <a:fillRect/>
          </a:stretch>
        </p:blipFill>
        <p:spPr>
          <a:xfrm>
            <a:off x="1794510" y="508000"/>
            <a:ext cx="8966200" cy="4330700"/>
          </a:xfrm>
          <a:prstGeom prst="rect">
            <a:avLst/>
          </a:prstGeom>
        </p:spPr>
      </p:pic>
      <p:sp>
        <p:nvSpPr>
          <p:cNvPr id="2" name="文本框 1"/>
          <p:cNvSpPr txBox="1"/>
          <p:nvPr/>
        </p:nvSpPr>
        <p:spPr>
          <a:xfrm>
            <a:off x="3229610" y="4959350"/>
            <a:ext cx="6096000" cy="368300"/>
          </a:xfrm>
          <a:prstGeom prst="rect">
            <a:avLst/>
          </a:prstGeom>
          <a:noFill/>
        </p:spPr>
        <p:txBody>
          <a:bodyPr wrap="square" rtlCol="0" anchor="t">
            <a:spAutoFit/>
          </a:bodyPr>
          <a:p>
            <a:pPr indent="0" algn="ctr"/>
            <a:r>
              <a:rPr lang="zh-CN" altLang="en-US">
                <a:latin typeface="Times New Roman" panose="02020603050405020304" charset="0"/>
                <a:ea typeface="宋体" panose="02010600030101010101" pitchFamily="2" charset="-122"/>
                <a:sym typeface="+mn-ea"/>
              </a:rPr>
              <a:t>Exercise work，</a:t>
            </a:r>
            <a:r>
              <a:rPr lang="en-US">
                <a:latin typeface="Times New Roman" panose="02020603050405020304" charset="0"/>
                <a:ea typeface="宋体" panose="02010600030101010101" pitchFamily="2" charset="-122"/>
                <a:sym typeface="+mn-ea"/>
              </a:rPr>
              <a:t>Figure2.</a:t>
            </a:r>
            <a:endParaRPr lang="en-US" altLang="en-US">
              <a:latin typeface="Times New Roman" panose="02020603050405020304" charset="0"/>
              <a:ea typeface="宋体" panose="02010600030101010101" pitchFamily="2" charset="-122"/>
              <a:sym typeface="+mn-ea"/>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副标题 2"/>
          <p:cNvSpPr>
            <a:spLocks noGrp="1"/>
          </p:cNvSpPr>
          <p:nvPr>
            <p:ph type="subTitle" idx="1"/>
          </p:nvPr>
        </p:nvSpPr>
        <p:spPr>
          <a:xfrm>
            <a:off x="1700530" y="965835"/>
            <a:ext cx="8790940" cy="4138295"/>
          </a:xfrm>
        </p:spPr>
        <p:txBody>
          <a:bodyPr/>
          <a:p>
            <a:pPr algn="l"/>
            <a:r>
              <a:rPr lang="en-US" altLang="zh-CN"/>
              <a:t>I involuntarily close my eyes and let the brush move freely. Now it has thoughts, is stable and rhythmic, and is unified. The body gives it new life. The performance is similar to a kind of graffiti in the picture, the brush is automatically dragged by the body, orderly and not messy. </a:t>
            </a:r>
            <a:r>
              <a:rPr lang="en-US">
                <a:latin typeface="Times New Roman" panose="02020603050405020304" charset="0"/>
                <a:ea typeface="宋体" panose="02010600030101010101" pitchFamily="2" charset="-122"/>
                <a:sym typeface="+mn-ea"/>
              </a:rPr>
              <a:t>Figure</a:t>
            </a:r>
            <a:r>
              <a:rPr lang="en-US" altLang="zh-CN"/>
              <a:t>3. When I want to copy the previous painting in the same posture later, the appearance of its expression is completely different, and it can't achieve the previous naturalness in another state. Although they are very similar.</a:t>
            </a:r>
            <a:endParaRPr lang="en-US" altLang="zh-CN"/>
          </a:p>
          <a:p>
            <a:pPr algn="l"/>
            <a:r>
              <a:rPr lang="en-US" altLang="zh-CN"/>
              <a:t>My body tries to move in unison, fluid and smooth. My work demonstrates how the paintbrush can be "more in sync" with one's own body when the mind and body are attuned to each other.</a:t>
            </a:r>
            <a:endParaRPr lang="en-US" altLang="zh-CN"/>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7" name="图片 7" descr="图3"/>
          <p:cNvPicPr>
            <a:picLocks noChangeAspect="1"/>
          </p:cNvPicPr>
          <p:nvPr>
            <p:custDataLst>
              <p:tags r:id="rId1"/>
            </p:custDataLst>
          </p:nvPr>
        </p:nvPicPr>
        <p:blipFill>
          <a:blip r:embed="rId2"/>
          <a:stretch>
            <a:fillRect/>
          </a:stretch>
        </p:blipFill>
        <p:spPr>
          <a:xfrm>
            <a:off x="2088515" y="545465"/>
            <a:ext cx="8892540" cy="4356735"/>
          </a:xfrm>
          <a:prstGeom prst="rect">
            <a:avLst/>
          </a:prstGeom>
        </p:spPr>
      </p:pic>
      <p:sp>
        <p:nvSpPr>
          <p:cNvPr id="100" name="文本框 99"/>
          <p:cNvSpPr txBox="1"/>
          <p:nvPr/>
        </p:nvSpPr>
        <p:spPr>
          <a:xfrm>
            <a:off x="4175125" y="5130800"/>
            <a:ext cx="5080000" cy="645160"/>
          </a:xfrm>
          <a:prstGeom prst="rect">
            <a:avLst/>
          </a:prstGeom>
          <a:noFill/>
          <a:ln w="9525">
            <a:noFill/>
          </a:ln>
        </p:spPr>
        <p:txBody>
          <a:bodyPr>
            <a:spAutoFit/>
          </a:bodyPr>
          <a:p>
            <a:pPr indent="0" algn="ctr"/>
            <a:r>
              <a:rPr lang="zh-CN" altLang="en-US">
                <a:latin typeface="Times New Roman" panose="02020603050405020304" charset="0"/>
                <a:ea typeface="宋体" panose="02010600030101010101" pitchFamily="2" charset="-122"/>
                <a:sym typeface="+mn-ea"/>
              </a:rPr>
              <a:t>Exercise work，</a:t>
            </a:r>
            <a:r>
              <a:rPr lang="en-US">
                <a:latin typeface="Times New Roman" panose="02020603050405020304" charset="0"/>
                <a:ea typeface="宋体" panose="02010600030101010101" pitchFamily="2" charset="-122"/>
                <a:sym typeface="+mn-ea"/>
              </a:rPr>
              <a:t>Figure3.</a:t>
            </a:r>
            <a:endParaRPr lang="en-US" altLang="en-US" b="0">
              <a:latin typeface="Times New Roman" panose="02020603050405020304" charset="0"/>
              <a:ea typeface="宋体" panose="02010600030101010101" pitchFamily="2" charset="-122"/>
            </a:endParaRPr>
          </a:p>
          <a:p>
            <a:pPr indent="0" algn="ctr"/>
            <a:endParaRPr lang="en-US" altLang="en-US" b="0">
              <a:latin typeface="Times New Roman" panose="02020603050405020304" charset="0"/>
              <a:ea typeface="宋体" panose="02010600030101010101" pitchFamily="2" charset="-122"/>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descr="3eca85772bce2575ef211d51ceac8a5"/>
          <p:cNvPicPr>
            <a:picLocks noChangeAspect="1"/>
          </p:cNvPicPr>
          <p:nvPr/>
        </p:nvPicPr>
        <p:blipFill>
          <a:blip r:embed="rId1"/>
          <a:stretch>
            <a:fillRect/>
          </a:stretch>
        </p:blipFill>
        <p:spPr>
          <a:xfrm>
            <a:off x="0" y="0"/>
            <a:ext cx="12332970" cy="6858000"/>
          </a:xfrm>
          <a:prstGeom prst="rect">
            <a:avLst/>
          </a:prstGeom>
        </p:spPr>
      </p:pic>
      <p:sp>
        <p:nvSpPr>
          <p:cNvPr id="3" name="副标题 2"/>
          <p:cNvSpPr>
            <a:spLocks noGrp="1"/>
          </p:cNvSpPr>
          <p:nvPr>
            <p:ph type="subTitle" idx="1"/>
          </p:nvPr>
        </p:nvSpPr>
        <p:spPr>
          <a:xfrm>
            <a:off x="1917700" y="3861435"/>
            <a:ext cx="8790940" cy="2901950"/>
          </a:xfrm>
        </p:spPr>
        <p:txBody>
          <a:bodyPr/>
          <a:p>
            <a:pPr algn="l"/>
            <a:r>
              <a:rPr lang="en-US" altLang="zh-CN">
                <a:highlight>
                  <a:srgbClr val="FFFF00"/>
                </a:highlight>
              </a:rPr>
              <a:t>Creating in a noisy environment on the second day will interfere with my thoughts. The classroom I chose is close to the roadside. The sound of cars honking, students discussing, and passersby chattering outside the window will make me upset, but all of this All of them were relieved after I practiced Qigong. My body finds a specific sense of rhythm in the noisy environment, which makes me try to blend into the environment, and even be transformed into inspiration in the creation.</a:t>
            </a:r>
            <a:endParaRPr lang="en-US" altLang="zh-CN">
              <a:highlight>
                <a:srgbClr val="FFFF00"/>
              </a:highlight>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8" name="图片 8" descr="图4"/>
          <p:cNvPicPr>
            <a:picLocks noChangeAspect="1"/>
          </p:cNvPicPr>
          <p:nvPr>
            <p:custDataLst>
              <p:tags r:id="rId1"/>
            </p:custDataLst>
          </p:nvPr>
        </p:nvPicPr>
        <p:blipFill>
          <a:blip r:embed="rId2"/>
          <a:stretch>
            <a:fillRect/>
          </a:stretch>
        </p:blipFill>
        <p:spPr>
          <a:xfrm>
            <a:off x="2068195" y="690880"/>
            <a:ext cx="8486775" cy="3996690"/>
          </a:xfrm>
          <a:prstGeom prst="rect">
            <a:avLst/>
          </a:prstGeom>
        </p:spPr>
      </p:pic>
      <p:sp>
        <p:nvSpPr>
          <p:cNvPr id="100" name="文本框 99"/>
          <p:cNvSpPr txBox="1"/>
          <p:nvPr/>
        </p:nvSpPr>
        <p:spPr>
          <a:xfrm>
            <a:off x="3771900" y="5044440"/>
            <a:ext cx="5080000" cy="368300"/>
          </a:xfrm>
          <a:prstGeom prst="rect">
            <a:avLst/>
          </a:prstGeom>
          <a:noFill/>
          <a:ln w="9525">
            <a:noFill/>
          </a:ln>
        </p:spPr>
        <p:txBody>
          <a:bodyPr>
            <a:spAutoFit/>
          </a:bodyPr>
          <a:p>
            <a:pPr indent="0" algn="ctr"/>
            <a:r>
              <a:rPr lang="zh-CN" altLang="en-US">
                <a:latin typeface="Times New Roman" panose="02020603050405020304" charset="0"/>
                <a:ea typeface="宋体" panose="02010600030101010101" pitchFamily="2" charset="-122"/>
                <a:sym typeface="+mn-ea"/>
              </a:rPr>
              <a:t>Exercise work，</a:t>
            </a:r>
            <a:r>
              <a:rPr lang="en-US" b="0">
                <a:latin typeface="Times New Roman" panose="02020603050405020304" charset="0"/>
                <a:ea typeface="宋体" panose="02010600030101010101" pitchFamily="2" charset="-122"/>
              </a:rPr>
              <a:t>Figure4.</a:t>
            </a:r>
            <a:endParaRPr lang="en-US" altLang="en-US" b="0">
              <a:latin typeface="Times New Roman" panose="02020603050405020304" charset="0"/>
              <a:ea typeface="宋体" panose="02010600030101010101" pitchFamily="2" charset="-122"/>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副标题 2"/>
          <p:cNvSpPr>
            <a:spLocks noGrp="1"/>
          </p:cNvSpPr>
          <p:nvPr>
            <p:ph type="subTitle" idx="1"/>
          </p:nvPr>
        </p:nvSpPr>
        <p:spPr>
          <a:xfrm>
            <a:off x="717550" y="762000"/>
            <a:ext cx="10603230" cy="4671060"/>
          </a:xfrm>
        </p:spPr>
        <p:txBody>
          <a:bodyPr/>
          <a:p>
            <a:pPr algn="l"/>
            <a:r>
              <a:rPr lang="en-US" altLang="zh-CN"/>
              <a:t>Dewey (1916) argued that the creative process is continuous or focused, with each act being linked, the previous paving the way for subsequent acts that take into account or take into account the results already achieved. Dewey called this "the foundation of all responsibility" (Dewey, 1916, p25).</a:t>
            </a:r>
            <a:endParaRPr lang="en-US" altLang="zh-CN"/>
          </a:p>
          <a:p>
            <a:pPr algn="l"/>
            <a:r>
              <a:rPr lang="en-US" altLang="zh-CN"/>
              <a:t>Art creators always draw conclusions through practice and reflection to present in their works. I prefer to describe the "continuous" or concentrated behavior in creation as a "state". This state is accumulated over and over again through body movements, which includes the intervention of consciousness and involves the uninterrupted movement of the body. and thinking, and finally manifested in artistic creation activities by improving creative efficiency. This is a spiraling process。</a:t>
            </a:r>
            <a:endParaRPr lang="en-US" altLang="zh-CN"/>
          </a:p>
          <a:p>
            <a:pPr algn="l"/>
            <a:endParaRPr lang="en-US" altLang="zh-CN"/>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11" name="图片 11" descr="图6 (1)"/>
          <p:cNvPicPr>
            <a:picLocks noChangeAspect="1"/>
          </p:cNvPicPr>
          <p:nvPr>
            <p:custDataLst>
              <p:tags r:id="rId1"/>
            </p:custDataLst>
          </p:nvPr>
        </p:nvPicPr>
        <p:blipFill>
          <a:blip r:embed="rId2"/>
          <a:stretch>
            <a:fillRect/>
          </a:stretch>
        </p:blipFill>
        <p:spPr>
          <a:xfrm>
            <a:off x="1662430" y="566420"/>
            <a:ext cx="8466455" cy="4112895"/>
          </a:xfrm>
          <a:prstGeom prst="rect">
            <a:avLst/>
          </a:prstGeom>
        </p:spPr>
      </p:pic>
      <p:sp>
        <p:nvSpPr>
          <p:cNvPr id="100" name="文本框 99"/>
          <p:cNvSpPr txBox="1"/>
          <p:nvPr>
            <p:custDataLst>
              <p:tags r:id="rId3"/>
            </p:custDataLst>
          </p:nvPr>
        </p:nvSpPr>
        <p:spPr>
          <a:xfrm>
            <a:off x="3771900" y="5044440"/>
            <a:ext cx="5080000" cy="368300"/>
          </a:xfrm>
          <a:prstGeom prst="rect">
            <a:avLst/>
          </a:prstGeom>
          <a:noFill/>
          <a:ln w="9525">
            <a:noFill/>
          </a:ln>
        </p:spPr>
        <p:txBody>
          <a:bodyPr>
            <a:spAutoFit/>
          </a:bodyPr>
          <a:p>
            <a:pPr indent="0" algn="ctr"/>
            <a:r>
              <a:rPr lang="zh-CN" altLang="en-US">
                <a:latin typeface="Times New Roman" panose="02020603050405020304" charset="0"/>
                <a:ea typeface="宋体" panose="02010600030101010101" pitchFamily="2" charset="-122"/>
                <a:sym typeface="+mn-ea"/>
              </a:rPr>
              <a:t>Exercise work，</a:t>
            </a:r>
            <a:r>
              <a:rPr lang="en-US">
                <a:latin typeface="Times New Roman" panose="02020603050405020304" charset="0"/>
                <a:ea typeface="宋体" panose="02010600030101010101" pitchFamily="2" charset="-122"/>
                <a:sym typeface="+mn-ea"/>
              </a:rPr>
              <a:t>Figure5.</a:t>
            </a:r>
            <a:endParaRPr lang="en-US" altLang="en-US" b="0">
              <a:latin typeface="Times New Roman" panose="02020603050405020304" charset="0"/>
              <a:ea typeface="宋体" panose="02010600030101010101" pitchFamily="2" charset="-122"/>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副标题 2"/>
          <p:cNvSpPr>
            <a:spLocks noGrp="1"/>
          </p:cNvSpPr>
          <p:nvPr>
            <p:ph type="subTitle" idx="1"/>
          </p:nvPr>
        </p:nvSpPr>
        <p:spPr>
          <a:xfrm>
            <a:off x="1841500" y="1485900"/>
            <a:ext cx="8790940" cy="3225800"/>
          </a:xfrm>
        </p:spPr>
        <p:txBody>
          <a:bodyPr>
            <a:noAutofit/>
          </a:bodyPr>
          <a:p>
            <a:pPr algn="l"/>
            <a:r>
              <a:rPr lang="en-US" altLang="zh-CN" sz="2300"/>
              <a:t>The creative process of an artist, such as making a work of art or a painting, can be seen as a collaborative act, in which the created object and the creator are in constant dialogue, and completeness is achieved in this mutual feedback. Robinson (2022) claims that this state is emphasized by the materiality of the medium. Fortunately, people have gradually realized the importance of the artist's creation process, and began to study and discuss this process. Robinson (2022) pointed out that by prolonging the production time of the painting process, people can have more choices and participate in the cognitive process of the physical layering of the medium and the embedding of information, so as to achieve highly personalized participation, which is a deeper the process of.</a:t>
            </a:r>
            <a:endParaRPr lang="en-US" altLang="zh-CN" sz="230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10" name="图片 10" descr="图6 (2)"/>
          <p:cNvPicPr>
            <a:picLocks noChangeAspect="1"/>
          </p:cNvPicPr>
          <p:nvPr>
            <p:custDataLst>
              <p:tags r:id="rId1"/>
            </p:custDataLst>
          </p:nvPr>
        </p:nvPicPr>
        <p:blipFill>
          <a:blip r:embed="rId2"/>
          <a:stretch>
            <a:fillRect/>
          </a:stretch>
        </p:blipFill>
        <p:spPr>
          <a:xfrm>
            <a:off x="1743710" y="1082675"/>
            <a:ext cx="8704580" cy="4160520"/>
          </a:xfrm>
          <a:prstGeom prst="rect">
            <a:avLst/>
          </a:prstGeom>
        </p:spPr>
      </p:pic>
      <p:sp>
        <p:nvSpPr>
          <p:cNvPr id="100" name="文本框 99"/>
          <p:cNvSpPr txBox="1"/>
          <p:nvPr>
            <p:custDataLst>
              <p:tags r:id="rId3"/>
            </p:custDataLst>
          </p:nvPr>
        </p:nvSpPr>
        <p:spPr>
          <a:xfrm>
            <a:off x="3886835" y="5516245"/>
            <a:ext cx="5080000" cy="368300"/>
          </a:xfrm>
          <a:prstGeom prst="rect">
            <a:avLst/>
          </a:prstGeom>
          <a:noFill/>
          <a:ln w="9525">
            <a:noFill/>
          </a:ln>
        </p:spPr>
        <p:txBody>
          <a:bodyPr>
            <a:spAutoFit/>
          </a:bodyPr>
          <a:p>
            <a:pPr indent="0" algn="ctr"/>
            <a:r>
              <a:rPr lang="zh-CN" altLang="en-US" b="0">
                <a:latin typeface="Times New Roman" panose="02020603050405020304" charset="0"/>
                <a:ea typeface="宋体" panose="02010600030101010101" pitchFamily="2" charset="-122"/>
              </a:rPr>
              <a:t>Exercise work，</a:t>
            </a:r>
            <a:r>
              <a:rPr lang="en-US" b="0">
                <a:latin typeface="Times New Roman" panose="02020603050405020304" charset="0"/>
                <a:ea typeface="宋体" panose="02010600030101010101" pitchFamily="2" charset="-122"/>
              </a:rPr>
              <a:t>Figure6.</a:t>
            </a:r>
            <a:endParaRPr lang="en-US" altLang="en-US" b="0">
              <a:latin typeface="Times New Roman" panose="02020603050405020304" charset="0"/>
              <a:ea typeface="宋体" panose="02010600030101010101" pitchFamily="2" charset="-122"/>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副标题 2"/>
          <p:cNvSpPr>
            <a:spLocks noGrp="1"/>
          </p:cNvSpPr>
          <p:nvPr>
            <p:ph type="subTitle" idx="1"/>
          </p:nvPr>
        </p:nvSpPr>
        <p:spPr>
          <a:xfrm>
            <a:off x="1700530" y="765175"/>
            <a:ext cx="8790940" cy="5074285"/>
          </a:xfrm>
        </p:spPr>
        <p:txBody>
          <a:bodyPr>
            <a:normAutofit lnSpcReduction="10000"/>
          </a:bodyPr>
          <a:p>
            <a:pPr algn="l"/>
            <a:r>
              <a:rPr lang="en-US" altLang="zh-CN"/>
              <a:t>In the whole practice process, firstly comprehend Ba Duan Jin Qigong, and then bring the comprehension and Qigong principles into the artistic creation process, and focus on the harmony of body and breath. There are five elements I observe in my body movements: relaxation, flow and rhythm, spontaneity, breathing with body movements, and maintaining center of the body. These qualities further lead to two results: the awareness of Qigong, the breathing that follows the body movements, and promotes the unity of mind and body. The movements of the body during this period become rhythmic, relaxed, spontaneous and bold, and these qualities are reflected in the paintings. These findings actively integrate all research questions. This certainly provides avenues for fluent artistic expression. Find a specific frequency in qigong to calm down your impetuous heart and achieve a balance, and apply the understanding of qigong to painting, and explore the process of the whole body being affected through artistic creation.</a:t>
            </a:r>
            <a:endParaRPr lang="en-US" altLang="zh-CN"/>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副标题 2"/>
          <p:cNvSpPr>
            <a:spLocks noGrp="1"/>
          </p:cNvSpPr>
          <p:nvPr>
            <p:ph type="subTitle" idx="1"/>
          </p:nvPr>
        </p:nvSpPr>
        <p:spPr>
          <a:xfrm>
            <a:off x="2330450" y="2463800"/>
            <a:ext cx="8790940" cy="1202055"/>
          </a:xfrm>
        </p:spPr>
        <p:txBody>
          <a:bodyPr/>
          <a:p>
            <a:pPr algn="l"/>
            <a:r>
              <a:rPr lang="en-US" altLang="zh-CN" sz="6600">
                <a:sym typeface="+mn-ea"/>
              </a:rPr>
              <a:t>2.Action research</a:t>
            </a:r>
            <a:endParaRPr lang="en-US" altLang="zh-CN" sz="660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副标题 2"/>
          <p:cNvSpPr>
            <a:spLocks noGrp="1"/>
          </p:cNvSpPr>
          <p:nvPr>
            <p:ph type="subTitle" idx="1"/>
          </p:nvPr>
        </p:nvSpPr>
        <p:spPr>
          <a:xfrm>
            <a:off x="328930" y="377825"/>
            <a:ext cx="6365875" cy="6267450"/>
          </a:xfrm>
        </p:spPr>
        <p:txBody>
          <a:bodyPr>
            <a:normAutofit lnSpcReduction="20000"/>
          </a:bodyPr>
          <a:p>
            <a:pPr algn="ctr"/>
            <a:r>
              <a:rPr lang="en-US" altLang="zh-CN" sz="2800" b="1">
                <a:sym typeface="+mn-ea"/>
              </a:rPr>
              <a:t>2.Action research</a:t>
            </a:r>
            <a:endParaRPr lang="en-US" altLang="zh-CN" sz="2800" b="1">
              <a:sym typeface="+mn-ea"/>
            </a:endParaRPr>
          </a:p>
          <a:p>
            <a:pPr algn="l"/>
            <a:endParaRPr lang="en-US" altLang="zh-CN">
              <a:sym typeface="+mn-ea"/>
            </a:endParaRPr>
          </a:p>
          <a:p>
            <a:pPr algn="l"/>
            <a:r>
              <a:rPr lang="en-US" altLang="zh-CN" sz="2800"/>
              <a:t>“Action research is the study and enhancement of one‘s own practice”(May 1993:114). The project advances in a continuous spiral of iterative cycles involving planning, acting, observing, and reflecting. Each of these activities is systematically and critically executed, with strong interconnections between them (Masters, 1995).</a:t>
            </a:r>
            <a:endParaRPr lang="en-US" altLang="zh-CN" sz="2800"/>
          </a:p>
          <a:p>
            <a:pPr algn="l"/>
            <a:r>
              <a:rPr lang="en-US" altLang="zh-CN" sz="2800"/>
              <a:t>Each process of exploration in this section can be seen as a spiral upward and circular, through planning, acting, observing and reflecting on my art practice, comparing it with ordinary art practice in different environments.</a:t>
            </a:r>
            <a:endParaRPr lang="en-US" altLang="zh-CN" sz="2800"/>
          </a:p>
        </p:txBody>
      </p:sp>
      <p:pic>
        <p:nvPicPr>
          <p:cNvPr id="2" name="图片 1" descr="658e2c8208b2ad0b2d1d12be1d811ec"/>
          <p:cNvPicPr>
            <a:picLocks noChangeAspect="1"/>
          </p:cNvPicPr>
          <p:nvPr>
            <p:custDataLst>
              <p:tags r:id="rId1"/>
            </p:custDataLst>
          </p:nvPr>
        </p:nvPicPr>
        <p:blipFill>
          <a:blip r:embed="rId2"/>
          <a:stretch>
            <a:fillRect/>
          </a:stretch>
        </p:blipFill>
        <p:spPr>
          <a:xfrm>
            <a:off x="6923405" y="377825"/>
            <a:ext cx="5116830" cy="6115685"/>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文本框 1"/>
          <p:cNvSpPr txBox="1"/>
          <p:nvPr>
            <p:custDataLst>
              <p:tags r:id="rId1"/>
            </p:custDataLst>
          </p:nvPr>
        </p:nvSpPr>
        <p:spPr>
          <a:xfrm>
            <a:off x="1625600" y="2414270"/>
            <a:ext cx="8712200" cy="2499360"/>
          </a:xfrm>
          <a:prstGeom prst="rect">
            <a:avLst/>
          </a:prstGeom>
          <a:noFill/>
        </p:spPr>
        <p:txBody>
          <a:bodyPr wrap="square" rtlCol="0" anchor="t">
            <a:noAutofit/>
          </a:bodyPr>
          <a:p>
            <a:pPr algn="ctr"/>
            <a:r>
              <a:rPr lang="zh-CN" altLang="en-US" sz="2400" b="1">
                <a:sym typeface="+mn-ea"/>
              </a:rPr>
              <a:t>practice with problems</a:t>
            </a:r>
            <a:endParaRPr lang="zh-CN" altLang="en-US" sz="2400" b="1">
              <a:sym typeface="+mn-ea"/>
            </a:endParaRPr>
          </a:p>
          <a:p>
            <a:pPr algn="ctr"/>
            <a:endParaRPr lang="zh-CN" altLang="en-US" sz="2400">
              <a:sym typeface="+mn-ea"/>
            </a:endParaRPr>
          </a:p>
          <a:p>
            <a:pPr algn="ctr"/>
            <a:r>
              <a:rPr lang="zh-CN" altLang="en-US" sz="2400">
                <a:sym typeface="+mn-ea"/>
              </a:rPr>
              <a:t>"Does my research on artistic practice allow artists to break free from physical or mental conditioning and use intuition to become more creative?";</a:t>
            </a:r>
            <a:endParaRPr lang="zh-CN" altLang="en-US" sz="2400">
              <a:sym typeface="+mn-ea"/>
            </a:endParaRPr>
          </a:p>
          <a:p>
            <a:pPr algn="ctr"/>
            <a:endParaRPr lang="zh-CN" altLang="en-US" sz="2400">
              <a:sym typeface="+mn-ea"/>
            </a:endParaRPr>
          </a:p>
          <a:p>
            <a:pPr algn="ctr"/>
            <a:r>
              <a:rPr lang="zh-CN" altLang="en-US" sz="2400">
                <a:sym typeface="+mn-ea"/>
              </a:rPr>
              <a:t>What needs to be improved in this research, and how can it be improved for continuous creativity?</a:t>
            </a:r>
            <a:endParaRPr lang="zh-CN" altLang="en-US" sz="2400">
              <a:sym typeface="+mn-ea"/>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00" name="文本框 99"/>
          <p:cNvSpPr txBox="1"/>
          <p:nvPr/>
        </p:nvSpPr>
        <p:spPr>
          <a:xfrm>
            <a:off x="153035" y="843280"/>
            <a:ext cx="4717415" cy="5053965"/>
          </a:xfrm>
          <a:prstGeom prst="rect">
            <a:avLst/>
          </a:prstGeom>
          <a:noFill/>
          <a:ln w="9525">
            <a:noFill/>
          </a:ln>
        </p:spPr>
        <p:txBody>
          <a:bodyPr wrap="square">
            <a:noAutofit/>
          </a:bodyPr>
          <a:p>
            <a:pPr indent="0"/>
            <a:r>
              <a:rPr sz="2400" b="0">
                <a:solidFill>
                  <a:srgbClr val="000000"/>
                </a:solidFill>
                <a:ea typeface="宋体" panose="02010600030101010101" pitchFamily="2" charset="-122"/>
              </a:rPr>
              <a:t>The whole process is divided into two stages. In the first stage, meditation is avoided, and passers-by are randomly selected for sketching and creation. In the second stage, I will do simple movement meditation, and then start to use my intuition to create sketches. These two phases are the initial stages of my spiral in action research, exploring whether meditation can enhance intuitive creativity.</a:t>
            </a:r>
            <a:endParaRPr sz="2400" b="0">
              <a:solidFill>
                <a:srgbClr val="000000"/>
              </a:solidFill>
              <a:ea typeface="宋体" panose="02010600030101010101" pitchFamily="2" charset="-122"/>
            </a:endParaRPr>
          </a:p>
        </p:txBody>
      </p:sp>
      <p:pic>
        <p:nvPicPr>
          <p:cNvPr id="2" name="图片 1"/>
          <p:cNvPicPr>
            <a:picLocks noChangeAspect="1"/>
          </p:cNvPicPr>
          <p:nvPr/>
        </p:nvPicPr>
        <p:blipFill>
          <a:blip r:embed="rId1"/>
          <a:stretch>
            <a:fillRect/>
          </a:stretch>
        </p:blipFill>
        <p:spPr>
          <a:xfrm>
            <a:off x="4870450" y="1161415"/>
            <a:ext cx="6757035" cy="4874260"/>
          </a:xfrm>
          <a:prstGeom prst="rect">
            <a:avLst/>
          </a:pr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副标题 2"/>
          <p:cNvSpPr>
            <a:spLocks noGrp="1"/>
          </p:cNvSpPr>
          <p:nvPr>
            <p:ph type="subTitle" idx="1"/>
          </p:nvPr>
        </p:nvSpPr>
        <p:spPr>
          <a:xfrm>
            <a:off x="330200" y="203835"/>
            <a:ext cx="6378575" cy="6470015"/>
          </a:xfrm>
        </p:spPr>
        <p:txBody>
          <a:bodyPr/>
          <a:p>
            <a:pPr algn="l"/>
            <a:r>
              <a:rPr lang="en-US" altLang="zh-CN"/>
              <a:t>Initial attempts left me feeling tense. I utilized my intuition directly in the artistic process without any hesitation, yet the outcomes seemed merely standard student assignments (Figure 7). Regrettably, I did not experience the freedom of expression in my artwork, as my past learned techniques and experiences seemed to restrict me. At least, the results did not align with the uninhibited imagery I had envisioned. Throughout the artistic process, I found myself predominantly engaged in contemplation, frequently disrupting my intuitive flow. For instance, I excessively contemplated the placement of the subject's eyes and nose, aspects crucial for figurative representations. However, this preoccupation outweighed my reliance on intuition throughout the entire process of artistic creation."</a:t>
            </a:r>
            <a:endParaRPr lang="en-US" altLang="zh-CN"/>
          </a:p>
        </p:txBody>
      </p:sp>
      <p:pic>
        <p:nvPicPr>
          <p:cNvPr id="2" name="图片 2" descr="直觉1"/>
          <p:cNvPicPr>
            <a:picLocks noChangeAspect="1"/>
          </p:cNvPicPr>
          <p:nvPr>
            <p:custDataLst>
              <p:tags r:id="rId1"/>
            </p:custDataLst>
          </p:nvPr>
        </p:nvPicPr>
        <p:blipFill>
          <a:blip r:embed="rId2"/>
          <a:srcRect l="-362" t="4388" r="3865" b="8347"/>
          <a:stretch>
            <a:fillRect/>
          </a:stretch>
        </p:blipFill>
        <p:spPr>
          <a:xfrm>
            <a:off x="7160260" y="0"/>
            <a:ext cx="4919345" cy="6674485"/>
          </a:xfrm>
          <a:prstGeom prst="rect">
            <a:avLst/>
          </a:prstGeom>
        </p:spPr>
      </p:pic>
      <p:sp>
        <p:nvSpPr>
          <p:cNvPr id="100" name="文本框 99"/>
          <p:cNvSpPr txBox="1"/>
          <p:nvPr>
            <p:custDataLst>
              <p:tags r:id="rId3"/>
            </p:custDataLst>
          </p:nvPr>
        </p:nvSpPr>
        <p:spPr>
          <a:xfrm>
            <a:off x="6541135" y="6151245"/>
            <a:ext cx="5080000" cy="368300"/>
          </a:xfrm>
          <a:prstGeom prst="rect">
            <a:avLst/>
          </a:prstGeom>
          <a:noFill/>
          <a:ln w="9525">
            <a:noFill/>
          </a:ln>
        </p:spPr>
        <p:txBody>
          <a:bodyPr>
            <a:spAutoFit/>
          </a:bodyPr>
          <a:p>
            <a:pPr indent="0" algn="ctr"/>
            <a:r>
              <a:rPr lang="zh-CN" altLang="en-US" b="0">
                <a:latin typeface="Times New Roman" panose="02020603050405020304" charset="0"/>
                <a:ea typeface="宋体" panose="02010600030101010101" pitchFamily="2" charset="-122"/>
              </a:rPr>
              <a:t>Exercise work，</a:t>
            </a:r>
            <a:r>
              <a:rPr lang="en-US" b="0">
                <a:latin typeface="Times New Roman" panose="02020603050405020304" charset="0"/>
                <a:ea typeface="宋体" panose="02010600030101010101" pitchFamily="2" charset="-122"/>
              </a:rPr>
              <a:t>Figure7.</a:t>
            </a:r>
            <a:endParaRPr lang="en-US" altLang="en-US" b="0">
              <a:latin typeface="Times New Roman" panose="02020603050405020304" charset="0"/>
              <a:ea typeface="宋体" panose="02010600030101010101" pitchFamily="2" charset="-122"/>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副标题 2"/>
          <p:cNvSpPr>
            <a:spLocks noGrp="1"/>
          </p:cNvSpPr>
          <p:nvPr>
            <p:ph type="subTitle" idx="1"/>
          </p:nvPr>
        </p:nvSpPr>
        <p:spPr>
          <a:xfrm>
            <a:off x="1524000" y="203835"/>
            <a:ext cx="5374005" cy="6470015"/>
          </a:xfrm>
        </p:spPr>
        <p:txBody>
          <a:bodyPr>
            <a:normAutofit lnSpcReduction="10000"/>
          </a:bodyPr>
          <a:p>
            <a:pPr algn="l"/>
            <a:r>
              <a:rPr lang="en-US" altLang="zh-CN" sz="2800"/>
              <a:t>As I consciously attempted to reduce the level of detail in my artwork to achieve a sense of urgency and create a feeling of tension, I aimed to complete a piece using minimal lines (Figure 8). Though I still struggled with the same challenges, I seemed to gain better control over the composition. However, at this point, I did not sense how much my intuition was aiding me. It felt more like an accumulation of experiences rather than a substantial assistance from intuition. While I acknowledge the significance of experience, it was evidently not the most critical factor in this artistic practice.</a:t>
            </a:r>
            <a:endParaRPr lang="en-US" altLang="zh-CN" sz="2800"/>
          </a:p>
        </p:txBody>
      </p:sp>
      <p:pic>
        <p:nvPicPr>
          <p:cNvPr id="2" name="图片 3" descr="直觉2"/>
          <p:cNvPicPr>
            <a:picLocks noChangeAspect="1"/>
          </p:cNvPicPr>
          <p:nvPr>
            <p:custDataLst>
              <p:tags r:id="rId1"/>
            </p:custDataLst>
          </p:nvPr>
        </p:nvPicPr>
        <p:blipFill>
          <a:blip r:embed="rId2"/>
          <a:srcRect l="5346" t="14639"/>
          <a:stretch>
            <a:fillRect/>
          </a:stretch>
        </p:blipFill>
        <p:spPr>
          <a:xfrm>
            <a:off x="7640320" y="349250"/>
            <a:ext cx="4551680" cy="6158865"/>
          </a:xfrm>
          <a:prstGeom prst="rect">
            <a:avLst/>
          </a:prstGeom>
        </p:spPr>
      </p:pic>
      <p:sp>
        <p:nvSpPr>
          <p:cNvPr id="4" name="文本框 3"/>
          <p:cNvSpPr txBox="1"/>
          <p:nvPr>
            <p:custDataLst>
              <p:tags r:id="rId3"/>
            </p:custDataLst>
          </p:nvPr>
        </p:nvSpPr>
        <p:spPr>
          <a:xfrm>
            <a:off x="7012305" y="5771515"/>
            <a:ext cx="5080000" cy="368300"/>
          </a:xfrm>
          <a:prstGeom prst="rect">
            <a:avLst/>
          </a:prstGeom>
          <a:noFill/>
          <a:ln w="9525">
            <a:noFill/>
          </a:ln>
        </p:spPr>
        <p:txBody>
          <a:bodyPr>
            <a:spAutoFit/>
          </a:bodyPr>
          <a:p>
            <a:pPr indent="0" algn="ctr"/>
            <a:r>
              <a:rPr lang="zh-CN" altLang="en-US" b="0">
                <a:latin typeface="Times New Roman" panose="02020603050405020304" charset="0"/>
                <a:ea typeface="宋体" panose="02010600030101010101" pitchFamily="2" charset="-122"/>
              </a:rPr>
              <a:t>Exercise work，</a:t>
            </a:r>
            <a:r>
              <a:rPr lang="en-US" b="0">
                <a:latin typeface="Times New Roman" panose="02020603050405020304" charset="0"/>
                <a:ea typeface="宋体" panose="02010600030101010101" pitchFamily="2" charset="-122"/>
              </a:rPr>
              <a:t>Figure8.</a:t>
            </a:r>
            <a:endParaRPr lang="en-US" altLang="en-US" b="0">
              <a:latin typeface="Times New Roman" panose="02020603050405020304" charset="0"/>
              <a:ea typeface="宋体" panose="02010600030101010101" pitchFamily="2" charset="-122"/>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5" name="图片 5" descr="直觉3"/>
          <p:cNvPicPr>
            <a:picLocks noChangeAspect="1"/>
          </p:cNvPicPr>
          <p:nvPr>
            <p:custDataLst>
              <p:tags r:id="rId1"/>
            </p:custDataLst>
          </p:nvPr>
        </p:nvPicPr>
        <p:blipFill>
          <a:blip r:embed="rId2"/>
          <a:stretch>
            <a:fillRect/>
          </a:stretch>
        </p:blipFill>
        <p:spPr>
          <a:xfrm>
            <a:off x="0" y="171450"/>
            <a:ext cx="6873240" cy="4582795"/>
          </a:xfrm>
          <a:prstGeom prst="rect">
            <a:avLst/>
          </a:prstGeom>
        </p:spPr>
      </p:pic>
      <p:sp>
        <p:nvSpPr>
          <p:cNvPr id="3" name="副标题 2"/>
          <p:cNvSpPr>
            <a:spLocks noGrp="1"/>
          </p:cNvSpPr>
          <p:nvPr>
            <p:ph type="subTitle" idx="1"/>
          </p:nvPr>
        </p:nvSpPr>
        <p:spPr>
          <a:xfrm>
            <a:off x="6454140" y="1552575"/>
            <a:ext cx="5612130" cy="5022850"/>
          </a:xfrm>
        </p:spPr>
        <p:txBody>
          <a:bodyPr>
            <a:normAutofit lnSpcReduction="20000"/>
          </a:bodyPr>
          <a:p>
            <a:pPr algn="l"/>
            <a:r>
              <a:rPr lang="en-US" altLang="zh-CN"/>
              <a:t>If (Figure 7, 8) were drawn randomly, then this artwork would be deliberately created (Figure 9). Enhancing external stimuli (social-emotional intuition) might intensify my emotions and thus strengthen my intuitive abilities, making the artwork more creative. Therefore, I chose to depict a young couple dining together. I could sense the love in the boy's gaze, but my intuition told me that if I were to draw the boy's eyes, this piece might lose its emotional impact and become ordinary. This time, I still trusted my intuition, and the final result could be pleasantly surprising. So, at this point, it compels me to continue pondering: is the creativity of intuition a random phenomenon?</a:t>
            </a:r>
            <a:endParaRPr lang="en-US" altLang="zh-CN"/>
          </a:p>
        </p:txBody>
      </p:sp>
      <p:sp>
        <p:nvSpPr>
          <p:cNvPr id="100" name="文本框 99"/>
          <p:cNvSpPr txBox="1"/>
          <p:nvPr>
            <p:custDataLst>
              <p:tags r:id="rId3"/>
            </p:custDataLst>
          </p:nvPr>
        </p:nvSpPr>
        <p:spPr>
          <a:xfrm>
            <a:off x="896620" y="4754245"/>
            <a:ext cx="5080000" cy="368300"/>
          </a:xfrm>
          <a:prstGeom prst="rect">
            <a:avLst/>
          </a:prstGeom>
          <a:noFill/>
          <a:ln w="9525">
            <a:noFill/>
          </a:ln>
        </p:spPr>
        <p:txBody>
          <a:bodyPr>
            <a:spAutoFit/>
          </a:bodyPr>
          <a:p>
            <a:pPr indent="0" algn="ctr"/>
            <a:r>
              <a:rPr lang="zh-CN" altLang="en-US" b="0">
                <a:latin typeface="Times New Roman" panose="02020603050405020304" charset="0"/>
                <a:ea typeface="宋体" panose="02010600030101010101" pitchFamily="2" charset="-122"/>
              </a:rPr>
              <a:t>Exercise work，</a:t>
            </a:r>
            <a:r>
              <a:rPr lang="en-US" b="0">
                <a:latin typeface="Times New Roman" panose="02020603050405020304" charset="0"/>
                <a:ea typeface="宋体" panose="02010600030101010101" pitchFamily="2" charset="-122"/>
              </a:rPr>
              <a:t>Figure9.</a:t>
            </a:r>
            <a:endParaRPr lang="en-US" altLang="en-US" b="0">
              <a:latin typeface="Times New Roman" panose="02020603050405020304" charset="0"/>
              <a:ea typeface="宋体" panose="02010600030101010101" pitchFamily="2" charset="-122"/>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副标题 2"/>
          <p:cNvSpPr>
            <a:spLocks noGrp="1"/>
          </p:cNvSpPr>
          <p:nvPr>
            <p:ph type="subTitle" idx="1"/>
          </p:nvPr>
        </p:nvSpPr>
        <p:spPr>
          <a:xfrm>
            <a:off x="1700530" y="917575"/>
            <a:ext cx="8790940" cy="5022215"/>
          </a:xfrm>
        </p:spPr>
        <p:txBody>
          <a:bodyPr/>
          <a:p>
            <a:pPr algn="l"/>
            <a:r>
              <a:rPr lang="en-US" altLang="zh-CN"/>
              <a:t>So, I had to confront the previous question, which posed a challenge to the spiral ascent of action in the practice. Thus, the author returned to the previous method of randomly sketching a person (Figure 10, 11). Figure 10 is a piece completed amidst wonderful music; I only knew that the music was captivating me. I even wanted to paint an abstract representation of the feeling, but I was bound by rationality and ended up producing a realistic piece; a piece portraying solitude (Figure 11), depicting a girl dining alone. This scene provided a hint, and when I made the first stroke, my intuition told me it would be a portrayal of loneliness. However, it is evident that intuition alone couldn't teach me how to paint the piece; here, the importance of experience can only be highlighted (if one desires to complete a realistic artwork).</a:t>
            </a:r>
            <a:endParaRPr lang="en-US" altLang="zh-CN"/>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6" name="图片 6" descr="直觉4"/>
          <p:cNvPicPr>
            <a:picLocks noChangeAspect="1"/>
          </p:cNvPicPr>
          <p:nvPr>
            <p:custDataLst>
              <p:tags r:id="rId1"/>
            </p:custDataLst>
          </p:nvPr>
        </p:nvPicPr>
        <p:blipFill>
          <a:blip r:embed="rId2"/>
          <a:srcRect t="11868"/>
          <a:stretch>
            <a:fillRect/>
          </a:stretch>
        </p:blipFill>
        <p:spPr>
          <a:xfrm>
            <a:off x="990600" y="49530"/>
            <a:ext cx="4826000" cy="6380480"/>
          </a:xfrm>
          <a:prstGeom prst="rect">
            <a:avLst/>
          </a:prstGeom>
        </p:spPr>
      </p:pic>
      <p:pic>
        <p:nvPicPr>
          <p:cNvPr id="7" name="图片 7" descr="直觉6"/>
          <p:cNvPicPr>
            <a:picLocks noChangeAspect="1"/>
          </p:cNvPicPr>
          <p:nvPr>
            <p:custDataLst>
              <p:tags r:id="rId3"/>
            </p:custDataLst>
          </p:nvPr>
        </p:nvPicPr>
        <p:blipFill>
          <a:blip r:embed="rId4"/>
          <a:stretch>
            <a:fillRect/>
          </a:stretch>
        </p:blipFill>
        <p:spPr>
          <a:xfrm>
            <a:off x="6617335" y="226695"/>
            <a:ext cx="4430395" cy="5619115"/>
          </a:xfrm>
          <a:prstGeom prst="rect">
            <a:avLst/>
          </a:prstGeom>
        </p:spPr>
      </p:pic>
      <p:sp>
        <p:nvSpPr>
          <p:cNvPr id="100" name="文本框 99"/>
          <p:cNvSpPr txBox="1"/>
          <p:nvPr>
            <p:custDataLst>
              <p:tags r:id="rId5"/>
            </p:custDataLst>
          </p:nvPr>
        </p:nvSpPr>
        <p:spPr>
          <a:xfrm>
            <a:off x="1194435" y="5960110"/>
            <a:ext cx="5080000" cy="368300"/>
          </a:xfrm>
          <a:prstGeom prst="rect">
            <a:avLst/>
          </a:prstGeom>
          <a:noFill/>
          <a:ln w="9525">
            <a:noFill/>
          </a:ln>
        </p:spPr>
        <p:txBody>
          <a:bodyPr>
            <a:spAutoFit/>
          </a:bodyPr>
          <a:p>
            <a:pPr indent="0" algn="ctr"/>
            <a:r>
              <a:rPr lang="zh-CN" altLang="en-US" b="0">
                <a:latin typeface="Times New Roman" panose="02020603050405020304" charset="0"/>
                <a:ea typeface="宋体" panose="02010600030101010101" pitchFamily="2" charset="-122"/>
              </a:rPr>
              <a:t>Exercise work，</a:t>
            </a:r>
            <a:r>
              <a:rPr lang="en-US" b="0">
                <a:latin typeface="Times New Roman" panose="02020603050405020304" charset="0"/>
                <a:ea typeface="宋体" panose="02010600030101010101" pitchFamily="2" charset="-122"/>
              </a:rPr>
              <a:t>Figure10.</a:t>
            </a:r>
            <a:endParaRPr lang="en-US" altLang="en-US" b="0">
              <a:latin typeface="Times New Roman" panose="02020603050405020304" charset="0"/>
              <a:ea typeface="宋体" panose="02010600030101010101" pitchFamily="2" charset="-122"/>
            </a:endParaRPr>
          </a:p>
        </p:txBody>
      </p:sp>
      <p:sp>
        <p:nvSpPr>
          <p:cNvPr id="2" name="文本框 1"/>
          <p:cNvSpPr txBox="1"/>
          <p:nvPr>
            <p:custDataLst>
              <p:tags r:id="rId6"/>
            </p:custDataLst>
          </p:nvPr>
        </p:nvSpPr>
        <p:spPr>
          <a:xfrm>
            <a:off x="6376035" y="5960110"/>
            <a:ext cx="5080000" cy="368300"/>
          </a:xfrm>
          <a:prstGeom prst="rect">
            <a:avLst/>
          </a:prstGeom>
          <a:noFill/>
          <a:ln w="9525">
            <a:noFill/>
          </a:ln>
        </p:spPr>
        <p:txBody>
          <a:bodyPr>
            <a:spAutoFit/>
          </a:bodyPr>
          <a:p>
            <a:pPr indent="0" algn="ctr"/>
            <a:r>
              <a:rPr lang="zh-CN" altLang="en-US" b="0">
                <a:latin typeface="Times New Roman" panose="02020603050405020304" charset="0"/>
                <a:ea typeface="宋体" panose="02010600030101010101" pitchFamily="2" charset="-122"/>
              </a:rPr>
              <a:t>Exercise work，</a:t>
            </a:r>
            <a:r>
              <a:rPr lang="en-US" b="0">
                <a:latin typeface="Times New Roman" panose="02020603050405020304" charset="0"/>
                <a:ea typeface="宋体" panose="02010600030101010101" pitchFamily="2" charset="-122"/>
              </a:rPr>
              <a:t>Figure11.</a:t>
            </a:r>
            <a:endParaRPr lang="en-US" altLang="en-US" b="0">
              <a:latin typeface="Times New Roman" panose="02020603050405020304" charset="0"/>
              <a:ea typeface="宋体" panose="02010600030101010101" pitchFamily="2" charset="-122"/>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副标题 2"/>
          <p:cNvSpPr>
            <a:spLocks noGrp="1"/>
          </p:cNvSpPr>
          <p:nvPr>
            <p:ph type="subTitle" idx="1"/>
          </p:nvPr>
        </p:nvSpPr>
        <p:spPr>
          <a:xfrm>
            <a:off x="1700530" y="724535"/>
            <a:ext cx="8790940" cy="4742815"/>
          </a:xfrm>
        </p:spPr>
        <p:txBody>
          <a:bodyPr/>
          <a:p>
            <a:pPr algn="l"/>
            <a:r>
              <a:rPr lang="en-US" altLang="zh-CN"/>
              <a:t>Focusing the emphasis of intuition on the narrative or plot within the artwork is an intriguing endeavor. I deliberately avoids detailing facial features and expressions of the characters, directing attention towards the dynamics and plot instead. "Romantic Moments" (Figure 12) and "Lazy Moments" (Figure 13) are surprising attempts, and the process becomes an enjoyable experience. The brushstrokes flow continuously throughout the entire painting process, with minimal pauses or contemplation, and the emergence of the state of flow feels natural. Excessive overthinking can diminish the intuitive judgment ability. While ordinary intuition possesses creativity, it is not always readily accessible at any given time.</a:t>
            </a:r>
            <a:endParaRPr lang="en-US" altLang="zh-CN"/>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8" name="图片 8" descr="直觉7"/>
          <p:cNvPicPr>
            <a:picLocks noChangeAspect="1"/>
          </p:cNvPicPr>
          <p:nvPr>
            <p:custDataLst>
              <p:tags r:id="rId1"/>
            </p:custDataLst>
          </p:nvPr>
        </p:nvPicPr>
        <p:blipFill>
          <a:blip r:embed="rId2"/>
          <a:stretch>
            <a:fillRect/>
          </a:stretch>
        </p:blipFill>
        <p:spPr>
          <a:xfrm>
            <a:off x="5776595" y="2116455"/>
            <a:ext cx="6256655" cy="4271010"/>
          </a:xfrm>
          <a:prstGeom prst="rect">
            <a:avLst/>
          </a:prstGeom>
        </p:spPr>
      </p:pic>
      <p:pic>
        <p:nvPicPr>
          <p:cNvPr id="4" name="图片 4" descr="直觉6"/>
          <p:cNvPicPr>
            <a:picLocks noChangeAspect="1"/>
          </p:cNvPicPr>
          <p:nvPr>
            <p:custDataLst>
              <p:tags r:id="rId3"/>
            </p:custDataLst>
          </p:nvPr>
        </p:nvPicPr>
        <p:blipFill>
          <a:blip r:embed="rId4"/>
          <a:stretch>
            <a:fillRect/>
          </a:stretch>
        </p:blipFill>
        <p:spPr>
          <a:xfrm>
            <a:off x="217170" y="165735"/>
            <a:ext cx="5986780" cy="4088130"/>
          </a:xfrm>
          <a:prstGeom prst="rect">
            <a:avLst/>
          </a:prstGeom>
        </p:spPr>
      </p:pic>
      <p:sp>
        <p:nvSpPr>
          <p:cNvPr id="100" name="文本框 99"/>
          <p:cNvSpPr txBox="1"/>
          <p:nvPr>
            <p:custDataLst>
              <p:tags r:id="rId5"/>
            </p:custDataLst>
          </p:nvPr>
        </p:nvSpPr>
        <p:spPr>
          <a:xfrm>
            <a:off x="318135" y="4589145"/>
            <a:ext cx="5080000" cy="368300"/>
          </a:xfrm>
          <a:prstGeom prst="rect">
            <a:avLst/>
          </a:prstGeom>
          <a:noFill/>
          <a:ln w="9525">
            <a:noFill/>
          </a:ln>
        </p:spPr>
        <p:txBody>
          <a:bodyPr>
            <a:spAutoFit/>
          </a:bodyPr>
          <a:p>
            <a:pPr indent="0" algn="ctr"/>
            <a:r>
              <a:rPr lang="zh-CN" altLang="en-US" b="0">
                <a:latin typeface="Times New Roman" panose="02020603050405020304" charset="0"/>
                <a:ea typeface="宋体" panose="02010600030101010101" pitchFamily="2" charset="-122"/>
              </a:rPr>
              <a:t>Exercise work，</a:t>
            </a:r>
            <a:r>
              <a:rPr lang="en-US" b="0">
                <a:latin typeface="Times New Roman" panose="02020603050405020304" charset="0"/>
                <a:ea typeface="宋体" panose="02010600030101010101" pitchFamily="2" charset="-122"/>
              </a:rPr>
              <a:t>Figure12.</a:t>
            </a:r>
            <a:endParaRPr lang="en-US" altLang="en-US" b="0">
              <a:latin typeface="Times New Roman" panose="02020603050405020304" charset="0"/>
              <a:ea typeface="宋体" panose="02010600030101010101" pitchFamily="2" charset="-122"/>
            </a:endParaRPr>
          </a:p>
        </p:txBody>
      </p:sp>
      <p:sp>
        <p:nvSpPr>
          <p:cNvPr id="2" name="文本框 1"/>
          <p:cNvSpPr txBox="1"/>
          <p:nvPr>
            <p:custDataLst>
              <p:tags r:id="rId6"/>
            </p:custDataLst>
          </p:nvPr>
        </p:nvSpPr>
        <p:spPr>
          <a:xfrm>
            <a:off x="6604635" y="2116455"/>
            <a:ext cx="5080000" cy="368300"/>
          </a:xfrm>
          <a:prstGeom prst="rect">
            <a:avLst/>
          </a:prstGeom>
          <a:noFill/>
          <a:ln w="9525">
            <a:noFill/>
          </a:ln>
        </p:spPr>
        <p:txBody>
          <a:bodyPr>
            <a:spAutoFit/>
          </a:bodyPr>
          <a:p>
            <a:pPr indent="0" algn="ctr"/>
            <a:r>
              <a:rPr lang="zh-CN" altLang="en-US" b="0">
                <a:latin typeface="Times New Roman" panose="02020603050405020304" charset="0"/>
                <a:ea typeface="宋体" panose="02010600030101010101" pitchFamily="2" charset="-122"/>
              </a:rPr>
              <a:t>Exercise work，</a:t>
            </a:r>
            <a:r>
              <a:rPr lang="en-US" b="0">
                <a:latin typeface="Times New Roman" panose="02020603050405020304" charset="0"/>
                <a:ea typeface="宋体" panose="02010600030101010101" pitchFamily="2" charset="-122"/>
              </a:rPr>
              <a:t>Figure13.</a:t>
            </a:r>
            <a:endParaRPr lang="en-US" altLang="en-US" b="0">
              <a:latin typeface="Times New Roman" panose="02020603050405020304" charset="0"/>
              <a:ea typeface="宋体" panose="02010600030101010101" pitchFamily="2" charset="-122"/>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副标题 2"/>
          <p:cNvSpPr>
            <a:spLocks noGrp="1"/>
          </p:cNvSpPr>
          <p:nvPr>
            <p:ph type="subTitle" idx="1"/>
          </p:nvPr>
        </p:nvSpPr>
        <p:spPr>
          <a:xfrm>
            <a:off x="1524000" y="203835"/>
            <a:ext cx="8790940" cy="6470015"/>
          </a:xfrm>
        </p:spPr>
        <p:txBody>
          <a:bodyPr/>
          <a:p>
            <a:pPr algn="l"/>
            <a:r>
              <a:rPr lang="en-US" altLang="zh-CN"/>
              <a:t>When I clear my mind, engage in meditative movements, and reach a higher state of consciousness (prior to painting), I enter a state of flow. To maintain focus, I keep my eyes open during this meditative process, avoiding interruptions caused by deliberate scrutiny of the subject. At the end of the meditation, I quickly and briefly create the artwork (Figure 14) (Figure 15). The moment meditation ends, I let go of the details in the painting and tend to describe the immediate feelings. Intuition tells me that both scenes depict "love" - a father with children and two dogs at the seaside, and an elderly person playing with a dog at the beach. A clear mind allows my empathy to reach its peak. However, this approach is not time-efficient since an artist cannot engage in long sessions of meditative or static meditation every time they do observational sketching. No one knows if the objects they want to paint will still be there in the next moment. For instance, in the process of creating Figure 14 and 15, I missed five groups of subjects I wanted to sketch (they had left after I finished meditation). To better conduct my research, I decide to primarily focus on crowds during work or leisure time, ensuring that they are less likely to leave in a short time frame.</a:t>
            </a:r>
            <a:endParaRPr lang="en-US" altLang="zh-CN"/>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9" name="图片 9" descr="冥想1"/>
          <p:cNvPicPr>
            <a:picLocks noChangeAspect="1"/>
          </p:cNvPicPr>
          <p:nvPr>
            <p:custDataLst>
              <p:tags r:id="rId1"/>
            </p:custDataLst>
          </p:nvPr>
        </p:nvPicPr>
        <p:blipFill>
          <a:blip r:embed="rId2"/>
          <a:srcRect l="-249" t="18791"/>
          <a:stretch>
            <a:fillRect/>
          </a:stretch>
        </p:blipFill>
        <p:spPr>
          <a:xfrm>
            <a:off x="1008380" y="146685"/>
            <a:ext cx="5080635" cy="6174105"/>
          </a:xfrm>
          <a:prstGeom prst="rect">
            <a:avLst/>
          </a:prstGeom>
        </p:spPr>
      </p:pic>
      <p:pic>
        <p:nvPicPr>
          <p:cNvPr id="10" name="图片 10" descr="冥想2"/>
          <p:cNvPicPr>
            <a:picLocks noChangeAspect="1"/>
          </p:cNvPicPr>
          <p:nvPr>
            <p:custDataLst>
              <p:tags r:id="rId3"/>
            </p:custDataLst>
          </p:nvPr>
        </p:nvPicPr>
        <p:blipFill>
          <a:blip r:embed="rId4"/>
          <a:stretch>
            <a:fillRect/>
          </a:stretch>
        </p:blipFill>
        <p:spPr>
          <a:xfrm>
            <a:off x="6948805" y="104775"/>
            <a:ext cx="4098290" cy="6148070"/>
          </a:xfrm>
          <a:prstGeom prst="rect">
            <a:avLst/>
          </a:prstGeom>
        </p:spPr>
      </p:pic>
      <p:sp>
        <p:nvSpPr>
          <p:cNvPr id="100" name="文本框 99"/>
          <p:cNvSpPr txBox="1"/>
          <p:nvPr>
            <p:custDataLst>
              <p:tags r:id="rId5"/>
            </p:custDataLst>
          </p:nvPr>
        </p:nvSpPr>
        <p:spPr>
          <a:xfrm>
            <a:off x="1638935" y="5884545"/>
            <a:ext cx="5080000" cy="368300"/>
          </a:xfrm>
          <a:prstGeom prst="rect">
            <a:avLst/>
          </a:prstGeom>
          <a:noFill/>
          <a:ln w="9525">
            <a:noFill/>
          </a:ln>
        </p:spPr>
        <p:txBody>
          <a:bodyPr>
            <a:spAutoFit/>
          </a:bodyPr>
          <a:p>
            <a:pPr indent="0" algn="ctr"/>
            <a:r>
              <a:rPr lang="zh-CN" altLang="en-US" b="0">
                <a:latin typeface="Times New Roman" panose="02020603050405020304" charset="0"/>
                <a:ea typeface="宋体" panose="02010600030101010101" pitchFamily="2" charset="-122"/>
              </a:rPr>
              <a:t>Exercise work，</a:t>
            </a:r>
            <a:r>
              <a:rPr lang="en-US" b="0">
                <a:latin typeface="Times New Roman" panose="02020603050405020304" charset="0"/>
                <a:ea typeface="宋体" panose="02010600030101010101" pitchFamily="2" charset="-122"/>
              </a:rPr>
              <a:t>Figure14.</a:t>
            </a:r>
            <a:endParaRPr lang="en-US" altLang="en-US" b="0">
              <a:latin typeface="Times New Roman" panose="02020603050405020304" charset="0"/>
              <a:ea typeface="宋体" panose="02010600030101010101" pitchFamily="2" charset="-122"/>
            </a:endParaRPr>
          </a:p>
        </p:txBody>
      </p:sp>
      <p:sp>
        <p:nvSpPr>
          <p:cNvPr id="2" name="文本框 1"/>
          <p:cNvSpPr txBox="1"/>
          <p:nvPr>
            <p:custDataLst>
              <p:tags r:id="rId6"/>
            </p:custDataLst>
          </p:nvPr>
        </p:nvSpPr>
        <p:spPr>
          <a:xfrm>
            <a:off x="6287135" y="5884545"/>
            <a:ext cx="5080000" cy="368300"/>
          </a:xfrm>
          <a:prstGeom prst="rect">
            <a:avLst/>
          </a:prstGeom>
          <a:noFill/>
          <a:ln w="9525">
            <a:noFill/>
          </a:ln>
        </p:spPr>
        <p:txBody>
          <a:bodyPr>
            <a:spAutoFit/>
          </a:bodyPr>
          <a:p>
            <a:pPr indent="0" algn="ctr"/>
            <a:r>
              <a:rPr lang="zh-CN" altLang="en-US" b="0">
                <a:latin typeface="Times New Roman" panose="02020603050405020304" charset="0"/>
                <a:ea typeface="宋体" panose="02010600030101010101" pitchFamily="2" charset="-122"/>
              </a:rPr>
              <a:t>Exercise work，</a:t>
            </a:r>
            <a:r>
              <a:rPr lang="en-US" b="0">
                <a:latin typeface="Times New Roman" panose="02020603050405020304" charset="0"/>
                <a:ea typeface="宋体" panose="02010600030101010101" pitchFamily="2" charset="-122"/>
              </a:rPr>
              <a:t>Figure15.</a:t>
            </a:r>
            <a:endParaRPr lang="en-US" altLang="en-US" b="0">
              <a:latin typeface="Times New Roman" panose="02020603050405020304" charset="0"/>
              <a:ea typeface="宋体" panose="02010600030101010101" pitchFamily="2" charset="-122"/>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副标题 2"/>
          <p:cNvSpPr>
            <a:spLocks noGrp="1"/>
          </p:cNvSpPr>
          <p:nvPr>
            <p:ph type="subTitle" idx="1"/>
          </p:nvPr>
        </p:nvSpPr>
        <p:spPr>
          <a:xfrm>
            <a:off x="1524000" y="203835"/>
            <a:ext cx="8790940" cy="6470015"/>
          </a:xfrm>
        </p:spPr>
        <p:txBody>
          <a:bodyPr/>
          <a:p>
            <a:pPr algn="l"/>
            <a:r>
              <a:rPr lang="en-US" altLang="zh-CN"/>
              <a:t>According to Rosenblatt and Thickstun (1994), intuition occurs when a pattern of perception unconsciously matches another previously stored pattern of perception in memory. This human collective activity directly appeals to me (Figure 16), as I am someone who enjoys bustling scenes. During my meditative movements, it seems like the images have already appeared on the canvas, and I do not need to think about the positions of the figures; the brush seems to automatically handle the composition. I can feel the subtle differences in emotional states when sketching an individual during meditative movements compared to sketching a group of people. Therefore, this artwork (Figure 17) still depicts a lively scene, where the people in the composition are not sharply defined. My intuition did not instruct me to meticulously capture the facial features of certain individuals or the entire group. I simply felt the urge to paint, and without much thought, ink was placed unexpectedly on the canvas. Yet, I enjoyed this process and found it relaxing, almost like a form of release.</a:t>
            </a:r>
            <a:endParaRPr lang="en-US" altLang="zh-CN"/>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11" name="图片 11" descr="冥想3"/>
          <p:cNvPicPr>
            <a:picLocks noChangeAspect="1"/>
          </p:cNvPicPr>
          <p:nvPr>
            <p:custDataLst>
              <p:tags r:id="rId1"/>
            </p:custDataLst>
          </p:nvPr>
        </p:nvPicPr>
        <p:blipFill>
          <a:blip r:embed="rId2"/>
          <a:stretch>
            <a:fillRect/>
          </a:stretch>
        </p:blipFill>
        <p:spPr>
          <a:xfrm>
            <a:off x="468630" y="0"/>
            <a:ext cx="4416425" cy="6152515"/>
          </a:xfrm>
          <a:prstGeom prst="rect">
            <a:avLst/>
          </a:prstGeom>
        </p:spPr>
      </p:pic>
      <p:pic>
        <p:nvPicPr>
          <p:cNvPr id="12" name="图片 12" descr="冥想4"/>
          <p:cNvPicPr>
            <a:picLocks noChangeAspect="1"/>
          </p:cNvPicPr>
          <p:nvPr>
            <p:custDataLst>
              <p:tags r:id="rId3"/>
            </p:custDataLst>
          </p:nvPr>
        </p:nvPicPr>
        <p:blipFill>
          <a:blip r:embed="rId4"/>
          <a:stretch>
            <a:fillRect/>
          </a:stretch>
        </p:blipFill>
        <p:spPr>
          <a:xfrm>
            <a:off x="5650230" y="1169670"/>
            <a:ext cx="6303010" cy="4303395"/>
          </a:xfrm>
          <a:prstGeom prst="rect">
            <a:avLst/>
          </a:prstGeom>
        </p:spPr>
      </p:pic>
      <p:sp>
        <p:nvSpPr>
          <p:cNvPr id="100" name="文本框 99"/>
          <p:cNvSpPr txBox="1"/>
          <p:nvPr>
            <p:custDataLst>
              <p:tags r:id="rId5"/>
            </p:custDataLst>
          </p:nvPr>
        </p:nvSpPr>
        <p:spPr>
          <a:xfrm>
            <a:off x="254635" y="6152515"/>
            <a:ext cx="5080000" cy="368300"/>
          </a:xfrm>
          <a:prstGeom prst="rect">
            <a:avLst/>
          </a:prstGeom>
          <a:noFill/>
          <a:ln w="9525">
            <a:noFill/>
          </a:ln>
        </p:spPr>
        <p:txBody>
          <a:bodyPr>
            <a:spAutoFit/>
          </a:bodyPr>
          <a:p>
            <a:pPr indent="0" algn="ctr"/>
            <a:r>
              <a:rPr lang="zh-CN" altLang="en-US" b="0">
                <a:latin typeface="Times New Roman" panose="02020603050405020304" charset="0"/>
                <a:ea typeface="宋体" panose="02010600030101010101" pitchFamily="2" charset="-122"/>
              </a:rPr>
              <a:t>Exercise work，</a:t>
            </a:r>
            <a:r>
              <a:rPr lang="en-US" b="0">
                <a:latin typeface="Times New Roman" panose="02020603050405020304" charset="0"/>
                <a:ea typeface="宋体" panose="02010600030101010101" pitchFamily="2" charset="-122"/>
              </a:rPr>
              <a:t>Figure16.</a:t>
            </a:r>
            <a:endParaRPr lang="en-US" altLang="en-US" b="0">
              <a:latin typeface="Times New Roman" panose="02020603050405020304" charset="0"/>
              <a:ea typeface="宋体" panose="02010600030101010101" pitchFamily="2" charset="-122"/>
            </a:endParaRPr>
          </a:p>
        </p:txBody>
      </p:sp>
      <p:sp>
        <p:nvSpPr>
          <p:cNvPr id="4" name="文本框 3"/>
          <p:cNvSpPr txBox="1"/>
          <p:nvPr>
            <p:custDataLst>
              <p:tags r:id="rId6"/>
            </p:custDataLst>
          </p:nvPr>
        </p:nvSpPr>
        <p:spPr>
          <a:xfrm>
            <a:off x="6261735" y="5473065"/>
            <a:ext cx="5080000" cy="368300"/>
          </a:xfrm>
          <a:prstGeom prst="rect">
            <a:avLst/>
          </a:prstGeom>
          <a:noFill/>
          <a:ln w="9525">
            <a:noFill/>
          </a:ln>
        </p:spPr>
        <p:txBody>
          <a:bodyPr>
            <a:spAutoFit/>
          </a:bodyPr>
          <a:p>
            <a:pPr indent="0" algn="ctr"/>
            <a:r>
              <a:rPr lang="zh-CN" altLang="en-US" b="0">
                <a:latin typeface="Times New Roman" panose="02020603050405020304" charset="0"/>
                <a:ea typeface="宋体" panose="02010600030101010101" pitchFamily="2" charset="-122"/>
              </a:rPr>
              <a:t>Exercise work，</a:t>
            </a:r>
            <a:r>
              <a:rPr lang="en-US" b="0">
                <a:latin typeface="Times New Roman" panose="02020603050405020304" charset="0"/>
                <a:ea typeface="宋体" panose="02010600030101010101" pitchFamily="2" charset="-122"/>
              </a:rPr>
              <a:t>Figure17.</a:t>
            </a:r>
            <a:endParaRPr lang="en-US" altLang="en-US" b="0">
              <a:latin typeface="Times New Roman" panose="02020603050405020304" charset="0"/>
              <a:ea typeface="宋体" panose="02010600030101010101" pitchFamily="2" charset="-122"/>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副标题 2"/>
          <p:cNvSpPr>
            <a:spLocks noGrp="1"/>
          </p:cNvSpPr>
          <p:nvPr>
            <p:ph type="subTitle" idx="1"/>
          </p:nvPr>
        </p:nvSpPr>
        <p:spPr>
          <a:xfrm>
            <a:off x="572135" y="203835"/>
            <a:ext cx="5628640" cy="6470015"/>
          </a:xfrm>
        </p:spPr>
        <p:txBody>
          <a:bodyPr>
            <a:normAutofit lnSpcReduction="10000"/>
          </a:bodyPr>
          <a:p>
            <a:pPr algn="l"/>
            <a:r>
              <a:rPr lang="en-US" altLang="zh-CN"/>
              <a:t>This is the only artwork (Figure 18) that I created after interrupting my meditative movements. In that fleeting moment when the person cast their fishing rod, it broke, and I concluded my meditation. However, I seized that moment to create the painting. Interestingly, I felt that interrupting my meditation did not disrupt my state of flow; I thoroughly enjoyed the entire process and even laughed out loud. From my perspective, it was a delightful incident (to express my apology, I offered the painting I made to the person depicted fishing). When the subject itself holds intrinsic appeal, it often maximizes the triggering of flow and the creative capacity of intuition.</a:t>
            </a:r>
            <a:endParaRPr lang="en-US" altLang="zh-CN"/>
          </a:p>
        </p:txBody>
      </p:sp>
      <p:pic>
        <p:nvPicPr>
          <p:cNvPr id="13" name="图片 13" descr="冥想5"/>
          <p:cNvPicPr>
            <a:picLocks noChangeAspect="1"/>
          </p:cNvPicPr>
          <p:nvPr>
            <p:custDataLst>
              <p:tags r:id="rId1"/>
            </p:custDataLst>
          </p:nvPr>
        </p:nvPicPr>
        <p:blipFill>
          <a:blip r:embed="rId2"/>
          <a:srcRect l="708" t="9194" r="-708" b="5670"/>
          <a:stretch>
            <a:fillRect/>
          </a:stretch>
        </p:blipFill>
        <p:spPr>
          <a:xfrm>
            <a:off x="6391275" y="55880"/>
            <a:ext cx="5179695" cy="6249670"/>
          </a:xfrm>
          <a:prstGeom prst="rect">
            <a:avLst/>
          </a:prstGeom>
        </p:spPr>
      </p:pic>
      <p:sp>
        <p:nvSpPr>
          <p:cNvPr id="100" name="文本框 99"/>
          <p:cNvSpPr txBox="1"/>
          <p:nvPr>
            <p:custDataLst>
              <p:tags r:id="rId3"/>
            </p:custDataLst>
          </p:nvPr>
        </p:nvSpPr>
        <p:spPr>
          <a:xfrm>
            <a:off x="6312535" y="6305550"/>
            <a:ext cx="5080000" cy="368300"/>
          </a:xfrm>
          <a:prstGeom prst="rect">
            <a:avLst/>
          </a:prstGeom>
          <a:noFill/>
          <a:ln w="9525">
            <a:noFill/>
          </a:ln>
        </p:spPr>
        <p:txBody>
          <a:bodyPr>
            <a:spAutoFit/>
          </a:bodyPr>
          <a:p>
            <a:pPr indent="0" algn="ctr"/>
            <a:r>
              <a:rPr lang="zh-CN" altLang="en-US" b="0">
                <a:latin typeface="Times New Roman" panose="02020603050405020304" charset="0"/>
                <a:ea typeface="宋体" panose="02010600030101010101" pitchFamily="2" charset="-122"/>
              </a:rPr>
              <a:t>Exercise work，</a:t>
            </a:r>
            <a:r>
              <a:rPr lang="en-US" b="0">
                <a:latin typeface="Times New Roman" panose="02020603050405020304" charset="0"/>
                <a:ea typeface="宋体" panose="02010600030101010101" pitchFamily="2" charset="-122"/>
              </a:rPr>
              <a:t>Figure18.</a:t>
            </a:r>
            <a:endParaRPr lang="en-US" altLang="en-US" b="0">
              <a:latin typeface="Times New Roman" panose="02020603050405020304" charset="0"/>
              <a:ea typeface="宋体" panose="02010600030101010101" pitchFamily="2" charset="-122"/>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15" name="图片 15" descr="冥想6"/>
          <p:cNvPicPr>
            <a:picLocks noChangeAspect="1"/>
          </p:cNvPicPr>
          <p:nvPr>
            <p:custDataLst>
              <p:tags r:id="rId1"/>
            </p:custDataLst>
          </p:nvPr>
        </p:nvPicPr>
        <p:blipFill>
          <a:blip r:embed="rId2"/>
          <a:srcRect t="12353"/>
          <a:stretch>
            <a:fillRect/>
          </a:stretch>
        </p:blipFill>
        <p:spPr>
          <a:xfrm>
            <a:off x="7134225" y="0"/>
            <a:ext cx="4895850" cy="6437630"/>
          </a:xfrm>
          <a:prstGeom prst="rect">
            <a:avLst/>
          </a:prstGeom>
        </p:spPr>
      </p:pic>
      <p:sp>
        <p:nvSpPr>
          <p:cNvPr id="3" name="副标题 2"/>
          <p:cNvSpPr>
            <a:spLocks noGrp="1"/>
          </p:cNvSpPr>
          <p:nvPr>
            <p:ph type="subTitle" idx="1"/>
          </p:nvPr>
        </p:nvSpPr>
        <p:spPr>
          <a:xfrm>
            <a:off x="304800" y="203835"/>
            <a:ext cx="7089775" cy="6470015"/>
          </a:xfrm>
        </p:spPr>
        <p:txBody>
          <a:bodyPr/>
          <a:p>
            <a:pPr algn="l"/>
            <a:r>
              <a:rPr lang="en-US" altLang="zh-CN"/>
              <a:t>In that moment, every stroke I made helped me comprehend the fleeting changes of the body/mind. Through the experimental practice of meditative movements, I experienced both tranquility and eruption in my artistic creation (the serenity of the mind and the burst of the body). My interest lies in the potential of meditative movements, which might be a traditional version of connecting with the ancient creative power of the universe. Although I base my paintings on figures, I seem to be exploring the abstract within the representational. I established a gaze connection with the figures in the painting (Figure 19), and in that moment, I was deeply moved. My intuition seized upon the two pairs of eyes in the midst of eye contact, and with a calm gaze, I swiftly put my pen to paper. Everything continued to happen naturally and effortlessly. </a:t>
            </a:r>
            <a:endParaRPr lang="en-US" altLang="zh-CN"/>
          </a:p>
        </p:txBody>
      </p:sp>
      <p:sp>
        <p:nvSpPr>
          <p:cNvPr id="100" name="文本框 99"/>
          <p:cNvSpPr txBox="1"/>
          <p:nvPr>
            <p:custDataLst>
              <p:tags r:id="rId3"/>
            </p:custDataLst>
          </p:nvPr>
        </p:nvSpPr>
        <p:spPr>
          <a:xfrm>
            <a:off x="6858635" y="6290310"/>
            <a:ext cx="5080000" cy="368300"/>
          </a:xfrm>
          <a:prstGeom prst="rect">
            <a:avLst/>
          </a:prstGeom>
          <a:noFill/>
          <a:ln w="9525">
            <a:noFill/>
          </a:ln>
        </p:spPr>
        <p:txBody>
          <a:bodyPr>
            <a:spAutoFit/>
          </a:bodyPr>
          <a:p>
            <a:pPr indent="0" algn="ctr"/>
            <a:r>
              <a:rPr lang="zh-CN" altLang="en-US" b="0">
                <a:latin typeface="Times New Roman" panose="02020603050405020304" charset="0"/>
                <a:ea typeface="宋体" panose="02010600030101010101" pitchFamily="2" charset="-122"/>
              </a:rPr>
              <a:t>Exercise work，</a:t>
            </a:r>
            <a:r>
              <a:rPr lang="en-US" b="0">
                <a:latin typeface="Times New Roman" panose="02020603050405020304" charset="0"/>
                <a:ea typeface="宋体" panose="02010600030101010101" pitchFamily="2" charset="-122"/>
              </a:rPr>
              <a:t>Figure19.</a:t>
            </a:r>
            <a:endParaRPr lang="en-US" altLang="en-US" b="0">
              <a:latin typeface="Times New Roman" panose="02020603050405020304" charset="0"/>
              <a:ea typeface="宋体" panose="02010600030101010101" pitchFamily="2" charset="-122"/>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副标题 2"/>
          <p:cNvSpPr>
            <a:spLocks noGrp="1"/>
          </p:cNvSpPr>
          <p:nvPr>
            <p:ph type="subTitle" idx="1"/>
          </p:nvPr>
        </p:nvSpPr>
        <p:spPr>
          <a:xfrm>
            <a:off x="1016000" y="1080135"/>
            <a:ext cx="5172075" cy="5289550"/>
          </a:xfrm>
        </p:spPr>
        <p:txBody>
          <a:bodyPr>
            <a:normAutofit lnSpcReduction="10000"/>
          </a:bodyPr>
          <a:p>
            <a:pPr algn="l"/>
            <a:r>
              <a:rPr lang="en-US" altLang="zh-CN"/>
              <a:t> The intuitive creativity brought about by meditation allowed me to maintain a state of flow throughout the process of painting. I find myself increasingly relying on simple, unstructured lines, constantly simplifying my compositions (Figure 20). When two figures lean against each other, I wish to complete it using just a single stroke. This also made me realize that the final presentation of the artwork partly depends on my artistic experience (professional skill). However, in the exploration of creativity after meditation, it remains a positive and enriching process.</a:t>
            </a:r>
            <a:endParaRPr lang="en-US" altLang="zh-CN"/>
          </a:p>
        </p:txBody>
      </p:sp>
      <p:pic>
        <p:nvPicPr>
          <p:cNvPr id="16" name="图片 16" descr="冥想7"/>
          <p:cNvPicPr>
            <a:picLocks noChangeAspect="1"/>
          </p:cNvPicPr>
          <p:nvPr>
            <p:custDataLst>
              <p:tags r:id="rId1"/>
            </p:custDataLst>
          </p:nvPr>
        </p:nvPicPr>
        <p:blipFill>
          <a:blip r:embed="rId2"/>
          <a:srcRect t="2726" b="-326"/>
          <a:stretch>
            <a:fillRect/>
          </a:stretch>
        </p:blipFill>
        <p:spPr>
          <a:xfrm>
            <a:off x="6995160" y="0"/>
            <a:ext cx="4602480" cy="6737985"/>
          </a:xfrm>
          <a:prstGeom prst="rect">
            <a:avLst/>
          </a:prstGeom>
        </p:spPr>
      </p:pic>
      <p:sp>
        <p:nvSpPr>
          <p:cNvPr id="100" name="文本框 99"/>
          <p:cNvSpPr txBox="1"/>
          <p:nvPr>
            <p:custDataLst>
              <p:tags r:id="rId3"/>
            </p:custDataLst>
          </p:nvPr>
        </p:nvSpPr>
        <p:spPr>
          <a:xfrm>
            <a:off x="6908800" y="6369685"/>
            <a:ext cx="5080000" cy="368300"/>
          </a:xfrm>
          <a:prstGeom prst="rect">
            <a:avLst/>
          </a:prstGeom>
          <a:noFill/>
          <a:ln w="9525">
            <a:noFill/>
          </a:ln>
        </p:spPr>
        <p:txBody>
          <a:bodyPr>
            <a:spAutoFit/>
          </a:bodyPr>
          <a:p>
            <a:pPr indent="0" algn="ctr"/>
            <a:r>
              <a:rPr lang="zh-CN" altLang="en-US" b="0">
                <a:latin typeface="Times New Roman" panose="02020603050405020304" charset="0"/>
                <a:ea typeface="宋体" panose="02010600030101010101" pitchFamily="2" charset="-122"/>
              </a:rPr>
              <a:t>Exercise work，</a:t>
            </a:r>
            <a:r>
              <a:rPr lang="en-US" b="0">
                <a:latin typeface="Times New Roman" panose="02020603050405020304" charset="0"/>
                <a:ea typeface="宋体" panose="02010600030101010101" pitchFamily="2" charset="-122"/>
              </a:rPr>
              <a:t>Figure20.</a:t>
            </a:r>
            <a:endParaRPr lang="en-US" altLang="en-US" b="0">
              <a:latin typeface="Times New Roman" panose="02020603050405020304" charset="0"/>
              <a:ea typeface="宋体" panose="02010600030101010101" pitchFamily="2" charset="-122"/>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 name="图片 3"/>
          <p:cNvPicPr>
            <a:picLocks noChangeAspect="1"/>
          </p:cNvPicPr>
          <p:nvPr/>
        </p:nvPicPr>
        <p:blipFill>
          <a:blip r:embed="rId1"/>
          <a:stretch>
            <a:fillRect/>
          </a:stretch>
        </p:blipFill>
        <p:spPr>
          <a:xfrm>
            <a:off x="-248920" y="635"/>
            <a:ext cx="12692380" cy="6857365"/>
          </a:xfrm>
          <a:prstGeom prst="rect">
            <a:avLst/>
          </a:prstGeom>
        </p:spPr>
      </p:pic>
      <p:sp>
        <p:nvSpPr>
          <p:cNvPr id="3" name="副标题 2"/>
          <p:cNvSpPr>
            <a:spLocks noGrp="1"/>
          </p:cNvSpPr>
          <p:nvPr>
            <p:ph type="subTitle" idx="1"/>
          </p:nvPr>
        </p:nvSpPr>
        <p:spPr>
          <a:xfrm>
            <a:off x="203200" y="2794635"/>
            <a:ext cx="8790940" cy="3752850"/>
          </a:xfrm>
        </p:spPr>
        <p:txBody>
          <a:bodyPr/>
          <a:p>
            <a:pPr algn="l"/>
            <a:r>
              <a:rPr lang="zh-CN" altLang="en-US">
                <a:solidFill>
                  <a:schemeClr val="bg1"/>
                </a:solidFill>
                <a:sym typeface="+mn-ea"/>
              </a:rPr>
              <a:t>What I saw before my eyes was a simple human figure, and the complex interplay between the environment and the character stimulated my intuition. Meditation has "emptied" my consciousness, allowing me to fully trust the power of my intuition, which is a key process of creativity. The exploration of intuition through meditative movements is transformed into an exercise in self-awareness. In the process of painting, I became more and more aware that my body and mind can perceive the changing process of my body and surrounding environment. Every stroke is different, yet has unlimited creative potential. I might use different tools (different brushes, papers, inks or motions) but the difference in the results isn't huge.</a:t>
            </a:r>
            <a:endParaRPr lang="zh-CN" altLang="en-US">
              <a:solidFill>
                <a:schemeClr val="bg1"/>
              </a:solidFill>
              <a:sym typeface="+mn-ea"/>
            </a:endParaRP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p:cNvPicPr>
            <a:picLocks noChangeAspect="1"/>
          </p:cNvPicPr>
          <p:nvPr/>
        </p:nvPicPr>
        <p:blipFill>
          <a:blip r:embed="rId1"/>
          <a:stretch>
            <a:fillRect/>
          </a:stretch>
        </p:blipFill>
        <p:spPr>
          <a:xfrm>
            <a:off x="-26670" y="0"/>
            <a:ext cx="12246610" cy="6858000"/>
          </a:xfrm>
          <a:prstGeom prst="rect">
            <a:avLst/>
          </a:prstGeom>
        </p:spPr>
      </p:pic>
      <p:sp>
        <p:nvSpPr>
          <p:cNvPr id="3" name="副标题 2"/>
          <p:cNvSpPr>
            <a:spLocks noGrp="1"/>
          </p:cNvSpPr>
          <p:nvPr>
            <p:ph type="subTitle" idx="1"/>
          </p:nvPr>
        </p:nvSpPr>
        <p:spPr>
          <a:xfrm>
            <a:off x="584200" y="2679700"/>
            <a:ext cx="7317740" cy="4070350"/>
          </a:xfrm>
        </p:spPr>
        <p:txBody>
          <a:bodyPr>
            <a:normAutofit lnSpcReduction="20000"/>
          </a:bodyPr>
          <a:p>
            <a:pPr algn="l"/>
            <a:r>
              <a:rPr lang="en-US" altLang="zh-CN" b="1">
                <a:solidFill>
                  <a:schemeClr val="bg1"/>
                </a:solidFill>
              </a:rPr>
              <a:t>The integration of Taoist Qigong meditation with art allows the artistic process to merge with meditation. By continuously believing in and utilizing intuitive abilities to enter a state of "flow," creativity is enhanced. Through meditative movements, when I clear my mind and attain higher consciousness, I can free myself from the constraints of self-awareness and enter a state of "wu-wei," which literally means "doing nothing." As described by Ito, R. (2021), "wu-wei" refers to a state of natural or peacefulness. It emphasizes the harmonious coexistence of individuals with nature and achieving optimal action by following the natural changes and the principles of Tao. The state of flow in artistic practice arises from "wu-wei" and is balanced with real-life skills.</a:t>
            </a:r>
            <a:endParaRPr lang="en-US" altLang="zh-CN" b="1">
              <a:solidFill>
                <a:schemeClr val="bg1"/>
              </a:solidFill>
            </a:endParaRPr>
          </a:p>
          <a:p>
            <a:pPr algn="l"/>
            <a:endParaRPr lang="en-US" altLang="zh-CN" b="1">
              <a:solidFill>
                <a:schemeClr val="bg1"/>
              </a:solidFill>
            </a:endParaRPr>
          </a:p>
          <a:p>
            <a:pPr algn="l"/>
            <a:endParaRPr lang="en-US" altLang="zh-CN" b="1">
              <a:solidFill>
                <a:schemeClr val="bg1"/>
              </a:solidFill>
            </a:endParaRP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p:cNvPicPr>
            <a:picLocks noChangeAspect="1"/>
          </p:cNvPicPr>
          <p:nvPr>
            <p:custDataLst>
              <p:tags r:id="rId1"/>
            </p:custDataLst>
          </p:nvPr>
        </p:nvPicPr>
        <p:blipFill>
          <a:blip r:embed="rId2"/>
          <a:stretch>
            <a:fillRect/>
          </a:stretch>
        </p:blipFill>
        <p:spPr>
          <a:xfrm>
            <a:off x="-26670" y="0"/>
            <a:ext cx="12246610" cy="6858000"/>
          </a:xfrm>
          <a:prstGeom prst="rect">
            <a:avLst/>
          </a:prstGeom>
        </p:spPr>
      </p:pic>
      <p:sp>
        <p:nvSpPr>
          <p:cNvPr id="3" name="副标题 2"/>
          <p:cNvSpPr>
            <a:spLocks noGrp="1"/>
          </p:cNvSpPr>
          <p:nvPr>
            <p:ph type="subTitle" idx="1"/>
          </p:nvPr>
        </p:nvSpPr>
        <p:spPr>
          <a:xfrm>
            <a:off x="533400" y="2667000"/>
            <a:ext cx="6365875" cy="4006850"/>
          </a:xfrm>
        </p:spPr>
        <p:txBody>
          <a:bodyPr/>
          <a:p>
            <a:pPr algn="l"/>
            <a:r>
              <a:rPr lang="en-US" altLang="zh-CN" b="1">
                <a:solidFill>
                  <a:schemeClr val="bg1"/>
                </a:solidFill>
                <a:sym typeface="+mn-ea"/>
              </a:rPr>
              <a:t>If possible, Qigong meditation is a path that can be used as a tool and continuously transcended. Although recognizing the metaphysical changes in body and mind in practice may not be easy, I believe they will be manifested in meditative art practice. In other words, if transcendence or the ultimate goal is to achieve high levels of physical and mental awareness and development, then meditation becomes a continuous development or growth that signifies creative living in daily life. Progress in practice does not lie.</a:t>
            </a:r>
            <a:endParaRPr lang="en-US" altLang="zh-CN"/>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descr="小松美羽2"/>
          <p:cNvPicPr>
            <a:picLocks noChangeAspect="1"/>
          </p:cNvPicPr>
          <p:nvPr/>
        </p:nvPicPr>
        <p:blipFill>
          <a:blip r:embed="rId1"/>
          <a:stretch>
            <a:fillRect/>
          </a:stretch>
        </p:blipFill>
        <p:spPr>
          <a:xfrm>
            <a:off x="0" y="-906145"/>
            <a:ext cx="12518390" cy="8312150"/>
          </a:xfrm>
          <a:prstGeom prst="rect">
            <a:avLst/>
          </a:prstGeom>
        </p:spPr>
      </p:pic>
      <p:sp>
        <p:nvSpPr>
          <p:cNvPr id="3" name="副标题 2"/>
          <p:cNvSpPr>
            <a:spLocks noGrp="1"/>
          </p:cNvSpPr>
          <p:nvPr>
            <p:ph type="subTitle" idx="1"/>
          </p:nvPr>
        </p:nvSpPr>
        <p:spPr>
          <a:xfrm>
            <a:off x="1403350" y="1321435"/>
            <a:ext cx="10314305" cy="2242820"/>
          </a:xfrm>
        </p:spPr>
        <p:txBody>
          <a:bodyPr>
            <a:normAutofit fontScale="70000"/>
          </a:bodyPr>
          <a:p>
            <a:pPr algn="ctr"/>
            <a:r>
              <a:rPr lang="zh-CN" altLang="en-US" sz="6600" b="1">
                <a:solidFill>
                  <a:schemeClr val="tx1"/>
                </a:solidFill>
                <a:sym typeface="+mn-ea"/>
              </a:rPr>
              <a:t>Preliminary ideas on the combination of practice and exhibition</a:t>
            </a:r>
            <a:endParaRPr lang="zh-CN" altLang="en-US" sz="6600" b="1">
              <a:solidFill>
                <a:schemeClr val="tx1"/>
              </a:solidFill>
              <a:sym typeface="+mn-ea"/>
            </a:endParaRP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文本框 1"/>
          <p:cNvSpPr txBox="1"/>
          <p:nvPr/>
        </p:nvSpPr>
        <p:spPr>
          <a:xfrm>
            <a:off x="718185" y="798195"/>
            <a:ext cx="6120765" cy="5262245"/>
          </a:xfrm>
          <a:prstGeom prst="rect">
            <a:avLst/>
          </a:prstGeom>
          <a:noFill/>
        </p:spPr>
        <p:txBody>
          <a:bodyPr wrap="square" rtlCol="0" anchor="t">
            <a:spAutoFit/>
          </a:bodyPr>
          <a:p>
            <a:r>
              <a:rPr lang="zh-CN" altLang="en-US" sz="2800" b="1">
                <a:solidFill>
                  <a:schemeClr val="tx1"/>
                </a:solidFill>
              </a:rPr>
              <a:t>I would like to share with you an artist, Komatsu Miwa, whose works are in the permanent collection of the British Museum. She is also the youngest living artist whose works are collected by the museum. First of all, I don't want to comment on her works, but I want to share her creative process. Before she paints, she will bathe and change clothes, sit cross-legged, and meditate with her eyes closed. After her heart is quiet, she picks up a brush and paints.</a:t>
            </a:r>
            <a:endParaRPr lang="zh-CN" altLang="en-US" sz="2800" b="1">
              <a:solidFill>
                <a:schemeClr val="tx1"/>
              </a:solidFill>
            </a:endParaRPr>
          </a:p>
        </p:txBody>
      </p:sp>
      <p:pic>
        <p:nvPicPr>
          <p:cNvPr id="9" name="图片 8" descr="小松美羽5"/>
          <p:cNvPicPr>
            <a:picLocks noChangeAspect="1"/>
          </p:cNvPicPr>
          <p:nvPr/>
        </p:nvPicPr>
        <p:blipFill>
          <a:blip r:embed="rId1"/>
          <a:stretch>
            <a:fillRect/>
          </a:stretch>
        </p:blipFill>
        <p:spPr>
          <a:xfrm>
            <a:off x="6838950" y="3542665"/>
            <a:ext cx="4091940" cy="2715260"/>
          </a:xfrm>
          <a:prstGeom prst="rect">
            <a:avLst/>
          </a:prstGeom>
        </p:spPr>
      </p:pic>
      <p:pic>
        <p:nvPicPr>
          <p:cNvPr id="10" name="图片 9" descr="小松美羽1"/>
          <p:cNvPicPr>
            <a:picLocks noChangeAspect="1"/>
          </p:cNvPicPr>
          <p:nvPr/>
        </p:nvPicPr>
        <p:blipFill>
          <a:blip r:embed="rId2"/>
          <a:stretch>
            <a:fillRect/>
          </a:stretch>
        </p:blipFill>
        <p:spPr>
          <a:xfrm>
            <a:off x="6838950" y="416560"/>
            <a:ext cx="4083050" cy="2982595"/>
          </a:xfrm>
          <a:prstGeom prst="rect">
            <a:avLst/>
          </a:prstGeom>
        </p:spPr>
      </p:pic>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文本框 1"/>
          <p:cNvSpPr txBox="1"/>
          <p:nvPr/>
        </p:nvSpPr>
        <p:spPr>
          <a:xfrm>
            <a:off x="465455" y="848360"/>
            <a:ext cx="4980940" cy="4831080"/>
          </a:xfrm>
          <a:prstGeom prst="rect">
            <a:avLst/>
          </a:prstGeom>
          <a:noFill/>
        </p:spPr>
        <p:txBody>
          <a:bodyPr wrap="square" rtlCol="0" anchor="t">
            <a:spAutoFit/>
          </a:bodyPr>
          <a:p>
            <a:r>
              <a:rPr lang="zh-CN" altLang="en-US" sz="2800" b="1">
                <a:solidFill>
                  <a:schemeClr val="tx1"/>
                </a:solidFill>
              </a:rPr>
              <a:t> The way of painting is free and willful. Coincidentally, in ancient China, painting monks and masters would also bathe and change clothes before painting, and burn incense to worship Buddha. In fact, the goal they pursue is the same, through a certain ritual, let yourself concentrate, get inspiration, and be creative.</a:t>
            </a:r>
            <a:endParaRPr lang="zh-CN" altLang="en-US" sz="2800" b="1">
              <a:solidFill>
                <a:schemeClr val="tx1"/>
              </a:solidFill>
            </a:endParaRPr>
          </a:p>
        </p:txBody>
      </p:sp>
      <p:pic>
        <p:nvPicPr>
          <p:cNvPr id="4" name="图片 3" descr="小松美羽6"/>
          <p:cNvPicPr>
            <a:picLocks noChangeAspect="1"/>
          </p:cNvPicPr>
          <p:nvPr/>
        </p:nvPicPr>
        <p:blipFill>
          <a:blip r:embed="rId1"/>
          <a:stretch>
            <a:fillRect/>
          </a:stretch>
        </p:blipFill>
        <p:spPr>
          <a:xfrm>
            <a:off x="5734050" y="406400"/>
            <a:ext cx="5715000" cy="5715000"/>
          </a:xfrm>
          <a:prstGeom prst="rect">
            <a:avLst/>
          </a:prstGeom>
        </p:spPr>
      </p:pic>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图片 1" descr="df06541ef7ee85582133568749183a9"/>
          <p:cNvPicPr>
            <a:picLocks noChangeAspect="1"/>
          </p:cNvPicPr>
          <p:nvPr/>
        </p:nvPicPr>
        <p:blipFill>
          <a:blip r:embed="rId1"/>
          <a:srcRect b="1833"/>
          <a:stretch>
            <a:fillRect/>
          </a:stretch>
        </p:blipFill>
        <p:spPr>
          <a:xfrm>
            <a:off x="-381000" y="-90805"/>
            <a:ext cx="13613765" cy="6949440"/>
          </a:xfrm>
          <a:prstGeom prst="rect">
            <a:avLst/>
          </a:prstGeom>
        </p:spPr>
      </p:pic>
      <p:sp>
        <p:nvSpPr>
          <p:cNvPr id="3" name="副标题 2"/>
          <p:cNvSpPr>
            <a:spLocks noGrp="1"/>
          </p:cNvSpPr>
          <p:nvPr>
            <p:ph type="subTitle" idx="1"/>
          </p:nvPr>
        </p:nvSpPr>
        <p:spPr>
          <a:xfrm>
            <a:off x="-76200" y="546735"/>
            <a:ext cx="7432675" cy="5453380"/>
          </a:xfrm>
        </p:spPr>
        <p:txBody>
          <a:bodyPr>
            <a:noAutofit/>
          </a:bodyPr>
          <a:p>
            <a:pPr algn="l"/>
            <a:r>
              <a:rPr>
                <a:solidFill>
                  <a:schemeClr val="bg1"/>
                </a:solidFill>
              </a:rPr>
              <a:t>And my research is also about the sense of ritual before painting (Qigong meditation) and allowing myself to gain inspiration and creativity.</a:t>
            </a:r>
            <a:endParaRPr>
              <a:solidFill>
                <a:schemeClr val="bg1"/>
              </a:solidFill>
            </a:endParaRPr>
          </a:p>
          <a:p>
            <a:pPr algn="l"/>
            <a:endParaRPr>
              <a:solidFill>
                <a:schemeClr val="bg1"/>
              </a:solidFill>
            </a:endParaRPr>
          </a:p>
          <a:p>
            <a:pPr algn="l"/>
            <a:r>
              <a:rPr>
                <a:solidFill>
                  <a:schemeClr val="bg1"/>
                </a:solidFill>
              </a:rPr>
              <a:t>Qigong Meditation/Sports Meditation Combined with on-site artistic creation, use a set of theories created by yourself to create artistic creation (performance art) at the exhibition. The exhibition space will be a semi-open space, where an edited and related practical video will be displayed (the experimental paintings of the volunteers, and a series of videos about my action research). A piece of quiet music, and then a burner of incense.</a:t>
            </a:r>
            <a:endParaRPr>
              <a:solidFill>
                <a:schemeClr val="bg1"/>
              </a:solidFill>
            </a:endParaRPr>
          </a:p>
          <a:p>
            <a:pPr algn="l"/>
            <a:endParaRPr>
              <a:solidFill>
                <a:schemeClr val="bg1"/>
              </a:solidFill>
            </a:endParaRPr>
          </a:p>
          <a:p>
            <a:pPr algn="l"/>
            <a:r>
              <a:rPr>
                <a:solidFill>
                  <a:schemeClr val="bg1"/>
                </a:solidFill>
              </a:rPr>
              <a:t>This art journey is on the way.</a:t>
            </a:r>
            <a:endParaRPr>
              <a:solidFill>
                <a:schemeClr val="bg1"/>
              </a:solidFill>
            </a:endParaRP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3" name="图片 2" descr="9c7c631c8c88686a6fa1d8658a00753"/>
          <p:cNvPicPr>
            <a:picLocks noChangeAspect="1"/>
          </p:cNvPicPr>
          <p:nvPr/>
        </p:nvPicPr>
        <p:blipFill>
          <a:blip r:embed="rId1"/>
          <a:srcRect b="1391"/>
          <a:stretch>
            <a:fillRect/>
          </a:stretch>
        </p:blipFill>
        <p:spPr>
          <a:xfrm>
            <a:off x="-298450" y="10795"/>
            <a:ext cx="12490450" cy="6846570"/>
          </a:xfrm>
          <a:prstGeom prst="rect">
            <a:avLst/>
          </a:prstGeom>
        </p:spPr>
      </p:pic>
      <p:sp>
        <p:nvSpPr>
          <p:cNvPr id="2" name="标题 1"/>
          <p:cNvSpPr>
            <a:spLocks noGrp="1"/>
          </p:cNvSpPr>
          <p:nvPr>
            <p:ph type="ctrTitle"/>
          </p:nvPr>
        </p:nvSpPr>
        <p:spPr>
          <a:xfrm>
            <a:off x="1036320" y="1199515"/>
            <a:ext cx="10119360" cy="3851910"/>
          </a:xfrm>
        </p:spPr>
        <p:txBody>
          <a:bodyPr>
            <a:normAutofit/>
          </a:bodyPr>
          <a:p>
            <a:r>
              <a:rPr lang="en-US" altLang="zh-CN">
                <a:solidFill>
                  <a:schemeClr val="bg2"/>
                </a:solidFill>
              </a:rPr>
              <a:t>The End.</a:t>
            </a:r>
            <a:br>
              <a:rPr lang="zh-CN" altLang="en-US">
                <a:solidFill>
                  <a:schemeClr val="bg2"/>
                </a:solidFill>
              </a:rPr>
            </a:br>
            <a:endParaRPr lang="zh-CN" altLang="en-US">
              <a:solidFill>
                <a:schemeClr val="bg2"/>
              </a:solidFill>
            </a:endParaRPr>
          </a:p>
        </p:txBody>
      </p:sp>
    </p:spTree>
  </p:cSld>
  <p:clrMapOvr>
    <a:masterClrMapping/>
  </p:clrMapOvr>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BEAUTIFY_FLAG" val=""/>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KSO_WM_BEAUTIFY_FLAG" val=""/>
</p:tagLst>
</file>

<file path=ppt/tags/tag17.xml><?xml version="1.0" encoding="utf-8"?>
<p:tagLst xmlns:p="http://schemas.openxmlformats.org/presentationml/2006/main">
  <p:tag name="KSO_WM_BEAUTIFY_FLAG" val=""/>
</p:tagLst>
</file>

<file path=ppt/tags/tag18.xml><?xml version="1.0" encoding="utf-8"?>
<p:tagLst xmlns:p="http://schemas.openxmlformats.org/presentationml/2006/main">
  <p:tag name="KSO_WM_BEAUTIFY_FLAG" val=""/>
</p:tagLst>
</file>

<file path=ppt/tags/tag19.xml><?xml version="1.0" encoding="utf-8"?>
<p:tagLst xmlns:p="http://schemas.openxmlformats.org/presentationml/2006/main">
  <p:tag name="KSO_WM_BEAUTIFY_FLAG" val=""/>
</p:tagLst>
</file>

<file path=ppt/tags/tag20.xml><?xml version="1.0" encoding="utf-8"?>
<p:tagLst xmlns:p="http://schemas.openxmlformats.org/presentationml/2006/main">
  <p:tag name="KSO_WM_BEAUTIFY_FLAG" val=""/>
</p:tagLst>
</file>

<file path=ppt/tags/tag21.xml><?xml version="1.0" encoding="utf-8"?>
<p:tagLst xmlns:p="http://schemas.openxmlformats.org/presentationml/2006/main">
  <p:tag name="KSO_WM_BEAUTIFY_FLAG" val=""/>
</p:tagLst>
</file>

<file path=ppt/tags/tag22.xml><?xml version="1.0" encoding="utf-8"?>
<p:tagLst xmlns:p="http://schemas.openxmlformats.org/presentationml/2006/main">
  <p:tag name="KSO_WM_BEAUTIFY_FLAG" val=""/>
</p:tagLst>
</file>

<file path=ppt/tags/tag23.xml><?xml version="1.0" encoding="utf-8"?>
<p:tagLst xmlns:p="http://schemas.openxmlformats.org/presentationml/2006/main">
  <p:tag name="KSO_WM_BEAUTIFY_FLAG" val=""/>
</p:tagLst>
</file>

<file path=ppt/tags/tag24.xml><?xml version="1.0" encoding="utf-8"?>
<p:tagLst xmlns:p="http://schemas.openxmlformats.org/presentationml/2006/main">
  <p:tag name="KSO_WM_BEAUTIFY_FLAG" val=""/>
</p:tagLst>
</file>

<file path=ppt/tags/tag25.xml><?xml version="1.0" encoding="utf-8"?>
<p:tagLst xmlns:p="http://schemas.openxmlformats.org/presentationml/2006/main">
  <p:tag name="KSO_WM_BEAUTIFY_FLAG" val=""/>
</p:tagLst>
</file>

<file path=ppt/tags/tag26.xml><?xml version="1.0" encoding="utf-8"?>
<p:tagLst xmlns:p="http://schemas.openxmlformats.org/presentationml/2006/main">
  <p:tag name="KSO_WM_BEAUTIFY_FLAG" val=""/>
</p:tagLst>
</file>

<file path=ppt/tags/tag27.xml><?xml version="1.0" encoding="utf-8"?>
<p:tagLst xmlns:p="http://schemas.openxmlformats.org/presentationml/2006/main">
  <p:tag name="KSO_WM_BEAUTIFY_FLAG" val=""/>
</p:tagLst>
</file>

<file path=ppt/tags/tag28.xml><?xml version="1.0" encoding="utf-8"?>
<p:tagLst xmlns:p="http://schemas.openxmlformats.org/presentationml/2006/main">
  <p:tag name="KSO_WM_BEAUTIFY_FLAG" val=""/>
</p:tagLst>
</file>

<file path=ppt/tags/tag29.xml><?xml version="1.0" encoding="utf-8"?>
<p:tagLst xmlns:p="http://schemas.openxmlformats.org/presentationml/2006/main">
  <p:tag name="KSO_WM_BEAUTIFY_FLAG" val=""/>
</p:tagLst>
</file>

<file path=ppt/tags/tag30.xml><?xml version="1.0" encoding="utf-8"?>
<p:tagLst xmlns:p="http://schemas.openxmlformats.org/presentationml/2006/main">
  <p:tag name="KSO_WM_BEAUTIFY_FLAG" val=""/>
</p:tagLst>
</file>

<file path=ppt/tags/tag31.xml><?xml version="1.0" encoding="utf-8"?>
<p:tagLst xmlns:p="http://schemas.openxmlformats.org/presentationml/2006/main">
  <p:tag name="KSO_WM_BEAUTIFY_FLAG" val=""/>
</p:tagLst>
</file>

<file path=ppt/tags/tag32.xml><?xml version="1.0" encoding="utf-8"?>
<p:tagLst xmlns:p="http://schemas.openxmlformats.org/presentationml/2006/main">
  <p:tag name="KSO_WM_BEAUTIFY_FLAG" val=""/>
</p:tagLst>
</file>

<file path=ppt/tags/tag33.xml><?xml version="1.0" encoding="utf-8"?>
<p:tagLst xmlns:p="http://schemas.openxmlformats.org/presentationml/2006/main">
  <p:tag name="KSO_WM_BEAUTIFY_FLAG" val=""/>
</p:tagLst>
</file>

<file path=ppt/tags/tag34.xml><?xml version="1.0" encoding="utf-8"?>
<p:tagLst xmlns:p="http://schemas.openxmlformats.org/presentationml/2006/main">
  <p:tag name="KSO_WM_BEAUTIFY_FLAG" val=""/>
</p:tagLst>
</file>

<file path=ppt/tags/tag35.xml><?xml version="1.0" encoding="utf-8"?>
<p:tagLst xmlns:p="http://schemas.openxmlformats.org/presentationml/2006/main">
  <p:tag name="KSO_WM_BEAUTIFY_FLAG" val=""/>
</p:tagLst>
</file>

<file path=ppt/tags/tag36.xml><?xml version="1.0" encoding="utf-8"?>
<p:tagLst xmlns:p="http://schemas.openxmlformats.org/presentationml/2006/main">
  <p:tag name="KSO_WM_BEAUTIFY_FLAG" val=""/>
</p:tagLst>
</file>

<file path=ppt/tags/tag37.xml><?xml version="1.0" encoding="utf-8"?>
<p:tagLst xmlns:p="http://schemas.openxmlformats.org/presentationml/2006/main">
  <p:tag name="KSO_WM_BEAUTIFY_FLAG" val=""/>
</p:tagLst>
</file>

<file path=ppt/tags/tag38.xml><?xml version="1.0" encoding="utf-8"?>
<p:tagLst xmlns:p="http://schemas.openxmlformats.org/presentationml/2006/main">
  <p:tag name="KSO_WM_BEAUTIFY_FLAG" val=""/>
</p:tagLst>
</file>

<file path=ppt/tags/tag39.xml><?xml version="1.0" encoding="utf-8"?>
<p:tagLst xmlns:p="http://schemas.openxmlformats.org/presentationml/2006/main">
  <p:tag name="KSO_WM_BEAUTIFY_FLAG" val=""/>
</p:tagLst>
</file>

<file path=ppt/tags/tag40.xml><?xml version="1.0" encoding="utf-8"?>
<p:tagLst xmlns:p="http://schemas.openxmlformats.org/presentationml/2006/main">
  <p:tag name="KSO_WM_BEAUTIFY_FLAG" val=""/>
</p:tagLst>
</file>

<file path=ppt/tags/tag41.xml><?xml version="1.0" encoding="utf-8"?>
<p:tagLst xmlns:p="http://schemas.openxmlformats.org/presentationml/2006/main">
  <p:tag name="COMMONDATA" val="eyJoZGlkIjoiZjhkY2FmYjJkZGU0NzkzNzdhZjIxMjBjOWFmZmY3ZGEifQ=="/>
</p:tagLst>
</file>

<file path=ppt/theme/theme1.xml><?xml version="1.0" encoding="utf-8"?>
<a:theme xmlns:a="http://schemas.openxmlformats.org/drawingml/2006/main" name="WPS">
  <a:themeElements>
    <a:clrScheme name="WPS">
      <a:dk1>
        <a:srgbClr val="000000"/>
      </a:dk1>
      <a:lt1>
        <a:srgbClr val="FFFFFF"/>
      </a:lt1>
      <a:dk2>
        <a:srgbClr val="0F1423"/>
      </a:dk2>
      <a:lt2>
        <a:srgbClr val="FFFFFF"/>
      </a:lt2>
      <a:accent1>
        <a:srgbClr val="4874CB"/>
      </a:accent1>
      <a:accent2>
        <a:srgbClr val="E6724B"/>
      </a:accent2>
      <a:accent3>
        <a:srgbClr val="EFBB1F"/>
      </a:accent3>
      <a:accent4>
        <a:srgbClr val="75BD42"/>
      </a:accent4>
      <a:accent5>
        <a:srgbClr val="30C0B4"/>
      </a:accent5>
      <a:accent6>
        <a:srgbClr val="E05269"/>
      </a:accent6>
      <a:hlink>
        <a:srgbClr val="0026E5"/>
      </a:hlink>
      <a:folHlink>
        <a:srgbClr val="7E1FAD"/>
      </a:folHlink>
    </a:clrScheme>
    <a:fontScheme name="WPS">
      <a:majorFont>
        <a:latin typeface="Calibri"/>
        <a:ea typeface=""/>
        <a:cs typeface=""/>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WPS">
      <a:fillStyleLst>
        <a:solidFill>
          <a:schemeClr val="phClr"/>
        </a:solidFill>
        <a:gradFill>
          <a:gsLst>
            <a:gs pos="0">
              <a:schemeClr val="phClr">
                <a:lumOff val="17500"/>
              </a:schemeClr>
            </a:gs>
            <a:gs pos="100000">
              <a:schemeClr val="phClr"/>
            </a:gs>
          </a:gsLst>
          <a:lin ang="2700000" scaled="0"/>
        </a:gradFill>
        <a:gradFill>
          <a:gsLst>
            <a:gs pos="0">
              <a:schemeClr val="phClr">
                <a:hueOff val="-2520000"/>
              </a:schemeClr>
            </a:gs>
            <a:gs pos="100000">
              <a:schemeClr val="phClr"/>
            </a:gs>
          </a:gsLst>
          <a:lin ang="2700000" scaled="0"/>
        </a:gradFill>
      </a:fillStyleLst>
      <a:lnStyleLst>
        <a:ln w="12700" cap="flat" cmpd="sng" algn="ctr">
          <a:solidFill>
            <a:schemeClr val="phClr"/>
          </a:solidFill>
          <a:prstDash val="solid"/>
          <a:miter lim="800000"/>
        </a:ln>
        <a:ln w="12700" cap="flat" cmpd="sng" algn="ctr">
          <a:solidFill>
            <a:schemeClr val="phClr"/>
          </a:solidFill>
          <a:prstDash val="solid"/>
          <a:miter lim="800000"/>
        </a:ln>
        <a:ln w="12700" cap="flat" cmpd="sng" algn="ctr">
          <a:gradFill>
            <a:gsLst>
              <a:gs pos="0">
                <a:schemeClr val="phClr">
                  <a:hueOff val="-4200000"/>
                </a:schemeClr>
              </a:gs>
              <a:gs pos="100000">
                <a:schemeClr val="phClr"/>
              </a:gs>
            </a:gsLst>
            <a:lin ang="2700000" scaled="1"/>
          </a:gradFill>
          <a:prstDash val="solid"/>
          <a:miter lim="800000"/>
        </a:ln>
      </a:lnStyleLst>
      <a:effectStyleLst>
        <a:effectStyle>
          <a:effectLst>
            <a:outerShdw blurRad="101600" dist="50800" dir="5400000" algn="ctr" rotWithShape="0">
              <a:schemeClr val="phClr">
                <a:alpha val="60000"/>
              </a:schemeClr>
            </a:outerShdw>
          </a:effectLst>
        </a:effectStyle>
        <a:effectStyle>
          <a:effectLst>
            <a:reflection stA="50000" endA="300" endPos="40000" dist="25400" dir="5400000" sy="-100000" algn="bl" rotWithShape="0"/>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25011</Words>
  <Application>WPS 演示</Application>
  <PresentationFormat>宽屏</PresentationFormat>
  <Paragraphs>167</Paragraphs>
  <Slides>53</Slides>
  <Notes>0</Notes>
  <HiddenSlides>0</HiddenSlides>
  <MMClips>0</MMClips>
  <ScaleCrop>false</ScaleCrop>
  <HeadingPairs>
    <vt:vector size="6" baseType="variant">
      <vt:variant>
        <vt:lpstr>已用的字体</vt:lpstr>
      </vt:variant>
      <vt:variant>
        <vt:i4>7</vt:i4>
      </vt:variant>
      <vt:variant>
        <vt:lpstr>主题</vt:lpstr>
      </vt:variant>
      <vt:variant>
        <vt:i4>1</vt:i4>
      </vt:variant>
      <vt:variant>
        <vt:lpstr>幻灯片标题</vt:lpstr>
      </vt:variant>
      <vt:variant>
        <vt:i4>53</vt:i4>
      </vt:variant>
    </vt:vector>
  </HeadingPairs>
  <TitlesOfParts>
    <vt:vector size="61" baseType="lpstr">
      <vt:lpstr>Arial</vt:lpstr>
      <vt:lpstr>宋体</vt:lpstr>
      <vt:lpstr>Wingdings</vt:lpstr>
      <vt:lpstr>Calibri</vt:lpstr>
      <vt:lpstr>微软雅黑</vt:lpstr>
      <vt:lpstr>Arial Unicode MS</vt:lpstr>
      <vt:lpstr>Times New Roman</vt:lpstr>
      <vt:lpstr>WPS</vt:lpstr>
      <vt:lpstr>Movement Meditation (Qigong) Art Practice</vt:lpstr>
      <vt:lpstr>PowerPoint 演示文稿</vt:lpstr>
      <vt:lpstr>PowerPoint 演示文稿</vt:lpstr>
      <vt:lpstr>Two Approaches to Artistic Practice 1.Empirical research 2.Action research </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The End.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Y杨新宇</cp:lastModifiedBy>
  <cp:revision>3</cp:revision>
  <dcterms:created xsi:type="dcterms:W3CDTF">2023-08-06T23:43:00Z</dcterms:created>
  <dcterms:modified xsi:type="dcterms:W3CDTF">2023-08-07T04:31:27Z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10126D9CC50241479B4CE2833EB9E68C_12</vt:lpwstr>
  </property>
  <property fmtid="{D5CDD505-2E9C-101B-9397-08002B2CF9AE}" pid="3" name="KSOProductBuildVer">
    <vt:lpwstr>2052-12.1.0.15120</vt:lpwstr>
  </property>
</Properties>
</file>