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69"/>
    <p:restoredTop sz="94585"/>
  </p:normalViewPr>
  <p:slideViewPr>
    <p:cSldViewPr snapToGrid="0" snapToObjects="1">
      <p:cViewPr varScale="1">
        <p:scale>
          <a:sx n="89" d="100"/>
          <a:sy n="89" d="100"/>
        </p:scale>
        <p:origin x="89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heme" Target="theme/theme1.xml"/><Relationship Id="rId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0557AA-6A4E-FB44-BBEF-6AC0AC300F56}" type="datetimeFigureOut">
              <a:rPr lang="en-US" smtClean="0"/>
              <a:t>12/11/18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43E59F-88E7-7948-A4F4-ED124D44CE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586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43E59F-88E7-7948-A4F4-ED124D44CEE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661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3F069-C104-634F-8966-0E2AFEBE1FBD}" type="datetimeFigureOut">
              <a:rPr lang="en-US" smtClean="0"/>
              <a:t>12/11/18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A78E5-5311-D549-BD14-59997C88EE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96811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3F069-C104-634F-8966-0E2AFEBE1FBD}" type="datetimeFigureOut">
              <a:rPr lang="en-US" smtClean="0"/>
              <a:t>12/11/18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A78E5-5311-D549-BD14-59997C88EE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6843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3F069-C104-634F-8966-0E2AFEBE1FBD}" type="datetimeFigureOut">
              <a:rPr lang="en-US" smtClean="0"/>
              <a:t>12/11/18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A78E5-5311-D549-BD14-59997C88EE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536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3F069-C104-634F-8966-0E2AFEBE1FBD}" type="datetimeFigureOut">
              <a:rPr lang="en-US" smtClean="0"/>
              <a:t>12/11/18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A78E5-5311-D549-BD14-59997C88EE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241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3F069-C104-634F-8966-0E2AFEBE1FBD}" type="datetimeFigureOut">
              <a:rPr lang="en-US" smtClean="0"/>
              <a:t>12/11/18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A78E5-5311-D549-BD14-59997C88EE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3225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3F069-C104-634F-8966-0E2AFEBE1FBD}" type="datetimeFigureOut">
              <a:rPr lang="en-US" smtClean="0"/>
              <a:t>12/11/18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A78E5-5311-D549-BD14-59997C88EE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554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3F069-C104-634F-8966-0E2AFEBE1FBD}" type="datetimeFigureOut">
              <a:rPr lang="en-US" smtClean="0"/>
              <a:t>12/11/18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A78E5-5311-D549-BD14-59997C88EE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0890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3F069-C104-634F-8966-0E2AFEBE1FBD}" type="datetimeFigureOut">
              <a:rPr lang="en-US" smtClean="0"/>
              <a:t>12/11/18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A78E5-5311-D549-BD14-59997C88EE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983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3F069-C104-634F-8966-0E2AFEBE1FBD}" type="datetimeFigureOut">
              <a:rPr lang="en-US" smtClean="0"/>
              <a:t>12/11/18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A78E5-5311-D549-BD14-59997C88EE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661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3F069-C104-634F-8966-0E2AFEBE1FBD}" type="datetimeFigureOut">
              <a:rPr lang="en-US" smtClean="0"/>
              <a:t>12/11/18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A78E5-5311-D549-BD14-59997C88EE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611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3F069-C104-634F-8966-0E2AFEBE1FBD}" type="datetimeFigureOut">
              <a:rPr lang="en-US" smtClean="0"/>
              <a:t>12/11/18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A78E5-5311-D549-BD14-59997C88EE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7279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43F069-C104-634F-8966-0E2AFEBE1FBD}" type="datetimeFigureOut">
              <a:rPr lang="en-US" smtClean="0"/>
              <a:t>12/11/18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EA78E5-5311-D549-BD14-59997C88EE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760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4" Type="http://schemas.openxmlformats.org/officeDocument/2006/relationships/image" Target="../media/image2.tiff"/><Relationship Id="rId5" Type="http://schemas.openxmlformats.org/officeDocument/2006/relationships/image" Target="../media/image3.tiff"/><Relationship Id="rId6" Type="http://schemas.openxmlformats.org/officeDocument/2006/relationships/image" Target="../media/image4.tiff"/><Relationship Id="rId7" Type="http://schemas.openxmlformats.org/officeDocument/2006/relationships/image" Target="../media/image5.tiff"/><Relationship Id="rId8" Type="http://schemas.openxmlformats.org/officeDocument/2006/relationships/image" Target="../media/image6.tiff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eatingdisorders.org.au/eating-disorders/what-is-an-eating-disorder/classifying-eating-disorders/dsm-5#binge" TargetMode="External"/><Relationship Id="rId3" Type="http://schemas.openxmlformats.org/officeDocument/2006/relationships/hyperlink" Target="https://www.nhs.uk/conditions/bulimi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42469" y="11870"/>
            <a:ext cx="2839641" cy="206783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810351" y="3015789"/>
            <a:ext cx="29257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Eating disorders and the stigmas surrounding them</a:t>
            </a:r>
            <a:endParaRPr lang="en-US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3301432" y="576429"/>
            <a:ext cx="2971800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Research has shown that members of the public tend to stigmatize individuals affected by mental disorders through identification, separation, attribution of undesirable characteristics and discrimination (Link &amp; Phelan, 2001). 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0550"/>
            <a:ext cx="2839641" cy="203047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4901914"/>
            <a:ext cx="2855919" cy="197544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2061029"/>
            <a:ext cx="2829753" cy="284088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7"/>
          <a:srcRect t="7534" b="22138"/>
          <a:stretch/>
        </p:blipFill>
        <p:spPr>
          <a:xfrm>
            <a:off x="9342469" y="2061029"/>
            <a:ext cx="2849531" cy="2821531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342469" y="4882560"/>
            <a:ext cx="2906750" cy="197544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4601028" y="2912532"/>
            <a:ext cx="3287617" cy="914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 flipH="1">
            <a:off x="6667680" y="576429"/>
            <a:ext cx="2410992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The etiology of complex disorders such as anorexia nervosa and bulimia nervosa is likely to involve a dynamic interplay of environmental and genetic </a:t>
            </a:r>
            <a:r>
              <a:rPr lang="en-US" sz="1100" dirty="0" smtClean="0"/>
              <a:t>factors</a:t>
            </a:r>
            <a:r>
              <a:rPr lang="en-US" sz="1100" dirty="0"/>
              <a:t> </a:t>
            </a:r>
            <a:r>
              <a:rPr lang="en-US" sz="1100" dirty="0" smtClean="0"/>
              <a:t>(Anderluh &amp; Treasure, 2003).</a:t>
            </a:r>
            <a:endParaRPr lang="en-US" sz="1100" dirty="0"/>
          </a:p>
        </p:txBody>
      </p:sp>
      <p:sp>
        <p:nvSpPr>
          <p:cNvPr id="17" name="TextBox 16"/>
          <p:cNvSpPr txBox="1"/>
          <p:nvPr/>
        </p:nvSpPr>
        <p:spPr>
          <a:xfrm>
            <a:off x="3301432" y="5339365"/>
            <a:ext cx="2533878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People that are </a:t>
            </a:r>
            <a:r>
              <a:rPr lang="en-US" sz="1050" dirty="0" smtClean="0"/>
              <a:t>referred </a:t>
            </a:r>
            <a:r>
              <a:rPr lang="en-US" sz="1050" dirty="0"/>
              <a:t>for eating problems usually are diagnosed with either Anorexia Nervosa, Bulimia Nervosa, Binge eating disorder or Eating disorder not </a:t>
            </a:r>
            <a:r>
              <a:rPr lang="en-US" sz="1050" dirty="0" smtClean="0"/>
              <a:t>otherwise </a:t>
            </a:r>
            <a:r>
              <a:rPr lang="en-US" sz="1050" dirty="0"/>
              <a:t>specified </a:t>
            </a:r>
            <a:r>
              <a:rPr lang="en-US" sz="1050" dirty="0" smtClean="0"/>
              <a:t>(Cromby, Harper and Reavey, 2013). </a:t>
            </a:r>
            <a:endParaRPr lang="en-US" sz="1050" dirty="0"/>
          </a:p>
        </p:txBody>
      </p:sp>
      <p:sp>
        <p:nvSpPr>
          <p:cNvPr id="18" name="TextBox 17"/>
          <p:cNvSpPr txBox="1"/>
          <p:nvPr/>
        </p:nvSpPr>
        <p:spPr>
          <a:xfrm>
            <a:off x="6636742" y="5339365"/>
            <a:ext cx="2441930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 smtClean="0"/>
              <a:t>The way in which we think about ourselves (cognition), life events and the media are all factors which contribute to having an eating disorder (Cromby, Harper and Reavey, 2013). </a:t>
            </a:r>
            <a:endParaRPr lang="en-US" sz="1100" dirty="0"/>
          </a:p>
        </p:txBody>
      </p:sp>
      <p:sp>
        <p:nvSpPr>
          <p:cNvPr id="35" name="TextBox 34"/>
          <p:cNvSpPr txBox="1"/>
          <p:nvPr/>
        </p:nvSpPr>
        <p:spPr>
          <a:xfrm>
            <a:off x="3301432" y="1846676"/>
            <a:ext cx="262805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 smtClean="0"/>
              <a:t>One impact of the stigma is that individuals will feel Alienated and withdraw themselves from certain situations (McCabe, 2009)</a:t>
            </a:r>
            <a:endParaRPr lang="en-US" sz="1100" dirty="0"/>
          </a:p>
        </p:txBody>
      </p:sp>
      <p:sp>
        <p:nvSpPr>
          <p:cNvPr id="36" name="TextBox 35"/>
          <p:cNvSpPr txBox="1"/>
          <p:nvPr/>
        </p:nvSpPr>
        <p:spPr>
          <a:xfrm>
            <a:off x="6806781" y="1846676"/>
            <a:ext cx="191588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 smtClean="0"/>
              <a:t>The role of the media play a crucial part in how people perceive eating disorders (Fairburn &amp; Harrison, 2003).</a:t>
            </a:r>
            <a:endParaRPr lang="en-US" sz="1100" dirty="0"/>
          </a:p>
        </p:txBody>
      </p:sp>
      <p:sp>
        <p:nvSpPr>
          <p:cNvPr id="37" name="TextBox 36"/>
          <p:cNvSpPr txBox="1"/>
          <p:nvPr/>
        </p:nvSpPr>
        <p:spPr>
          <a:xfrm>
            <a:off x="3422878" y="4198428"/>
            <a:ext cx="24124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 smtClean="0"/>
              <a:t>Many people are under the impression that people with AN can get themselves ‘out’ of their situation (Crisafulli, Holle and Bulik, 2008)</a:t>
            </a:r>
            <a:endParaRPr lang="en-US" sz="1100" dirty="0"/>
          </a:p>
        </p:txBody>
      </p:sp>
      <p:sp>
        <p:nvSpPr>
          <p:cNvPr id="38" name="TextBox 37"/>
          <p:cNvSpPr txBox="1"/>
          <p:nvPr/>
        </p:nvSpPr>
        <p:spPr>
          <a:xfrm>
            <a:off x="6806780" y="4198428"/>
            <a:ext cx="227189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 smtClean="0"/>
              <a:t>Some individuals that suffer from eating disorders can suffer from breakdowns in relationships with their own family (McMaster, 2006). 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952908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00062"/>
            <a:ext cx="10515600" cy="1325563"/>
          </a:xfrm>
        </p:spPr>
        <p:txBody>
          <a:bodyPr/>
          <a:lstStyle/>
          <a:p>
            <a:r>
              <a:rPr lang="en-US" u="sng" dirty="0" smtClean="0"/>
              <a:t>References</a:t>
            </a:r>
            <a:endParaRPr lang="en-US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09486"/>
            <a:ext cx="10515600" cy="5050971"/>
          </a:xfrm>
        </p:spPr>
        <p:txBody>
          <a:bodyPr>
            <a:normAutofit lnSpcReduction="10000"/>
          </a:bodyPr>
          <a:lstStyle/>
          <a:p>
            <a:r>
              <a:rPr lang="en-US" sz="1400" dirty="0"/>
              <a:t>Anderluh, M. B., </a:t>
            </a:r>
            <a:r>
              <a:rPr lang="en-US" sz="1400" dirty="0" err="1"/>
              <a:t>Tchanturia</a:t>
            </a:r>
            <a:r>
              <a:rPr lang="en-US" sz="1400" dirty="0"/>
              <a:t>, K., </a:t>
            </a:r>
            <a:r>
              <a:rPr lang="en-US" sz="1400" dirty="0" err="1"/>
              <a:t>Rabe-Hesketh</a:t>
            </a:r>
            <a:r>
              <a:rPr lang="en-US" sz="1400" dirty="0"/>
              <a:t>, S., &amp; Treasure, J. (2003). Childhood obsessive-compulsive personality traits in adult women with eating disorders: defining a broader eating disorder phenotype. </a:t>
            </a:r>
            <a:r>
              <a:rPr lang="en-US" sz="1400" i="1" dirty="0"/>
              <a:t>American Journal of Psychiatry</a:t>
            </a:r>
            <a:r>
              <a:rPr lang="en-US" sz="1400" dirty="0"/>
              <a:t>, </a:t>
            </a:r>
            <a:r>
              <a:rPr lang="en-US" sz="1400" i="1" dirty="0"/>
              <a:t>160</a:t>
            </a:r>
            <a:r>
              <a:rPr lang="en-US" sz="1400" dirty="0"/>
              <a:t>(2), 242-247.</a:t>
            </a:r>
            <a:r>
              <a:rPr lang="en-US" sz="1400" dirty="0" smtClean="0"/>
              <a:t>Link</a:t>
            </a:r>
            <a:r>
              <a:rPr lang="en-US" sz="1400" dirty="0"/>
              <a:t>, B. G., &amp; Phelan, J. C. (2001). Conceptualizing stigma. Annual Review of Sociology, 27, 363 – 385</a:t>
            </a:r>
            <a:r>
              <a:rPr lang="en-US" sz="1400" dirty="0" smtClean="0"/>
              <a:t>.</a:t>
            </a:r>
          </a:p>
          <a:p>
            <a:r>
              <a:rPr lang="en-US" sz="1400" dirty="0"/>
              <a:t>Anorexia and Bulimia care (2018) Statistics. Retrieved from http://</a:t>
            </a:r>
            <a:r>
              <a:rPr lang="en-US" sz="1400" dirty="0" err="1"/>
              <a:t>www.anorexiabulimiacare.org.uk</a:t>
            </a:r>
            <a:r>
              <a:rPr lang="en-US" sz="1400" dirty="0"/>
              <a:t>/about/statistics </a:t>
            </a:r>
          </a:p>
          <a:p>
            <a:r>
              <a:rPr lang="en-US" sz="1400" dirty="0"/>
              <a:t>Crisafulli, M. A., Von Holle, A., &amp; Bulik, C. M. (2008). Attitudes towards anorexia nervosa: The impact of framing on blame and stigma. </a:t>
            </a:r>
            <a:r>
              <a:rPr lang="en-US" sz="1400" i="1" dirty="0"/>
              <a:t>International Journal of Eating Disorders</a:t>
            </a:r>
            <a:r>
              <a:rPr lang="en-US" sz="1400" dirty="0"/>
              <a:t>, </a:t>
            </a:r>
            <a:r>
              <a:rPr lang="en-US" sz="1400" i="1" dirty="0"/>
              <a:t>41</a:t>
            </a:r>
            <a:r>
              <a:rPr lang="en-US" sz="1400" dirty="0"/>
              <a:t>(4), 333-339.</a:t>
            </a:r>
          </a:p>
          <a:p>
            <a:r>
              <a:rPr lang="en-US" sz="1400" dirty="0"/>
              <a:t>Cromby, J., Harper, D., &amp; Reavey, P. (2013). </a:t>
            </a:r>
            <a:r>
              <a:rPr lang="en-US" sz="1400" i="1" dirty="0"/>
              <a:t>Psychology, mental health and distress</a:t>
            </a:r>
            <a:r>
              <a:rPr lang="en-US" sz="1400" dirty="0"/>
              <a:t>. Macmillan International Higher Education</a:t>
            </a:r>
            <a:r>
              <a:rPr lang="en-US" sz="1400" dirty="0" smtClean="0"/>
              <a:t>.</a:t>
            </a:r>
          </a:p>
          <a:p>
            <a:r>
              <a:rPr lang="en-US" sz="1400" dirty="0"/>
              <a:t>Eating disorders (2016) </a:t>
            </a:r>
            <a:r>
              <a:rPr lang="en-US" sz="1400" i="1" dirty="0"/>
              <a:t>Classifying eating disorders DSM 5. </a:t>
            </a:r>
            <a:r>
              <a:rPr lang="en-US" sz="1400" dirty="0"/>
              <a:t>Retrieved from </a:t>
            </a:r>
            <a:r>
              <a:rPr lang="en-US" sz="1400" dirty="0">
                <a:hlinkClick r:id="rId2"/>
              </a:rPr>
              <a:t>https://www.eatingdisorders.org.au/eating-disorders/what-is-an-eating-disorder/classifying-eating-disorders/dsm-5#binge</a:t>
            </a:r>
            <a:r>
              <a:rPr lang="en-US" sz="1400" dirty="0"/>
              <a:t> </a:t>
            </a:r>
            <a:endParaRPr lang="en-US" sz="1400" dirty="0" smtClean="0"/>
          </a:p>
          <a:p>
            <a:r>
              <a:rPr lang="en-US" sz="1400" dirty="0"/>
              <a:t>Fairburn, C. G. (2001). Eating disorders. </a:t>
            </a:r>
            <a:r>
              <a:rPr lang="en-US" sz="1400" i="1" dirty="0"/>
              <a:t>e LS</a:t>
            </a:r>
            <a:r>
              <a:rPr lang="en-US" sz="1400" dirty="0" smtClean="0"/>
              <a:t>.</a:t>
            </a:r>
          </a:p>
          <a:p>
            <a:r>
              <a:rPr lang="en-US" sz="1400" dirty="0"/>
              <a:t>Fairburn, C. G., &amp; Harrison, P. J. (2003). Eating disorders. </a:t>
            </a:r>
            <a:r>
              <a:rPr lang="en-US" sz="1400" i="1" dirty="0"/>
              <a:t>The Lancet</a:t>
            </a:r>
            <a:r>
              <a:rPr lang="en-US" sz="1400" dirty="0"/>
              <a:t>, </a:t>
            </a:r>
            <a:r>
              <a:rPr lang="en-US" sz="1400" i="1" dirty="0"/>
              <a:t>361</a:t>
            </a:r>
            <a:r>
              <a:rPr lang="en-US" sz="1400" dirty="0"/>
              <a:t>(9355), 407-416.</a:t>
            </a:r>
          </a:p>
          <a:p>
            <a:r>
              <a:rPr lang="en-US" sz="1400" dirty="0" err="1" smtClean="0"/>
              <a:t>Hillege</a:t>
            </a:r>
            <a:r>
              <a:rPr lang="en-US" sz="1400" dirty="0"/>
              <a:t>, S., Beale, B., &amp; McMaster, R. (2006). Impact of eating disorders on family life: Individual parents’ stories. </a:t>
            </a:r>
            <a:r>
              <a:rPr lang="en-US" sz="1400" i="1" dirty="0"/>
              <a:t>Journal of Clinical Nursing</a:t>
            </a:r>
            <a:r>
              <a:rPr lang="en-US" sz="1400" dirty="0"/>
              <a:t>, </a:t>
            </a:r>
            <a:r>
              <a:rPr lang="en-US" sz="1400" i="1" dirty="0"/>
              <a:t>15</a:t>
            </a:r>
            <a:r>
              <a:rPr lang="en-US" sz="1400" dirty="0"/>
              <a:t>(8), 1016-1022</a:t>
            </a:r>
            <a:r>
              <a:rPr lang="en-US" sz="1400" dirty="0" smtClean="0"/>
              <a:t>.</a:t>
            </a:r>
          </a:p>
          <a:p>
            <a:r>
              <a:rPr lang="en-US" sz="1400" dirty="0"/>
              <a:t>McCabe, J. (2009). Resisting alienation: The social construction of Internet communities supporting eating disorders. </a:t>
            </a:r>
            <a:r>
              <a:rPr lang="en-US" sz="1400" i="1" dirty="0"/>
              <a:t>Communication Studies</a:t>
            </a:r>
            <a:r>
              <a:rPr lang="en-US" sz="1400" dirty="0"/>
              <a:t>, </a:t>
            </a:r>
            <a:r>
              <a:rPr lang="en-US" sz="1400" i="1" dirty="0"/>
              <a:t>60</a:t>
            </a:r>
            <a:r>
              <a:rPr lang="en-US" sz="1400" dirty="0"/>
              <a:t>(1), 1-16.</a:t>
            </a:r>
            <a:endParaRPr lang="en-US" sz="1400" dirty="0" smtClean="0"/>
          </a:p>
          <a:p>
            <a:r>
              <a:rPr lang="en-US" sz="1400" dirty="0" smtClean="0"/>
              <a:t>National Health Service (2017) </a:t>
            </a:r>
            <a:r>
              <a:rPr lang="en-US" sz="1400" i="1" dirty="0" smtClean="0"/>
              <a:t>Overview Bulimia. </a:t>
            </a:r>
            <a:r>
              <a:rPr lang="en-US" sz="1400" dirty="0" smtClean="0"/>
              <a:t>Retrieved from </a:t>
            </a:r>
            <a:r>
              <a:rPr lang="en-US" sz="1400" dirty="0" smtClean="0">
                <a:hlinkClick r:id="rId3"/>
              </a:rPr>
              <a:t>https</a:t>
            </a:r>
            <a:r>
              <a:rPr lang="en-US" sz="1400" dirty="0">
                <a:hlinkClick r:id="rId3"/>
              </a:rPr>
              <a:t>://</a:t>
            </a:r>
            <a:r>
              <a:rPr lang="en-US" sz="1400" dirty="0" smtClean="0">
                <a:hlinkClick r:id="rId3"/>
              </a:rPr>
              <a:t>www.nhs.uk/conditions/bulimia/</a:t>
            </a:r>
            <a:r>
              <a:rPr lang="en-US" sz="1400" dirty="0" smtClean="0"/>
              <a:t> </a:t>
            </a:r>
          </a:p>
          <a:p>
            <a:r>
              <a:rPr lang="en-US" sz="1400" dirty="0" smtClean="0"/>
              <a:t>Stewart</a:t>
            </a:r>
            <a:r>
              <a:rPr lang="en-US" sz="1400" dirty="0"/>
              <a:t>, M. C</a:t>
            </a:r>
            <a:r>
              <a:rPr lang="en-US" sz="1400" dirty="0" smtClean="0"/>
              <a:t>., </a:t>
            </a:r>
            <a:r>
              <a:rPr lang="en-US" sz="1400" dirty="0"/>
              <a:t>Keel, P. K., &amp; </a:t>
            </a:r>
            <a:r>
              <a:rPr lang="en-US" sz="1400" dirty="0" err="1"/>
              <a:t>Schiavo</a:t>
            </a:r>
            <a:r>
              <a:rPr lang="en-US" sz="1400" dirty="0"/>
              <a:t>, R. S. (2006). Stigmatization of anorexia nervosa. </a:t>
            </a:r>
            <a:r>
              <a:rPr lang="en-US" sz="1400" i="1" dirty="0"/>
              <a:t>International Journal of Eating Disorders</a:t>
            </a:r>
            <a:r>
              <a:rPr lang="en-US" sz="1400" dirty="0"/>
              <a:t>, </a:t>
            </a:r>
            <a:r>
              <a:rPr lang="en-US" sz="1400" i="1" dirty="0"/>
              <a:t>39</a:t>
            </a:r>
            <a:r>
              <a:rPr lang="en-US" sz="1400" dirty="0"/>
              <a:t>(4), 320-325</a:t>
            </a:r>
            <a:r>
              <a:rPr lang="en-US" sz="1400" dirty="0" smtClean="0"/>
              <a:t>.</a:t>
            </a:r>
          </a:p>
          <a:p>
            <a:r>
              <a:rPr lang="en-US" sz="1400" dirty="0" err="1" smtClean="0"/>
              <a:t>Tiggemann</a:t>
            </a:r>
            <a:r>
              <a:rPr lang="en-US" sz="1400" dirty="0"/>
              <a:t>, M., &amp; </a:t>
            </a:r>
            <a:r>
              <a:rPr lang="en-US" sz="1400" dirty="0" err="1"/>
              <a:t>Kuring</a:t>
            </a:r>
            <a:r>
              <a:rPr lang="en-US" sz="1400" dirty="0"/>
              <a:t>, J. K. (2004). The role of body objectification in disordered eating and depressed mood. </a:t>
            </a:r>
            <a:r>
              <a:rPr lang="en-US" sz="1400" i="1" dirty="0"/>
              <a:t>British Journal of Clinical Psychology</a:t>
            </a:r>
            <a:r>
              <a:rPr lang="en-US" sz="1400" dirty="0"/>
              <a:t>, </a:t>
            </a:r>
            <a:r>
              <a:rPr lang="en-US" sz="1400" i="1" dirty="0"/>
              <a:t>43</a:t>
            </a:r>
            <a:r>
              <a:rPr lang="en-US" sz="1400" dirty="0"/>
              <a:t>(3), 299-311.</a:t>
            </a:r>
          </a:p>
        </p:txBody>
      </p:sp>
    </p:spTree>
    <p:extLst>
      <p:ext uri="{BB962C8B-B14F-4D97-AF65-F5344CB8AC3E}">
        <p14:creationId xmlns:p14="http://schemas.microsoft.com/office/powerpoint/2010/main" val="1745620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10197</TotalTime>
  <Words>279</Words>
  <Application>Microsoft Macintosh PowerPoint</Application>
  <PresentationFormat>Widescreen</PresentationFormat>
  <Paragraphs>23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Calibri</vt:lpstr>
      <vt:lpstr>Calibri Light</vt:lpstr>
      <vt:lpstr>Arial</vt:lpstr>
      <vt:lpstr>Office Theme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15.0027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Callum Jones (1600460)</dc:creator>
  <cp:lastModifiedBy>Callum Jones (1600460)</cp:lastModifiedBy>
  <cp:revision>42</cp:revision>
  <dcterms:created xsi:type="dcterms:W3CDTF">2018-11-29T13:11:46Z</dcterms:created>
  <dcterms:modified xsi:type="dcterms:W3CDTF">2018-12-11T16:48:24Z</dcterms:modified>
</cp:coreProperties>
</file>