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Lst>
  <p:notesMasterIdLst>
    <p:notesMasterId r:id="rId17"/>
  </p:notesMasterIdLst>
  <p:handoutMasterIdLst>
    <p:handoutMasterId r:id="rId18"/>
  </p:handoutMasterIdLst>
  <p:sldIdLst>
    <p:sldId id="304" r:id="rId2"/>
    <p:sldId id="306" r:id="rId3"/>
    <p:sldId id="308" r:id="rId4"/>
    <p:sldId id="309" r:id="rId5"/>
    <p:sldId id="310" r:id="rId6"/>
    <p:sldId id="307" r:id="rId7"/>
    <p:sldId id="295" r:id="rId8"/>
    <p:sldId id="296" r:id="rId9"/>
    <p:sldId id="297" r:id="rId10"/>
    <p:sldId id="298" r:id="rId11"/>
    <p:sldId id="299" r:id="rId12"/>
    <p:sldId id="300" r:id="rId13"/>
    <p:sldId id="301" r:id="rId14"/>
    <p:sldId id="302" r:id="rId15"/>
    <p:sldId id="303"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55128" autoAdjust="0"/>
  </p:normalViewPr>
  <p:slideViewPr>
    <p:cSldViewPr>
      <p:cViewPr varScale="1">
        <p:scale>
          <a:sx n="39" d="100"/>
          <a:sy n="39" d="100"/>
        </p:scale>
        <p:origin x="-1416" y="-102"/>
      </p:cViewPr>
      <p:guideLst>
        <p:guide orient="horz" pos="2160"/>
        <p:guide pos="2880"/>
      </p:guideLst>
    </p:cSldViewPr>
  </p:slideViewPr>
  <p:outlineViewPr>
    <p:cViewPr>
      <p:scale>
        <a:sx n="33" d="100"/>
        <a:sy n="33" d="100"/>
      </p:scale>
      <p:origin x="0" y="3798"/>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F3EFB69-A7C9-4E8D-A859-29E082D897A7}" type="datetimeFigureOut">
              <a:rPr lang="en-US" smtClean="0"/>
              <a:pPr/>
              <a:t>11/22/2011</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93AB1EDA-27A3-42E9-9569-3A3664F8D6DE}" type="slidenum">
              <a:rPr lang="en-GB" smtClean="0"/>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076C050-BFF8-422F-8827-714A4A741A20}" type="datetimeFigureOut">
              <a:rPr lang="en-GB" smtClean="0"/>
              <a:pPr/>
              <a:t>22/11/2011</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7B0C2F4-8DE4-4F9F-B2BB-C044DD352E96}" type="slidenum">
              <a:rPr lang="en-GB" smtClean="0"/>
              <a:pPr/>
              <a:t>‹#›</a:t>
            </a:fld>
            <a:endParaRPr lang="en-GB"/>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http://www.doiserbia.nb.rs/img/doi/0013-3264/2005/0013-32640565105L.pdf </a:t>
            </a:r>
          </a:p>
          <a:p>
            <a:r>
              <a:rPr lang="en-GB" sz="1200" kern="1200" baseline="0" dirty="0" smtClean="0">
                <a:solidFill>
                  <a:schemeClr val="tx1"/>
                </a:solidFill>
                <a:latin typeface="+mn-lt"/>
                <a:ea typeface="+mn-ea"/>
                <a:cs typeface="+mn-cs"/>
              </a:rPr>
              <a:t>Bureaucratic (modern) and post-bureaucratic (post-modern) organisations are two ‘contrasting’ ways of conceptualising organizations.</a:t>
            </a:r>
            <a:endParaRPr lang="en-GB" dirty="0"/>
          </a:p>
        </p:txBody>
      </p:sp>
      <p:sp>
        <p:nvSpPr>
          <p:cNvPr id="4" name="Slide Number Placeholder 3"/>
          <p:cNvSpPr>
            <a:spLocks noGrp="1"/>
          </p:cNvSpPr>
          <p:nvPr>
            <p:ph type="sldNum" sz="quarter" idx="10"/>
          </p:nvPr>
        </p:nvSpPr>
        <p:spPr/>
        <p:txBody>
          <a:bodyPr/>
          <a:lstStyle/>
          <a:p>
            <a:fld id="{E7B0C2F4-8DE4-4F9F-B2BB-C044DD352E96}" type="slidenum">
              <a:rPr lang="en-GB" smtClean="0"/>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baseline="0" dirty="0" smtClean="0">
                <a:solidFill>
                  <a:schemeClr val="tx1"/>
                </a:solidFill>
                <a:latin typeface="+mn-lt"/>
                <a:ea typeface="+mn-ea"/>
                <a:cs typeface="+mn-cs"/>
              </a:rPr>
              <a:t>According to Jaffe1, rational bureaucratic organization is based on three basic principles: </a:t>
            </a:r>
          </a:p>
          <a:p>
            <a:r>
              <a:rPr lang="en-GB" sz="1200" i="1" kern="1200" baseline="0" dirty="0" smtClean="0">
                <a:solidFill>
                  <a:schemeClr val="tx1"/>
                </a:solidFill>
                <a:latin typeface="+mn-lt"/>
                <a:ea typeface="+mn-ea"/>
                <a:cs typeface="+mn-cs"/>
              </a:rPr>
              <a:t>formalization (rules, procedures, policies, reports given in </a:t>
            </a:r>
            <a:r>
              <a:rPr lang="en-GB" sz="1200" kern="1200" baseline="0" dirty="0" smtClean="0">
                <a:solidFill>
                  <a:schemeClr val="tx1"/>
                </a:solidFill>
                <a:latin typeface="+mn-lt"/>
                <a:ea typeface="+mn-ea"/>
                <a:cs typeface="+mn-cs"/>
              </a:rPr>
              <a:t>a standardized written form)</a:t>
            </a:r>
          </a:p>
          <a:p>
            <a:r>
              <a:rPr lang="en-GB" sz="1200" i="1" kern="1200" baseline="0" dirty="0" smtClean="0">
                <a:solidFill>
                  <a:schemeClr val="tx1"/>
                </a:solidFill>
                <a:latin typeface="+mn-lt"/>
                <a:ea typeface="+mn-ea"/>
                <a:cs typeface="+mn-cs"/>
              </a:rPr>
              <a:t>instrumentalism (organization is an instrument </a:t>
            </a:r>
            <a:r>
              <a:rPr lang="en-GB" sz="1200" kern="1200" baseline="0" dirty="0" smtClean="0">
                <a:solidFill>
                  <a:schemeClr val="tx1"/>
                </a:solidFill>
                <a:latin typeface="+mn-lt"/>
                <a:ea typeface="+mn-ea"/>
                <a:cs typeface="+mn-cs"/>
              </a:rPr>
              <a:t>which transforms tasks into achieved goals in a </a:t>
            </a:r>
            <a:r>
              <a:rPr lang="en-GB" sz="1200" kern="1200" baseline="0" dirty="0" err="1" smtClean="0">
                <a:solidFill>
                  <a:schemeClr val="tx1"/>
                </a:solidFill>
                <a:latin typeface="+mn-lt"/>
                <a:ea typeface="+mn-ea"/>
                <a:cs typeface="+mn-cs"/>
              </a:rPr>
              <a:t>routinized</a:t>
            </a:r>
            <a:r>
              <a:rPr lang="en-GB" sz="1200" kern="1200" baseline="0" dirty="0" smtClean="0">
                <a:solidFill>
                  <a:schemeClr val="tx1"/>
                </a:solidFill>
                <a:latin typeface="+mn-lt"/>
                <a:ea typeface="+mn-ea"/>
                <a:cs typeface="+mn-cs"/>
              </a:rPr>
              <a:t> </a:t>
            </a:r>
          </a:p>
          <a:p>
            <a:r>
              <a:rPr lang="en-GB" sz="1200" kern="1200" baseline="0" dirty="0" smtClean="0">
                <a:solidFill>
                  <a:schemeClr val="tx1"/>
                </a:solidFill>
                <a:latin typeface="+mn-lt"/>
                <a:ea typeface="+mn-ea"/>
                <a:cs typeface="+mn-cs"/>
              </a:rPr>
              <a:t>and predictable way) </a:t>
            </a:r>
          </a:p>
          <a:p>
            <a:r>
              <a:rPr lang="en-GB" sz="1200" i="1" kern="1200" baseline="0" dirty="0" smtClean="0">
                <a:solidFill>
                  <a:schemeClr val="tx1"/>
                </a:solidFill>
                <a:latin typeface="+mn-lt"/>
                <a:ea typeface="+mn-ea"/>
                <a:cs typeface="+mn-cs"/>
              </a:rPr>
              <a:t>rational-legal authority (authority is based on formal </a:t>
            </a:r>
            <a:r>
              <a:rPr lang="en-GB" sz="1200" kern="1200" baseline="0" dirty="0" smtClean="0">
                <a:solidFill>
                  <a:schemeClr val="tx1"/>
                </a:solidFill>
                <a:latin typeface="+mn-lt"/>
                <a:ea typeface="+mn-ea"/>
                <a:cs typeface="+mn-cs"/>
              </a:rPr>
              <a:t>position, which is derived from objective personal qualifications and merits as opposed to nepotism, tradition or charisma).</a:t>
            </a:r>
            <a:endParaRPr lang="en-GB" dirty="0"/>
          </a:p>
        </p:txBody>
      </p:sp>
      <p:sp>
        <p:nvSpPr>
          <p:cNvPr id="4" name="Slide Number Placeholder 3"/>
          <p:cNvSpPr>
            <a:spLocks noGrp="1"/>
          </p:cNvSpPr>
          <p:nvPr>
            <p:ph type="sldNum" sz="quarter" idx="10"/>
          </p:nvPr>
        </p:nvSpPr>
        <p:spPr/>
        <p:txBody>
          <a:bodyPr/>
          <a:lstStyle/>
          <a:p>
            <a:fld id="{E7B0C2F4-8DE4-4F9F-B2BB-C044DD352E96}" type="slidenum">
              <a:rPr lang="en-GB" smtClean="0"/>
              <a:pPr/>
              <a:t>3</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a:buFont typeface="Arial" pitchFamily="34" charset="0"/>
              <a:buChar char="•"/>
            </a:pPr>
            <a:r>
              <a:rPr lang="en-GB" dirty="0" smtClean="0"/>
              <a:t>Cut work process into smaller parts </a:t>
            </a:r>
          </a:p>
          <a:p>
            <a:pPr>
              <a:buFont typeface="Arial" pitchFamily="34" charset="0"/>
              <a:buChar char="•"/>
            </a:pPr>
            <a:r>
              <a:rPr lang="en-GB" dirty="0" smtClean="0"/>
              <a:t>Make employees responsible for their accomplishment</a:t>
            </a:r>
          </a:p>
          <a:p>
            <a:pPr>
              <a:buFont typeface="Arial" pitchFamily="34" charset="0"/>
              <a:buChar char="•"/>
            </a:pPr>
            <a:r>
              <a:rPr lang="en-GB" dirty="0" smtClean="0"/>
              <a:t>Stringent control </a:t>
            </a:r>
          </a:p>
          <a:p>
            <a:pPr>
              <a:buFont typeface="Arial" pitchFamily="34" charset="0"/>
              <a:buChar char="•"/>
            </a:pPr>
            <a:r>
              <a:rPr lang="en-GB" dirty="0" smtClean="0"/>
              <a:t>Efficient fulfilment of pre-defined and coordinated tasks under the assumption that environment is stable</a:t>
            </a:r>
          </a:p>
          <a:p>
            <a:pPr>
              <a:buFont typeface="Arial" pitchFamily="34" charset="0"/>
              <a:buChar char="•"/>
            </a:pPr>
            <a:r>
              <a:rPr lang="en-GB" dirty="0" smtClean="0"/>
              <a:t>One best way</a:t>
            </a:r>
          </a:p>
          <a:p>
            <a:pPr>
              <a:buFont typeface="Arial" pitchFamily="34" charset="0"/>
              <a:buChar char="•"/>
            </a:pPr>
            <a:r>
              <a:rPr lang="en-GB" sz="1200" i="1" kern="1200" baseline="0" dirty="0" smtClean="0">
                <a:solidFill>
                  <a:schemeClr val="tx1"/>
                </a:solidFill>
                <a:latin typeface="+mn-lt"/>
                <a:ea typeface="+mn-ea"/>
                <a:cs typeface="+mn-cs"/>
              </a:rPr>
              <a:t>Jobs are defined by the needs of organization and its </a:t>
            </a:r>
            <a:r>
              <a:rPr lang="en-GB" sz="1200" kern="1200" baseline="0" dirty="0" smtClean="0">
                <a:solidFill>
                  <a:schemeClr val="tx1"/>
                </a:solidFill>
                <a:latin typeface="+mn-lt"/>
                <a:ea typeface="+mn-ea"/>
                <a:cs typeface="+mn-cs"/>
              </a:rPr>
              <a:t>goals, rather than by the people in them</a:t>
            </a:r>
          </a:p>
          <a:p>
            <a:pPr>
              <a:buFont typeface="Arial" pitchFamily="34" charset="0"/>
              <a:buChar char="•"/>
            </a:pPr>
            <a:r>
              <a:rPr lang="en-GB" sz="1200" i="1" kern="1200" baseline="0" dirty="0" smtClean="0">
                <a:solidFill>
                  <a:schemeClr val="tx1"/>
                </a:solidFill>
                <a:latin typeface="+mn-lt"/>
                <a:ea typeface="+mn-ea"/>
                <a:cs typeface="+mn-cs"/>
              </a:rPr>
              <a:t>Strict separation between decision-making (intellectual) and production (physical) activities</a:t>
            </a:r>
          </a:p>
          <a:p>
            <a:pPr>
              <a:buFont typeface="Arial" pitchFamily="34" charset="0"/>
              <a:buChar char="•"/>
            </a:pPr>
            <a:r>
              <a:rPr lang="en-GB" sz="1200" i="1" kern="1200" baseline="0" dirty="0" smtClean="0">
                <a:solidFill>
                  <a:schemeClr val="tx1"/>
                </a:solidFill>
                <a:latin typeface="+mn-lt"/>
                <a:ea typeface="+mn-ea"/>
                <a:cs typeface="+mn-cs"/>
              </a:rPr>
              <a:t>The top layer is </a:t>
            </a:r>
            <a:r>
              <a:rPr lang="en-GB" sz="1200" kern="1200" baseline="0" dirty="0" smtClean="0">
                <a:solidFill>
                  <a:schemeClr val="tx1"/>
                </a:solidFill>
                <a:latin typeface="+mn-lt"/>
                <a:ea typeface="+mn-ea"/>
                <a:cs typeface="+mn-cs"/>
              </a:rPr>
              <a:t>the only place where important questions of direction and strategy can be considered</a:t>
            </a:r>
          </a:p>
          <a:p>
            <a:pPr>
              <a:buFont typeface="Arial" pitchFamily="34" charset="0"/>
              <a:buChar char="•"/>
            </a:pPr>
            <a:r>
              <a:rPr lang="en-GB" sz="1200" kern="1200" baseline="0" dirty="0" smtClean="0">
                <a:solidFill>
                  <a:schemeClr val="tx1"/>
                </a:solidFill>
                <a:latin typeface="+mn-lt"/>
                <a:ea typeface="+mn-ea"/>
                <a:cs typeface="+mn-cs"/>
              </a:rPr>
              <a:t>All other levels are expected to deal exclusively with implementation</a:t>
            </a:r>
          </a:p>
          <a:p>
            <a:pPr>
              <a:buFont typeface="Arial" pitchFamily="34" charset="0"/>
              <a:buChar char="•"/>
            </a:pPr>
            <a:r>
              <a:rPr lang="en-GB" sz="1200" kern="1200" baseline="0" dirty="0" smtClean="0">
                <a:solidFill>
                  <a:schemeClr val="tx1"/>
                </a:solidFill>
                <a:latin typeface="+mn-lt"/>
                <a:ea typeface="+mn-ea"/>
                <a:cs typeface="+mn-cs"/>
              </a:rPr>
              <a:t>The communication is entirely vertical, mostly top-down through the rigid hierarchical channel. This strict segmentation results in the immense </a:t>
            </a:r>
            <a:r>
              <a:rPr lang="en-GB" sz="1200" i="1" kern="1200" baseline="0" dirty="0" smtClean="0">
                <a:solidFill>
                  <a:schemeClr val="tx1"/>
                </a:solidFill>
                <a:latin typeface="+mn-lt"/>
                <a:ea typeface="+mn-ea"/>
                <a:cs typeface="+mn-cs"/>
              </a:rPr>
              <a:t>wastage of employees’ intelligence capacities</a:t>
            </a:r>
          </a:p>
          <a:p>
            <a:pPr>
              <a:buFont typeface="Arial" pitchFamily="34" charset="0"/>
              <a:buChar char="•"/>
            </a:pPr>
            <a:r>
              <a:rPr lang="en-GB" sz="1200" i="1" kern="1200" baseline="0" dirty="0" smtClean="0">
                <a:solidFill>
                  <a:schemeClr val="tx1"/>
                </a:solidFill>
                <a:latin typeface="+mn-lt"/>
                <a:ea typeface="+mn-ea"/>
                <a:cs typeface="+mn-cs"/>
              </a:rPr>
              <a:t>The majority of workforce is usually engaged in </a:t>
            </a:r>
            <a:r>
              <a:rPr lang="en-GB" sz="1200" kern="1200" baseline="0" dirty="0" smtClean="0">
                <a:solidFill>
                  <a:schemeClr val="tx1"/>
                </a:solidFill>
                <a:latin typeface="+mn-lt"/>
                <a:ea typeface="+mn-ea"/>
                <a:cs typeface="+mn-cs"/>
              </a:rPr>
              <a:t>repetitive tasks that require low intelligent effort</a:t>
            </a:r>
          </a:p>
          <a:p>
            <a:pPr>
              <a:buFont typeface="Arial" pitchFamily="34" charset="0"/>
              <a:buChar char="•"/>
            </a:pPr>
            <a:r>
              <a:rPr lang="en-GB" sz="1200" kern="1200" baseline="0" dirty="0" smtClean="0">
                <a:solidFill>
                  <a:schemeClr val="tx1"/>
                </a:solidFill>
                <a:latin typeface="+mn-lt"/>
                <a:ea typeface="+mn-ea"/>
                <a:cs typeface="+mn-cs"/>
              </a:rPr>
              <a:t>Environment is stable, predictable and controllable</a:t>
            </a:r>
          </a:p>
          <a:p>
            <a:pPr>
              <a:buFont typeface="Arial" pitchFamily="34" charset="0"/>
              <a:buChar char="•"/>
            </a:pPr>
            <a:r>
              <a:rPr lang="en-GB" sz="1200" kern="1200" baseline="0" dirty="0" smtClean="0">
                <a:solidFill>
                  <a:schemeClr val="tx1"/>
                </a:solidFill>
                <a:latin typeface="+mn-lt"/>
                <a:ea typeface="+mn-ea"/>
                <a:cs typeface="+mn-cs"/>
              </a:rPr>
              <a:t>I leave my brain at the door .........................</a:t>
            </a:r>
            <a:endParaRPr lang="en-GB" dirty="0"/>
          </a:p>
        </p:txBody>
      </p:sp>
      <p:sp>
        <p:nvSpPr>
          <p:cNvPr id="4" name="Slide Number Placeholder 3"/>
          <p:cNvSpPr>
            <a:spLocks noGrp="1"/>
          </p:cNvSpPr>
          <p:nvPr>
            <p:ph type="sldNum" sz="quarter" idx="10"/>
          </p:nvPr>
        </p:nvSpPr>
        <p:spPr/>
        <p:txBody>
          <a:bodyPr/>
          <a:lstStyle/>
          <a:p>
            <a:fld id="{E7B0C2F4-8DE4-4F9F-B2BB-C044DD352E96}" type="slidenum">
              <a:rPr lang="en-GB" smtClean="0"/>
              <a:pPr/>
              <a:t>4</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E7B0C2F4-8DE4-4F9F-B2BB-C044DD352E96}" type="slidenum">
              <a:rPr lang="en-GB" smtClean="0"/>
              <a:pPr/>
              <a:t>5</a:t>
            </a:fld>
            <a:endParaRPr lang="en-GB"/>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Flat or vertical structure – one with few or no levels of management between staff and  managers</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Postmodern world is riddled by increased rate of change, global competitiveness, information and electronic revolution (information and knowledge are primary form of capital), turbulent and unpredictable environment. Flexibility and organizational responsiveness are getting crucial. Postmodern organization has recognized the necessity of introduction of more adaptable arrangements, such as homework, teamwork, cross-training, job switching, </a:t>
            </a:r>
            <a:r>
              <a:rPr lang="en-GB" dirty="0" err="1" smtClean="0"/>
              <a:t>multiskilling</a:t>
            </a:r>
            <a:r>
              <a:rPr lang="en-GB" dirty="0" smtClean="0"/>
              <a:t> and multitasking, subcontracting, outsourcing, contingent employment contracts, etc.</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Organizations are becoming flatter and information technology enables communication in all possible direction.</a:t>
            </a:r>
            <a:endParaRPr lang="en-GB" dirty="0"/>
          </a:p>
        </p:txBody>
      </p:sp>
      <p:sp>
        <p:nvSpPr>
          <p:cNvPr id="4" name="Slide Number Placeholder 3"/>
          <p:cNvSpPr>
            <a:spLocks noGrp="1"/>
          </p:cNvSpPr>
          <p:nvPr>
            <p:ph type="sldNum" sz="quarter" idx="10"/>
          </p:nvPr>
        </p:nvSpPr>
        <p:spPr/>
        <p:txBody>
          <a:bodyPr/>
          <a:lstStyle/>
          <a:p>
            <a:fld id="{E7B0C2F4-8DE4-4F9F-B2BB-C044DD352E96}" type="slidenum">
              <a:rPr lang="en-GB" smtClean="0"/>
              <a:pPr/>
              <a:t>6</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Vertically planning considers all aspects of planning and seeks to plan in a way that ensures one area of function fully compliments and supports others</a:t>
            </a:r>
          </a:p>
          <a:p>
            <a:r>
              <a:rPr lang="en-GB" dirty="0" smtClean="0"/>
              <a:t>Horizontal planning means that each aspect is planned as a separate area</a:t>
            </a:r>
          </a:p>
          <a:p>
            <a:r>
              <a:rPr lang="en-GB" dirty="0" smtClean="0"/>
              <a:t>Consider the NHS, a few years ago it was reported that the NHS had over 353 strategies currently running, not including local PCT level strategies. It may have been more but no one could say for sure(!) In short, for every issue/problem the NHS has faced, another strategy has been produced. Each strategy has sought to service its own area/issue and largely ignored the rest of the NHS ‘business’. This is horizontal integration of strategies; everything necessary is covered but without cross reference resulting in millions in wasted resources which might otherwise have been shared, better targeted or, given the current economic climate, saved.</a:t>
            </a:r>
          </a:p>
          <a:p>
            <a:r>
              <a:rPr lang="en-GB" dirty="0" smtClean="0"/>
              <a:t>Under a system of vertically integrated planning, the NHS and its 353+ strategies cover everything required but ‘production output’ and overall performance is seriously affected, even undermined,  by the lack of an overall strategy which attacks the big picture and allocates resources appropriately, specifically and economically (i.e. vertically) – even with 353+ strategies in place to (attempt to) service every need.</a:t>
            </a:r>
          </a:p>
          <a:p>
            <a:endParaRPr lang="en-GB" dirty="0"/>
          </a:p>
        </p:txBody>
      </p:sp>
      <p:sp>
        <p:nvSpPr>
          <p:cNvPr id="4" name="Slide Number Placeholder 3"/>
          <p:cNvSpPr>
            <a:spLocks noGrp="1"/>
          </p:cNvSpPr>
          <p:nvPr>
            <p:ph type="sldNum" sz="quarter" idx="10"/>
          </p:nvPr>
        </p:nvSpPr>
        <p:spPr/>
        <p:txBody>
          <a:bodyPr/>
          <a:lstStyle/>
          <a:p>
            <a:fld id="{E7B0C2F4-8DE4-4F9F-B2BB-C044DD352E96}" type="slidenum">
              <a:rPr lang="en-GB" smtClean="0"/>
              <a:pPr/>
              <a:t>7</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In postmodern organizations, departmentalization, fragmentation, and specialization have been thrown into dumpsters. Instead, work teams are dominant structural arrangement. Efficiency decreases with specialization, formalization, </a:t>
            </a:r>
            <a:r>
              <a:rPr lang="en-GB" dirty="0" err="1" smtClean="0"/>
              <a:t>routinization</a:t>
            </a:r>
            <a:r>
              <a:rPr lang="en-GB" dirty="0" smtClean="0"/>
              <a:t>, fragmentation, and division of </a:t>
            </a:r>
            <a:r>
              <a:rPr lang="en-GB" dirty="0" err="1" smtClean="0"/>
              <a:t>labor</a:t>
            </a:r>
            <a:r>
              <a:rPr lang="en-GB" dirty="0" smtClean="0"/>
              <a:t>. As a result, jobs are greatly enriched and workers become more multi-skilled. Employees are considered as valuable assets to organizations. They are encouraged to actively participate organizational management through empowerment. Organizations are not dominated by rational managers but plurality, many voice, and diversity are encouraged. Moreover, incentives are more intrinsic and workers enjoy more ownership over their work processes.</a:t>
            </a:r>
            <a:endParaRPr lang="en-GB" dirty="0"/>
          </a:p>
        </p:txBody>
      </p:sp>
      <p:sp>
        <p:nvSpPr>
          <p:cNvPr id="4" name="Slide Number Placeholder 3"/>
          <p:cNvSpPr>
            <a:spLocks noGrp="1"/>
          </p:cNvSpPr>
          <p:nvPr>
            <p:ph type="sldNum" sz="quarter" idx="10"/>
          </p:nvPr>
        </p:nvSpPr>
        <p:spPr/>
        <p:txBody>
          <a:bodyPr/>
          <a:lstStyle/>
          <a:p>
            <a:fld id="{E7B0C2F4-8DE4-4F9F-B2BB-C044DD352E96}" type="slidenum">
              <a:rPr lang="en-GB" smtClean="0"/>
              <a:pPr/>
              <a:t>8</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Common extrinsic motivations are rewards like money and grades, coercion and threat of punishment. Competition is in general extrinsic because it encourages the performer to win and beat others, not to enjoy the intrinsic rewards of the activity. A crowd cheering on the individual and trophies are also extrinsic incentives.</a:t>
            </a:r>
          </a:p>
          <a:p>
            <a:r>
              <a:rPr lang="en-GB" sz="1200" b="0" kern="1200" dirty="0" smtClean="0">
                <a:solidFill>
                  <a:schemeClr val="tx1"/>
                </a:solidFill>
                <a:latin typeface="+mn-lt"/>
                <a:ea typeface="+mn-ea"/>
                <a:cs typeface="+mn-cs"/>
              </a:rPr>
              <a:t>Definition of </a:t>
            </a:r>
            <a:r>
              <a:rPr lang="en-GB" sz="1200" b="0" i="1" kern="1200" dirty="0" smtClean="0">
                <a:solidFill>
                  <a:schemeClr val="tx1"/>
                </a:solidFill>
                <a:latin typeface="+mn-lt"/>
                <a:ea typeface="+mn-ea"/>
                <a:cs typeface="+mn-cs"/>
              </a:rPr>
              <a:t>intrinsic reward</a:t>
            </a:r>
            <a:r>
              <a:rPr lang="en-GB" sz="1200" b="0" kern="1200" dirty="0" smtClean="0">
                <a:solidFill>
                  <a:schemeClr val="tx1"/>
                </a:solidFill>
                <a:latin typeface="+mn-lt"/>
                <a:ea typeface="+mn-ea"/>
                <a:cs typeface="+mn-cs"/>
              </a:rPr>
              <a:t>: An outcome that gives an individual personal satisfaction such as that derived from a job well done.</a:t>
            </a:r>
          </a:p>
          <a:p>
            <a:r>
              <a:rPr lang="en-GB" sz="1200" b="0" kern="1200" dirty="0" err="1" smtClean="0">
                <a:solidFill>
                  <a:schemeClr val="tx1"/>
                </a:solidFill>
                <a:latin typeface="+mn-lt"/>
                <a:ea typeface="+mn-ea"/>
                <a:cs typeface="+mn-cs"/>
              </a:rPr>
              <a:t>Polyvocal</a:t>
            </a:r>
            <a:r>
              <a:rPr lang="en-GB" sz="1200" b="0" kern="1200" dirty="0" smtClean="0">
                <a:solidFill>
                  <a:schemeClr val="tx1"/>
                </a:solidFill>
                <a:latin typeface="+mn-lt"/>
                <a:ea typeface="+mn-ea"/>
                <a:cs typeface="+mn-cs"/>
              </a:rPr>
              <a:t> (many voiced discourse) enhances accountability.</a:t>
            </a:r>
          </a:p>
          <a:p>
            <a:r>
              <a:rPr lang="en-GB" sz="1200" kern="1200" baseline="0" dirty="0" smtClean="0">
                <a:solidFill>
                  <a:schemeClr val="tx1"/>
                </a:solidFill>
                <a:latin typeface="+mn-lt"/>
                <a:ea typeface="+mn-ea"/>
                <a:cs typeface="+mn-cs"/>
              </a:rPr>
              <a:t>Discourse is a pervasive tool of management; one might even say that discourse is what managers do. A widespread assumption among managers is that discourse is not only a pervasive tool, but an effective one for precise communication of information, for making decisions, and for enlisting action, essentially a transmission tool.</a:t>
            </a:r>
            <a:r>
              <a:rPr lang="en-GB" sz="1200" b="0" kern="1200" dirty="0" smtClean="0">
                <a:solidFill>
                  <a:schemeClr val="tx1"/>
                </a:solidFill>
                <a:latin typeface="+mn-lt"/>
                <a:ea typeface="+mn-ea"/>
                <a:cs typeface="+mn-cs"/>
              </a:rPr>
              <a:t/>
            </a:r>
            <a:br>
              <a:rPr lang="en-GB" sz="1200" b="0" kern="1200" dirty="0" smtClean="0">
                <a:solidFill>
                  <a:schemeClr val="tx1"/>
                </a:solidFill>
                <a:latin typeface="+mn-lt"/>
                <a:ea typeface="+mn-ea"/>
                <a:cs typeface="+mn-cs"/>
              </a:rPr>
            </a:br>
            <a:r>
              <a:rPr lang="en-GB" sz="1200" b="0" kern="1200" dirty="0" smtClean="0">
                <a:solidFill>
                  <a:schemeClr val="tx1"/>
                </a:solidFill>
                <a:latin typeface="+mn-lt"/>
                <a:ea typeface="+mn-ea"/>
                <a:cs typeface="+mn-cs"/>
              </a:rPr>
              <a:t>Bruce et al 2011</a:t>
            </a:r>
          </a:p>
          <a:p>
            <a:r>
              <a:rPr lang="en-GB" dirty="0" smtClean="0"/>
              <a:t>http://www.business.illinois.edu/Working_Papers/papers/11-0100.pdf</a:t>
            </a:r>
            <a:endParaRPr lang="en-GB" dirty="0"/>
          </a:p>
        </p:txBody>
      </p:sp>
      <p:sp>
        <p:nvSpPr>
          <p:cNvPr id="4" name="Slide Number Placeholder 3"/>
          <p:cNvSpPr>
            <a:spLocks noGrp="1"/>
          </p:cNvSpPr>
          <p:nvPr>
            <p:ph type="sldNum" sz="quarter" idx="10"/>
          </p:nvPr>
        </p:nvSpPr>
        <p:spPr/>
        <p:txBody>
          <a:bodyPr/>
          <a:lstStyle/>
          <a:p>
            <a:fld id="{E7B0C2F4-8DE4-4F9F-B2BB-C044DD352E96}" type="slidenum">
              <a:rPr lang="en-GB" smtClean="0"/>
              <a:pPr/>
              <a:t>9</a:t>
            </a:fld>
            <a:endParaRPr lang="en-GB"/>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Theory X - proven counter-effective in most modern practice, management assumes employees are lazy and will avoid work if they can and dislike work.  Management believes that workers need to be closely supervised and comprehensive systems of controls developed. A hierarchical structure is needed with narrow span of control at every level. Employees show little ambition without a incentives and avoid responsibility if they can.  Employees are out for themselves, sole</a:t>
            </a:r>
            <a:r>
              <a:rPr lang="en-GB" baseline="0" dirty="0" smtClean="0"/>
              <a:t> </a:t>
            </a:r>
            <a:r>
              <a:rPr lang="en-GB" dirty="0" smtClean="0"/>
              <a:t>interest is money,</a:t>
            </a:r>
            <a:r>
              <a:rPr lang="en-GB" baseline="0" dirty="0" smtClean="0"/>
              <a:t> </a:t>
            </a:r>
            <a:r>
              <a:rPr lang="en-GB" dirty="0" smtClean="0"/>
              <a:t>they would rather avoid responsibility and that it is the manager's job to structure the work and energize the employee. McGregor</a:t>
            </a: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Theory Y -</a:t>
            </a:r>
            <a:r>
              <a:rPr lang="en-GB" baseline="0" dirty="0" smtClean="0"/>
              <a:t> management assumes employees may be ambitious and self-motivated and exercise self-control, and enjoy mental and physical work duties, ability for creative problem solving, but their talents are underused in most organizations.  Theory that employees will learn to seek out and accept responsibility and to exercise self-control and self-direction in accomplishing objectives to which they are committed.  Satisfaction of doing a good job is a strong motivation.  Theory Y as a positive set of beliefs about workers. </a:t>
            </a:r>
          </a:p>
          <a:p>
            <a:pPr marL="0" marR="0" indent="0" algn="l" defTabSz="914400" rtl="0" eaLnBrk="1" fontAlgn="auto" latinLnBrk="0" hangingPunct="1">
              <a:lnSpc>
                <a:spcPct val="100000"/>
              </a:lnSpc>
              <a:spcBef>
                <a:spcPts val="0"/>
              </a:spcBef>
              <a:spcAft>
                <a:spcPts val="0"/>
              </a:spcAft>
              <a:buClrTx/>
              <a:buSzTx/>
              <a:buFontTx/>
              <a:buNone/>
              <a:tabLst/>
              <a:defRPr/>
            </a:pPr>
            <a:r>
              <a:rPr lang="en-GB" baseline="0" dirty="0" smtClean="0"/>
              <a:t>Theory S - </a:t>
            </a:r>
            <a:r>
              <a:rPr lang="en-GB" sz="1200" kern="1200" dirty="0" smtClean="0">
                <a:solidFill>
                  <a:schemeClr val="tx1"/>
                </a:solidFill>
                <a:latin typeface="+mn-lt"/>
                <a:ea typeface="+mn-ea"/>
                <a:cs typeface="+mn-cs"/>
              </a:rPr>
              <a:t>Servant leadership is a very popular leadership model,</a:t>
            </a:r>
            <a:r>
              <a:rPr lang="en-GB" sz="1200" kern="1200" baseline="0" dirty="0" smtClean="0">
                <a:solidFill>
                  <a:schemeClr val="tx1"/>
                </a:solidFill>
                <a:latin typeface="+mn-lt"/>
                <a:ea typeface="+mn-ea"/>
                <a:cs typeface="+mn-cs"/>
              </a:rPr>
              <a:t> d</a:t>
            </a:r>
            <a:r>
              <a:rPr lang="en-GB" sz="1200" kern="1200" dirty="0" smtClean="0">
                <a:solidFill>
                  <a:schemeClr val="tx1"/>
                </a:solidFill>
                <a:latin typeface="+mn-lt"/>
                <a:ea typeface="+mn-ea"/>
                <a:cs typeface="+mn-cs"/>
              </a:rPr>
              <a:t>eveloped by Robert K. Greenleaf in 1970. The servant leader serves the people he/she leads, which implies that employees are an end in themselves rather than a means to an organizational purpose or bottom line. Servant leadership is meant to replace command and control models of leadership, to be more focused on the needs of others. </a:t>
            </a:r>
            <a:r>
              <a:rPr lang="en-GB" sz="1200" kern="1200" dirty="0" err="1" smtClean="0">
                <a:solidFill>
                  <a:schemeClr val="tx1"/>
                </a:solidFill>
                <a:latin typeface="+mn-lt"/>
                <a:ea typeface="+mn-ea"/>
                <a:cs typeface="+mn-cs"/>
              </a:rPr>
              <a:t>McCrimmon</a:t>
            </a:r>
            <a:endParaRPr lang="en-GB" sz="1200" kern="1200" dirty="0" smtClean="0">
              <a:solidFill>
                <a:schemeClr val="tx1"/>
              </a:solidFill>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In a centralised organisation head office (or a few senior managers) will retain the major responsibilities and powers. Conversely decentralised organisations will spread responsibility for specific decisions across various outlets and lower level managers, including branches or units located away from head office/head quarters. An example of a decentralised structure is Tesco the supermarket chain. Each store of Tesco has a store manager who can make certain decisions concerning their store. The store manager is responsible to a regional manager .</a:t>
            </a:r>
          </a:p>
          <a:p>
            <a:pPr marL="0" marR="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fld id="{E7B0C2F4-8DE4-4F9F-B2BB-C044DD352E96}" type="slidenum">
              <a:rPr lang="en-GB" smtClean="0"/>
              <a:pPr/>
              <a:t>10</a:t>
            </a:fld>
            <a:endParaRPr lang="en-GB"/>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r>
              <a:rPr lang="en-GB" dirty="0" smtClean="0"/>
              <a:t>A term created by Tom Burns and G.M. Stalker in the late 1950s, organic organizations, unlike mechanistic organizations (also coined by Burns and Stalker), are flexible and value external knowledge.</a:t>
            </a:r>
          </a:p>
          <a:p>
            <a:r>
              <a:rPr lang="en-GB" dirty="0" smtClean="0"/>
              <a:t>This form of organizational structure was widely sought and proposed, but never proved to really exist since it, adversely to the mechanistic organization, has the least hierarchy and specialization of functions. For an organization to be organic, people in it should be equally levelled, with no job descriptions or classifications, and communication to have a hub-network-like form. It thrives on the power of personalities, lack of rigid procedures and communication and can react quickly and easily to changes in the environment thus it is said to be the most adaptive form of organization.</a:t>
            </a:r>
          </a:p>
          <a:p>
            <a:pPr marL="0" marR="0" indent="0" algn="l" defTabSz="914400" rtl="0" eaLnBrk="1" fontAlgn="auto" latinLnBrk="0" hangingPunct="1">
              <a:lnSpc>
                <a:spcPct val="100000"/>
              </a:lnSpc>
              <a:spcBef>
                <a:spcPts val="0"/>
              </a:spcBef>
              <a:spcAft>
                <a:spcPts val="0"/>
              </a:spcAft>
              <a:buClrTx/>
              <a:buSzTx/>
              <a:buFontTx/>
              <a:buNone/>
              <a:tabLst/>
              <a:defRPr/>
            </a:pPr>
            <a:r>
              <a:rPr lang="en-GB" sz="1200" u="none" strike="noStrike" kern="1200" dirty="0" smtClean="0">
                <a:solidFill>
                  <a:schemeClr val="tx1"/>
                </a:solidFill>
                <a:latin typeface="+mn-lt"/>
                <a:ea typeface="+mn-ea"/>
                <a:cs typeface="+mn-cs"/>
              </a:rPr>
              <a:t>Burns and Stalker noted that mechanistic organizations are often appropriate in stable environments and for routine tasks and technologies. In some ways similar to bureaucratic structures, mechanistic organizations have clear, well-defined, centralized, vertical hierarchies of command, authority, and control. Efficiency and predictability are emphasized through specialization, standardization, and formalization. This results in rigidly defined jobs, technologies, and processes. The term mechanistic suggests that organizational structures, processes, and roles are like a machine in which each part of the organization does what it is designed to do, but little else. </a:t>
            </a:r>
            <a:br>
              <a:rPr lang="en-GB" sz="1200" u="none" strike="noStrike" kern="1200" dirty="0" smtClean="0">
                <a:solidFill>
                  <a:schemeClr val="tx1"/>
                </a:solidFill>
                <a:latin typeface="+mn-lt"/>
                <a:ea typeface="+mn-ea"/>
                <a:cs typeface="+mn-cs"/>
              </a:rPr>
            </a:br>
            <a:endParaRPr lang="en-GB" sz="1200" u="none" strike="noStrike" kern="1200" dirty="0" smtClean="0">
              <a:solidFill>
                <a:schemeClr val="tx1"/>
              </a:solidFill>
              <a:latin typeface="+mn-lt"/>
              <a:ea typeface="+mn-ea"/>
              <a:cs typeface="+mn-cs"/>
            </a:endParaRPr>
          </a:p>
          <a:p>
            <a:endParaRPr lang="en-GB" dirty="0" smtClean="0"/>
          </a:p>
          <a:p>
            <a:endParaRPr lang="en-GB" dirty="0" smtClean="0"/>
          </a:p>
          <a:p>
            <a:endParaRPr lang="en-GB" dirty="0"/>
          </a:p>
        </p:txBody>
      </p:sp>
      <p:sp>
        <p:nvSpPr>
          <p:cNvPr id="4" name="Slide Number Placeholder 3"/>
          <p:cNvSpPr>
            <a:spLocks noGrp="1"/>
          </p:cNvSpPr>
          <p:nvPr>
            <p:ph type="sldNum" sz="quarter" idx="10"/>
          </p:nvPr>
        </p:nvSpPr>
        <p:spPr/>
        <p:txBody>
          <a:bodyPr/>
          <a:lstStyle/>
          <a:p>
            <a:fld id="{E7B0C2F4-8DE4-4F9F-B2BB-C044DD352E96}" type="slidenum">
              <a:rPr lang="en-GB" smtClean="0"/>
              <a:pPr/>
              <a:t>12</a:t>
            </a:fld>
            <a:endParaRPr lang="en-GB"/>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smtClean="0"/>
              <a:t>Galloway</a:t>
            </a:r>
          </a:p>
          <a:p>
            <a:r>
              <a:rPr lang="en-GB" dirty="0" smtClean="0"/>
              <a:t>Michael Church</a:t>
            </a:r>
          </a:p>
          <a:p>
            <a:endParaRPr lang="en-GB" dirty="0"/>
          </a:p>
        </p:txBody>
      </p:sp>
      <p:sp>
        <p:nvSpPr>
          <p:cNvPr id="4" name="Slide Number Placeholder 3"/>
          <p:cNvSpPr>
            <a:spLocks noGrp="1"/>
          </p:cNvSpPr>
          <p:nvPr>
            <p:ph type="sldNum" sz="quarter" idx="10"/>
          </p:nvPr>
        </p:nvSpPr>
        <p:spPr/>
        <p:txBody>
          <a:bodyPr/>
          <a:lstStyle/>
          <a:p>
            <a:fld id="{E7B0C2F4-8DE4-4F9F-B2BB-C044DD352E96}" type="slidenum">
              <a:rPr lang="en-GB" smtClean="0"/>
              <a:pPr/>
              <a:t>15</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rotWithShape="0">
          <a:gsLst>
            <a:gs pos="0">
              <a:schemeClr val="bg2"/>
            </a:gs>
            <a:gs pos="50000">
              <a:schemeClr val="bg1"/>
            </a:gs>
            <a:gs pos="100000">
              <a:schemeClr val="bg2"/>
            </a:gs>
          </a:gsLst>
          <a:lin ang="0" scaled="1"/>
        </a:gradFill>
        <a:effectLst>
          <a:outerShdw dist="107763" dir="2700000" algn="ctr" rotWithShape="0">
            <a:srgbClr val="000000"/>
          </a:outerShdw>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0"/>
            <a:ext cx="9144000" cy="6918325"/>
            <a:chOff x="0" y="0"/>
            <a:chExt cx="5760" cy="4358"/>
          </a:xfrm>
        </p:grpSpPr>
        <p:sp>
          <p:nvSpPr>
            <p:cNvPr id="103427" name="Rectangle 3"/>
            <p:cNvSpPr>
              <a:spLocks noChangeArrowheads="1"/>
            </p:cNvSpPr>
            <p:nvPr/>
          </p:nvSpPr>
          <p:spPr bwMode="invGray">
            <a:xfrm>
              <a:off x="5533" y="280"/>
              <a:ext cx="227" cy="1986"/>
            </a:xfrm>
            <a:prstGeom prst="rect">
              <a:avLst/>
            </a:prstGeom>
            <a:gradFill rotWithShape="0">
              <a:gsLst>
                <a:gs pos="0">
                  <a:schemeClr val="bg2"/>
                </a:gs>
                <a:gs pos="50000">
                  <a:schemeClr val="hlink"/>
                </a:gs>
                <a:gs pos="100000">
                  <a:schemeClr val="bg2"/>
                </a:gs>
              </a:gsLst>
              <a:lin ang="0" scaled="1"/>
            </a:gradFill>
            <a:ln w="9525">
              <a:noFill/>
              <a:miter lim="800000"/>
              <a:headEnd/>
              <a:tailEnd/>
            </a:ln>
          </p:spPr>
          <p:txBody>
            <a:bodyPr wrap="none" anchor="ctr"/>
            <a:lstStyle/>
            <a:p>
              <a:endParaRPr lang="en-GB"/>
            </a:p>
          </p:txBody>
        </p:sp>
        <p:sp>
          <p:nvSpPr>
            <p:cNvPr id="103428" name="Freeform 4"/>
            <p:cNvSpPr>
              <a:spLocks/>
            </p:cNvSpPr>
            <p:nvPr/>
          </p:nvSpPr>
          <p:spPr bwMode="invGray">
            <a:xfrm>
              <a:off x="0" y="0"/>
              <a:ext cx="5760" cy="1344"/>
            </a:xfrm>
            <a:custGeom>
              <a:avLst/>
              <a:gdLst/>
              <a:ahLst/>
              <a:cxnLst>
                <a:cxn ang="0">
                  <a:pos x="0" y="0"/>
                </a:cxn>
                <a:cxn ang="0">
                  <a:pos x="5760" y="0"/>
                </a:cxn>
                <a:cxn ang="0">
                  <a:pos x="5760" y="720"/>
                </a:cxn>
                <a:cxn ang="0">
                  <a:pos x="3600" y="624"/>
                </a:cxn>
                <a:cxn ang="0">
                  <a:pos x="0" y="1000"/>
                </a:cxn>
                <a:cxn ang="0">
                  <a:pos x="0" y="0"/>
                </a:cxn>
              </a:cxnLst>
              <a:rect l="0" t="0" r="r" b="b"/>
              <a:pathLst>
                <a:path w="5760" h="1104">
                  <a:moveTo>
                    <a:pt x="0" y="0"/>
                  </a:moveTo>
                  <a:lnTo>
                    <a:pt x="5760" y="0"/>
                  </a:lnTo>
                  <a:lnTo>
                    <a:pt x="5760" y="720"/>
                  </a:lnTo>
                  <a:cubicBezTo>
                    <a:pt x="5400" y="824"/>
                    <a:pt x="4560" y="577"/>
                    <a:pt x="3600" y="624"/>
                  </a:cubicBezTo>
                  <a:cubicBezTo>
                    <a:pt x="2640" y="671"/>
                    <a:pt x="600" y="1104"/>
                    <a:pt x="0" y="1000"/>
                  </a:cubicBezTo>
                  <a:lnTo>
                    <a:pt x="0" y="0"/>
                  </a:lnTo>
                  <a:close/>
                </a:path>
              </a:pathLst>
            </a:custGeom>
            <a:gradFill rotWithShape="0">
              <a:gsLst>
                <a:gs pos="0">
                  <a:schemeClr val="bg2"/>
                </a:gs>
                <a:gs pos="50000">
                  <a:schemeClr val="bg1"/>
                </a:gs>
                <a:gs pos="100000">
                  <a:schemeClr val="bg2"/>
                </a:gs>
              </a:gsLst>
              <a:lin ang="0" scaled="1"/>
            </a:gradFill>
            <a:ln w="9525">
              <a:noFill/>
              <a:round/>
              <a:headEnd/>
              <a:tailEnd/>
            </a:ln>
          </p:spPr>
          <p:txBody>
            <a:bodyPr wrap="none" anchor="ctr"/>
            <a:lstStyle/>
            <a:p>
              <a:endParaRPr lang="en-GB"/>
            </a:p>
          </p:txBody>
        </p:sp>
        <p:sp>
          <p:nvSpPr>
            <p:cNvPr id="103429" name="Freeform 5"/>
            <p:cNvSpPr>
              <a:spLocks/>
            </p:cNvSpPr>
            <p:nvPr/>
          </p:nvSpPr>
          <p:spPr bwMode="invGray">
            <a:xfrm>
              <a:off x="0" y="733"/>
              <a:ext cx="5760" cy="3587"/>
            </a:xfrm>
            <a:custGeom>
              <a:avLst/>
              <a:gdLst/>
              <a:ahLst/>
              <a:cxnLst>
                <a:cxn ang="0">
                  <a:pos x="0" y="582"/>
                </a:cxn>
                <a:cxn ang="0">
                  <a:pos x="2640" y="267"/>
                </a:cxn>
                <a:cxn ang="0">
                  <a:pos x="3373" y="160"/>
                </a:cxn>
                <a:cxn ang="0">
                  <a:pos x="5760" y="358"/>
                </a:cxn>
                <a:cxn ang="0">
                  <a:pos x="5760" y="3587"/>
                </a:cxn>
                <a:cxn ang="0">
                  <a:pos x="0" y="3587"/>
                </a:cxn>
                <a:cxn ang="0">
                  <a:pos x="0" y="582"/>
                </a:cxn>
              </a:cxnLst>
              <a:rect l="0" t="0" r="r" b="b"/>
              <a:pathLst>
                <a:path w="5760" h="3587">
                  <a:moveTo>
                    <a:pt x="0" y="582"/>
                  </a:moveTo>
                  <a:cubicBezTo>
                    <a:pt x="1027" y="680"/>
                    <a:pt x="1960" y="387"/>
                    <a:pt x="2640" y="267"/>
                  </a:cubicBezTo>
                  <a:cubicBezTo>
                    <a:pt x="2640" y="267"/>
                    <a:pt x="3268" y="180"/>
                    <a:pt x="3373" y="160"/>
                  </a:cubicBezTo>
                  <a:cubicBezTo>
                    <a:pt x="4120" y="0"/>
                    <a:pt x="5280" y="358"/>
                    <a:pt x="5760" y="358"/>
                  </a:cubicBezTo>
                  <a:lnTo>
                    <a:pt x="5760" y="3587"/>
                  </a:lnTo>
                  <a:lnTo>
                    <a:pt x="0" y="3587"/>
                  </a:lnTo>
                  <a:cubicBezTo>
                    <a:pt x="0" y="3587"/>
                    <a:pt x="0" y="582"/>
                    <a:pt x="0" y="582"/>
                  </a:cubicBezTo>
                  <a:close/>
                </a:path>
              </a:pathLst>
            </a:custGeom>
            <a:gradFill rotWithShape="0">
              <a:gsLst>
                <a:gs pos="0">
                  <a:schemeClr val="bg2"/>
                </a:gs>
                <a:gs pos="50000">
                  <a:schemeClr val="bg1"/>
                </a:gs>
                <a:gs pos="100000">
                  <a:schemeClr val="bg2"/>
                </a:gs>
              </a:gsLst>
              <a:lin ang="0" scaled="1"/>
            </a:gradFill>
            <a:ln w="9525" cap="flat">
              <a:noFill/>
              <a:prstDash val="solid"/>
              <a:round/>
              <a:headEnd type="none" w="med" len="med"/>
              <a:tailEnd type="none" w="med" len="med"/>
            </a:ln>
            <a:effectLst/>
          </p:spPr>
          <p:txBody>
            <a:bodyPr wrap="none" anchor="ctr"/>
            <a:lstStyle/>
            <a:p>
              <a:endParaRPr lang="en-GB"/>
            </a:p>
          </p:txBody>
        </p:sp>
        <p:sp>
          <p:nvSpPr>
            <p:cNvPr id="103430" name="Freeform 6"/>
            <p:cNvSpPr>
              <a:spLocks/>
            </p:cNvSpPr>
            <p:nvPr/>
          </p:nvSpPr>
          <p:spPr bwMode="invGray">
            <a:xfrm>
              <a:off x="0" y="184"/>
              <a:ext cx="5760" cy="538"/>
            </a:xfrm>
            <a:custGeom>
              <a:avLst/>
              <a:gdLst/>
              <a:ahLst/>
              <a:cxnLst>
                <a:cxn ang="0">
                  <a:pos x="0" y="163"/>
                </a:cxn>
                <a:cxn ang="0">
                  <a:pos x="0" y="403"/>
                </a:cxn>
                <a:cxn ang="0">
                  <a:pos x="1773" y="443"/>
                </a:cxn>
                <a:cxn ang="0">
                  <a:pos x="4573" y="176"/>
                </a:cxn>
                <a:cxn ang="0">
                  <a:pos x="5760" y="536"/>
                </a:cxn>
                <a:cxn ang="0">
                  <a:pos x="5760" y="163"/>
                </a:cxn>
                <a:cxn ang="0">
                  <a:pos x="4560" y="29"/>
                </a:cxn>
                <a:cxn ang="0">
                  <a:pos x="1987" y="336"/>
                </a:cxn>
                <a:cxn ang="0">
                  <a:pos x="0" y="163"/>
                </a:cxn>
              </a:cxnLst>
              <a:rect l="0" t="0" r="r" b="b"/>
              <a:pathLst>
                <a:path w="5760" h="538">
                  <a:moveTo>
                    <a:pt x="0" y="163"/>
                  </a:moveTo>
                  <a:lnTo>
                    <a:pt x="0" y="403"/>
                  </a:lnTo>
                  <a:cubicBezTo>
                    <a:pt x="295" y="450"/>
                    <a:pt x="1011" y="481"/>
                    <a:pt x="1773" y="443"/>
                  </a:cubicBezTo>
                  <a:cubicBezTo>
                    <a:pt x="2535" y="405"/>
                    <a:pt x="3909" y="161"/>
                    <a:pt x="4573" y="176"/>
                  </a:cubicBezTo>
                  <a:cubicBezTo>
                    <a:pt x="5237" y="191"/>
                    <a:pt x="5562" y="538"/>
                    <a:pt x="5760" y="536"/>
                  </a:cubicBezTo>
                  <a:lnTo>
                    <a:pt x="5760" y="163"/>
                  </a:lnTo>
                  <a:cubicBezTo>
                    <a:pt x="5560" y="79"/>
                    <a:pt x="5189" y="0"/>
                    <a:pt x="4560" y="29"/>
                  </a:cubicBezTo>
                  <a:cubicBezTo>
                    <a:pt x="3931" y="58"/>
                    <a:pt x="2747" y="314"/>
                    <a:pt x="1987" y="336"/>
                  </a:cubicBezTo>
                  <a:cubicBezTo>
                    <a:pt x="1227" y="358"/>
                    <a:pt x="414" y="199"/>
                    <a:pt x="0" y="163"/>
                  </a:cubicBezTo>
                  <a:close/>
                </a:path>
              </a:pathLst>
            </a:custGeom>
            <a:gradFill rotWithShape="0">
              <a:gsLst>
                <a:gs pos="0">
                  <a:schemeClr val="bg1"/>
                </a:gs>
                <a:gs pos="50000">
                  <a:schemeClr val="bg2"/>
                </a:gs>
                <a:gs pos="100000">
                  <a:schemeClr val="bg1"/>
                </a:gs>
              </a:gsLst>
              <a:lin ang="0" scaled="1"/>
            </a:gradFill>
            <a:ln w="9525">
              <a:noFill/>
              <a:round/>
              <a:headEnd/>
              <a:tailEnd/>
            </a:ln>
          </p:spPr>
          <p:txBody>
            <a:bodyPr wrap="none" anchor="ctr"/>
            <a:lstStyle/>
            <a:p>
              <a:endParaRPr lang="en-GB"/>
            </a:p>
          </p:txBody>
        </p:sp>
        <p:sp>
          <p:nvSpPr>
            <p:cNvPr id="103431" name="Freeform 7"/>
            <p:cNvSpPr>
              <a:spLocks/>
            </p:cNvSpPr>
            <p:nvPr/>
          </p:nvSpPr>
          <p:spPr bwMode="hidden">
            <a:xfrm>
              <a:off x="0" y="1515"/>
              <a:ext cx="5760" cy="674"/>
            </a:xfrm>
            <a:custGeom>
              <a:avLst/>
              <a:gdLst/>
              <a:ahLst/>
              <a:cxnLst>
                <a:cxn ang="0">
                  <a:pos x="0" y="246"/>
                </a:cxn>
                <a:cxn ang="0">
                  <a:pos x="0" y="406"/>
                </a:cxn>
                <a:cxn ang="0">
                  <a:pos x="1280" y="645"/>
                </a:cxn>
                <a:cxn ang="0">
                  <a:pos x="1627" y="580"/>
                </a:cxn>
                <a:cxn ang="0">
                  <a:pos x="4493" y="113"/>
                </a:cxn>
                <a:cxn ang="0">
                  <a:pos x="5760" y="606"/>
                </a:cxn>
                <a:cxn ang="0">
                  <a:pos x="5760" y="233"/>
                </a:cxn>
                <a:cxn ang="0">
                  <a:pos x="4040" y="33"/>
                </a:cxn>
                <a:cxn ang="0">
                  <a:pos x="1093" y="433"/>
                </a:cxn>
                <a:cxn ang="0">
                  <a:pos x="0" y="246"/>
                </a:cxn>
              </a:cxnLst>
              <a:rect l="0" t="0" r="r" b="b"/>
              <a:pathLst>
                <a:path w="5760" h="674">
                  <a:moveTo>
                    <a:pt x="0" y="246"/>
                  </a:moveTo>
                  <a:lnTo>
                    <a:pt x="0" y="406"/>
                  </a:lnTo>
                  <a:cubicBezTo>
                    <a:pt x="213" y="463"/>
                    <a:pt x="1009" y="616"/>
                    <a:pt x="1280" y="645"/>
                  </a:cubicBezTo>
                  <a:cubicBezTo>
                    <a:pt x="1551" y="674"/>
                    <a:pt x="1092" y="669"/>
                    <a:pt x="1627" y="580"/>
                  </a:cubicBezTo>
                  <a:cubicBezTo>
                    <a:pt x="2162" y="491"/>
                    <a:pt x="3804" y="109"/>
                    <a:pt x="4493" y="113"/>
                  </a:cubicBezTo>
                  <a:cubicBezTo>
                    <a:pt x="5182" y="117"/>
                    <a:pt x="5549" y="586"/>
                    <a:pt x="5760" y="606"/>
                  </a:cubicBezTo>
                  <a:lnTo>
                    <a:pt x="5760" y="233"/>
                  </a:lnTo>
                  <a:cubicBezTo>
                    <a:pt x="5471" y="158"/>
                    <a:pt x="4818" y="0"/>
                    <a:pt x="4040" y="33"/>
                  </a:cubicBezTo>
                  <a:cubicBezTo>
                    <a:pt x="3262" y="66"/>
                    <a:pt x="1766" y="398"/>
                    <a:pt x="1093" y="433"/>
                  </a:cubicBezTo>
                  <a:cubicBezTo>
                    <a:pt x="420" y="468"/>
                    <a:pt x="228" y="285"/>
                    <a:pt x="0" y="246"/>
                  </a:cubicBezTo>
                  <a:close/>
                </a:path>
              </a:pathLst>
            </a:custGeom>
            <a:gradFill rotWithShape="0">
              <a:gsLst>
                <a:gs pos="0">
                  <a:schemeClr val="bg1"/>
                </a:gs>
                <a:gs pos="50000">
                  <a:schemeClr val="accent2"/>
                </a:gs>
                <a:gs pos="100000">
                  <a:schemeClr val="bg1"/>
                </a:gs>
              </a:gsLst>
              <a:lin ang="0" scaled="1"/>
            </a:gradFill>
            <a:ln w="9525" cap="flat">
              <a:noFill/>
              <a:prstDash val="solid"/>
              <a:round/>
              <a:headEnd type="none" w="med" len="med"/>
              <a:tailEnd type="none" w="med" len="med"/>
            </a:ln>
            <a:effectLst/>
          </p:spPr>
          <p:txBody>
            <a:bodyPr wrap="none" anchor="ctr"/>
            <a:lstStyle/>
            <a:p>
              <a:endParaRPr lang="en-GB"/>
            </a:p>
          </p:txBody>
        </p:sp>
        <p:sp>
          <p:nvSpPr>
            <p:cNvPr id="103432" name="Freeform 8"/>
            <p:cNvSpPr>
              <a:spLocks/>
            </p:cNvSpPr>
            <p:nvPr/>
          </p:nvSpPr>
          <p:spPr bwMode="white">
            <a:xfrm>
              <a:off x="1560" y="959"/>
              <a:ext cx="4200" cy="3361"/>
            </a:xfrm>
            <a:custGeom>
              <a:avLst/>
              <a:gdLst/>
              <a:ahLst/>
              <a:cxnLst>
                <a:cxn ang="0">
                  <a:pos x="0" y="3361"/>
                </a:cxn>
                <a:cxn ang="0">
                  <a:pos x="1054" y="295"/>
                </a:cxn>
                <a:cxn ang="0">
                  <a:pos x="4200" y="1588"/>
                </a:cxn>
                <a:cxn ang="0">
                  <a:pos x="4200" y="2028"/>
                </a:cxn>
                <a:cxn ang="0">
                  <a:pos x="1200" y="442"/>
                </a:cxn>
                <a:cxn ang="0">
                  <a:pos x="347" y="3361"/>
                </a:cxn>
                <a:cxn ang="0">
                  <a:pos x="0" y="3361"/>
                </a:cxn>
              </a:cxnLst>
              <a:rect l="0" t="0" r="r" b="b"/>
              <a:pathLst>
                <a:path w="4200" h="3361">
                  <a:moveTo>
                    <a:pt x="0" y="3361"/>
                  </a:moveTo>
                  <a:cubicBezTo>
                    <a:pt x="118" y="2850"/>
                    <a:pt x="354" y="590"/>
                    <a:pt x="1054" y="295"/>
                  </a:cubicBezTo>
                  <a:cubicBezTo>
                    <a:pt x="1754" y="0"/>
                    <a:pt x="3676" y="1299"/>
                    <a:pt x="4200" y="1588"/>
                  </a:cubicBezTo>
                  <a:lnTo>
                    <a:pt x="4200" y="2028"/>
                  </a:lnTo>
                  <a:cubicBezTo>
                    <a:pt x="3700" y="1837"/>
                    <a:pt x="1842" y="220"/>
                    <a:pt x="1200" y="442"/>
                  </a:cubicBezTo>
                  <a:cubicBezTo>
                    <a:pt x="558" y="664"/>
                    <a:pt x="547" y="2875"/>
                    <a:pt x="347" y="3361"/>
                  </a:cubicBezTo>
                  <a:lnTo>
                    <a:pt x="0" y="3361"/>
                  </a:lnTo>
                  <a:close/>
                </a:path>
              </a:pathLst>
            </a:custGeom>
            <a:gradFill rotWithShape="0">
              <a:gsLst>
                <a:gs pos="0">
                  <a:schemeClr val="accent2"/>
                </a:gs>
                <a:gs pos="50000">
                  <a:schemeClr val="bg1"/>
                </a:gs>
                <a:gs pos="100000">
                  <a:schemeClr val="accent2"/>
                </a:gs>
              </a:gsLst>
              <a:lin ang="5400000" scaled="1"/>
            </a:gradFill>
            <a:ln w="9525">
              <a:noFill/>
              <a:round/>
              <a:headEnd/>
              <a:tailEnd/>
            </a:ln>
          </p:spPr>
          <p:txBody>
            <a:bodyPr wrap="none" anchor="ctr"/>
            <a:lstStyle/>
            <a:p>
              <a:endParaRPr lang="en-GB"/>
            </a:p>
          </p:txBody>
        </p:sp>
        <p:sp>
          <p:nvSpPr>
            <p:cNvPr id="103433" name="Freeform 9"/>
            <p:cNvSpPr>
              <a:spLocks/>
            </p:cNvSpPr>
            <p:nvPr/>
          </p:nvSpPr>
          <p:spPr bwMode="invGray">
            <a:xfrm>
              <a:off x="0" y="2169"/>
              <a:ext cx="5760" cy="1925"/>
            </a:xfrm>
            <a:custGeom>
              <a:avLst/>
              <a:gdLst/>
              <a:ahLst/>
              <a:cxnLst>
                <a:cxn ang="0">
                  <a:pos x="0" y="804"/>
                </a:cxn>
                <a:cxn ang="0">
                  <a:pos x="0" y="991"/>
                </a:cxn>
                <a:cxn ang="0">
                  <a:pos x="1547" y="1818"/>
                </a:cxn>
                <a:cxn ang="0">
                  <a:pos x="3253" y="351"/>
                </a:cxn>
                <a:cxn ang="0">
                  <a:pos x="5760" y="1537"/>
                </a:cxn>
                <a:cxn ang="0">
                  <a:pos x="5760" y="1151"/>
                </a:cxn>
                <a:cxn ang="0">
                  <a:pos x="3240" y="84"/>
                </a:cxn>
                <a:cxn ang="0">
                  <a:pos x="1573" y="1671"/>
                </a:cxn>
                <a:cxn ang="0">
                  <a:pos x="0" y="804"/>
                </a:cxn>
              </a:cxnLst>
              <a:rect l="0" t="0" r="r" b="b"/>
              <a:pathLst>
                <a:path w="5760" h="1925">
                  <a:moveTo>
                    <a:pt x="0" y="804"/>
                  </a:moveTo>
                  <a:lnTo>
                    <a:pt x="0" y="991"/>
                  </a:lnTo>
                  <a:cubicBezTo>
                    <a:pt x="258" y="1160"/>
                    <a:pt x="1005" y="1925"/>
                    <a:pt x="1547" y="1818"/>
                  </a:cubicBezTo>
                  <a:cubicBezTo>
                    <a:pt x="2089" y="1711"/>
                    <a:pt x="2551" y="398"/>
                    <a:pt x="3253" y="351"/>
                  </a:cubicBezTo>
                  <a:cubicBezTo>
                    <a:pt x="3955" y="304"/>
                    <a:pt x="5342" y="1404"/>
                    <a:pt x="5760" y="1537"/>
                  </a:cubicBezTo>
                  <a:lnTo>
                    <a:pt x="5760" y="1151"/>
                  </a:lnTo>
                  <a:cubicBezTo>
                    <a:pt x="5405" y="1124"/>
                    <a:pt x="3982" y="0"/>
                    <a:pt x="3240" y="84"/>
                  </a:cubicBezTo>
                  <a:cubicBezTo>
                    <a:pt x="2542" y="171"/>
                    <a:pt x="2113" y="1551"/>
                    <a:pt x="1573" y="1671"/>
                  </a:cubicBezTo>
                  <a:cubicBezTo>
                    <a:pt x="1033" y="1791"/>
                    <a:pt x="262" y="826"/>
                    <a:pt x="0" y="804"/>
                  </a:cubicBezTo>
                  <a:close/>
                </a:path>
              </a:pathLst>
            </a:custGeom>
            <a:gradFill rotWithShape="0">
              <a:gsLst>
                <a:gs pos="0">
                  <a:schemeClr val="bg1"/>
                </a:gs>
                <a:gs pos="50000">
                  <a:schemeClr val="accent2"/>
                </a:gs>
                <a:gs pos="100000">
                  <a:schemeClr val="bg1"/>
                </a:gs>
              </a:gsLst>
              <a:lin ang="0" scaled="1"/>
            </a:gradFill>
            <a:ln w="9525" cap="flat">
              <a:noFill/>
              <a:prstDash val="solid"/>
              <a:round/>
              <a:headEnd type="none" w="med" len="med"/>
              <a:tailEnd type="none" w="med" len="med"/>
            </a:ln>
            <a:effectLst/>
          </p:spPr>
          <p:txBody>
            <a:bodyPr wrap="none" anchor="ctr"/>
            <a:lstStyle/>
            <a:p>
              <a:endParaRPr lang="en-GB"/>
            </a:p>
          </p:txBody>
        </p:sp>
        <p:sp>
          <p:nvSpPr>
            <p:cNvPr id="103434" name="Freeform 10"/>
            <p:cNvSpPr>
              <a:spLocks/>
            </p:cNvSpPr>
            <p:nvPr/>
          </p:nvSpPr>
          <p:spPr bwMode="white">
            <a:xfrm>
              <a:off x="0" y="2238"/>
              <a:ext cx="3929" cy="2120"/>
            </a:xfrm>
            <a:custGeom>
              <a:avLst/>
              <a:gdLst/>
              <a:ahLst/>
              <a:cxnLst>
                <a:cxn ang="0">
                  <a:pos x="0" y="415"/>
                </a:cxn>
                <a:cxn ang="0">
                  <a:pos x="0" y="508"/>
                </a:cxn>
                <a:cxn ang="0">
                  <a:pos x="1933" y="229"/>
                </a:cxn>
                <a:cxn ang="0">
                  <a:pos x="3920" y="1055"/>
                </a:cxn>
                <a:cxn ang="0">
                  <a:pos x="3587" y="2082"/>
                </a:cxn>
                <a:cxn ang="0">
                  <a:pos x="3947" y="829"/>
                </a:cxn>
                <a:cxn ang="0">
                  <a:pos x="2253" y="69"/>
                </a:cxn>
                <a:cxn ang="0">
                  <a:pos x="0" y="415"/>
                </a:cxn>
              </a:cxnLst>
              <a:rect l="0" t="0" r="r" b="b"/>
              <a:pathLst>
                <a:path w="4196" h="2120">
                  <a:moveTo>
                    <a:pt x="0" y="415"/>
                  </a:moveTo>
                  <a:lnTo>
                    <a:pt x="0" y="508"/>
                  </a:lnTo>
                  <a:cubicBezTo>
                    <a:pt x="160" y="577"/>
                    <a:pt x="1280" y="138"/>
                    <a:pt x="1933" y="229"/>
                  </a:cubicBezTo>
                  <a:cubicBezTo>
                    <a:pt x="2586" y="320"/>
                    <a:pt x="3644" y="746"/>
                    <a:pt x="3920" y="1055"/>
                  </a:cubicBezTo>
                  <a:cubicBezTo>
                    <a:pt x="4196" y="1364"/>
                    <a:pt x="3583" y="2120"/>
                    <a:pt x="3587" y="2082"/>
                  </a:cubicBezTo>
                  <a:lnTo>
                    <a:pt x="3947" y="829"/>
                  </a:lnTo>
                  <a:cubicBezTo>
                    <a:pt x="3725" y="494"/>
                    <a:pt x="2911" y="138"/>
                    <a:pt x="2253" y="69"/>
                  </a:cubicBezTo>
                  <a:cubicBezTo>
                    <a:pt x="1595" y="0"/>
                    <a:pt x="469" y="343"/>
                    <a:pt x="0" y="415"/>
                  </a:cubicBezTo>
                  <a:close/>
                </a:path>
              </a:pathLst>
            </a:custGeom>
            <a:gradFill rotWithShape="0">
              <a:gsLst>
                <a:gs pos="0">
                  <a:schemeClr val="accent2"/>
                </a:gs>
                <a:gs pos="50000">
                  <a:schemeClr val="bg1"/>
                </a:gs>
                <a:gs pos="100000">
                  <a:schemeClr val="accent2"/>
                </a:gs>
              </a:gsLst>
              <a:lin ang="5400000" scaled="1"/>
            </a:gradFill>
            <a:ln w="9525" cap="flat">
              <a:noFill/>
              <a:prstDash val="solid"/>
              <a:round/>
              <a:headEnd type="none" w="med" len="med"/>
              <a:tailEnd type="none" w="med" len="med"/>
            </a:ln>
            <a:effectLst/>
          </p:spPr>
          <p:txBody>
            <a:bodyPr wrap="none" anchor="ctr"/>
            <a:lstStyle/>
            <a:p>
              <a:endParaRPr lang="en-GB"/>
            </a:p>
          </p:txBody>
        </p:sp>
      </p:grpSp>
      <p:sp>
        <p:nvSpPr>
          <p:cNvPr id="103435" name="Rectangle 11"/>
          <p:cNvSpPr>
            <a:spLocks noGrp="1" noChangeArrowheads="1"/>
          </p:cNvSpPr>
          <p:nvPr>
            <p:ph type="ctrTitle"/>
          </p:nvPr>
        </p:nvSpPr>
        <p:spPr>
          <a:xfrm>
            <a:off x="685800" y="2286000"/>
            <a:ext cx="7772400" cy="1143000"/>
          </a:xfrm>
        </p:spPr>
        <p:txBody>
          <a:bodyPr/>
          <a:lstStyle>
            <a:lvl1pPr>
              <a:defRPr/>
            </a:lvl1pPr>
          </a:lstStyle>
          <a:p>
            <a:r>
              <a:rPr lang="en-US" smtClean="0"/>
              <a:t>Click to edit Master title style</a:t>
            </a:r>
            <a:endParaRPr lang="en-US"/>
          </a:p>
        </p:txBody>
      </p:sp>
      <p:sp>
        <p:nvSpPr>
          <p:cNvPr id="103436" name="Rectangle 12"/>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smtClean="0"/>
              <a:t>Click to edit Master subtitle style</a:t>
            </a:r>
            <a:endParaRPr lang="en-US"/>
          </a:p>
        </p:txBody>
      </p:sp>
      <p:sp>
        <p:nvSpPr>
          <p:cNvPr id="103437" name="Rectangle 13"/>
          <p:cNvSpPr>
            <a:spLocks noGrp="1" noChangeArrowheads="1"/>
          </p:cNvSpPr>
          <p:nvPr>
            <p:ph type="dt" sz="quarter" idx="2"/>
          </p:nvPr>
        </p:nvSpPr>
        <p:spPr/>
        <p:txBody>
          <a:bodyPr/>
          <a:lstStyle>
            <a:lvl1pPr>
              <a:spcBef>
                <a:spcPct val="0"/>
              </a:spcBef>
              <a:defRPr/>
            </a:lvl1pPr>
          </a:lstStyle>
          <a:p>
            <a:fld id="{37344878-8772-4D2E-B93E-3FF384706195}" type="datetimeFigureOut">
              <a:rPr lang="en-GB" smtClean="0"/>
              <a:pPr/>
              <a:t>22/11/2011</a:t>
            </a:fld>
            <a:endParaRPr lang="en-GB"/>
          </a:p>
        </p:txBody>
      </p:sp>
      <p:sp>
        <p:nvSpPr>
          <p:cNvPr id="103438" name="Rectangle 14"/>
          <p:cNvSpPr>
            <a:spLocks noGrp="1" noChangeArrowheads="1"/>
          </p:cNvSpPr>
          <p:nvPr>
            <p:ph type="ftr" sz="quarter" idx="3"/>
          </p:nvPr>
        </p:nvSpPr>
        <p:spPr/>
        <p:txBody>
          <a:bodyPr/>
          <a:lstStyle>
            <a:lvl1pPr>
              <a:spcBef>
                <a:spcPct val="0"/>
              </a:spcBef>
              <a:defRPr/>
            </a:lvl1pPr>
          </a:lstStyle>
          <a:p>
            <a:endParaRPr lang="en-GB"/>
          </a:p>
        </p:txBody>
      </p:sp>
      <p:sp>
        <p:nvSpPr>
          <p:cNvPr id="103439" name="Rectangle 15"/>
          <p:cNvSpPr>
            <a:spLocks noGrp="1" noChangeArrowheads="1"/>
          </p:cNvSpPr>
          <p:nvPr>
            <p:ph type="sldNum" sz="quarter" idx="4"/>
          </p:nvPr>
        </p:nvSpPr>
        <p:spPr/>
        <p:txBody>
          <a:bodyPr/>
          <a:lstStyle>
            <a:lvl1pPr>
              <a:spcBef>
                <a:spcPct val="0"/>
              </a:spcBef>
              <a:defRPr/>
            </a:lvl1pPr>
          </a:lstStyle>
          <a:p>
            <a:fld id="{6C574A71-F338-46A8-88E5-67A72A5C0BB8}"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fld id="{37344878-8772-4D2E-B93E-3FF384706195}" type="datetimeFigureOut">
              <a:rPr lang="en-GB" smtClean="0"/>
              <a:pPr/>
              <a:t>22/11/2011</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6C574A71-F338-46A8-88E5-67A72A5C0BB8}"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fld id="{37344878-8772-4D2E-B93E-3FF384706195}" type="datetimeFigureOut">
              <a:rPr lang="en-GB" smtClean="0"/>
              <a:pPr/>
              <a:t>22/11/2011</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6C574A71-F338-46A8-88E5-67A72A5C0BB8}"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lvl1pPr>
              <a:defRPr/>
            </a:lvl1pPr>
          </a:lstStyle>
          <a:p>
            <a:fld id="{37344878-8772-4D2E-B93E-3FF384706195}" type="datetimeFigureOut">
              <a:rPr lang="en-GB" smtClean="0"/>
              <a:pPr/>
              <a:t>22/11/2011</a:t>
            </a:fld>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6C574A71-F338-46A8-88E5-67A72A5C0BB8}"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lvl1pPr>
              <a:defRPr/>
            </a:lvl1pPr>
          </a:lstStyle>
          <a:p>
            <a:fld id="{37344878-8772-4D2E-B93E-3FF384706195}" type="datetimeFigureOut">
              <a:rPr lang="en-GB" smtClean="0"/>
              <a:pPr/>
              <a:t>22/11/2011</a:t>
            </a:fld>
            <a:endParaRPr lang="en-GB"/>
          </a:p>
        </p:txBody>
      </p:sp>
      <p:sp>
        <p:nvSpPr>
          <p:cNvPr id="8" name="Footer Placeholder 7"/>
          <p:cNvSpPr>
            <a:spLocks noGrp="1"/>
          </p:cNvSpPr>
          <p:nvPr>
            <p:ph type="ftr" sz="quarter" idx="11"/>
          </p:nvPr>
        </p:nvSpPr>
        <p:spPr/>
        <p:txBody>
          <a:bodyPr/>
          <a:lstStyle>
            <a:lvl1pPr>
              <a:defRPr/>
            </a:lvl1pPr>
          </a:lstStyle>
          <a:p>
            <a:endParaRPr lang="en-GB"/>
          </a:p>
        </p:txBody>
      </p:sp>
      <p:sp>
        <p:nvSpPr>
          <p:cNvPr id="9" name="Slide Number Placeholder 8"/>
          <p:cNvSpPr>
            <a:spLocks noGrp="1"/>
          </p:cNvSpPr>
          <p:nvPr>
            <p:ph type="sldNum" sz="quarter" idx="12"/>
          </p:nvPr>
        </p:nvSpPr>
        <p:spPr/>
        <p:txBody>
          <a:bodyPr/>
          <a:lstStyle>
            <a:lvl1pPr>
              <a:defRPr/>
            </a:lvl1pPr>
          </a:lstStyle>
          <a:p>
            <a:fld id="{6C574A71-F338-46A8-88E5-67A72A5C0BB8}"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lvl1pPr>
              <a:defRPr/>
            </a:lvl1pPr>
          </a:lstStyle>
          <a:p>
            <a:fld id="{37344878-8772-4D2E-B93E-3FF384706195}" type="datetimeFigureOut">
              <a:rPr lang="en-GB" smtClean="0"/>
              <a:pPr/>
              <a:t>22/11/2011</a:t>
            </a:fld>
            <a:endParaRPr lang="en-GB"/>
          </a:p>
        </p:txBody>
      </p:sp>
      <p:sp>
        <p:nvSpPr>
          <p:cNvPr id="4" name="Footer Placeholder 3"/>
          <p:cNvSpPr>
            <a:spLocks noGrp="1"/>
          </p:cNvSpPr>
          <p:nvPr>
            <p:ph type="ftr" sz="quarter" idx="11"/>
          </p:nvPr>
        </p:nvSpPr>
        <p:spPr/>
        <p:txBody>
          <a:bodyPr/>
          <a:lstStyle>
            <a:lvl1pPr>
              <a:defRPr/>
            </a:lvl1pPr>
          </a:lstStyle>
          <a:p>
            <a:endParaRPr lang="en-GB"/>
          </a:p>
        </p:txBody>
      </p:sp>
      <p:sp>
        <p:nvSpPr>
          <p:cNvPr id="5" name="Slide Number Placeholder 4"/>
          <p:cNvSpPr>
            <a:spLocks noGrp="1"/>
          </p:cNvSpPr>
          <p:nvPr>
            <p:ph type="sldNum" sz="quarter" idx="12"/>
          </p:nvPr>
        </p:nvSpPr>
        <p:spPr/>
        <p:txBody>
          <a:bodyPr/>
          <a:lstStyle>
            <a:lvl1pPr>
              <a:defRPr/>
            </a:lvl1pPr>
          </a:lstStyle>
          <a:p>
            <a:fld id="{6C574A71-F338-46A8-88E5-67A72A5C0BB8}"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fld id="{37344878-8772-4D2E-B93E-3FF384706195}" type="datetimeFigureOut">
              <a:rPr lang="en-GB" smtClean="0"/>
              <a:pPr/>
              <a:t>22/11/2011</a:t>
            </a:fld>
            <a:endParaRPr lang="en-GB"/>
          </a:p>
        </p:txBody>
      </p:sp>
      <p:sp>
        <p:nvSpPr>
          <p:cNvPr id="3" name="Footer Placeholder 2"/>
          <p:cNvSpPr>
            <a:spLocks noGrp="1"/>
          </p:cNvSpPr>
          <p:nvPr>
            <p:ph type="ftr" sz="quarter" idx="11"/>
          </p:nvPr>
        </p:nvSpPr>
        <p:spPr/>
        <p:txBody>
          <a:bodyPr/>
          <a:lstStyle>
            <a:lvl1pPr>
              <a:defRPr/>
            </a:lvl1pPr>
          </a:lstStyle>
          <a:p>
            <a:endParaRPr lang="en-GB"/>
          </a:p>
        </p:txBody>
      </p:sp>
      <p:sp>
        <p:nvSpPr>
          <p:cNvPr id="4" name="Slide Number Placeholder 3"/>
          <p:cNvSpPr>
            <a:spLocks noGrp="1"/>
          </p:cNvSpPr>
          <p:nvPr>
            <p:ph type="sldNum" sz="quarter" idx="12"/>
          </p:nvPr>
        </p:nvSpPr>
        <p:spPr/>
        <p:txBody>
          <a:bodyPr/>
          <a:lstStyle>
            <a:lvl1pPr>
              <a:defRPr/>
            </a:lvl1pPr>
          </a:lstStyle>
          <a:p>
            <a:fld id="{6C574A71-F338-46A8-88E5-67A72A5C0BB8}"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37344878-8772-4D2E-B93E-3FF384706195}" type="datetimeFigureOut">
              <a:rPr lang="en-GB" smtClean="0"/>
              <a:pPr/>
              <a:t>22/11/2011</a:t>
            </a:fld>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6C574A71-F338-46A8-88E5-67A72A5C0BB8}"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fld id="{37344878-8772-4D2E-B93E-3FF384706195}" type="datetimeFigureOut">
              <a:rPr lang="en-GB" smtClean="0"/>
              <a:pPr/>
              <a:t>22/11/2011</a:t>
            </a:fld>
            <a:endParaRPr lang="en-GB"/>
          </a:p>
        </p:txBody>
      </p:sp>
      <p:sp>
        <p:nvSpPr>
          <p:cNvPr id="6" name="Footer Placeholder 5"/>
          <p:cNvSpPr>
            <a:spLocks noGrp="1"/>
          </p:cNvSpPr>
          <p:nvPr>
            <p:ph type="ftr" sz="quarter" idx="11"/>
          </p:nvPr>
        </p:nvSpPr>
        <p:spPr/>
        <p:txBody>
          <a:bodyPr/>
          <a:lstStyle>
            <a:lvl1pPr>
              <a:defRPr/>
            </a:lvl1pPr>
          </a:lstStyle>
          <a:p>
            <a:endParaRPr lang="en-GB"/>
          </a:p>
        </p:txBody>
      </p:sp>
      <p:sp>
        <p:nvSpPr>
          <p:cNvPr id="7" name="Slide Number Placeholder 6"/>
          <p:cNvSpPr>
            <a:spLocks noGrp="1"/>
          </p:cNvSpPr>
          <p:nvPr>
            <p:ph type="sldNum" sz="quarter" idx="12"/>
          </p:nvPr>
        </p:nvSpPr>
        <p:spPr/>
        <p:txBody>
          <a:bodyPr/>
          <a:lstStyle>
            <a:lvl1pPr>
              <a:defRPr/>
            </a:lvl1pPr>
          </a:lstStyle>
          <a:p>
            <a:fld id="{6C574A71-F338-46A8-88E5-67A72A5C0BB8}"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fld id="{37344878-8772-4D2E-B93E-3FF384706195}" type="datetimeFigureOut">
              <a:rPr lang="en-GB" smtClean="0"/>
              <a:pPr/>
              <a:t>22/11/2011</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6C574A71-F338-46A8-88E5-67A72A5C0BB8}"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lvl1pPr>
              <a:defRPr/>
            </a:lvl1pPr>
          </a:lstStyle>
          <a:p>
            <a:fld id="{37344878-8772-4D2E-B93E-3FF384706195}" type="datetimeFigureOut">
              <a:rPr lang="en-GB" smtClean="0"/>
              <a:pPr/>
              <a:t>22/11/2011</a:t>
            </a:fld>
            <a:endParaRPr lang="en-GB"/>
          </a:p>
        </p:txBody>
      </p:sp>
      <p:sp>
        <p:nvSpPr>
          <p:cNvPr id="5" name="Footer Placeholder 4"/>
          <p:cNvSpPr>
            <a:spLocks noGrp="1"/>
          </p:cNvSpPr>
          <p:nvPr>
            <p:ph type="ftr" sz="quarter" idx="11"/>
          </p:nvPr>
        </p:nvSpPr>
        <p:spPr/>
        <p:txBody>
          <a:bodyPr/>
          <a:lstStyle>
            <a:lvl1pPr>
              <a:defRPr/>
            </a:lvl1pPr>
          </a:lstStyle>
          <a:p>
            <a:endParaRPr lang="en-GB"/>
          </a:p>
        </p:txBody>
      </p:sp>
      <p:sp>
        <p:nvSpPr>
          <p:cNvPr id="6" name="Slide Number Placeholder 5"/>
          <p:cNvSpPr>
            <a:spLocks noGrp="1"/>
          </p:cNvSpPr>
          <p:nvPr>
            <p:ph type="sldNum" sz="quarter" idx="12"/>
          </p:nvPr>
        </p:nvSpPr>
        <p:spPr/>
        <p:txBody>
          <a:bodyPr/>
          <a:lstStyle>
            <a:lvl1pPr>
              <a:defRPr/>
            </a:lvl1pPr>
          </a:lstStyle>
          <a:p>
            <a:fld id="{6C574A71-F338-46A8-88E5-67A72A5C0BB8}"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invGray">
      <p:bgPr>
        <a:gradFill rotWithShape="0">
          <a:gsLst>
            <a:gs pos="0">
              <a:schemeClr val="bg2"/>
            </a:gs>
            <a:gs pos="50000">
              <a:schemeClr val="bg1"/>
            </a:gs>
            <a:gs pos="100000">
              <a:schemeClr val="bg2"/>
            </a:gs>
          </a:gsLst>
          <a:lin ang="0" scaled="1"/>
        </a:gradFill>
        <a:effectLst>
          <a:outerShdw dist="107763" dir="2700000" algn="ctr" rotWithShape="0">
            <a:srgbClr val="000000"/>
          </a:outerShdw>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0"/>
            <a:ext cx="9144000" cy="6918325"/>
            <a:chOff x="0" y="0"/>
            <a:chExt cx="5760" cy="4358"/>
          </a:xfrm>
        </p:grpSpPr>
        <p:sp>
          <p:nvSpPr>
            <p:cNvPr id="102403" name="Rectangle 3"/>
            <p:cNvSpPr>
              <a:spLocks noChangeArrowheads="1"/>
            </p:cNvSpPr>
            <p:nvPr/>
          </p:nvSpPr>
          <p:spPr bwMode="invGray">
            <a:xfrm>
              <a:off x="5533" y="280"/>
              <a:ext cx="227" cy="1986"/>
            </a:xfrm>
            <a:prstGeom prst="rect">
              <a:avLst/>
            </a:prstGeom>
            <a:gradFill rotWithShape="0">
              <a:gsLst>
                <a:gs pos="0">
                  <a:schemeClr val="bg2"/>
                </a:gs>
                <a:gs pos="50000">
                  <a:schemeClr val="hlink"/>
                </a:gs>
                <a:gs pos="100000">
                  <a:schemeClr val="bg2"/>
                </a:gs>
              </a:gsLst>
              <a:lin ang="0" scaled="1"/>
            </a:gradFill>
            <a:ln w="9525">
              <a:noFill/>
              <a:miter lim="800000"/>
              <a:headEnd/>
              <a:tailEnd/>
            </a:ln>
          </p:spPr>
          <p:txBody>
            <a:bodyPr wrap="none" anchor="ctr"/>
            <a:lstStyle/>
            <a:p>
              <a:endParaRPr lang="en-GB"/>
            </a:p>
          </p:txBody>
        </p:sp>
        <p:sp>
          <p:nvSpPr>
            <p:cNvPr id="102404" name="Freeform 4"/>
            <p:cNvSpPr>
              <a:spLocks/>
            </p:cNvSpPr>
            <p:nvPr/>
          </p:nvSpPr>
          <p:spPr bwMode="invGray">
            <a:xfrm>
              <a:off x="0" y="0"/>
              <a:ext cx="5760" cy="1344"/>
            </a:xfrm>
            <a:custGeom>
              <a:avLst/>
              <a:gdLst/>
              <a:ahLst/>
              <a:cxnLst>
                <a:cxn ang="0">
                  <a:pos x="0" y="0"/>
                </a:cxn>
                <a:cxn ang="0">
                  <a:pos x="5760" y="0"/>
                </a:cxn>
                <a:cxn ang="0">
                  <a:pos x="5760" y="720"/>
                </a:cxn>
                <a:cxn ang="0">
                  <a:pos x="3600" y="624"/>
                </a:cxn>
                <a:cxn ang="0">
                  <a:pos x="0" y="1000"/>
                </a:cxn>
                <a:cxn ang="0">
                  <a:pos x="0" y="0"/>
                </a:cxn>
              </a:cxnLst>
              <a:rect l="0" t="0" r="r" b="b"/>
              <a:pathLst>
                <a:path w="5760" h="1104">
                  <a:moveTo>
                    <a:pt x="0" y="0"/>
                  </a:moveTo>
                  <a:lnTo>
                    <a:pt x="5760" y="0"/>
                  </a:lnTo>
                  <a:lnTo>
                    <a:pt x="5760" y="720"/>
                  </a:lnTo>
                  <a:cubicBezTo>
                    <a:pt x="5400" y="824"/>
                    <a:pt x="4560" y="577"/>
                    <a:pt x="3600" y="624"/>
                  </a:cubicBezTo>
                  <a:cubicBezTo>
                    <a:pt x="2640" y="671"/>
                    <a:pt x="600" y="1104"/>
                    <a:pt x="0" y="1000"/>
                  </a:cubicBezTo>
                  <a:lnTo>
                    <a:pt x="0" y="0"/>
                  </a:lnTo>
                  <a:close/>
                </a:path>
              </a:pathLst>
            </a:custGeom>
            <a:gradFill rotWithShape="0">
              <a:gsLst>
                <a:gs pos="0">
                  <a:schemeClr val="bg2"/>
                </a:gs>
                <a:gs pos="50000">
                  <a:schemeClr val="bg1"/>
                </a:gs>
                <a:gs pos="100000">
                  <a:schemeClr val="bg2"/>
                </a:gs>
              </a:gsLst>
              <a:lin ang="0" scaled="1"/>
            </a:gradFill>
            <a:ln w="9525">
              <a:noFill/>
              <a:round/>
              <a:headEnd/>
              <a:tailEnd/>
            </a:ln>
          </p:spPr>
          <p:txBody>
            <a:bodyPr wrap="none" anchor="ctr"/>
            <a:lstStyle/>
            <a:p>
              <a:endParaRPr lang="en-GB"/>
            </a:p>
          </p:txBody>
        </p:sp>
        <p:sp>
          <p:nvSpPr>
            <p:cNvPr id="102405" name="Freeform 5"/>
            <p:cNvSpPr>
              <a:spLocks/>
            </p:cNvSpPr>
            <p:nvPr/>
          </p:nvSpPr>
          <p:spPr bwMode="invGray">
            <a:xfrm>
              <a:off x="0" y="733"/>
              <a:ext cx="5760" cy="3587"/>
            </a:xfrm>
            <a:custGeom>
              <a:avLst/>
              <a:gdLst/>
              <a:ahLst/>
              <a:cxnLst>
                <a:cxn ang="0">
                  <a:pos x="0" y="582"/>
                </a:cxn>
                <a:cxn ang="0">
                  <a:pos x="2640" y="267"/>
                </a:cxn>
                <a:cxn ang="0">
                  <a:pos x="3373" y="160"/>
                </a:cxn>
                <a:cxn ang="0">
                  <a:pos x="5760" y="358"/>
                </a:cxn>
                <a:cxn ang="0">
                  <a:pos x="5760" y="3587"/>
                </a:cxn>
                <a:cxn ang="0">
                  <a:pos x="0" y="3587"/>
                </a:cxn>
                <a:cxn ang="0">
                  <a:pos x="0" y="582"/>
                </a:cxn>
              </a:cxnLst>
              <a:rect l="0" t="0" r="r" b="b"/>
              <a:pathLst>
                <a:path w="5760" h="3587">
                  <a:moveTo>
                    <a:pt x="0" y="582"/>
                  </a:moveTo>
                  <a:cubicBezTo>
                    <a:pt x="1027" y="680"/>
                    <a:pt x="1960" y="387"/>
                    <a:pt x="2640" y="267"/>
                  </a:cubicBezTo>
                  <a:cubicBezTo>
                    <a:pt x="2640" y="267"/>
                    <a:pt x="3268" y="180"/>
                    <a:pt x="3373" y="160"/>
                  </a:cubicBezTo>
                  <a:cubicBezTo>
                    <a:pt x="4120" y="0"/>
                    <a:pt x="5280" y="358"/>
                    <a:pt x="5760" y="358"/>
                  </a:cubicBezTo>
                  <a:lnTo>
                    <a:pt x="5760" y="3587"/>
                  </a:lnTo>
                  <a:lnTo>
                    <a:pt x="0" y="3587"/>
                  </a:lnTo>
                  <a:cubicBezTo>
                    <a:pt x="0" y="3587"/>
                    <a:pt x="0" y="582"/>
                    <a:pt x="0" y="582"/>
                  </a:cubicBezTo>
                  <a:close/>
                </a:path>
              </a:pathLst>
            </a:custGeom>
            <a:gradFill rotWithShape="0">
              <a:gsLst>
                <a:gs pos="0">
                  <a:schemeClr val="bg2"/>
                </a:gs>
                <a:gs pos="50000">
                  <a:schemeClr val="bg1"/>
                </a:gs>
                <a:gs pos="100000">
                  <a:schemeClr val="bg2"/>
                </a:gs>
              </a:gsLst>
              <a:lin ang="0" scaled="1"/>
            </a:gradFill>
            <a:ln w="9525" cap="flat">
              <a:noFill/>
              <a:prstDash val="solid"/>
              <a:round/>
              <a:headEnd type="none" w="med" len="med"/>
              <a:tailEnd type="none" w="med" len="med"/>
            </a:ln>
            <a:effectLst/>
          </p:spPr>
          <p:txBody>
            <a:bodyPr wrap="none" anchor="ctr"/>
            <a:lstStyle/>
            <a:p>
              <a:endParaRPr lang="en-GB"/>
            </a:p>
          </p:txBody>
        </p:sp>
        <p:sp>
          <p:nvSpPr>
            <p:cNvPr id="102406" name="Freeform 6"/>
            <p:cNvSpPr>
              <a:spLocks/>
            </p:cNvSpPr>
            <p:nvPr/>
          </p:nvSpPr>
          <p:spPr bwMode="invGray">
            <a:xfrm>
              <a:off x="0" y="184"/>
              <a:ext cx="5760" cy="538"/>
            </a:xfrm>
            <a:custGeom>
              <a:avLst/>
              <a:gdLst/>
              <a:ahLst/>
              <a:cxnLst>
                <a:cxn ang="0">
                  <a:pos x="0" y="163"/>
                </a:cxn>
                <a:cxn ang="0">
                  <a:pos x="0" y="403"/>
                </a:cxn>
                <a:cxn ang="0">
                  <a:pos x="1773" y="443"/>
                </a:cxn>
                <a:cxn ang="0">
                  <a:pos x="4573" y="176"/>
                </a:cxn>
                <a:cxn ang="0">
                  <a:pos x="5760" y="536"/>
                </a:cxn>
                <a:cxn ang="0">
                  <a:pos x="5760" y="163"/>
                </a:cxn>
                <a:cxn ang="0">
                  <a:pos x="4560" y="29"/>
                </a:cxn>
                <a:cxn ang="0">
                  <a:pos x="1987" y="336"/>
                </a:cxn>
                <a:cxn ang="0">
                  <a:pos x="0" y="163"/>
                </a:cxn>
              </a:cxnLst>
              <a:rect l="0" t="0" r="r" b="b"/>
              <a:pathLst>
                <a:path w="5760" h="538">
                  <a:moveTo>
                    <a:pt x="0" y="163"/>
                  </a:moveTo>
                  <a:lnTo>
                    <a:pt x="0" y="403"/>
                  </a:lnTo>
                  <a:cubicBezTo>
                    <a:pt x="295" y="450"/>
                    <a:pt x="1011" y="481"/>
                    <a:pt x="1773" y="443"/>
                  </a:cubicBezTo>
                  <a:cubicBezTo>
                    <a:pt x="2535" y="405"/>
                    <a:pt x="3909" y="161"/>
                    <a:pt x="4573" y="176"/>
                  </a:cubicBezTo>
                  <a:cubicBezTo>
                    <a:pt x="5237" y="191"/>
                    <a:pt x="5562" y="538"/>
                    <a:pt x="5760" y="536"/>
                  </a:cubicBezTo>
                  <a:lnTo>
                    <a:pt x="5760" y="163"/>
                  </a:lnTo>
                  <a:cubicBezTo>
                    <a:pt x="5560" y="79"/>
                    <a:pt x="5189" y="0"/>
                    <a:pt x="4560" y="29"/>
                  </a:cubicBezTo>
                  <a:cubicBezTo>
                    <a:pt x="3931" y="58"/>
                    <a:pt x="2747" y="314"/>
                    <a:pt x="1987" y="336"/>
                  </a:cubicBezTo>
                  <a:cubicBezTo>
                    <a:pt x="1227" y="358"/>
                    <a:pt x="414" y="199"/>
                    <a:pt x="0" y="163"/>
                  </a:cubicBezTo>
                  <a:close/>
                </a:path>
              </a:pathLst>
            </a:custGeom>
            <a:gradFill rotWithShape="0">
              <a:gsLst>
                <a:gs pos="0">
                  <a:schemeClr val="bg1"/>
                </a:gs>
                <a:gs pos="50000">
                  <a:schemeClr val="bg2"/>
                </a:gs>
                <a:gs pos="100000">
                  <a:schemeClr val="bg1"/>
                </a:gs>
              </a:gsLst>
              <a:lin ang="0" scaled="1"/>
            </a:gradFill>
            <a:ln w="9525">
              <a:noFill/>
              <a:round/>
              <a:headEnd/>
              <a:tailEnd/>
            </a:ln>
          </p:spPr>
          <p:txBody>
            <a:bodyPr wrap="none" anchor="ctr"/>
            <a:lstStyle/>
            <a:p>
              <a:endParaRPr lang="en-GB"/>
            </a:p>
          </p:txBody>
        </p:sp>
        <p:sp>
          <p:nvSpPr>
            <p:cNvPr id="102407" name="Freeform 7"/>
            <p:cNvSpPr>
              <a:spLocks/>
            </p:cNvSpPr>
            <p:nvPr/>
          </p:nvSpPr>
          <p:spPr bwMode="invGray">
            <a:xfrm>
              <a:off x="0" y="1515"/>
              <a:ext cx="5760" cy="674"/>
            </a:xfrm>
            <a:custGeom>
              <a:avLst/>
              <a:gdLst/>
              <a:ahLst/>
              <a:cxnLst>
                <a:cxn ang="0">
                  <a:pos x="0" y="246"/>
                </a:cxn>
                <a:cxn ang="0">
                  <a:pos x="0" y="406"/>
                </a:cxn>
                <a:cxn ang="0">
                  <a:pos x="1280" y="645"/>
                </a:cxn>
                <a:cxn ang="0">
                  <a:pos x="1627" y="580"/>
                </a:cxn>
                <a:cxn ang="0">
                  <a:pos x="4493" y="113"/>
                </a:cxn>
                <a:cxn ang="0">
                  <a:pos x="5760" y="606"/>
                </a:cxn>
                <a:cxn ang="0">
                  <a:pos x="5760" y="233"/>
                </a:cxn>
                <a:cxn ang="0">
                  <a:pos x="4040" y="33"/>
                </a:cxn>
                <a:cxn ang="0">
                  <a:pos x="1093" y="433"/>
                </a:cxn>
                <a:cxn ang="0">
                  <a:pos x="0" y="246"/>
                </a:cxn>
              </a:cxnLst>
              <a:rect l="0" t="0" r="r" b="b"/>
              <a:pathLst>
                <a:path w="5760" h="674">
                  <a:moveTo>
                    <a:pt x="0" y="246"/>
                  </a:moveTo>
                  <a:lnTo>
                    <a:pt x="0" y="406"/>
                  </a:lnTo>
                  <a:cubicBezTo>
                    <a:pt x="213" y="463"/>
                    <a:pt x="1009" y="616"/>
                    <a:pt x="1280" y="645"/>
                  </a:cubicBezTo>
                  <a:cubicBezTo>
                    <a:pt x="1551" y="674"/>
                    <a:pt x="1092" y="669"/>
                    <a:pt x="1627" y="580"/>
                  </a:cubicBezTo>
                  <a:cubicBezTo>
                    <a:pt x="2162" y="491"/>
                    <a:pt x="3804" y="109"/>
                    <a:pt x="4493" y="113"/>
                  </a:cubicBezTo>
                  <a:cubicBezTo>
                    <a:pt x="5182" y="117"/>
                    <a:pt x="5549" y="586"/>
                    <a:pt x="5760" y="606"/>
                  </a:cubicBezTo>
                  <a:lnTo>
                    <a:pt x="5760" y="233"/>
                  </a:lnTo>
                  <a:cubicBezTo>
                    <a:pt x="5471" y="158"/>
                    <a:pt x="4818" y="0"/>
                    <a:pt x="4040" y="33"/>
                  </a:cubicBezTo>
                  <a:cubicBezTo>
                    <a:pt x="3262" y="66"/>
                    <a:pt x="1766" y="398"/>
                    <a:pt x="1093" y="433"/>
                  </a:cubicBezTo>
                  <a:cubicBezTo>
                    <a:pt x="420" y="468"/>
                    <a:pt x="228" y="285"/>
                    <a:pt x="0" y="246"/>
                  </a:cubicBezTo>
                  <a:close/>
                </a:path>
              </a:pathLst>
            </a:custGeom>
            <a:gradFill rotWithShape="0">
              <a:gsLst>
                <a:gs pos="0">
                  <a:schemeClr val="bg1"/>
                </a:gs>
                <a:gs pos="50000">
                  <a:schemeClr val="accent2"/>
                </a:gs>
                <a:gs pos="100000">
                  <a:schemeClr val="bg1"/>
                </a:gs>
              </a:gsLst>
              <a:lin ang="0" scaled="1"/>
            </a:gradFill>
            <a:ln w="9525" cap="flat">
              <a:noFill/>
              <a:prstDash val="solid"/>
              <a:round/>
              <a:headEnd type="none" w="med" len="med"/>
              <a:tailEnd type="none" w="med" len="med"/>
            </a:ln>
            <a:effectLst/>
          </p:spPr>
          <p:txBody>
            <a:bodyPr wrap="none" anchor="ctr"/>
            <a:lstStyle/>
            <a:p>
              <a:endParaRPr lang="en-GB"/>
            </a:p>
          </p:txBody>
        </p:sp>
        <p:sp>
          <p:nvSpPr>
            <p:cNvPr id="102408" name="Freeform 8"/>
            <p:cNvSpPr>
              <a:spLocks/>
            </p:cNvSpPr>
            <p:nvPr/>
          </p:nvSpPr>
          <p:spPr bwMode="invGray">
            <a:xfrm>
              <a:off x="1560" y="959"/>
              <a:ext cx="4200" cy="3361"/>
            </a:xfrm>
            <a:custGeom>
              <a:avLst/>
              <a:gdLst/>
              <a:ahLst/>
              <a:cxnLst>
                <a:cxn ang="0">
                  <a:pos x="0" y="3361"/>
                </a:cxn>
                <a:cxn ang="0">
                  <a:pos x="1054" y="295"/>
                </a:cxn>
                <a:cxn ang="0">
                  <a:pos x="4200" y="1588"/>
                </a:cxn>
                <a:cxn ang="0">
                  <a:pos x="4200" y="2028"/>
                </a:cxn>
                <a:cxn ang="0">
                  <a:pos x="1200" y="442"/>
                </a:cxn>
                <a:cxn ang="0">
                  <a:pos x="347" y="3361"/>
                </a:cxn>
                <a:cxn ang="0">
                  <a:pos x="0" y="3361"/>
                </a:cxn>
              </a:cxnLst>
              <a:rect l="0" t="0" r="r" b="b"/>
              <a:pathLst>
                <a:path w="4200" h="3361">
                  <a:moveTo>
                    <a:pt x="0" y="3361"/>
                  </a:moveTo>
                  <a:cubicBezTo>
                    <a:pt x="118" y="2850"/>
                    <a:pt x="354" y="590"/>
                    <a:pt x="1054" y="295"/>
                  </a:cubicBezTo>
                  <a:cubicBezTo>
                    <a:pt x="1754" y="0"/>
                    <a:pt x="3676" y="1299"/>
                    <a:pt x="4200" y="1588"/>
                  </a:cubicBezTo>
                  <a:lnTo>
                    <a:pt x="4200" y="2028"/>
                  </a:lnTo>
                  <a:cubicBezTo>
                    <a:pt x="3700" y="1837"/>
                    <a:pt x="1842" y="220"/>
                    <a:pt x="1200" y="442"/>
                  </a:cubicBezTo>
                  <a:cubicBezTo>
                    <a:pt x="558" y="664"/>
                    <a:pt x="547" y="2875"/>
                    <a:pt x="347" y="3361"/>
                  </a:cubicBezTo>
                  <a:lnTo>
                    <a:pt x="0" y="3361"/>
                  </a:lnTo>
                  <a:close/>
                </a:path>
              </a:pathLst>
            </a:custGeom>
            <a:gradFill rotWithShape="0">
              <a:gsLst>
                <a:gs pos="0">
                  <a:schemeClr val="accent2"/>
                </a:gs>
                <a:gs pos="50000">
                  <a:schemeClr val="bg1"/>
                </a:gs>
                <a:gs pos="100000">
                  <a:schemeClr val="accent2"/>
                </a:gs>
              </a:gsLst>
              <a:lin ang="5400000" scaled="1"/>
            </a:gradFill>
            <a:ln w="9525">
              <a:noFill/>
              <a:round/>
              <a:headEnd/>
              <a:tailEnd/>
            </a:ln>
          </p:spPr>
          <p:txBody>
            <a:bodyPr wrap="none" anchor="ctr"/>
            <a:lstStyle/>
            <a:p>
              <a:endParaRPr lang="en-GB"/>
            </a:p>
          </p:txBody>
        </p:sp>
        <p:sp>
          <p:nvSpPr>
            <p:cNvPr id="102409" name="Freeform 9"/>
            <p:cNvSpPr>
              <a:spLocks/>
            </p:cNvSpPr>
            <p:nvPr/>
          </p:nvSpPr>
          <p:spPr bwMode="invGray">
            <a:xfrm>
              <a:off x="0" y="2169"/>
              <a:ext cx="5760" cy="1925"/>
            </a:xfrm>
            <a:custGeom>
              <a:avLst/>
              <a:gdLst/>
              <a:ahLst/>
              <a:cxnLst>
                <a:cxn ang="0">
                  <a:pos x="0" y="804"/>
                </a:cxn>
                <a:cxn ang="0">
                  <a:pos x="0" y="991"/>
                </a:cxn>
                <a:cxn ang="0">
                  <a:pos x="1547" y="1818"/>
                </a:cxn>
                <a:cxn ang="0">
                  <a:pos x="3253" y="351"/>
                </a:cxn>
                <a:cxn ang="0">
                  <a:pos x="5760" y="1537"/>
                </a:cxn>
                <a:cxn ang="0">
                  <a:pos x="5760" y="1151"/>
                </a:cxn>
                <a:cxn ang="0">
                  <a:pos x="3240" y="84"/>
                </a:cxn>
                <a:cxn ang="0">
                  <a:pos x="1573" y="1671"/>
                </a:cxn>
                <a:cxn ang="0">
                  <a:pos x="0" y="804"/>
                </a:cxn>
              </a:cxnLst>
              <a:rect l="0" t="0" r="r" b="b"/>
              <a:pathLst>
                <a:path w="5760" h="1925">
                  <a:moveTo>
                    <a:pt x="0" y="804"/>
                  </a:moveTo>
                  <a:lnTo>
                    <a:pt x="0" y="991"/>
                  </a:lnTo>
                  <a:cubicBezTo>
                    <a:pt x="258" y="1160"/>
                    <a:pt x="1005" y="1925"/>
                    <a:pt x="1547" y="1818"/>
                  </a:cubicBezTo>
                  <a:cubicBezTo>
                    <a:pt x="2089" y="1711"/>
                    <a:pt x="2551" y="398"/>
                    <a:pt x="3253" y="351"/>
                  </a:cubicBezTo>
                  <a:cubicBezTo>
                    <a:pt x="3955" y="304"/>
                    <a:pt x="5342" y="1404"/>
                    <a:pt x="5760" y="1537"/>
                  </a:cubicBezTo>
                  <a:lnTo>
                    <a:pt x="5760" y="1151"/>
                  </a:lnTo>
                  <a:cubicBezTo>
                    <a:pt x="5405" y="1124"/>
                    <a:pt x="3982" y="0"/>
                    <a:pt x="3240" y="84"/>
                  </a:cubicBezTo>
                  <a:cubicBezTo>
                    <a:pt x="2542" y="171"/>
                    <a:pt x="2113" y="1551"/>
                    <a:pt x="1573" y="1671"/>
                  </a:cubicBezTo>
                  <a:cubicBezTo>
                    <a:pt x="1033" y="1791"/>
                    <a:pt x="262" y="826"/>
                    <a:pt x="0" y="804"/>
                  </a:cubicBezTo>
                  <a:close/>
                </a:path>
              </a:pathLst>
            </a:custGeom>
            <a:gradFill rotWithShape="0">
              <a:gsLst>
                <a:gs pos="0">
                  <a:schemeClr val="bg1"/>
                </a:gs>
                <a:gs pos="50000">
                  <a:schemeClr val="accent2"/>
                </a:gs>
                <a:gs pos="100000">
                  <a:schemeClr val="bg1"/>
                </a:gs>
              </a:gsLst>
              <a:lin ang="0" scaled="1"/>
            </a:gradFill>
            <a:ln w="9525" cap="flat">
              <a:noFill/>
              <a:prstDash val="solid"/>
              <a:round/>
              <a:headEnd type="none" w="med" len="med"/>
              <a:tailEnd type="none" w="med" len="med"/>
            </a:ln>
            <a:effectLst/>
          </p:spPr>
          <p:txBody>
            <a:bodyPr wrap="none" anchor="ctr"/>
            <a:lstStyle/>
            <a:p>
              <a:endParaRPr lang="en-GB"/>
            </a:p>
          </p:txBody>
        </p:sp>
        <p:sp>
          <p:nvSpPr>
            <p:cNvPr id="102410" name="Freeform 10"/>
            <p:cNvSpPr>
              <a:spLocks/>
            </p:cNvSpPr>
            <p:nvPr/>
          </p:nvSpPr>
          <p:spPr bwMode="invGray">
            <a:xfrm>
              <a:off x="0" y="2238"/>
              <a:ext cx="3929" cy="2120"/>
            </a:xfrm>
            <a:custGeom>
              <a:avLst/>
              <a:gdLst/>
              <a:ahLst/>
              <a:cxnLst>
                <a:cxn ang="0">
                  <a:pos x="0" y="415"/>
                </a:cxn>
                <a:cxn ang="0">
                  <a:pos x="0" y="508"/>
                </a:cxn>
                <a:cxn ang="0">
                  <a:pos x="1933" y="229"/>
                </a:cxn>
                <a:cxn ang="0">
                  <a:pos x="3920" y="1055"/>
                </a:cxn>
                <a:cxn ang="0">
                  <a:pos x="3587" y="2082"/>
                </a:cxn>
                <a:cxn ang="0">
                  <a:pos x="3947" y="829"/>
                </a:cxn>
                <a:cxn ang="0">
                  <a:pos x="2253" y="69"/>
                </a:cxn>
                <a:cxn ang="0">
                  <a:pos x="0" y="415"/>
                </a:cxn>
              </a:cxnLst>
              <a:rect l="0" t="0" r="r" b="b"/>
              <a:pathLst>
                <a:path w="4196" h="2120">
                  <a:moveTo>
                    <a:pt x="0" y="415"/>
                  </a:moveTo>
                  <a:lnTo>
                    <a:pt x="0" y="508"/>
                  </a:lnTo>
                  <a:cubicBezTo>
                    <a:pt x="160" y="577"/>
                    <a:pt x="1280" y="138"/>
                    <a:pt x="1933" y="229"/>
                  </a:cubicBezTo>
                  <a:cubicBezTo>
                    <a:pt x="2586" y="320"/>
                    <a:pt x="3644" y="746"/>
                    <a:pt x="3920" y="1055"/>
                  </a:cubicBezTo>
                  <a:cubicBezTo>
                    <a:pt x="4196" y="1364"/>
                    <a:pt x="3583" y="2120"/>
                    <a:pt x="3587" y="2082"/>
                  </a:cubicBezTo>
                  <a:lnTo>
                    <a:pt x="3947" y="829"/>
                  </a:lnTo>
                  <a:cubicBezTo>
                    <a:pt x="3725" y="494"/>
                    <a:pt x="2911" y="138"/>
                    <a:pt x="2253" y="69"/>
                  </a:cubicBezTo>
                  <a:cubicBezTo>
                    <a:pt x="1595" y="0"/>
                    <a:pt x="469" y="343"/>
                    <a:pt x="0" y="415"/>
                  </a:cubicBezTo>
                  <a:close/>
                </a:path>
              </a:pathLst>
            </a:custGeom>
            <a:gradFill rotWithShape="0">
              <a:gsLst>
                <a:gs pos="0">
                  <a:schemeClr val="accent2"/>
                </a:gs>
                <a:gs pos="50000">
                  <a:schemeClr val="bg1"/>
                </a:gs>
                <a:gs pos="100000">
                  <a:schemeClr val="accent2"/>
                </a:gs>
              </a:gsLst>
              <a:lin ang="5400000" scaled="1"/>
            </a:gradFill>
            <a:ln w="9525" cap="flat">
              <a:noFill/>
              <a:prstDash val="solid"/>
              <a:round/>
              <a:headEnd type="none" w="med" len="med"/>
              <a:tailEnd type="none" w="med" len="med"/>
            </a:ln>
            <a:effectLst/>
          </p:spPr>
          <p:txBody>
            <a:bodyPr wrap="none" anchor="ctr"/>
            <a:lstStyle/>
            <a:p>
              <a:endParaRPr lang="en-GB"/>
            </a:p>
          </p:txBody>
        </p:sp>
      </p:grpSp>
      <p:sp>
        <p:nvSpPr>
          <p:cNvPr id="102411" name="Rectangle 11"/>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412" name="Rectangle 12"/>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spcBef>
                <a:spcPct val="50000"/>
              </a:spcBef>
              <a:defRPr sz="1400"/>
            </a:lvl1pPr>
          </a:lstStyle>
          <a:p>
            <a:fld id="{37344878-8772-4D2E-B93E-3FF384706195}" type="datetimeFigureOut">
              <a:rPr lang="en-GB" smtClean="0"/>
              <a:pPr/>
              <a:t>22/11/2011</a:t>
            </a:fld>
            <a:endParaRPr lang="en-GB"/>
          </a:p>
        </p:txBody>
      </p:sp>
      <p:sp>
        <p:nvSpPr>
          <p:cNvPr id="102413"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ctr">
              <a:spcBef>
                <a:spcPct val="50000"/>
              </a:spcBef>
              <a:defRPr sz="1400"/>
            </a:lvl1pPr>
          </a:lstStyle>
          <a:p>
            <a:endParaRPr lang="en-GB"/>
          </a:p>
        </p:txBody>
      </p:sp>
      <p:sp>
        <p:nvSpPr>
          <p:cNvPr id="102414" name="Rectangle 14"/>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spcBef>
                <a:spcPct val="50000"/>
              </a:spcBef>
              <a:defRPr sz="1400"/>
            </a:lvl1pPr>
          </a:lstStyle>
          <a:p>
            <a:fld id="{6C574A71-F338-46A8-88E5-67A72A5C0BB8}" type="slidenum">
              <a:rPr lang="en-GB" smtClean="0"/>
              <a:pPr/>
              <a:t>‹#›</a:t>
            </a:fld>
            <a:endParaRPr lang="en-GB"/>
          </a:p>
        </p:txBody>
      </p:sp>
      <p:sp>
        <p:nvSpPr>
          <p:cNvPr id="102415" name="Rectangle 15"/>
          <p:cNvSpPr>
            <a:spLocks noGrp="1" noChangeArrowheads="1"/>
          </p:cNvSpPr>
          <p:nvPr>
            <p:ph type="body" idx="1"/>
          </p:nvPr>
        </p:nvSpPr>
        <p:spPr bwMode="auto">
          <a:xfrm>
            <a:off x="685800" y="1981200"/>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Times New Roman" charset="0"/>
        </a:defRPr>
      </a:lvl2pPr>
      <a:lvl3pPr algn="ctr" rtl="0" eaLnBrk="1" fontAlgn="base" hangingPunct="1">
        <a:spcBef>
          <a:spcPct val="0"/>
        </a:spcBef>
        <a:spcAft>
          <a:spcPct val="0"/>
        </a:spcAft>
        <a:defRPr sz="4400">
          <a:solidFill>
            <a:schemeClr val="tx2"/>
          </a:solidFill>
          <a:latin typeface="Times New Roman" charset="0"/>
        </a:defRPr>
      </a:lvl3pPr>
      <a:lvl4pPr algn="ctr" rtl="0" eaLnBrk="1" fontAlgn="base" hangingPunct="1">
        <a:spcBef>
          <a:spcPct val="0"/>
        </a:spcBef>
        <a:spcAft>
          <a:spcPct val="0"/>
        </a:spcAft>
        <a:defRPr sz="4400">
          <a:solidFill>
            <a:schemeClr val="tx2"/>
          </a:solidFill>
          <a:latin typeface="Times New Roman" charset="0"/>
        </a:defRPr>
      </a:lvl4pPr>
      <a:lvl5pPr algn="ctr" rtl="0" eaLnBrk="1" fontAlgn="base" hangingPunct="1">
        <a:spcBef>
          <a:spcPct val="0"/>
        </a:spcBef>
        <a:spcAft>
          <a:spcPct val="0"/>
        </a:spcAft>
        <a:defRPr sz="4400">
          <a:solidFill>
            <a:schemeClr val="tx2"/>
          </a:solidFill>
          <a:latin typeface="Times New Roman" charset="0"/>
        </a:defRPr>
      </a:lvl5pPr>
      <a:lvl6pPr marL="457200" algn="ctr" rtl="0" eaLnBrk="1" fontAlgn="base" hangingPunct="1">
        <a:spcBef>
          <a:spcPct val="0"/>
        </a:spcBef>
        <a:spcAft>
          <a:spcPct val="0"/>
        </a:spcAft>
        <a:defRPr sz="4400">
          <a:solidFill>
            <a:schemeClr val="tx2"/>
          </a:solidFill>
          <a:latin typeface="Times New Roman" charset="0"/>
        </a:defRPr>
      </a:lvl6pPr>
      <a:lvl7pPr marL="914400" algn="ctr" rtl="0" eaLnBrk="1" fontAlgn="base" hangingPunct="1">
        <a:spcBef>
          <a:spcPct val="0"/>
        </a:spcBef>
        <a:spcAft>
          <a:spcPct val="0"/>
        </a:spcAft>
        <a:defRPr sz="4400">
          <a:solidFill>
            <a:schemeClr val="tx2"/>
          </a:solidFill>
          <a:latin typeface="Times New Roman" charset="0"/>
        </a:defRPr>
      </a:lvl7pPr>
      <a:lvl8pPr marL="1371600" algn="ctr" rtl="0" eaLnBrk="1" fontAlgn="base" hangingPunct="1">
        <a:spcBef>
          <a:spcPct val="0"/>
        </a:spcBef>
        <a:spcAft>
          <a:spcPct val="0"/>
        </a:spcAft>
        <a:defRPr sz="4400">
          <a:solidFill>
            <a:schemeClr val="tx2"/>
          </a:solidFill>
          <a:latin typeface="Times New Roman" charset="0"/>
        </a:defRPr>
      </a:lvl8pPr>
      <a:lvl9pPr marL="1828800" algn="ctr" rtl="0" eaLnBrk="1" fontAlgn="base" hangingPunct="1">
        <a:spcBef>
          <a:spcPct val="0"/>
        </a:spcBef>
        <a:spcAft>
          <a:spcPct val="0"/>
        </a:spcAft>
        <a:defRPr sz="4400">
          <a:solidFill>
            <a:schemeClr val="tx2"/>
          </a:solidFill>
          <a:latin typeface="Times New Roman"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youtube.com/watch?v=KT1Eu03Q0SE"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Critical Perspectives in Management</a:t>
            </a:r>
            <a:endParaRPr lang="en-GB" dirty="0"/>
          </a:p>
        </p:txBody>
      </p:sp>
      <p:sp>
        <p:nvSpPr>
          <p:cNvPr id="3" name="Content Placeholder 2"/>
          <p:cNvSpPr>
            <a:spLocks noGrp="1"/>
          </p:cNvSpPr>
          <p:nvPr>
            <p:ph idx="1"/>
          </p:nvPr>
        </p:nvSpPr>
        <p:spPr/>
        <p:txBody>
          <a:bodyPr/>
          <a:lstStyle/>
          <a:p>
            <a:endParaRPr lang="en-GB" dirty="0" smtClean="0"/>
          </a:p>
          <a:p>
            <a:endParaRPr lang="en-GB" dirty="0" smtClean="0"/>
          </a:p>
          <a:p>
            <a:endParaRPr lang="en-GB" dirty="0" smtClean="0"/>
          </a:p>
          <a:p>
            <a:endParaRPr lang="en-GB" dirty="0" smtClean="0"/>
          </a:p>
          <a:p>
            <a:pPr>
              <a:buNone/>
            </a:pPr>
            <a:r>
              <a:rPr lang="en-GB" dirty="0" smtClean="0"/>
              <a:t>Caroline </a:t>
            </a:r>
            <a:r>
              <a:rPr lang="en-GB" dirty="0" err="1" smtClean="0"/>
              <a:t>Jawad</a:t>
            </a:r>
            <a:r>
              <a:rPr lang="en-GB" dirty="0" smtClean="0"/>
              <a:t> 2011</a:t>
            </a:r>
          </a:p>
          <a:p>
            <a:pPr>
              <a:buNone/>
            </a:pPr>
            <a:endParaRPr lang="en-GB"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Critical .....</a:t>
            </a:r>
            <a:endParaRPr lang="en-GB" dirty="0"/>
          </a:p>
        </p:txBody>
      </p:sp>
      <p:sp>
        <p:nvSpPr>
          <p:cNvPr id="3" name="Content Placeholder 2"/>
          <p:cNvSpPr>
            <a:spLocks noGrp="1"/>
          </p:cNvSpPr>
          <p:nvPr>
            <p:ph idx="1"/>
          </p:nvPr>
        </p:nvSpPr>
        <p:spPr/>
        <p:txBody>
          <a:bodyPr/>
          <a:lstStyle/>
          <a:p>
            <a:r>
              <a:rPr lang="en-GB" dirty="0" smtClean="0"/>
              <a:t>“To uncover the winners and losers in particular social arrangements and the processes by which such power plays operate” </a:t>
            </a:r>
          </a:p>
          <a:p>
            <a:r>
              <a:rPr lang="en-GB" dirty="0" smtClean="0"/>
              <a:t>Tribe, 2008, p 437</a:t>
            </a:r>
          </a:p>
          <a:p>
            <a:r>
              <a:rPr lang="en-GB" dirty="0" smtClean="0"/>
              <a:t>http://epubs.surrey.ac.uk/1107/1/fulltext.pdf</a:t>
            </a:r>
          </a:p>
          <a:p>
            <a:endParaRPr lang="en-GB" dirty="0" smtClean="0"/>
          </a:p>
          <a:p>
            <a:endParaRPr lang="en-GB"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0"/>
            <a:ext cx="7772400" cy="1143000"/>
          </a:xfrm>
        </p:spPr>
        <p:txBody>
          <a:bodyPr/>
          <a:lstStyle/>
          <a:p>
            <a:r>
              <a:rPr lang="en-GB" dirty="0" smtClean="0"/>
              <a:t>Bureaucracy </a:t>
            </a:r>
            <a:endParaRPr lang="en-GB" dirty="0"/>
          </a:p>
        </p:txBody>
      </p:sp>
      <p:sp>
        <p:nvSpPr>
          <p:cNvPr id="3" name="Content Placeholder 2"/>
          <p:cNvSpPr>
            <a:spLocks noGrp="1"/>
          </p:cNvSpPr>
          <p:nvPr>
            <p:ph sz="half" idx="1"/>
          </p:nvPr>
        </p:nvSpPr>
        <p:spPr>
          <a:xfrm>
            <a:off x="0" y="548680"/>
            <a:ext cx="3810000" cy="2527920"/>
          </a:xfrm>
        </p:spPr>
        <p:txBody>
          <a:bodyPr/>
          <a:lstStyle/>
          <a:p>
            <a:pPr>
              <a:buNone/>
            </a:pPr>
            <a:r>
              <a:rPr lang="en-GB" dirty="0" smtClean="0"/>
              <a:t>3 basic principles</a:t>
            </a:r>
          </a:p>
          <a:p>
            <a:r>
              <a:rPr lang="en-GB" i="1" dirty="0" smtClean="0"/>
              <a:t>formalisation (rules, procedures, policies)</a:t>
            </a:r>
          </a:p>
          <a:p>
            <a:r>
              <a:rPr lang="en-GB" i="1" dirty="0" smtClean="0"/>
              <a:t>instrumentalism</a:t>
            </a:r>
            <a:endParaRPr lang="en-GB" dirty="0" smtClean="0"/>
          </a:p>
          <a:p>
            <a:r>
              <a:rPr lang="en-GB" i="1" dirty="0" smtClean="0"/>
              <a:t>rational-legal</a:t>
            </a:r>
            <a:endParaRPr lang="en-GB" dirty="0"/>
          </a:p>
        </p:txBody>
      </p:sp>
      <p:sp>
        <p:nvSpPr>
          <p:cNvPr id="4" name="Content Placeholder 3"/>
          <p:cNvSpPr>
            <a:spLocks noGrp="1"/>
          </p:cNvSpPr>
          <p:nvPr>
            <p:ph sz="half" idx="2"/>
          </p:nvPr>
        </p:nvSpPr>
        <p:spPr>
          <a:xfrm>
            <a:off x="6051848" y="620688"/>
            <a:ext cx="3092152" cy="2736304"/>
          </a:xfrm>
        </p:spPr>
        <p:txBody>
          <a:bodyPr/>
          <a:lstStyle/>
          <a:p>
            <a:pPr>
              <a:buNone/>
            </a:pPr>
            <a:r>
              <a:rPr lang="en-GB" dirty="0" smtClean="0"/>
              <a:t>3 basic problems</a:t>
            </a:r>
          </a:p>
          <a:p>
            <a:r>
              <a:rPr lang="en-GB" i="1" dirty="0" smtClean="0"/>
              <a:t>alienation</a:t>
            </a:r>
          </a:p>
          <a:p>
            <a:r>
              <a:rPr lang="en-GB" i="1" dirty="0" smtClean="0"/>
              <a:t>dehumanisation</a:t>
            </a:r>
          </a:p>
          <a:p>
            <a:r>
              <a:rPr lang="en-GB" i="1" dirty="0" err="1" smtClean="0"/>
              <a:t>demotivation</a:t>
            </a:r>
            <a:r>
              <a:rPr lang="en-GB" i="1" dirty="0" smtClean="0"/>
              <a:t> of employees.</a:t>
            </a:r>
            <a:endParaRPr lang="en-GB" dirty="0" smtClean="0"/>
          </a:p>
          <a:p>
            <a:endParaRPr lang="en-GB" dirty="0"/>
          </a:p>
        </p:txBody>
      </p:sp>
      <p:sp>
        <p:nvSpPr>
          <p:cNvPr id="5" name="TextBox 4"/>
          <p:cNvSpPr txBox="1"/>
          <p:nvPr/>
        </p:nvSpPr>
        <p:spPr>
          <a:xfrm>
            <a:off x="0" y="4077072"/>
            <a:ext cx="4032448" cy="1815882"/>
          </a:xfrm>
          <a:prstGeom prst="rect">
            <a:avLst/>
          </a:prstGeom>
          <a:noFill/>
        </p:spPr>
        <p:txBody>
          <a:bodyPr wrap="square" rtlCol="0">
            <a:spAutoFit/>
          </a:bodyPr>
          <a:lstStyle/>
          <a:p>
            <a:r>
              <a:rPr lang="en-GB" sz="2800" dirty="0" smtClean="0"/>
              <a:t>3 organisational demands</a:t>
            </a:r>
          </a:p>
          <a:p>
            <a:pPr>
              <a:buFont typeface="Arial" pitchFamily="34" charset="0"/>
              <a:buChar char="•"/>
            </a:pPr>
            <a:r>
              <a:rPr lang="en-GB" sz="2800" dirty="0" smtClean="0"/>
              <a:t> </a:t>
            </a:r>
            <a:r>
              <a:rPr lang="en-GB" sz="2800" i="1" dirty="0" smtClean="0"/>
              <a:t>undisputable loyalty</a:t>
            </a:r>
          </a:p>
          <a:p>
            <a:pPr>
              <a:buFont typeface="Arial" pitchFamily="34" charset="0"/>
              <a:buChar char="•"/>
            </a:pPr>
            <a:r>
              <a:rPr lang="en-GB" sz="2800" i="1" dirty="0" smtClean="0"/>
              <a:t> commitment</a:t>
            </a:r>
          </a:p>
          <a:p>
            <a:pPr>
              <a:buFont typeface="Arial" pitchFamily="34" charset="0"/>
              <a:buChar char="•"/>
            </a:pPr>
            <a:r>
              <a:rPr lang="en-GB" sz="2800" i="1" dirty="0" smtClean="0"/>
              <a:t> discipline</a:t>
            </a:r>
            <a:endParaRPr lang="en-GB" sz="2800" i="1" dirty="0"/>
          </a:p>
        </p:txBody>
      </p:sp>
      <p:sp>
        <p:nvSpPr>
          <p:cNvPr id="6" name="TextBox 5"/>
          <p:cNvSpPr txBox="1"/>
          <p:nvPr/>
        </p:nvSpPr>
        <p:spPr>
          <a:xfrm>
            <a:off x="4283968" y="3318570"/>
            <a:ext cx="4860032" cy="3539430"/>
          </a:xfrm>
          <a:prstGeom prst="rect">
            <a:avLst/>
          </a:prstGeom>
          <a:noFill/>
        </p:spPr>
        <p:txBody>
          <a:bodyPr wrap="square" rtlCol="0">
            <a:spAutoFit/>
          </a:bodyPr>
          <a:lstStyle/>
          <a:p>
            <a:r>
              <a:rPr lang="en-GB" sz="2800" dirty="0" smtClean="0"/>
              <a:t>Characteristics </a:t>
            </a:r>
          </a:p>
          <a:p>
            <a:pPr>
              <a:buFont typeface="Arial" pitchFamily="34" charset="0"/>
              <a:buChar char="•"/>
            </a:pPr>
            <a:r>
              <a:rPr lang="en-GB" sz="2800" dirty="0" smtClean="0"/>
              <a:t> </a:t>
            </a:r>
            <a:r>
              <a:rPr lang="en-GB" sz="2800" i="1" dirty="0" smtClean="0"/>
              <a:t>division of labour and authority</a:t>
            </a:r>
          </a:p>
          <a:p>
            <a:pPr>
              <a:buFont typeface="Arial" pitchFamily="34" charset="0"/>
              <a:buChar char="•"/>
            </a:pPr>
            <a:r>
              <a:rPr lang="en-GB" sz="2800" i="1" dirty="0" smtClean="0"/>
              <a:t> hierarchy of offices</a:t>
            </a:r>
          </a:p>
          <a:p>
            <a:pPr>
              <a:buFont typeface="Arial" pitchFamily="34" charset="0"/>
              <a:buChar char="•"/>
            </a:pPr>
            <a:r>
              <a:rPr lang="en-GB" sz="2800" i="1" dirty="0" smtClean="0"/>
              <a:t> specification of office functions</a:t>
            </a:r>
          </a:p>
          <a:p>
            <a:pPr>
              <a:buFont typeface="Arial" pitchFamily="34" charset="0"/>
              <a:buChar char="•"/>
            </a:pPr>
            <a:r>
              <a:rPr lang="en-GB" sz="2800" i="1" dirty="0" smtClean="0"/>
              <a:t> recruitment and promotion on merits</a:t>
            </a:r>
          </a:p>
          <a:p>
            <a:pPr>
              <a:buFont typeface="Arial" pitchFamily="34" charset="0"/>
              <a:buChar char="•"/>
            </a:pPr>
            <a:r>
              <a:rPr lang="en-GB" sz="2800" i="1" dirty="0" smtClean="0"/>
              <a:t>hierarchical system of control</a:t>
            </a:r>
            <a:endParaRPr lang="en-GB" sz="2800" i="1"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err="1" smtClean="0"/>
              <a:t>McDonaldisation</a:t>
            </a:r>
            <a:endParaRPr lang="en-GB" dirty="0"/>
          </a:p>
        </p:txBody>
      </p:sp>
      <p:sp>
        <p:nvSpPr>
          <p:cNvPr id="6" name="Content Placeholder 5"/>
          <p:cNvSpPr>
            <a:spLocks noGrp="1"/>
          </p:cNvSpPr>
          <p:nvPr>
            <p:ph idx="1"/>
          </p:nvPr>
        </p:nvSpPr>
        <p:spPr/>
        <p:txBody>
          <a:bodyPr/>
          <a:lstStyle/>
          <a:p>
            <a:r>
              <a:rPr lang="en-GB" dirty="0" smtClean="0"/>
              <a:t>Example is fast-food industry but the same or similar organisational principles (‘efficiency, calculability, predictability, control’)</a:t>
            </a:r>
          </a:p>
          <a:p>
            <a:r>
              <a:rPr lang="en-GB" dirty="0" smtClean="0"/>
              <a:t>Bureaucracy still lives on </a:t>
            </a:r>
            <a:endParaRPr lang="en-GB"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609600"/>
            <a:ext cx="7772400" cy="176194"/>
          </a:xfrm>
        </p:spPr>
        <p:txBody>
          <a:bodyPr/>
          <a:lstStyle/>
          <a:p>
            <a:endParaRPr lang="en-GB" dirty="0"/>
          </a:p>
        </p:txBody>
      </p:sp>
      <p:sp>
        <p:nvSpPr>
          <p:cNvPr id="4" name="Content Placeholder 3"/>
          <p:cNvSpPr>
            <a:spLocks noGrp="1"/>
          </p:cNvSpPr>
          <p:nvPr>
            <p:ph sz="half" idx="1"/>
          </p:nvPr>
        </p:nvSpPr>
        <p:spPr>
          <a:xfrm>
            <a:off x="0" y="571480"/>
            <a:ext cx="4495800" cy="5595958"/>
          </a:xfrm>
        </p:spPr>
        <p:txBody>
          <a:bodyPr/>
          <a:lstStyle/>
          <a:p>
            <a:pPr>
              <a:buFont typeface="Arial" pitchFamily="34" charset="0"/>
              <a:buChar char="•"/>
            </a:pPr>
            <a:endParaRPr lang="en-GB" dirty="0" smtClean="0"/>
          </a:p>
          <a:p>
            <a:pPr>
              <a:buFont typeface="Arial" pitchFamily="34" charset="0"/>
              <a:buChar char="•"/>
            </a:pPr>
            <a:r>
              <a:rPr lang="en-GB" dirty="0" smtClean="0"/>
              <a:t>Cut work into </a:t>
            </a:r>
            <a:r>
              <a:rPr lang="en-GB" dirty="0" smtClean="0"/>
              <a:t>smaller parts </a:t>
            </a:r>
          </a:p>
          <a:p>
            <a:pPr>
              <a:buFont typeface="Arial" pitchFamily="34" charset="0"/>
              <a:buChar char="•"/>
            </a:pPr>
            <a:r>
              <a:rPr lang="en-GB" dirty="0" smtClean="0"/>
              <a:t>Employees responsible </a:t>
            </a:r>
            <a:r>
              <a:rPr lang="en-GB" dirty="0" smtClean="0"/>
              <a:t>for </a:t>
            </a:r>
            <a:r>
              <a:rPr lang="en-GB" dirty="0" smtClean="0"/>
              <a:t>accomplishment</a:t>
            </a:r>
            <a:endParaRPr lang="en-GB" dirty="0" smtClean="0"/>
          </a:p>
          <a:p>
            <a:pPr>
              <a:buFont typeface="Arial" pitchFamily="34" charset="0"/>
              <a:buChar char="•"/>
            </a:pPr>
            <a:r>
              <a:rPr lang="en-GB" dirty="0" smtClean="0"/>
              <a:t>Stringent control </a:t>
            </a:r>
          </a:p>
          <a:p>
            <a:pPr>
              <a:buFont typeface="Arial" pitchFamily="34" charset="0"/>
              <a:buChar char="•"/>
            </a:pPr>
            <a:r>
              <a:rPr lang="en-GB" dirty="0" smtClean="0"/>
              <a:t>One </a:t>
            </a:r>
            <a:r>
              <a:rPr lang="en-GB" dirty="0" smtClean="0"/>
              <a:t>best way</a:t>
            </a:r>
          </a:p>
          <a:p>
            <a:pPr>
              <a:buFont typeface="Arial" pitchFamily="34" charset="0"/>
              <a:buChar char="•"/>
            </a:pPr>
            <a:r>
              <a:rPr lang="en-GB" kern="1200" dirty="0" smtClean="0"/>
              <a:t>Jobs are defined by the needs of </a:t>
            </a:r>
            <a:r>
              <a:rPr lang="en-GB" kern="1200" dirty="0" smtClean="0"/>
              <a:t>organisation </a:t>
            </a:r>
            <a:r>
              <a:rPr lang="en-GB" kern="1200" dirty="0" smtClean="0"/>
              <a:t>and its </a:t>
            </a:r>
            <a:r>
              <a:rPr lang="en-GB" kern="1200" dirty="0" smtClean="0"/>
              <a:t>goals rather </a:t>
            </a:r>
            <a:r>
              <a:rPr lang="en-GB" kern="1200" dirty="0" smtClean="0"/>
              <a:t>than by the people in them</a:t>
            </a:r>
          </a:p>
          <a:p>
            <a:pPr>
              <a:buFont typeface="Arial" pitchFamily="34" charset="0"/>
              <a:buChar char="•"/>
            </a:pPr>
            <a:r>
              <a:rPr lang="en-GB" kern="1200" dirty="0" smtClean="0"/>
              <a:t>Separation </a:t>
            </a:r>
            <a:r>
              <a:rPr lang="en-GB" kern="1200" dirty="0" smtClean="0"/>
              <a:t>between decision-making </a:t>
            </a:r>
            <a:r>
              <a:rPr lang="en-GB" kern="1200" dirty="0" smtClean="0"/>
              <a:t>and </a:t>
            </a:r>
            <a:r>
              <a:rPr lang="en-GB" kern="1200" dirty="0" smtClean="0"/>
              <a:t>production </a:t>
            </a:r>
          </a:p>
        </p:txBody>
      </p:sp>
      <p:sp>
        <p:nvSpPr>
          <p:cNvPr id="5" name="Content Placeholder 4"/>
          <p:cNvSpPr>
            <a:spLocks noGrp="1"/>
          </p:cNvSpPr>
          <p:nvPr>
            <p:ph sz="half" idx="2"/>
          </p:nvPr>
        </p:nvSpPr>
        <p:spPr>
          <a:xfrm>
            <a:off x="4648200" y="642918"/>
            <a:ext cx="4495800" cy="5857916"/>
          </a:xfrm>
        </p:spPr>
        <p:txBody>
          <a:bodyPr/>
          <a:lstStyle/>
          <a:p>
            <a:pPr>
              <a:buFont typeface="Arial" pitchFamily="34" charset="0"/>
              <a:buChar char="•"/>
            </a:pPr>
            <a:endParaRPr lang="en-GB" kern="1200" dirty="0" smtClean="0"/>
          </a:p>
          <a:p>
            <a:pPr>
              <a:buFont typeface="Arial" pitchFamily="34" charset="0"/>
              <a:buChar char="•"/>
            </a:pPr>
            <a:r>
              <a:rPr lang="en-GB" kern="1200" dirty="0" smtClean="0"/>
              <a:t>The </a:t>
            </a:r>
            <a:r>
              <a:rPr lang="en-GB" kern="1200" dirty="0" smtClean="0"/>
              <a:t>top layer </a:t>
            </a:r>
            <a:r>
              <a:rPr lang="en-GB" kern="1200" dirty="0" smtClean="0"/>
              <a:t>- direction </a:t>
            </a:r>
            <a:r>
              <a:rPr lang="en-GB" kern="1200" dirty="0" smtClean="0"/>
              <a:t>and strategy </a:t>
            </a:r>
            <a:r>
              <a:rPr lang="en-GB" kern="1200" dirty="0" smtClean="0"/>
              <a:t>- other </a:t>
            </a:r>
            <a:r>
              <a:rPr lang="en-GB" kern="1200" dirty="0" smtClean="0"/>
              <a:t>levels </a:t>
            </a:r>
            <a:r>
              <a:rPr lang="en-GB" kern="1200" dirty="0" smtClean="0"/>
              <a:t>deal with </a:t>
            </a:r>
            <a:r>
              <a:rPr lang="en-GB" kern="1200" dirty="0" smtClean="0"/>
              <a:t>implementation</a:t>
            </a:r>
          </a:p>
          <a:p>
            <a:pPr>
              <a:buFont typeface="Arial" pitchFamily="34" charset="0"/>
              <a:buChar char="•"/>
            </a:pPr>
            <a:r>
              <a:rPr lang="en-GB" kern="1200" dirty="0" smtClean="0"/>
              <a:t>Communication </a:t>
            </a:r>
            <a:r>
              <a:rPr lang="en-GB" kern="1200" dirty="0" smtClean="0"/>
              <a:t>is </a:t>
            </a:r>
            <a:r>
              <a:rPr lang="en-GB" kern="1200" dirty="0" smtClean="0"/>
              <a:t>vertical </a:t>
            </a:r>
          </a:p>
          <a:p>
            <a:pPr>
              <a:buFont typeface="Arial" pitchFamily="34" charset="0"/>
              <a:buChar char="•"/>
            </a:pPr>
            <a:r>
              <a:rPr lang="en-GB" kern="1200" dirty="0" smtClean="0"/>
              <a:t>Wastage </a:t>
            </a:r>
            <a:r>
              <a:rPr lang="en-GB" kern="1200" dirty="0" smtClean="0"/>
              <a:t>of employees’ intelligence capacities</a:t>
            </a:r>
          </a:p>
          <a:p>
            <a:pPr>
              <a:buFont typeface="Arial" pitchFamily="34" charset="0"/>
              <a:buChar char="•"/>
            </a:pPr>
            <a:r>
              <a:rPr lang="en-GB" kern="1200" dirty="0" smtClean="0"/>
              <a:t>Majority </a:t>
            </a:r>
            <a:r>
              <a:rPr lang="en-GB" kern="1200" dirty="0" smtClean="0"/>
              <a:t>of workforce is usually engaged </a:t>
            </a:r>
            <a:r>
              <a:rPr lang="en-GB" i="1" kern="1200" dirty="0" smtClean="0"/>
              <a:t>in </a:t>
            </a:r>
            <a:r>
              <a:rPr lang="en-GB" kern="1200" dirty="0" smtClean="0"/>
              <a:t>repetitive tasks that require low intelligent effort</a:t>
            </a:r>
          </a:p>
          <a:p>
            <a:pPr>
              <a:buFont typeface="Arial" pitchFamily="34" charset="0"/>
              <a:buChar char="•"/>
            </a:pPr>
            <a:r>
              <a:rPr lang="en-GB" kern="1200" dirty="0" smtClean="0"/>
              <a:t>Environment is </a:t>
            </a:r>
            <a:r>
              <a:rPr lang="en-GB" kern="1200" dirty="0" smtClean="0"/>
              <a:t>stable</a:t>
            </a:r>
          </a:p>
          <a:p>
            <a:pPr>
              <a:buFont typeface="Arial" pitchFamily="34" charset="0"/>
              <a:buChar char="•"/>
            </a:pPr>
            <a:r>
              <a:rPr lang="en-GB" kern="1200" dirty="0" smtClean="0"/>
              <a:t>I </a:t>
            </a:r>
            <a:r>
              <a:rPr lang="en-GB" kern="1200" dirty="0" smtClean="0"/>
              <a:t>leave my brain at the </a:t>
            </a:r>
            <a:r>
              <a:rPr lang="en-GB" kern="1200" dirty="0" smtClean="0"/>
              <a:t>door</a:t>
            </a:r>
            <a:endParaRPr lang="en-GB" dirty="0" smtClean="0"/>
          </a:p>
          <a:p>
            <a:endParaRPr lang="en-GB"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postmodern organisation</a:t>
            </a:r>
            <a:endParaRPr lang="en-GB" dirty="0"/>
          </a:p>
        </p:txBody>
      </p:sp>
      <p:sp>
        <p:nvSpPr>
          <p:cNvPr id="3" name="Content Placeholder 2"/>
          <p:cNvSpPr>
            <a:spLocks noGrp="1"/>
          </p:cNvSpPr>
          <p:nvPr>
            <p:ph idx="1"/>
          </p:nvPr>
        </p:nvSpPr>
        <p:spPr/>
        <p:txBody>
          <a:bodyPr>
            <a:normAutofit fontScale="85000" lnSpcReduction="20000"/>
          </a:bodyPr>
          <a:lstStyle/>
          <a:p>
            <a:r>
              <a:rPr lang="en-GB" dirty="0" smtClean="0"/>
              <a:t>Bureaucracy – modern organisation</a:t>
            </a:r>
          </a:p>
          <a:p>
            <a:r>
              <a:rPr lang="en-GB" dirty="0" smtClean="0"/>
              <a:t>Postmodern - after bureaucracy  </a:t>
            </a:r>
          </a:p>
          <a:p>
            <a:r>
              <a:rPr lang="en-GB" dirty="0" smtClean="0"/>
              <a:t>The postmodern organisation may be defined as that comprising a networked set of diverse, self-managed, self-controlled teams with poly-centres (many centres] of coordination that fold and unfold according to the requirements of the tasks. These teams are organised in flat design, employees are highly empowered and involved in the job, information is fluid and continuous improvement is emphasized throughout (</a:t>
            </a:r>
            <a:r>
              <a:rPr lang="en-GB" dirty="0" err="1" smtClean="0"/>
              <a:t>Boje</a:t>
            </a:r>
            <a:r>
              <a:rPr lang="en-GB" dirty="0" smtClean="0"/>
              <a:t> and </a:t>
            </a:r>
            <a:r>
              <a:rPr lang="en-GB" dirty="0" err="1" smtClean="0"/>
              <a:t>Dennehy</a:t>
            </a:r>
            <a:r>
              <a:rPr lang="en-GB" dirty="0" smtClean="0"/>
              <a:t>, 2000).</a:t>
            </a:r>
          </a:p>
          <a:p>
            <a:endParaRPr lang="en-GB"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0" y="609600"/>
            <a:ext cx="9396536" cy="1143000"/>
          </a:xfrm>
        </p:spPr>
        <p:txBody>
          <a:bodyPr>
            <a:normAutofit fontScale="90000"/>
          </a:bodyPr>
          <a:lstStyle/>
          <a:p>
            <a:r>
              <a:rPr lang="en-GB" b="1" dirty="0" smtClean="0"/>
              <a:t/>
            </a:r>
            <a:br>
              <a:rPr lang="en-GB" b="1" dirty="0" smtClean="0"/>
            </a:br>
            <a:r>
              <a:rPr lang="en-GB" b="1" dirty="0" smtClean="0"/>
              <a:t>Modern Versus Postmodern Principles of Management - Planning</a:t>
            </a:r>
            <a:r>
              <a:rPr lang="en-GB" dirty="0" smtClean="0"/>
              <a:t/>
            </a:r>
            <a:br>
              <a:rPr lang="en-GB" dirty="0" smtClean="0"/>
            </a:br>
            <a:endParaRPr lang="en-GB" dirty="0"/>
          </a:p>
        </p:txBody>
      </p:sp>
      <p:sp>
        <p:nvSpPr>
          <p:cNvPr id="5" name="Content Placeholder 4"/>
          <p:cNvSpPr>
            <a:spLocks noGrp="1"/>
          </p:cNvSpPr>
          <p:nvPr>
            <p:ph sz="half" idx="1"/>
          </p:nvPr>
        </p:nvSpPr>
        <p:spPr/>
        <p:txBody>
          <a:bodyPr>
            <a:normAutofit fontScale="92500" lnSpcReduction="10000"/>
          </a:bodyPr>
          <a:lstStyle/>
          <a:p>
            <a:r>
              <a:rPr lang="en-GB" b="1" dirty="0" smtClean="0"/>
              <a:t>Modern</a:t>
            </a:r>
          </a:p>
          <a:p>
            <a:r>
              <a:rPr lang="en-GB" dirty="0" smtClean="0"/>
              <a:t>Short term profit goals </a:t>
            </a:r>
          </a:p>
          <a:p>
            <a:r>
              <a:rPr lang="en-GB" dirty="0" smtClean="0"/>
              <a:t>Mass production </a:t>
            </a:r>
          </a:p>
          <a:p>
            <a:r>
              <a:rPr lang="en-GB" dirty="0" smtClean="0"/>
              <a:t>Worker is a cost </a:t>
            </a:r>
          </a:p>
          <a:p>
            <a:r>
              <a:rPr lang="en-GB" dirty="0" smtClean="0"/>
              <a:t>Vertical planning</a:t>
            </a:r>
          </a:p>
          <a:p>
            <a:r>
              <a:rPr lang="en-GB" dirty="0" smtClean="0"/>
              <a:t>Top down focus</a:t>
            </a:r>
          </a:p>
          <a:p>
            <a:r>
              <a:rPr lang="en-GB" dirty="0" smtClean="0"/>
              <a:t>Planning leads to order</a:t>
            </a:r>
          </a:p>
          <a:p>
            <a:endParaRPr lang="en-GB" dirty="0"/>
          </a:p>
        </p:txBody>
      </p:sp>
      <p:sp>
        <p:nvSpPr>
          <p:cNvPr id="6" name="Content Placeholder 5"/>
          <p:cNvSpPr>
            <a:spLocks noGrp="1"/>
          </p:cNvSpPr>
          <p:nvPr>
            <p:ph sz="half" idx="2"/>
          </p:nvPr>
        </p:nvSpPr>
        <p:spPr/>
        <p:txBody>
          <a:bodyPr>
            <a:normAutofit fontScale="92500" lnSpcReduction="10000"/>
          </a:bodyPr>
          <a:lstStyle/>
          <a:p>
            <a:r>
              <a:rPr lang="en-GB" b="1" dirty="0" smtClean="0"/>
              <a:t>Postmodern</a:t>
            </a:r>
          </a:p>
          <a:p>
            <a:r>
              <a:rPr lang="en-GB" dirty="0" smtClean="0"/>
              <a:t>Long term profit goals </a:t>
            </a:r>
          </a:p>
          <a:p>
            <a:r>
              <a:rPr lang="en-GB" dirty="0" smtClean="0"/>
              <a:t>Flexible production </a:t>
            </a:r>
          </a:p>
          <a:p>
            <a:r>
              <a:rPr lang="en-GB" dirty="0" smtClean="0"/>
              <a:t>Worker is an investment</a:t>
            </a:r>
          </a:p>
          <a:p>
            <a:r>
              <a:rPr lang="en-GB" dirty="0" smtClean="0"/>
              <a:t>Horizontal planning</a:t>
            </a:r>
          </a:p>
          <a:p>
            <a:r>
              <a:rPr lang="en-GB" dirty="0" smtClean="0"/>
              <a:t>Internal and external customer focus </a:t>
            </a:r>
          </a:p>
          <a:p>
            <a:r>
              <a:rPr lang="en-GB" dirty="0" smtClean="0"/>
              <a:t>Planning leads to disorder and confusion</a:t>
            </a:r>
          </a:p>
          <a:p>
            <a:endParaRPr lang="en-GB"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09600"/>
            <a:ext cx="9144000" cy="1143000"/>
          </a:xfrm>
        </p:spPr>
        <p:txBody>
          <a:bodyPr>
            <a:normAutofit fontScale="90000"/>
          </a:bodyPr>
          <a:lstStyle/>
          <a:p>
            <a:r>
              <a:rPr lang="en-GB" b="1" dirty="0" smtClean="0"/>
              <a:t>Modern Versus Postmodern Principles of Management - Organising </a:t>
            </a:r>
            <a:endParaRPr lang="en-GB" dirty="0"/>
          </a:p>
        </p:txBody>
      </p:sp>
      <p:sp>
        <p:nvSpPr>
          <p:cNvPr id="3" name="Content Placeholder 2"/>
          <p:cNvSpPr>
            <a:spLocks noGrp="1"/>
          </p:cNvSpPr>
          <p:nvPr>
            <p:ph sz="half" idx="1"/>
          </p:nvPr>
        </p:nvSpPr>
        <p:spPr/>
        <p:txBody>
          <a:bodyPr>
            <a:normAutofit fontScale="70000" lnSpcReduction="20000"/>
          </a:bodyPr>
          <a:lstStyle/>
          <a:p>
            <a:r>
              <a:rPr lang="en-GB" dirty="0" smtClean="0"/>
              <a:t>One man, one job and de-skilled jobs</a:t>
            </a:r>
          </a:p>
          <a:p>
            <a:r>
              <a:rPr lang="en-GB" dirty="0" smtClean="0"/>
              <a:t>Labour-management confrontation</a:t>
            </a:r>
          </a:p>
          <a:p>
            <a:r>
              <a:rPr lang="en-GB" dirty="0" smtClean="0"/>
              <a:t>Division of departments</a:t>
            </a:r>
          </a:p>
          <a:p>
            <a:r>
              <a:rPr lang="en-GB" dirty="0" smtClean="0"/>
              <a:t>Tall is better </a:t>
            </a:r>
          </a:p>
          <a:p>
            <a:r>
              <a:rPr lang="en-GB" dirty="0" smtClean="0"/>
              <a:t>Homogeneity is strength</a:t>
            </a:r>
          </a:p>
          <a:p>
            <a:r>
              <a:rPr lang="en-GB" dirty="0" smtClean="0"/>
              <a:t>Top has voice &amp; diversity is tolerated</a:t>
            </a:r>
          </a:p>
          <a:p>
            <a:r>
              <a:rPr lang="en-GB" dirty="0" smtClean="0"/>
              <a:t>Efficiency increases with specialisation, formalisation, </a:t>
            </a:r>
            <a:r>
              <a:rPr lang="en-GB" dirty="0" err="1" smtClean="0"/>
              <a:t>routinisation</a:t>
            </a:r>
            <a:r>
              <a:rPr lang="en-GB" dirty="0" smtClean="0"/>
              <a:t>, fragmentation, division of labour</a:t>
            </a:r>
          </a:p>
          <a:p>
            <a:endParaRPr lang="en-GB" dirty="0"/>
          </a:p>
        </p:txBody>
      </p:sp>
      <p:sp>
        <p:nvSpPr>
          <p:cNvPr id="4" name="Content Placeholder 3"/>
          <p:cNvSpPr>
            <a:spLocks noGrp="1"/>
          </p:cNvSpPr>
          <p:nvPr>
            <p:ph sz="half" idx="2"/>
          </p:nvPr>
        </p:nvSpPr>
        <p:spPr/>
        <p:txBody>
          <a:bodyPr>
            <a:normAutofit fontScale="70000" lnSpcReduction="20000"/>
          </a:bodyPr>
          <a:lstStyle/>
          <a:p>
            <a:r>
              <a:rPr lang="en-GB" dirty="0" smtClean="0"/>
              <a:t>Work teams, multi-skilled workers</a:t>
            </a:r>
          </a:p>
          <a:p>
            <a:r>
              <a:rPr lang="en-GB" dirty="0" smtClean="0"/>
              <a:t>Labour-management cooperation</a:t>
            </a:r>
          </a:p>
          <a:p>
            <a:r>
              <a:rPr lang="en-GB" dirty="0" smtClean="0"/>
              <a:t>Flexible networks with permeable boundaries</a:t>
            </a:r>
          </a:p>
          <a:p>
            <a:r>
              <a:rPr lang="en-GB" dirty="0" smtClean="0"/>
              <a:t>Flat is better</a:t>
            </a:r>
          </a:p>
          <a:p>
            <a:r>
              <a:rPr lang="en-GB" dirty="0" smtClean="0"/>
              <a:t>Diversity is strength.</a:t>
            </a:r>
          </a:p>
          <a:p>
            <a:r>
              <a:rPr lang="en-GB" dirty="0" smtClean="0"/>
              <a:t>Many-voices and diversity is an asset</a:t>
            </a:r>
          </a:p>
          <a:p>
            <a:r>
              <a:rPr lang="en-GB" dirty="0" smtClean="0"/>
              <a:t>Efficiency decreases with specialisation, formalisation, </a:t>
            </a:r>
            <a:r>
              <a:rPr lang="en-GB" dirty="0" err="1" smtClean="0"/>
              <a:t>routinisation</a:t>
            </a:r>
            <a:r>
              <a:rPr lang="en-GB" dirty="0" smtClean="0"/>
              <a:t>, fragmentation, and division of labour</a:t>
            </a:r>
          </a:p>
          <a:p>
            <a:endParaRPr lang="en-GB" dirty="0"/>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74638"/>
            <a:ext cx="9144000" cy="1143000"/>
          </a:xfrm>
        </p:spPr>
        <p:txBody>
          <a:bodyPr>
            <a:normAutofit fontScale="90000"/>
          </a:bodyPr>
          <a:lstStyle/>
          <a:p>
            <a:r>
              <a:rPr lang="en-GB" b="1" dirty="0" smtClean="0"/>
              <a:t>Modern Versus Postmodern Principles of Management - Influencing</a:t>
            </a:r>
            <a:endParaRPr lang="en-GB" dirty="0"/>
          </a:p>
        </p:txBody>
      </p:sp>
      <p:sp>
        <p:nvSpPr>
          <p:cNvPr id="3" name="Content Placeholder 2"/>
          <p:cNvSpPr>
            <a:spLocks noGrp="1"/>
          </p:cNvSpPr>
          <p:nvPr>
            <p:ph sz="half" idx="1"/>
          </p:nvPr>
        </p:nvSpPr>
        <p:spPr/>
        <p:txBody>
          <a:bodyPr>
            <a:normAutofit fontScale="85000" lnSpcReduction="10000"/>
          </a:bodyPr>
          <a:lstStyle/>
          <a:p>
            <a:r>
              <a:rPr lang="en-GB" dirty="0" smtClean="0"/>
              <a:t>Authority vested in superior</a:t>
            </a:r>
          </a:p>
          <a:p>
            <a:r>
              <a:rPr lang="en-GB" dirty="0" smtClean="0"/>
              <a:t>Extrinsic rewards and punishments</a:t>
            </a:r>
          </a:p>
          <a:p>
            <a:r>
              <a:rPr lang="en-GB" dirty="0" smtClean="0"/>
              <a:t>Surveillance mechanisms everywhere</a:t>
            </a:r>
          </a:p>
          <a:p>
            <a:r>
              <a:rPr lang="en-GB" dirty="0" smtClean="0"/>
              <a:t>Women paid 68% of men; minorities paid less</a:t>
            </a:r>
          </a:p>
          <a:p>
            <a:r>
              <a:rPr lang="en-GB" dirty="0" smtClean="0"/>
              <a:t>Discourse is white male-based</a:t>
            </a:r>
          </a:p>
          <a:p>
            <a:r>
              <a:rPr lang="en-GB" dirty="0" smtClean="0"/>
              <a:t>Individual incentives </a:t>
            </a:r>
          </a:p>
          <a:p>
            <a:endParaRPr lang="en-GB" dirty="0"/>
          </a:p>
        </p:txBody>
      </p:sp>
      <p:sp>
        <p:nvSpPr>
          <p:cNvPr id="4" name="Content Placeholder 3"/>
          <p:cNvSpPr>
            <a:spLocks noGrp="1"/>
          </p:cNvSpPr>
          <p:nvPr>
            <p:ph sz="half" idx="2"/>
          </p:nvPr>
        </p:nvSpPr>
        <p:spPr/>
        <p:txBody>
          <a:bodyPr>
            <a:normAutofit fontScale="85000" lnSpcReduction="10000"/>
          </a:bodyPr>
          <a:lstStyle/>
          <a:p>
            <a:r>
              <a:rPr lang="en-GB" dirty="0" smtClean="0"/>
              <a:t>Authority delegated to leaders by teams</a:t>
            </a:r>
          </a:p>
          <a:p>
            <a:r>
              <a:rPr lang="en-GB" dirty="0" smtClean="0"/>
              <a:t>Intrinsic, empowered, ownership over work process</a:t>
            </a:r>
          </a:p>
          <a:p>
            <a:r>
              <a:rPr lang="en-GB" dirty="0" smtClean="0"/>
              <a:t>People are self-disciplined</a:t>
            </a:r>
          </a:p>
          <a:p>
            <a:r>
              <a:rPr lang="en-GB" dirty="0" smtClean="0"/>
              <a:t>Women and minorities equally paid</a:t>
            </a:r>
          </a:p>
          <a:p>
            <a:r>
              <a:rPr lang="en-GB" dirty="0" err="1" smtClean="0"/>
              <a:t>Polyvocal</a:t>
            </a:r>
            <a:r>
              <a:rPr lang="en-GB" dirty="0" smtClean="0"/>
              <a:t>/</a:t>
            </a:r>
            <a:r>
              <a:rPr lang="en-GB" dirty="0" err="1" smtClean="0"/>
              <a:t>polylogic</a:t>
            </a:r>
            <a:r>
              <a:rPr lang="en-GB" dirty="0" smtClean="0"/>
              <a:t> discourse</a:t>
            </a:r>
          </a:p>
          <a:p>
            <a:r>
              <a:rPr lang="en-GB" dirty="0" smtClean="0"/>
              <a:t>Team incentives</a:t>
            </a:r>
          </a:p>
          <a:p>
            <a:endParaRPr lang="en-GB"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09600"/>
            <a:ext cx="9144000" cy="1143000"/>
          </a:xfrm>
        </p:spPr>
        <p:txBody>
          <a:bodyPr>
            <a:normAutofit fontScale="90000"/>
          </a:bodyPr>
          <a:lstStyle/>
          <a:p>
            <a:r>
              <a:rPr lang="en-GB" b="1" dirty="0" smtClean="0"/>
              <a:t>Modern Versus Postmodern Principles of Management - Leading</a:t>
            </a:r>
            <a:endParaRPr lang="en-GB" dirty="0"/>
          </a:p>
        </p:txBody>
      </p:sp>
      <p:sp>
        <p:nvSpPr>
          <p:cNvPr id="3" name="Content Placeholder 2"/>
          <p:cNvSpPr>
            <a:spLocks noGrp="1"/>
          </p:cNvSpPr>
          <p:nvPr>
            <p:ph sz="half" idx="1"/>
          </p:nvPr>
        </p:nvSpPr>
        <p:spPr/>
        <p:txBody>
          <a:bodyPr>
            <a:normAutofit lnSpcReduction="10000"/>
          </a:bodyPr>
          <a:lstStyle/>
          <a:p>
            <a:r>
              <a:rPr lang="en-GB" dirty="0" smtClean="0"/>
              <a:t>Theory X or Y </a:t>
            </a:r>
          </a:p>
          <a:p>
            <a:r>
              <a:rPr lang="en-GB" dirty="0" smtClean="0"/>
              <a:t>Centralised with many layers and rules</a:t>
            </a:r>
          </a:p>
          <a:p>
            <a:r>
              <a:rPr lang="en-GB" dirty="0" smtClean="0"/>
              <a:t>Boss centred</a:t>
            </a:r>
          </a:p>
          <a:p>
            <a:r>
              <a:rPr lang="en-GB" dirty="0" smtClean="0"/>
              <a:t>White male career tracks</a:t>
            </a:r>
          </a:p>
          <a:p>
            <a:r>
              <a:rPr lang="en-GB" dirty="0" smtClean="0"/>
              <a:t>Tell them what to do</a:t>
            </a:r>
          </a:p>
          <a:p>
            <a:endParaRPr lang="en-GB" dirty="0"/>
          </a:p>
        </p:txBody>
      </p:sp>
      <p:sp>
        <p:nvSpPr>
          <p:cNvPr id="4" name="Content Placeholder 3"/>
          <p:cNvSpPr>
            <a:spLocks noGrp="1"/>
          </p:cNvSpPr>
          <p:nvPr>
            <p:ph sz="half" idx="2"/>
          </p:nvPr>
        </p:nvSpPr>
        <p:spPr/>
        <p:txBody>
          <a:bodyPr>
            <a:normAutofit lnSpcReduction="10000"/>
          </a:bodyPr>
          <a:lstStyle/>
          <a:p>
            <a:r>
              <a:rPr lang="en-GB" dirty="0" smtClean="0"/>
              <a:t>Theory S (Servant Leadership) </a:t>
            </a:r>
          </a:p>
          <a:p>
            <a:r>
              <a:rPr lang="en-GB" dirty="0" smtClean="0"/>
              <a:t>Decentralised with few layers and wide spans</a:t>
            </a:r>
          </a:p>
          <a:p>
            <a:r>
              <a:rPr lang="en-GB" dirty="0" smtClean="0"/>
              <a:t>People centred</a:t>
            </a:r>
          </a:p>
          <a:p>
            <a:r>
              <a:rPr lang="en-GB" dirty="0" smtClean="0"/>
              <a:t>Tracks for women and minorities</a:t>
            </a:r>
          </a:p>
          <a:p>
            <a:r>
              <a:rPr lang="en-GB" dirty="0" smtClean="0"/>
              <a:t>Visionary </a:t>
            </a:r>
          </a:p>
          <a:p>
            <a:endParaRPr lang="en-GB"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609600"/>
            <a:ext cx="9144000" cy="1143000"/>
          </a:xfrm>
        </p:spPr>
        <p:txBody>
          <a:bodyPr>
            <a:normAutofit fontScale="90000"/>
          </a:bodyPr>
          <a:lstStyle/>
          <a:p>
            <a:r>
              <a:rPr lang="en-GB" b="1" dirty="0" smtClean="0"/>
              <a:t>Modern Versus Postmodern Principles of Management - Leading</a:t>
            </a:r>
            <a:endParaRPr lang="en-GB" dirty="0"/>
          </a:p>
        </p:txBody>
      </p:sp>
      <p:sp>
        <p:nvSpPr>
          <p:cNvPr id="3" name="Content Placeholder 2"/>
          <p:cNvSpPr>
            <a:spLocks noGrp="1"/>
          </p:cNvSpPr>
          <p:nvPr>
            <p:ph sz="half" idx="1"/>
          </p:nvPr>
        </p:nvSpPr>
        <p:spPr/>
        <p:txBody>
          <a:bodyPr>
            <a:normAutofit fontScale="85000" lnSpcReduction="20000"/>
          </a:bodyPr>
          <a:lstStyle/>
          <a:p>
            <a:r>
              <a:rPr lang="en-GB" dirty="0" smtClean="0"/>
              <a:t>Centralised control</a:t>
            </a:r>
          </a:p>
          <a:p>
            <a:r>
              <a:rPr lang="en-GB" dirty="0" smtClean="0"/>
              <a:t>End-of-line inspection </a:t>
            </a:r>
          </a:p>
          <a:p>
            <a:r>
              <a:rPr lang="en-GB" dirty="0" smtClean="0"/>
              <a:t>Micro surveillance</a:t>
            </a:r>
          </a:p>
          <a:p>
            <a:r>
              <a:rPr lang="en-GB" dirty="0" smtClean="0"/>
              <a:t>Red tape</a:t>
            </a:r>
          </a:p>
          <a:p>
            <a:r>
              <a:rPr lang="en-GB" dirty="0" smtClean="0"/>
              <a:t>Lots of procedures, rules, &amp; computers for surveillance</a:t>
            </a:r>
          </a:p>
          <a:p>
            <a:r>
              <a:rPr lang="en-GB" dirty="0" smtClean="0"/>
              <a:t>Train top of pyramid</a:t>
            </a:r>
          </a:p>
          <a:p>
            <a:r>
              <a:rPr lang="en-GB" dirty="0" smtClean="0"/>
              <a:t>Measure result criteria</a:t>
            </a:r>
          </a:p>
          <a:p>
            <a:r>
              <a:rPr lang="en-GB" dirty="0" smtClean="0"/>
              <a:t>Hoard information</a:t>
            </a:r>
          </a:p>
          <a:p>
            <a:r>
              <a:rPr lang="en-GB" dirty="0" smtClean="0"/>
              <a:t>Fear-based controls</a:t>
            </a:r>
          </a:p>
          <a:p>
            <a:endParaRPr lang="en-GB" dirty="0"/>
          </a:p>
        </p:txBody>
      </p:sp>
      <p:sp>
        <p:nvSpPr>
          <p:cNvPr id="4" name="Content Placeholder 3"/>
          <p:cNvSpPr>
            <a:spLocks noGrp="1"/>
          </p:cNvSpPr>
          <p:nvPr>
            <p:ph sz="half" idx="2"/>
          </p:nvPr>
        </p:nvSpPr>
        <p:spPr/>
        <p:txBody>
          <a:bodyPr>
            <a:normAutofit fontScale="85000" lnSpcReduction="20000"/>
          </a:bodyPr>
          <a:lstStyle/>
          <a:p>
            <a:r>
              <a:rPr lang="en-GB" dirty="0" smtClean="0"/>
              <a:t>Decentralised control </a:t>
            </a:r>
          </a:p>
          <a:p>
            <a:r>
              <a:rPr lang="en-GB" dirty="0" smtClean="0"/>
              <a:t>Quality control is everyone's job</a:t>
            </a:r>
          </a:p>
          <a:p>
            <a:r>
              <a:rPr lang="en-GB" dirty="0" smtClean="0"/>
              <a:t>Two-way surveillance </a:t>
            </a:r>
          </a:p>
          <a:p>
            <a:r>
              <a:rPr lang="en-GB" dirty="0" smtClean="0"/>
              <a:t>Cut red tape</a:t>
            </a:r>
          </a:p>
          <a:p>
            <a:r>
              <a:rPr lang="en-GB" dirty="0" smtClean="0"/>
              <a:t>Dump procedures </a:t>
            </a:r>
          </a:p>
          <a:p>
            <a:r>
              <a:rPr lang="en-GB" dirty="0" smtClean="0"/>
              <a:t>Train people</a:t>
            </a:r>
          </a:p>
          <a:p>
            <a:r>
              <a:rPr lang="en-GB" dirty="0" smtClean="0"/>
              <a:t>Measure process criteria</a:t>
            </a:r>
          </a:p>
          <a:p>
            <a:r>
              <a:rPr lang="en-GB" dirty="0" smtClean="0"/>
              <a:t>Information is given to all </a:t>
            </a:r>
          </a:p>
          <a:p>
            <a:r>
              <a:rPr lang="en-GB" dirty="0" smtClean="0"/>
              <a:t>Self-control</a:t>
            </a:r>
            <a:endParaRPr lang="en-GB"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fontScale="90000"/>
          </a:bodyPr>
          <a:lstStyle/>
          <a:p>
            <a:r>
              <a:rPr lang="en-GB" b="1" dirty="0" smtClean="0"/>
              <a:t>Is there a Postmodern Organisation? </a:t>
            </a:r>
            <a:endParaRPr lang="en-GB" dirty="0"/>
          </a:p>
        </p:txBody>
      </p:sp>
      <p:sp>
        <p:nvSpPr>
          <p:cNvPr id="6" name="Content Placeholder 5"/>
          <p:cNvSpPr>
            <a:spLocks noGrp="1"/>
          </p:cNvSpPr>
          <p:nvPr>
            <p:ph idx="1"/>
          </p:nvPr>
        </p:nvSpPr>
        <p:spPr/>
        <p:txBody>
          <a:bodyPr>
            <a:normAutofit fontScale="85000" lnSpcReduction="10000"/>
          </a:bodyPr>
          <a:lstStyle/>
          <a:p>
            <a:r>
              <a:rPr lang="en-GB" dirty="0" smtClean="0"/>
              <a:t>The postmodern organisational form has been used as a contrast to bureaucratic forms of organisation</a:t>
            </a:r>
          </a:p>
          <a:p>
            <a:r>
              <a:rPr lang="en-GB" dirty="0" err="1" smtClean="0"/>
              <a:t>Drucker</a:t>
            </a:r>
            <a:r>
              <a:rPr lang="en-GB" dirty="0" smtClean="0"/>
              <a:t> first applied the term "postmodern" to organisation, in 1957</a:t>
            </a:r>
          </a:p>
          <a:p>
            <a:r>
              <a:rPr lang="en-GB" dirty="0" smtClean="0"/>
              <a:t>By postmodern, </a:t>
            </a:r>
            <a:r>
              <a:rPr lang="en-GB" dirty="0" err="1" smtClean="0"/>
              <a:t>Drucker</a:t>
            </a:r>
            <a:r>
              <a:rPr lang="en-GB" dirty="0" smtClean="0"/>
              <a:t>, meant a shift from </a:t>
            </a:r>
            <a:r>
              <a:rPr lang="en-GB" dirty="0" smtClean="0"/>
              <a:t> </a:t>
            </a:r>
            <a:r>
              <a:rPr lang="en-GB" smtClean="0"/>
              <a:t>cause/effect </a:t>
            </a:r>
            <a:r>
              <a:rPr lang="en-GB" smtClean="0"/>
              <a:t>to </a:t>
            </a:r>
            <a:r>
              <a:rPr lang="en-GB" dirty="0" smtClean="0"/>
              <a:t>a new universe of pattern, purpose, and process</a:t>
            </a:r>
          </a:p>
          <a:p>
            <a:r>
              <a:rPr lang="en-GB" dirty="0" smtClean="0"/>
              <a:t>Now called  loosely coupled, fluid, organic, and </a:t>
            </a:r>
            <a:r>
              <a:rPr lang="en-GB" dirty="0" err="1" smtClean="0"/>
              <a:t>adhocratic</a:t>
            </a:r>
            <a:r>
              <a:rPr lang="en-GB" dirty="0" smtClean="0"/>
              <a:t> instead of the static bureaucratic structures</a:t>
            </a:r>
            <a:endParaRPr lang="en-GB"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Continued</a:t>
            </a:r>
            <a:endParaRPr lang="en-GB" dirty="0"/>
          </a:p>
        </p:txBody>
      </p:sp>
      <p:sp>
        <p:nvSpPr>
          <p:cNvPr id="3" name="Content Placeholder 2"/>
          <p:cNvSpPr>
            <a:spLocks noGrp="1"/>
          </p:cNvSpPr>
          <p:nvPr>
            <p:ph idx="1"/>
          </p:nvPr>
        </p:nvSpPr>
        <p:spPr/>
        <p:txBody>
          <a:bodyPr>
            <a:normAutofit/>
          </a:bodyPr>
          <a:lstStyle/>
          <a:p>
            <a:r>
              <a:rPr lang="en-GB" dirty="0" smtClean="0"/>
              <a:t>Hybrid or pure forms of postmodern organisation?</a:t>
            </a:r>
          </a:p>
          <a:p>
            <a:r>
              <a:rPr lang="en-GB" dirty="0" smtClean="0"/>
              <a:t>See </a:t>
            </a:r>
            <a:r>
              <a:rPr lang="en-GB" dirty="0" err="1" smtClean="0"/>
              <a:t>Boje</a:t>
            </a:r>
            <a:r>
              <a:rPr lang="en-GB" dirty="0" smtClean="0"/>
              <a:t> and </a:t>
            </a:r>
            <a:r>
              <a:rPr lang="en-GB" dirty="0" err="1" smtClean="0"/>
              <a:t>Dennehy</a:t>
            </a:r>
            <a:r>
              <a:rPr lang="en-GB" dirty="0" smtClean="0"/>
              <a:t> (1994), Clegg (1990), and Hirschman and Holbrook (1992).</a:t>
            </a:r>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28596" y="1071546"/>
            <a:ext cx="8229600" cy="1143000"/>
          </a:xfrm>
        </p:spPr>
        <p:txBody>
          <a:bodyPr>
            <a:noAutofit/>
          </a:bodyPr>
          <a:lstStyle/>
          <a:p>
            <a:r>
              <a:rPr lang="en-GB" sz="3600" dirty="0" smtClean="0"/>
              <a:t>If postmodern organisation is replacing bureaucracy then there is a question to be asked?</a:t>
            </a:r>
            <a:endParaRPr lang="en-GB" sz="3600" dirty="0"/>
          </a:p>
        </p:txBody>
      </p:sp>
      <p:sp>
        <p:nvSpPr>
          <p:cNvPr id="5" name="Text Placeholder 4"/>
          <p:cNvSpPr>
            <a:spLocks noGrp="1"/>
          </p:cNvSpPr>
          <p:nvPr>
            <p:ph idx="1"/>
          </p:nvPr>
        </p:nvSpPr>
        <p:spPr>
          <a:xfrm>
            <a:off x="457200" y="2714620"/>
            <a:ext cx="8229600" cy="3411543"/>
          </a:xfrm>
        </p:spPr>
        <p:txBody>
          <a:bodyPr/>
          <a:lstStyle/>
          <a:p>
            <a:r>
              <a:rPr lang="en-GB" dirty="0" err="1" smtClean="0"/>
              <a:t>Krantz</a:t>
            </a:r>
            <a:r>
              <a:rPr lang="en-GB" dirty="0" smtClean="0"/>
              <a:t> (1996) - Can we get along without bureaucracy?</a:t>
            </a:r>
            <a:endParaRPr lang="en-GB" dirty="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smtClean="0"/>
              <a:t>Postmodern organisation</a:t>
            </a:r>
            <a:endParaRPr lang="en-GB" dirty="0"/>
          </a:p>
        </p:txBody>
      </p:sp>
      <p:sp>
        <p:nvSpPr>
          <p:cNvPr id="6" name="Content Placeholder 5"/>
          <p:cNvSpPr>
            <a:spLocks noGrp="1"/>
          </p:cNvSpPr>
          <p:nvPr>
            <p:ph idx="1"/>
          </p:nvPr>
        </p:nvSpPr>
        <p:spPr/>
        <p:txBody>
          <a:bodyPr>
            <a:normAutofit/>
          </a:bodyPr>
          <a:lstStyle/>
          <a:p>
            <a:r>
              <a:rPr lang="en-GB" dirty="0" smtClean="0">
                <a:hlinkClick r:id="rId3"/>
              </a:rPr>
              <a:t>http://www.youtube.com/watch?v=KT1Eu03Q0SE</a:t>
            </a:r>
            <a:endParaRPr lang="en-GB" dirty="0" smtClean="0"/>
          </a:p>
          <a:p>
            <a:r>
              <a:rPr lang="en-GB" dirty="0" smtClean="0"/>
              <a:t>http://www.youtube.com/watch?v=lVeIMFlvn0I</a:t>
            </a:r>
            <a:endParaRPr lang="en-GB" dirty="0"/>
          </a:p>
        </p:txBody>
      </p:sp>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Theme1">
  <a:themeElements>
    <a:clrScheme name="Ribbons 1">
      <a:dk1>
        <a:srgbClr val="220011"/>
      </a:dk1>
      <a:lt1>
        <a:srgbClr val="FFFFCC"/>
      </a:lt1>
      <a:dk2>
        <a:srgbClr val="660033"/>
      </a:dk2>
      <a:lt2>
        <a:srgbClr val="FFCC00"/>
      </a:lt2>
      <a:accent1>
        <a:srgbClr val="CC0099"/>
      </a:accent1>
      <a:accent2>
        <a:srgbClr val="56002B"/>
      </a:accent2>
      <a:accent3>
        <a:srgbClr val="B8AAAD"/>
      </a:accent3>
      <a:accent4>
        <a:srgbClr val="DADAAE"/>
      </a:accent4>
      <a:accent5>
        <a:srgbClr val="E2AACA"/>
      </a:accent5>
      <a:accent6>
        <a:srgbClr val="4D0026"/>
      </a:accent6>
      <a:hlink>
        <a:srgbClr val="9C004E"/>
      </a:hlink>
      <a:folHlink>
        <a:srgbClr val="FF6600"/>
      </a:folHlink>
    </a:clrScheme>
    <a:fontScheme name="Ribbons">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charset="0"/>
          </a:defRPr>
        </a:defPPr>
      </a:lstStyle>
    </a:lnDef>
  </a:objectDefaults>
  <a:extraClrSchemeLst>
    <a:extraClrScheme>
      <a:clrScheme name="Ribbons 1">
        <a:dk1>
          <a:srgbClr val="220011"/>
        </a:dk1>
        <a:lt1>
          <a:srgbClr val="FFFFCC"/>
        </a:lt1>
        <a:dk2>
          <a:srgbClr val="660033"/>
        </a:dk2>
        <a:lt2>
          <a:srgbClr val="FFCC00"/>
        </a:lt2>
        <a:accent1>
          <a:srgbClr val="CC0099"/>
        </a:accent1>
        <a:accent2>
          <a:srgbClr val="56002B"/>
        </a:accent2>
        <a:accent3>
          <a:srgbClr val="B8AAAD"/>
        </a:accent3>
        <a:accent4>
          <a:srgbClr val="DADAAE"/>
        </a:accent4>
        <a:accent5>
          <a:srgbClr val="E2AACA"/>
        </a:accent5>
        <a:accent6>
          <a:srgbClr val="4D0026"/>
        </a:accent6>
        <a:hlink>
          <a:srgbClr val="9C004E"/>
        </a:hlink>
        <a:folHlink>
          <a:srgbClr val="FF6600"/>
        </a:folHlink>
      </a:clrScheme>
      <a:clrMap bg1="dk2" tx1="lt1" bg2="dk1" tx2="lt2" accent1="accent1" accent2="accent2" accent3="accent3" accent4="accent4" accent5="accent5" accent6="accent6" hlink="hlink" folHlink="folHlink"/>
    </a:extraClrScheme>
    <a:extraClrScheme>
      <a:clrScheme name="Ribbons 2">
        <a:dk1>
          <a:srgbClr val="001600"/>
        </a:dk1>
        <a:lt1>
          <a:srgbClr val="669900"/>
        </a:lt1>
        <a:dk2>
          <a:srgbClr val="000000"/>
        </a:dk2>
        <a:lt2>
          <a:srgbClr val="006600"/>
        </a:lt2>
        <a:accent1>
          <a:srgbClr val="336600"/>
        </a:accent1>
        <a:accent2>
          <a:srgbClr val="89BA00"/>
        </a:accent2>
        <a:accent3>
          <a:srgbClr val="B8CAAA"/>
        </a:accent3>
        <a:accent4>
          <a:srgbClr val="001100"/>
        </a:accent4>
        <a:accent5>
          <a:srgbClr val="ADB8AA"/>
        </a:accent5>
        <a:accent6>
          <a:srgbClr val="7CA800"/>
        </a:accent6>
        <a:hlink>
          <a:srgbClr val="FFCC00"/>
        </a:hlink>
        <a:folHlink>
          <a:srgbClr val="FF7C80"/>
        </a:folHlink>
      </a:clrScheme>
      <a:clrMap bg1="lt1" tx1="dk1" bg2="lt2" tx2="dk2" accent1="accent1" accent2="accent2" accent3="accent3" accent4="accent4" accent5="accent5" accent6="accent6" hlink="hlink" folHlink="folHlink"/>
    </a:extraClrScheme>
    <a:extraClrScheme>
      <a:clrScheme name="Ribbons 3">
        <a:dk1>
          <a:srgbClr val="000000"/>
        </a:dk1>
        <a:lt1>
          <a:srgbClr val="B2B2B2"/>
        </a:lt1>
        <a:dk2>
          <a:srgbClr val="000000"/>
        </a:dk2>
        <a:lt2>
          <a:srgbClr val="777777"/>
        </a:lt2>
        <a:accent1>
          <a:srgbClr val="CBCBCB"/>
        </a:accent1>
        <a:accent2>
          <a:srgbClr val="969696"/>
        </a:accent2>
        <a:accent3>
          <a:srgbClr val="D5D5D5"/>
        </a:accent3>
        <a:accent4>
          <a:srgbClr val="000000"/>
        </a:accent4>
        <a:accent5>
          <a:srgbClr val="E2E2E2"/>
        </a:accent5>
        <a:accent6>
          <a:srgbClr val="878787"/>
        </a:accent6>
        <a:hlink>
          <a:srgbClr val="333333"/>
        </a:hlink>
        <a:folHlink>
          <a:srgbClr val="777777"/>
        </a:folHlink>
      </a:clrScheme>
      <a:clrMap bg1="lt1" tx1="dk1" bg2="lt2" tx2="dk2" accent1="accent1" accent2="accent2" accent3="accent3" accent4="accent4" accent5="accent5" accent6="accent6" hlink="hlink" folHlink="folHlink"/>
    </a:extraClrScheme>
    <a:extraClrScheme>
      <a:clrScheme name="Ribbons 4">
        <a:dk1>
          <a:srgbClr val="000F1E"/>
        </a:dk1>
        <a:lt1>
          <a:srgbClr val="FFFFFF"/>
        </a:lt1>
        <a:dk2>
          <a:srgbClr val="003366"/>
        </a:dk2>
        <a:lt2>
          <a:srgbClr val="33CCCC"/>
        </a:lt2>
        <a:accent1>
          <a:srgbClr val="006699"/>
        </a:accent1>
        <a:accent2>
          <a:srgbClr val="003366"/>
        </a:accent2>
        <a:accent3>
          <a:srgbClr val="AAADB8"/>
        </a:accent3>
        <a:accent4>
          <a:srgbClr val="DADADA"/>
        </a:accent4>
        <a:accent5>
          <a:srgbClr val="AAB8CA"/>
        </a:accent5>
        <a:accent6>
          <a:srgbClr val="002D5C"/>
        </a:accent6>
        <a:hlink>
          <a:srgbClr val="0099CC"/>
        </a:hlink>
        <a:folHlink>
          <a:srgbClr val="009999"/>
        </a:folHlink>
      </a:clrScheme>
      <a:clrMap bg1="dk2" tx1="lt1" bg2="dk1" tx2="lt2" accent1="accent1" accent2="accent2" accent3="accent3" accent4="accent4" accent5="accent5" accent6="accent6" hlink="hlink" folHlink="folHlink"/>
    </a:extraClrScheme>
    <a:extraClrScheme>
      <a:clrScheme name="Ribbons 5">
        <a:dk1>
          <a:srgbClr val="002F2E"/>
        </a:dk1>
        <a:lt1>
          <a:srgbClr val="FFFFFF"/>
        </a:lt1>
        <a:dk2>
          <a:srgbClr val="008080"/>
        </a:dk2>
        <a:lt2>
          <a:srgbClr val="66FFCC"/>
        </a:lt2>
        <a:accent1>
          <a:srgbClr val="0099CC"/>
        </a:accent1>
        <a:accent2>
          <a:srgbClr val="005250"/>
        </a:accent2>
        <a:accent3>
          <a:srgbClr val="AAC0C0"/>
        </a:accent3>
        <a:accent4>
          <a:srgbClr val="DADADA"/>
        </a:accent4>
        <a:accent5>
          <a:srgbClr val="AACAE2"/>
        </a:accent5>
        <a:accent6>
          <a:srgbClr val="004948"/>
        </a:accent6>
        <a:hlink>
          <a:srgbClr val="00CC99"/>
        </a:hlink>
        <a:folHlink>
          <a:srgbClr val="009999"/>
        </a:folHlink>
      </a:clrScheme>
      <a:clrMap bg1="dk2" tx1="lt1" bg2="dk1" tx2="lt2" accent1="accent1" accent2="accent2" accent3="accent3" accent4="accent4" accent5="accent5" accent6="accent6" hlink="hlink" folHlink="folHlink"/>
    </a:extraClrScheme>
    <a:extraClrScheme>
      <a:clrScheme name="Ribbons 6">
        <a:dk1>
          <a:srgbClr val="000022"/>
        </a:dk1>
        <a:lt1>
          <a:srgbClr val="FFFFFF"/>
        </a:lt1>
        <a:dk2>
          <a:srgbClr val="000066"/>
        </a:dk2>
        <a:lt2>
          <a:srgbClr val="FFCC00"/>
        </a:lt2>
        <a:accent1>
          <a:srgbClr val="666699"/>
        </a:accent1>
        <a:accent2>
          <a:srgbClr val="000048"/>
        </a:accent2>
        <a:accent3>
          <a:srgbClr val="AAAAB8"/>
        </a:accent3>
        <a:accent4>
          <a:srgbClr val="DADADA"/>
        </a:accent4>
        <a:accent5>
          <a:srgbClr val="B8B8CA"/>
        </a:accent5>
        <a:accent6>
          <a:srgbClr val="000040"/>
        </a:accent6>
        <a:hlink>
          <a:srgbClr val="9999FF"/>
        </a:hlink>
        <a:folHlink>
          <a:srgbClr val="000099"/>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Theme1</Template>
  <TotalTime>1793</TotalTime>
  <Words>1940</Words>
  <Application>Microsoft Office PowerPoint</Application>
  <PresentationFormat>On-screen Show (4:3)</PresentationFormat>
  <Paragraphs>190</Paragraphs>
  <Slides>15</Slides>
  <Notes>11</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Theme1</vt:lpstr>
      <vt:lpstr>Critical Perspectives in Management</vt:lpstr>
      <vt:lpstr>Critical .....</vt:lpstr>
      <vt:lpstr>Bureaucracy </vt:lpstr>
      <vt:lpstr>McDonaldisation</vt:lpstr>
      <vt:lpstr>Slide 5</vt:lpstr>
      <vt:lpstr>The postmodern organisation</vt:lpstr>
      <vt:lpstr> Modern Versus Postmodern Principles of Management - Planning </vt:lpstr>
      <vt:lpstr>Modern Versus Postmodern Principles of Management - Organising </vt:lpstr>
      <vt:lpstr>Modern Versus Postmodern Principles of Management - Influencing</vt:lpstr>
      <vt:lpstr>Modern Versus Postmodern Principles of Management - Leading</vt:lpstr>
      <vt:lpstr>Modern Versus Postmodern Principles of Management - Leading</vt:lpstr>
      <vt:lpstr>Is there a Postmodern Organisation? </vt:lpstr>
      <vt:lpstr>Continued</vt:lpstr>
      <vt:lpstr>If postmodern organisation is replacing bureaucracy then there is a question to be asked?</vt:lpstr>
      <vt:lpstr>Postmodern organisation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 Issues in Management</dc:title>
  <dc:creator>George Jawad</dc:creator>
  <cp:lastModifiedBy>bus-cj</cp:lastModifiedBy>
  <cp:revision>45</cp:revision>
  <dcterms:created xsi:type="dcterms:W3CDTF">2011-10-02T19:49:20Z</dcterms:created>
  <dcterms:modified xsi:type="dcterms:W3CDTF">2011-11-22T09:55:49Z</dcterms:modified>
</cp:coreProperties>
</file>