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40"/>
  </p:notesMasterIdLst>
  <p:sldIdLst>
    <p:sldId id="257" r:id="rId2"/>
    <p:sldId id="259" r:id="rId3"/>
    <p:sldId id="258" r:id="rId4"/>
    <p:sldId id="296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8" r:id="rId31"/>
    <p:sldId id="289" r:id="rId32"/>
    <p:sldId id="290" r:id="rId33"/>
    <p:sldId id="291" r:id="rId34"/>
    <p:sldId id="292" r:id="rId35"/>
    <p:sldId id="293" r:id="rId36"/>
    <p:sldId id="295" r:id="rId37"/>
    <p:sldId id="297" r:id="rId38"/>
    <p:sldId id="294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F56774-3768-4CB9-A529-2EEF1CC0B156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E5962F-8731-46AB-89EC-5209D8D596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856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8405D8CC-1C0E-4C37-8BC6-5E25A9902942}" type="slidenum">
              <a:rPr lang="en-GB" altLang="en-US" smtClean="0">
                <a:latin typeface="Arial" charset="0"/>
              </a:rPr>
              <a:pPr/>
              <a:t>1</a:t>
            </a:fld>
            <a:endParaRPr lang="en-GB" altLang="en-US" dirty="0" smtClean="0">
              <a:latin typeface="Arial" charset="0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88016464-66F0-4DC6-A320-27C8093CF508}" type="slidenum">
              <a:rPr lang="en-GB" altLang="en-US" smtClean="0">
                <a:latin typeface="Arial" charset="0"/>
              </a:rPr>
              <a:pPr/>
              <a:t>11</a:t>
            </a:fld>
            <a:endParaRPr lang="en-GB" altLang="en-US" dirty="0" smtClean="0">
              <a:latin typeface="Arial" charset="0"/>
            </a:endParaRPr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9C5D6470-7E82-4407-A07C-541EC021380E}" type="slidenum">
              <a:rPr lang="en-GB" altLang="en-US" smtClean="0">
                <a:latin typeface="Arial" charset="0"/>
              </a:rPr>
              <a:pPr/>
              <a:t>12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/>
              <a:t>Most research focuses on the effects of outdoor activities on young people (Brand, 2001)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A43A339A-730A-4C50-82F2-5CD73CF6FF77}" type="slidenum">
              <a:rPr lang="en-GB" altLang="en-US" smtClean="0">
                <a:latin typeface="Arial" charset="0"/>
              </a:rPr>
              <a:pPr/>
              <a:t>13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 smtClean="0"/>
              <a:t>Why do some people want to climb a mountain</a:t>
            </a:r>
          </a:p>
          <a:p>
            <a:pPr eaLnBrk="1" hangingPunct="1"/>
            <a:r>
              <a:rPr lang="en-GB" altLang="en-US" dirty="0" smtClean="0"/>
              <a:t>What motivates adventurers to reach the North Pole</a:t>
            </a:r>
          </a:p>
          <a:p>
            <a:pPr eaLnBrk="1" hangingPunct="1"/>
            <a:r>
              <a:rPr lang="en-GB" altLang="en-US" dirty="0" smtClean="0"/>
              <a:t>Ellen </a:t>
            </a:r>
            <a:r>
              <a:rPr lang="en-GB" altLang="en-US" dirty="0" err="1" smtClean="0"/>
              <a:t>mcarthur</a:t>
            </a:r>
            <a:r>
              <a:rPr lang="en-GB" altLang="en-US" dirty="0" smtClean="0"/>
              <a:t> sailed around world singlehandedly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2C453EF6-F5E2-457A-BDF3-40F5DD7EF9C1}" type="slidenum">
              <a:rPr lang="en-GB" altLang="en-US" smtClean="0">
                <a:latin typeface="Arial" charset="0"/>
              </a:rPr>
              <a:pPr/>
              <a:t>14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E1B01C27-4297-411D-98B0-152ED095EF15}" type="slidenum">
              <a:rPr lang="en-GB" altLang="en-US" smtClean="0">
                <a:latin typeface="Arial" charset="0"/>
              </a:rPr>
              <a:pPr/>
              <a:t>15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C3092ED0-5BA5-482B-92FA-936AC3C2B23D}" type="slidenum">
              <a:rPr lang="en-GB" altLang="en-US" smtClean="0">
                <a:latin typeface="Arial" charset="0"/>
              </a:rPr>
              <a:pPr/>
              <a:t>16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/>
              <a:t>early theoretical developments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Behaviouristic approach</a:t>
            </a:r>
          </a:p>
          <a:p>
            <a:pPr eaLnBrk="1" hangingPunct="1"/>
            <a:r>
              <a:rPr lang="en-GB" altLang="en-US" smtClean="0"/>
              <a:t>stimulus response... we are passive in the decision making process (perception is not required!)  considering motivation as the willingness to engage in behaviour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Skinners work Pavlov etc salivating dogs – behaviour through a primary drive – response conditioned to stimuli passive in that process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Interactional </a:t>
            </a:r>
          </a:p>
          <a:p>
            <a:pPr eaLnBrk="1" hangingPunct="1"/>
            <a:r>
              <a:rPr lang="en-GB" altLang="en-US" smtClean="0"/>
              <a:t>intention to engage in behaviour is determined through an interaction between the person and the environment. Perception becomes a vital part of the process which underpins the likelihood to engage/persist with behaviour etc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Collectively this has led to the study two types of motivation</a:t>
            </a:r>
          </a:p>
          <a:p>
            <a:pPr eaLnBrk="1" hangingPunct="1"/>
            <a:r>
              <a:rPr lang="en-GB" altLang="en-US" smtClean="0"/>
              <a:t>IM/EM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2ABD72B-46F5-4FEE-854D-E4FFA1336035}" type="slidenum">
              <a:rPr lang="en-GB" altLang="en-US" smtClean="0">
                <a:latin typeface="Arial" charset="0"/>
              </a:rPr>
              <a:pPr/>
              <a:t>17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B8F2BC5B-97ED-4E20-BD2C-0F1FE08DD17B}" type="slidenum">
              <a:rPr lang="en-GB" altLang="en-US" smtClean="0">
                <a:latin typeface="Arial" charset="0"/>
              </a:rPr>
              <a:pPr/>
              <a:t>18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/>
              <a:t>IM behaviours for interest and enjoyment e.g.., i go running because I like it and the fun sensations that i experience whilst doing the activity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EM – behaviours engaged in for attainment of external outcomes – Pertains to the elite level of the spectrum – prestige... honours etc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AM – absence of the desire to act... loss of motivation to train etc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Research has tended to suggest that engagement/persistence in behaviour occurs through mainating and increasing IM rather than EM (issues in elite performance sport See Hardy 1998 etc</a:t>
            </a:r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9FD6B5DE-672E-4BA1-80C8-69DB054F77A2}" type="slidenum">
              <a:rPr lang="en-GB" altLang="en-US" smtClean="0">
                <a:latin typeface="Arial" charset="0"/>
              </a:rPr>
              <a:pPr/>
              <a:t>19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052EADD-B495-4048-B0BE-51A72CF1D924}" type="slidenum">
              <a:rPr lang="en-GB" altLang="en-US" smtClean="0">
                <a:latin typeface="Arial" charset="0"/>
              </a:rPr>
              <a:pPr/>
              <a:t>20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5FBDA9D5-EC61-4593-AA8F-F408EAF39C78}" type="slidenum">
              <a:rPr lang="en-GB" altLang="en-US" smtClean="0">
                <a:latin typeface="Arial" charset="0"/>
              </a:rPr>
              <a:pPr/>
              <a:t>21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E7FBA484-4C6B-48F8-9B7C-B95E6C58F226}" type="slidenum">
              <a:rPr lang="en-GB" altLang="en-US" smtClean="0">
                <a:latin typeface="Arial" charset="0"/>
              </a:rPr>
              <a:pPr/>
              <a:t>22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/>
              <a:t>Based on arguments of locus of causality/locus of control 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579D5399-CF24-4681-8D24-5855829B9FF2}" type="slidenum">
              <a:rPr lang="en-GB" altLang="en-US" smtClean="0">
                <a:latin typeface="Arial" charset="0"/>
              </a:rPr>
              <a:pPr/>
              <a:t>23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3C8BA75-98E3-411D-AF3D-10CDA76B02F3}" type="slidenum">
              <a:rPr lang="en-GB" altLang="en-US" smtClean="0">
                <a:latin typeface="Arial" charset="0"/>
              </a:rPr>
              <a:pPr/>
              <a:t>24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1A2A5375-DED6-492E-87F4-AEC206D353F4}" type="slidenum">
              <a:rPr lang="en-GB" altLang="en-US" smtClean="0">
                <a:latin typeface="Arial" charset="0"/>
              </a:rPr>
              <a:pPr/>
              <a:t>25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7D5A7BB-786A-4009-86B1-F5B1444A8A79}" type="slidenum">
              <a:rPr lang="en-GB" altLang="en-US" smtClean="0">
                <a:latin typeface="Arial" charset="0"/>
              </a:rPr>
              <a:pPr/>
              <a:t>26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/>
              <a:t>To examine the type of motivation the participants have SDT will be used as a basis as SDT has been linked with intention to be PA and links have been made with exercise adherence. </a:t>
            </a:r>
          </a:p>
          <a:p>
            <a:r>
              <a:rPr lang="en-GB" altLang="en-US" smtClean="0"/>
              <a:t>Competence / autonomy and relatedness.</a:t>
            </a:r>
          </a:p>
          <a:p>
            <a:endParaRPr lang="en-GB" altLang="en-US" smtClean="0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C919D0F6-30D0-46F9-B86F-F6DF5107B66C}" type="slidenum">
              <a:rPr lang="en-GB" altLang="en-US" smtClean="0">
                <a:latin typeface="Times" charset="0"/>
                <a:ea typeface="ＭＳ Ｐゴシック" pitchFamily="34" charset="-128"/>
              </a:rPr>
              <a:pPr/>
              <a:t>27</a:t>
            </a:fld>
            <a:endParaRPr lang="en-GB" altLang="en-US" smtClean="0">
              <a:latin typeface="Times" charset="0"/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772F088-2D43-420A-9480-EE9EB45FBD9C}" type="slidenum">
              <a:rPr lang="en-GB" altLang="en-US" smtClean="0">
                <a:latin typeface="Arial" charset="0"/>
              </a:rPr>
              <a:pPr/>
              <a:t>30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4E6E4CF6-7FC7-4932-96DD-D8BB2C4BE4B7}" type="slidenum">
              <a:rPr lang="en-GB" altLang="en-US" smtClean="0">
                <a:latin typeface="Arial" charset="0"/>
              </a:rPr>
              <a:pPr/>
              <a:t>31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E063023-E93F-4A20-ABED-4119EF025547}" type="slidenum">
              <a:rPr lang="en-GB" altLang="en-US" smtClean="0">
                <a:latin typeface="Arial" charset="0"/>
              </a:rPr>
              <a:pPr/>
              <a:t>32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2D1F2982-8F12-4BA8-88D4-284C306D5838}" type="slidenum">
              <a:rPr lang="en-GB" altLang="en-US" smtClean="0">
                <a:latin typeface="Arial" charset="0"/>
              </a:rPr>
              <a:pPr/>
              <a:t>33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8BE775E-1642-42A7-9578-014E2E753403}" type="slidenum">
              <a:rPr lang="en-GB" altLang="en-US" smtClean="0">
                <a:latin typeface="Arial" charset="0"/>
              </a:rPr>
              <a:pPr/>
              <a:t>34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D799DF90-2663-4D7F-9285-0CFA98E3A869}" type="slidenum">
              <a:rPr lang="en-GB" altLang="en-US" smtClean="0">
                <a:latin typeface="Arial" charset="0"/>
              </a:rPr>
              <a:pPr/>
              <a:t>35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2A7522D6-3033-4EAA-B500-0FAC9BA41C65}" type="slidenum">
              <a:rPr lang="en-GB" altLang="en-US" smtClean="0">
                <a:latin typeface="Arial" charset="0"/>
              </a:rPr>
              <a:pPr/>
              <a:t>36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5BBC785A-D130-4867-90A2-2F43FF4D2C1C}" type="slidenum">
              <a:rPr lang="en-GB" altLang="en-US" smtClean="0">
                <a:latin typeface="Arial" charset="0"/>
              </a:rPr>
              <a:pPr/>
              <a:t>38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68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7286232-55DB-43A7-B859-EC2FD243F81B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7286232-55DB-43A7-B859-EC2FD243F81B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7286232-55DB-43A7-B859-EC2FD243F81B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issuu.com/redbulletin.com/stacks/f76df443fe644d26a85dd11b1fa3703b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r>
              <a:rPr lang="en-GB" altLang="en-US" sz="2400" dirty="0" smtClean="0"/>
              <a:t>27</a:t>
            </a:r>
            <a:r>
              <a:rPr lang="en-GB" altLang="en-US" sz="2400" baseline="30000" dirty="0" smtClean="0"/>
              <a:t>th</a:t>
            </a:r>
            <a:r>
              <a:rPr lang="en-GB" altLang="en-US" sz="2400" dirty="0" smtClean="0"/>
              <a:t> </a:t>
            </a:r>
            <a:r>
              <a:rPr lang="en-GB" altLang="en-US" sz="2400" dirty="0" smtClean="0"/>
              <a:t>of </a:t>
            </a:r>
            <a:r>
              <a:rPr lang="en-GB" altLang="en-US" sz="2400" dirty="0" smtClean="0"/>
              <a:t>Jan</a:t>
            </a:r>
            <a:r>
              <a:rPr lang="en-GB" altLang="en-US" sz="2400" dirty="0" smtClean="0"/>
              <a:t>uary</a:t>
            </a:r>
            <a:r>
              <a:rPr lang="en-GB" altLang="en-US" sz="2400" dirty="0" smtClean="0"/>
              <a:t>, </a:t>
            </a:r>
            <a:r>
              <a:rPr lang="en-GB" altLang="en-US" sz="2400" dirty="0" smtClean="0"/>
              <a:t>2020 </a:t>
            </a:r>
            <a:endParaRPr lang="en-GB" altLang="en-US" sz="2400" dirty="0" smtClean="0"/>
          </a:p>
          <a:p>
            <a:r>
              <a:rPr lang="en-GB" altLang="en-US" dirty="0" smtClean="0"/>
              <a:t>Alison </a:t>
            </a:r>
            <a:r>
              <a:rPr lang="en-GB" altLang="en-US" dirty="0" err="1"/>
              <a:t>Connaughton</a:t>
            </a:r>
            <a:endParaRPr lang="en-GB" altLang="en-US" dirty="0"/>
          </a:p>
          <a:p>
            <a:pPr marR="0" eaLnBrk="1" hangingPunct="1"/>
            <a:endParaRPr lang="en-GB" altLang="en-US" sz="2400" dirty="0" smtClean="0"/>
          </a:p>
        </p:txBody>
      </p:sp>
      <p:sp>
        <p:nvSpPr>
          <p:cNvPr id="82948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Psychology of Adventure</a:t>
            </a:r>
          </a:p>
        </p:txBody>
      </p:sp>
    </p:spTree>
    <p:extLst>
      <p:ext uri="{BB962C8B-B14F-4D97-AF65-F5344CB8AC3E}">
        <p14:creationId xmlns:p14="http://schemas.microsoft.com/office/powerpoint/2010/main" val="1284364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609600"/>
            <a:ext cx="8534400" cy="75895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/>
              <a:t>WIIFM? </a:t>
            </a:r>
            <a:br>
              <a:rPr lang="en-GB" sz="4000" dirty="0" smtClean="0"/>
            </a:br>
            <a:r>
              <a:rPr lang="en-GB" sz="4000" dirty="0" smtClean="0"/>
              <a:t>What </a:t>
            </a:r>
            <a:r>
              <a:rPr lang="en-GB" sz="4000" dirty="0"/>
              <a:t>can I get out of this module?</a:t>
            </a:r>
          </a:p>
        </p:txBody>
      </p:sp>
      <p:sp>
        <p:nvSpPr>
          <p:cNvPr id="1126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Psychological skills – for you and others</a:t>
            </a:r>
          </a:p>
          <a:p>
            <a:pPr eaLnBrk="1" hangingPunct="1"/>
            <a:r>
              <a:rPr lang="en-US" altLang="en-US" dirty="0" smtClean="0"/>
              <a:t>Understanding of the ‘why’!</a:t>
            </a:r>
          </a:p>
          <a:p>
            <a:pPr eaLnBrk="1" hangingPunct="1"/>
            <a:r>
              <a:rPr lang="en-US" altLang="en-US" dirty="0" smtClean="0"/>
              <a:t>Understanding of individual differences and limits</a:t>
            </a:r>
          </a:p>
          <a:p>
            <a:pPr eaLnBrk="1" hangingPunct="1"/>
            <a:r>
              <a:rPr lang="en-GB" altLang="en-US" dirty="0" smtClean="0"/>
              <a:t>Theory to practice</a:t>
            </a:r>
            <a:endParaRPr lang="en-US" altLang="en-US" dirty="0" smtClean="0"/>
          </a:p>
          <a:p>
            <a:pPr eaLnBrk="1" hangingPunct="1"/>
            <a:r>
              <a:rPr lang="en-US" altLang="en-US" dirty="0" smtClean="0"/>
              <a:t>Research skills </a:t>
            </a:r>
          </a:p>
          <a:p>
            <a:pPr eaLnBrk="1" hangingPunct="1"/>
            <a:r>
              <a:rPr lang="en-US" altLang="en-US" dirty="0" smtClean="0"/>
              <a:t>Awareness of a ‘new’ discipline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58454335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4800" y="762000"/>
            <a:ext cx="8534400" cy="758952"/>
          </a:xfrm>
        </p:spPr>
        <p:txBody>
          <a:bodyPr>
            <a:normAutofit fontScale="90000"/>
          </a:bodyPr>
          <a:lstStyle/>
          <a:p>
            <a:pPr algn="l">
              <a:defRPr/>
            </a:pP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 smtClean="0"/>
              <a:t>WIIFM? What can I get out of this module?</a:t>
            </a:r>
            <a:endParaRPr lang="en-US" dirty="0"/>
          </a:p>
        </p:txBody>
      </p:sp>
      <p:sp>
        <p:nvSpPr>
          <p:cNvPr id="1024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Combination of lectures / practical sessions</a:t>
            </a:r>
            <a:endParaRPr lang="en-GB" dirty="0"/>
          </a:p>
          <a:p>
            <a:r>
              <a:rPr lang="en-US" dirty="0"/>
              <a:t>Discussions – some </a:t>
            </a:r>
            <a:r>
              <a:rPr lang="en-US" dirty="0" smtClean="0"/>
              <a:t>power point </a:t>
            </a:r>
            <a:r>
              <a:rPr lang="en-US" dirty="0"/>
              <a:t>info. </a:t>
            </a:r>
            <a:r>
              <a:rPr lang="en-US" dirty="0" smtClean="0"/>
              <a:t>Limits to this!</a:t>
            </a:r>
            <a:endParaRPr lang="en-GB" dirty="0"/>
          </a:p>
          <a:p>
            <a:r>
              <a:rPr lang="en-US" dirty="0"/>
              <a:t>Articles / use of M</a:t>
            </a:r>
            <a:r>
              <a:rPr lang="en-US" dirty="0" smtClean="0"/>
              <a:t>oodle</a:t>
            </a:r>
            <a:endParaRPr lang="en-GB" dirty="0"/>
          </a:p>
          <a:p>
            <a:endParaRPr lang="en-GB" dirty="0"/>
          </a:p>
          <a:p>
            <a:r>
              <a:rPr lang="en-US" dirty="0"/>
              <a:t>Small group – </a:t>
            </a:r>
            <a:r>
              <a:rPr lang="en-US" dirty="0" smtClean="0"/>
              <a:t>benefits…</a:t>
            </a:r>
            <a:endParaRPr lang="en-GB" dirty="0"/>
          </a:p>
          <a:p>
            <a:pPr lvl="1"/>
            <a:r>
              <a:rPr lang="en-US" dirty="0" smtClean="0"/>
              <a:t>Preferred </a:t>
            </a:r>
            <a:r>
              <a:rPr lang="en-US" dirty="0"/>
              <a:t>outdoor adventurous </a:t>
            </a:r>
            <a:r>
              <a:rPr lang="en-US" dirty="0" smtClean="0"/>
              <a:t>activities?  </a:t>
            </a:r>
            <a:r>
              <a:rPr lang="en-US" dirty="0"/>
              <a:t>- influence activities and research used…</a:t>
            </a:r>
            <a:endParaRPr lang="en-GB" dirty="0"/>
          </a:p>
          <a:p>
            <a:r>
              <a:rPr lang="en-US" dirty="0" smtClean="0"/>
              <a:t>Introductions: </a:t>
            </a:r>
          </a:p>
          <a:p>
            <a:pPr lvl="1"/>
            <a:r>
              <a:rPr lang="en-US" dirty="0" smtClean="0"/>
              <a:t>background </a:t>
            </a:r>
            <a:r>
              <a:rPr lang="en-US" dirty="0"/>
              <a:t>– activities / leading / teaching etc.</a:t>
            </a:r>
            <a:endParaRPr lang="en-GB" dirty="0"/>
          </a:p>
          <a:p>
            <a:pPr lvl="1"/>
            <a:endParaRPr lang="en-GB" dirty="0"/>
          </a:p>
          <a:p>
            <a:pPr lvl="0"/>
            <a:r>
              <a:rPr lang="en-US" dirty="0"/>
              <a:t>What practical activities </a:t>
            </a:r>
            <a:r>
              <a:rPr lang="en-US" dirty="0" smtClean="0"/>
              <a:t>are you doing this </a:t>
            </a:r>
            <a:r>
              <a:rPr lang="en-US" dirty="0"/>
              <a:t>semester (climbing / </a:t>
            </a:r>
            <a:r>
              <a:rPr lang="en-US" dirty="0" smtClean="0"/>
              <a:t>kayaking / others?</a:t>
            </a:r>
            <a:r>
              <a:rPr lang="en-US" dirty="0"/>
              <a:t>)</a:t>
            </a:r>
            <a:endParaRPr lang="en-GB" dirty="0"/>
          </a:p>
          <a:p>
            <a:pPr lvl="0"/>
            <a:r>
              <a:rPr lang="en-US" dirty="0"/>
              <a:t>Future career goals</a:t>
            </a:r>
            <a:endParaRPr lang="en-GB" dirty="0"/>
          </a:p>
          <a:p>
            <a:pPr lvl="0"/>
            <a:r>
              <a:rPr lang="en-US" dirty="0"/>
              <a:t>Any activities / elements of psychology </a:t>
            </a:r>
            <a:r>
              <a:rPr lang="en-US" dirty="0" smtClean="0"/>
              <a:t>of particular interested?</a:t>
            </a:r>
          </a:p>
          <a:p>
            <a:pPr lvl="1"/>
            <a:r>
              <a:rPr lang="en-US" dirty="0" smtClean="0"/>
              <a:t>Flexibility within the module.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US" dirty="0" smtClean="0"/>
              <a:t>TM / GH taking </a:t>
            </a:r>
            <a:r>
              <a:rPr lang="en-US" dirty="0"/>
              <a:t>the </a:t>
            </a:r>
            <a:r>
              <a:rPr lang="en-US" dirty="0" smtClean="0"/>
              <a:t>practical days </a:t>
            </a:r>
            <a:r>
              <a:rPr lang="en-US" dirty="0" smtClean="0"/>
              <a:t>- Monday</a:t>
            </a:r>
            <a:endParaRPr lang="en-GB" dirty="0"/>
          </a:p>
          <a:p>
            <a:endParaRPr lang="en-GB" altLang="en-US" dirty="0" smtClean="0"/>
          </a:p>
          <a:p>
            <a:r>
              <a:rPr lang="en-GB" altLang="en-US" sz="3800" dirty="0" smtClean="0"/>
              <a:t>Task….Identify the above…</a:t>
            </a:r>
            <a:endParaRPr lang="en-US" altLang="en-US" sz="3800" dirty="0" smtClean="0"/>
          </a:p>
        </p:txBody>
      </p:sp>
    </p:spTree>
    <p:extLst>
      <p:ext uri="{BB962C8B-B14F-4D97-AF65-F5344CB8AC3E}">
        <p14:creationId xmlns:p14="http://schemas.microsoft.com/office/powerpoint/2010/main" val="2280482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414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About this module…</a:t>
            </a:r>
          </a:p>
        </p:txBody>
      </p:sp>
      <p:sp>
        <p:nvSpPr>
          <p:cNvPr id="1126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defRPr/>
            </a:pPr>
            <a:r>
              <a:rPr lang="en-US" dirty="0" smtClean="0"/>
              <a:t>Weekly schedule – TBC </a:t>
            </a:r>
          </a:p>
          <a:p>
            <a:pPr eaLnBrk="1" hangingPunct="1">
              <a:defRPr/>
            </a:pPr>
            <a:r>
              <a:rPr lang="en-GB" dirty="0" smtClean="0"/>
              <a:t>Course content – your input…</a:t>
            </a:r>
          </a:p>
          <a:p>
            <a:pPr lvl="1">
              <a:defRPr/>
            </a:pPr>
            <a:r>
              <a:rPr lang="en-GB" dirty="0"/>
              <a:t>I</a:t>
            </a:r>
            <a:r>
              <a:rPr lang="en-GB" dirty="0" smtClean="0"/>
              <a:t>nterests </a:t>
            </a:r>
          </a:p>
          <a:p>
            <a:pPr lvl="1">
              <a:defRPr/>
            </a:pPr>
            <a:r>
              <a:rPr lang="en-GB" dirty="0" smtClean="0"/>
              <a:t>Career aspirations</a:t>
            </a:r>
          </a:p>
          <a:p>
            <a:pPr lvl="1">
              <a:defRPr/>
            </a:pPr>
            <a:endParaRPr lang="en-US" dirty="0" smtClean="0"/>
          </a:p>
          <a:p>
            <a:pPr eaLnBrk="1" hangingPunct="1">
              <a:defRPr/>
            </a:pPr>
            <a:r>
              <a:rPr lang="en-US" dirty="0" smtClean="0"/>
              <a:t>Practical &amp; theory sessions</a:t>
            </a:r>
          </a:p>
          <a:p>
            <a:pPr lvl="1" eaLnBrk="1" hangingPunct="1">
              <a:defRPr/>
            </a:pPr>
            <a:r>
              <a:rPr lang="en-GB" dirty="0" smtClean="0"/>
              <a:t>Abseil / Caving </a:t>
            </a:r>
          </a:p>
          <a:p>
            <a:pPr lvl="1" eaLnBrk="1" hangingPunct="1">
              <a:defRPr/>
            </a:pPr>
            <a:r>
              <a:rPr lang="en-GB" dirty="0" smtClean="0"/>
              <a:t>MTB / SUP</a:t>
            </a:r>
          </a:p>
          <a:p>
            <a:pPr lvl="1" eaLnBrk="1" hangingPunct="1">
              <a:defRPr/>
            </a:pPr>
            <a:r>
              <a:rPr lang="en-GB" dirty="0" smtClean="0"/>
              <a:t>Any requests? </a:t>
            </a:r>
          </a:p>
          <a:p>
            <a:pPr lvl="1" eaLnBrk="1" hangingPunct="1">
              <a:defRPr/>
            </a:pPr>
            <a:endParaRPr lang="en-GB" dirty="0"/>
          </a:p>
          <a:p>
            <a:pPr marL="457200" lvl="1" indent="0" eaLnBrk="1" hangingPunct="1">
              <a:buNone/>
              <a:defRPr/>
            </a:pPr>
            <a:endParaRPr lang="en-GB" dirty="0" smtClean="0"/>
          </a:p>
          <a:p>
            <a:pPr marL="457200" lvl="1" indent="0">
              <a:buNone/>
              <a:defRPr/>
            </a:pPr>
            <a:r>
              <a:rPr lang="en-US" dirty="0" smtClean="0"/>
              <a:t>Ongoing coursework – part 2 starting today!</a:t>
            </a:r>
          </a:p>
          <a:p>
            <a:pPr marL="109537" indent="0" eaLnBrk="1" hangingPunct="1">
              <a:buFont typeface="Wingdings 3" pitchFamily="18" charset="2"/>
              <a:buNone/>
              <a:defRPr/>
            </a:pPr>
            <a:r>
              <a:rPr lang="en-GB" dirty="0" smtClean="0"/>
              <a:t>	CW1 (50% of module mark)</a:t>
            </a:r>
            <a:endParaRPr lang="en-US" dirty="0" smtClean="0"/>
          </a:p>
          <a:p>
            <a:pPr marL="392113" lvl="1" indent="0" eaLnBrk="1" hangingPunct="1">
              <a:buFont typeface="Verdana" pitchFamily="34" charset="0"/>
              <a:buNone/>
              <a:defRPr/>
            </a:pPr>
            <a:r>
              <a:rPr lang="en-GB" dirty="0" smtClean="0"/>
              <a:t>	CW2  (50% of module mark)</a:t>
            </a:r>
            <a:endParaRPr lang="en-US" dirty="0" smtClean="0"/>
          </a:p>
          <a:p>
            <a:pPr eaLnBrk="1" hangingPunct="1"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5275598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3"/>
          <p:cNvSpPr txBox="1">
            <a:spLocks noChangeArrowheads="1"/>
          </p:cNvSpPr>
          <p:nvPr/>
        </p:nvSpPr>
        <p:spPr bwMode="gray">
          <a:xfrm>
            <a:off x="1389063" y="1214438"/>
            <a:ext cx="6408737" cy="11271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>
              <a:lnSpc>
                <a:spcPct val="85000"/>
              </a:lnSpc>
            </a:pPr>
            <a:r>
              <a:rPr lang="en-US" altLang="en-US" sz="4000" b="1" dirty="0">
                <a:solidFill>
                  <a:schemeClr val="hlink"/>
                </a:solidFill>
                <a:latin typeface="Arial Narrow" pitchFamily="34" charset="0"/>
              </a:rPr>
              <a:t>Closest relative!</a:t>
            </a:r>
          </a:p>
          <a:p>
            <a:pPr algn="ctr">
              <a:lnSpc>
                <a:spcPct val="85000"/>
              </a:lnSpc>
            </a:pPr>
            <a:r>
              <a:rPr lang="en-US" altLang="en-US" sz="4000" b="1" dirty="0">
                <a:solidFill>
                  <a:schemeClr val="hlink"/>
                </a:solidFill>
                <a:latin typeface="Arial Narrow" pitchFamily="34" charset="0"/>
              </a:rPr>
              <a:t>Sport and Exercise Psychology</a:t>
            </a:r>
          </a:p>
        </p:txBody>
      </p:sp>
      <p:sp>
        <p:nvSpPr>
          <p:cNvPr id="105478" name="Text Box 6"/>
          <p:cNvSpPr txBox="1">
            <a:spLocks noChangeArrowheads="1"/>
          </p:cNvSpPr>
          <p:nvPr/>
        </p:nvSpPr>
        <p:spPr bwMode="gray">
          <a:xfrm>
            <a:off x="914400" y="2425700"/>
            <a:ext cx="7313613" cy="332398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r>
              <a:rPr lang="en-US" altLang="en-US" sz="2800" b="1" dirty="0">
                <a:latin typeface="Arial Narrow" pitchFamily="34" charset="0"/>
              </a:rPr>
              <a:t>The scientific study of people and their behaviors in sport and exercise activities and the practical application of that </a:t>
            </a:r>
            <a:r>
              <a:rPr lang="en-US" altLang="en-US" sz="2800" b="1" dirty="0" smtClean="0">
                <a:latin typeface="Arial Narrow" pitchFamily="34" charset="0"/>
              </a:rPr>
              <a:t>knowledge.</a:t>
            </a: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endParaRPr lang="en-US" altLang="en-US" sz="2800" b="1" i="1" dirty="0">
              <a:latin typeface="Arial Narrow" pitchFamily="34" charset="0"/>
            </a:endParaRP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r>
              <a:rPr lang="en-US" altLang="en-US" sz="2800" b="1" i="1" dirty="0" smtClean="0">
                <a:latin typeface="Arial Narrow" pitchFamily="34" charset="0"/>
              </a:rPr>
              <a:t>Journals – range</a:t>
            </a: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r>
              <a:rPr lang="en-GB" altLang="en-US" sz="2800" b="1" i="1" dirty="0" smtClean="0">
                <a:latin typeface="Arial Narrow" pitchFamily="34" charset="0"/>
              </a:rPr>
              <a:t>Look beyond the OE resources.</a:t>
            </a:r>
            <a:endParaRPr lang="en-US" altLang="en-US" sz="2800" b="1" i="1" dirty="0">
              <a:latin typeface="Arial" charset="0"/>
            </a:endParaRPr>
          </a:p>
        </p:txBody>
      </p:sp>
      <p:pic>
        <p:nvPicPr>
          <p:cNvPr id="13316" name="Rectangle 2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775" y="268288"/>
            <a:ext cx="8461375" cy="115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49397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5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8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3"/>
          <p:cNvSpPr txBox="1">
            <a:spLocks noChangeArrowheads="1"/>
          </p:cNvSpPr>
          <p:nvPr/>
        </p:nvSpPr>
        <p:spPr bwMode="gray">
          <a:xfrm>
            <a:off x="1997075" y="228600"/>
            <a:ext cx="5207000" cy="11271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>
              <a:lnSpc>
                <a:spcPct val="85000"/>
              </a:lnSpc>
            </a:pPr>
            <a:r>
              <a:rPr lang="en-US" altLang="en-US" sz="4000" b="1" dirty="0">
                <a:latin typeface="Arial Narrow" pitchFamily="34" charset="0"/>
              </a:rPr>
              <a:t>Two Objectives of Sport</a:t>
            </a:r>
            <a:br>
              <a:rPr lang="en-US" altLang="en-US" sz="4000" b="1" dirty="0">
                <a:latin typeface="Arial Narrow" pitchFamily="34" charset="0"/>
              </a:rPr>
            </a:br>
            <a:r>
              <a:rPr lang="en-US" altLang="en-US" sz="4000" b="1" dirty="0">
                <a:latin typeface="Arial Narrow" pitchFamily="34" charset="0"/>
              </a:rPr>
              <a:t>and Exercise Psychology</a:t>
            </a:r>
          </a:p>
        </p:txBody>
      </p:sp>
      <p:sp>
        <p:nvSpPr>
          <p:cNvPr id="106500" name="Text Box 4"/>
          <p:cNvSpPr txBox="1">
            <a:spLocks noChangeArrowheads="1"/>
          </p:cNvSpPr>
          <p:nvPr/>
        </p:nvSpPr>
        <p:spPr bwMode="gray">
          <a:xfrm>
            <a:off x="684213" y="1920875"/>
            <a:ext cx="7545387" cy="10668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61963" indent="-461963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Font typeface="Wingdings 3" pitchFamily="18" charset="2"/>
              <a:buNone/>
            </a:pPr>
            <a:r>
              <a:rPr lang="en-US" altLang="en-US" sz="2800" b="1" dirty="0">
                <a:latin typeface="Arial Narrow" pitchFamily="34" charset="0"/>
              </a:rPr>
              <a:t>	</a:t>
            </a:r>
            <a:r>
              <a:rPr lang="en-US" altLang="en-US" sz="3200" b="1" dirty="0">
                <a:solidFill>
                  <a:schemeClr val="accent1"/>
                </a:solidFill>
                <a:latin typeface="Arial Narrow" pitchFamily="34" charset="0"/>
              </a:rPr>
              <a:t>1.	Understand the effects of psychological factors on physical and motor performance</a:t>
            </a:r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gray">
          <a:xfrm>
            <a:off x="684213" y="3427413"/>
            <a:ext cx="7545387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1"/>
            </a:outerShdw>
          </a:effectLst>
        </p:spPr>
        <p:txBody>
          <a:bodyPr>
            <a:spAutoFit/>
          </a:bodyPr>
          <a:lstStyle/>
          <a:p>
            <a:pPr marL="461963" indent="-461963">
              <a:spcBef>
                <a:spcPct val="50000"/>
              </a:spcBef>
              <a:buClr>
                <a:schemeClr val="tx1"/>
              </a:buClr>
              <a:buFont typeface="Wingdings 3" pitchFamily="18" charset="2"/>
              <a:buNone/>
              <a:tabLst>
                <a:tab pos="339725" algn="r"/>
                <a:tab pos="461963" algn="l"/>
              </a:tabLst>
              <a:defRPr/>
            </a:pPr>
            <a:r>
              <a:rPr lang="en-US" sz="2800" b="1" dirty="0">
                <a:latin typeface="Arial Narrow" pitchFamily="34" charset="0"/>
              </a:rPr>
              <a:t>	</a:t>
            </a:r>
            <a:r>
              <a:rPr lang="en-US" sz="2800" b="1" dirty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  <a:t>2.	Understand the effects of participating in physical activity on psychological development, health, and well-being</a:t>
            </a:r>
          </a:p>
        </p:txBody>
      </p:sp>
    </p:spTree>
    <p:extLst>
      <p:ext uri="{BB962C8B-B14F-4D97-AF65-F5344CB8AC3E}">
        <p14:creationId xmlns:p14="http://schemas.microsoft.com/office/powerpoint/2010/main" val="269702588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0" grpId="0" autoUpdateAnimBg="0"/>
      <p:bldP spid="106501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Related to the outdoors…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Performance – recreational - elite / competition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Understanding how challenging environments affect individuals psychologically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Health &amp; Wellbeing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Individual differences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Groups and teams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Development of psychological skills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 smtClean="0"/>
              <a:t>Related topic - skill acquisition: Organisation of learning environments for effective skill development.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7420291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11"/>
          <p:cNvSpPr txBox="1">
            <a:spLocks noChangeArrowheads="1"/>
          </p:cNvSpPr>
          <p:nvPr/>
        </p:nvSpPr>
        <p:spPr bwMode="gray">
          <a:xfrm>
            <a:off x="3541713" y="304800"/>
            <a:ext cx="2076450" cy="61595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>
              <a:lnSpc>
                <a:spcPct val="85000"/>
              </a:lnSpc>
            </a:pPr>
            <a:r>
              <a:rPr lang="en-US" altLang="en-US" sz="4000" b="1" dirty="0">
                <a:solidFill>
                  <a:schemeClr val="hlink"/>
                </a:solidFill>
                <a:latin typeface="Arial Narrow" pitchFamily="34" charset="0"/>
              </a:rPr>
              <a:t>Research</a:t>
            </a:r>
          </a:p>
        </p:txBody>
      </p:sp>
      <p:sp>
        <p:nvSpPr>
          <p:cNvPr id="108556" name="Text Box 12"/>
          <p:cNvSpPr txBox="1">
            <a:spLocks noChangeArrowheads="1"/>
          </p:cNvSpPr>
          <p:nvPr/>
        </p:nvSpPr>
        <p:spPr bwMode="gray">
          <a:xfrm>
            <a:off x="900113" y="1628775"/>
            <a:ext cx="7313612" cy="95408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95288" indent="-395288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2800" b="1" dirty="0">
                <a:latin typeface="Arial Narrow" pitchFamily="34" charset="0"/>
              </a:rPr>
              <a:t>How does anxiety affect a leader in charge of an </a:t>
            </a:r>
            <a:r>
              <a:rPr lang="en-US" altLang="en-US" sz="2800" b="1" dirty="0" smtClean="0">
                <a:latin typeface="Arial Narrow" pitchFamily="34" charset="0"/>
              </a:rPr>
              <a:t>expedition?</a:t>
            </a:r>
            <a:endParaRPr lang="en-US" altLang="en-US" sz="2800" b="1" dirty="0">
              <a:latin typeface="Arial Narrow" pitchFamily="34" charset="0"/>
            </a:endParaRPr>
          </a:p>
        </p:txBody>
      </p:sp>
      <p:sp>
        <p:nvSpPr>
          <p:cNvPr id="108557" name="Text Box 13"/>
          <p:cNvSpPr txBox="1">
            <a:spLocks noChangeArrowheads="1"/>
          </p:cNvSpPr>
          <p:nvPr/>
        </p:nvSpPr>
        <p:spPr bwMode="gray">
          <a:xfrm>
            <a:off x="900113" y="2611438"/>
            <a:ext cx="7313612" cy="95408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95288" indent="-395288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2800" b="1" dirty="0">
                <a:latin typeface="Arial Narrow" pitchFamily="34" charset="0"/>
              </a:rPr>
              <a:t>Does lacking self-confidence influence a teenagers willingness to attempt an abseil?</a:t>
            </a:r>
          </a:p>
        </p:txBody>
      </p:sp>
      <p:sp>
        <p:nvSpPr>
          <p:cNvPr id="108558" name="Text Box 14"/>
          <p:cNvSpPr txBox="1">
            <a:spLocks noChangeArrowheads="1"/>
          </p:cNvSpPr>
          <p:nvPr/>
        </p:nvSpPr>
        <p:spPr bwMode="gray">
          <a:xfrm>
            <a:off x="914400" y="914400"/>
            <a:ext cx="7313613" cy="52387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r>
              <a:rPr lang="en-US" altLang="en-US" sz="2800" b="1" dirty="0">
                <a:latin typeface="Arial Narrow" pitchFamily="34" charset="0"/>
              </a:rPr>
              <a:t>Typical questions which could be studied:</a:t>
            </a:r>
            <a:endParaRPr lang="en-US" altLang="en-US" sz="2800" b="1" i="1" dirty="0">
              <a:solidFill>
                <a:srgbClr val="00625A"/>
              </a:solidFill>
              <a:latin typeface="Arial" charset="0"/>
            </a:endParaRPr>
          </a:p>
        </p:txBody>
      </p:sp>
      <p:sp>
        <p:nvSpPr>
          <p:cNvPr id="108560" name="Text Box 16"/>
          <p:cNvSpPr txBox="1">
            <a:spLocks noChangeArrowheads="1"/>
          </p:cNvSpPr>
          <p:nvPr/>
        </p:nvSpPr>
        <p:spPr bwMode="gray">
          <a:xfrm>
            <a:off x="931863" y="2997200"/>
            <a:ext cx="7313612" cy="31083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95288" indent="-395288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</a:pPr>
            <a:endParaRPr lang="en-US" altLang="en-US" sz="2800" b="1" dirty="0">
              <a:latin typeface="Arial Narrow" pitchFamily="34" charset="0"/>
            </a:endParaRP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2800" b="1" dirty="0">
                <a:latin typeface="Arial Narrow" pitchFamily="34" charset="0"/>
              </a:rPr>
              <a:t>Does imagery training facilitate the recovery process of an injured Kayaker who wishes to return to elite competition?</a:t>
            </a: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2800" b="1" dirty="0">
                <a:latin typeface="Arial Narrow" pitchFamily="34" charset="0"/>
              </a:rPr>
              <a:t>Why is it that some people need to challenge themselves in the outdoors, yet others don’t?</a:t>
            </a:r>
          </a:p>
        </p:txBody>
      </p:sp>
    </p:spTree>
    <p:extLst>
      <p:ext uri="{BB962C8B-B14F-4D97-AF65-F5344CB8AC3E}">
        <p14:creationId xmlns:p14="http://schemas.microsoft.com/office/powerpoint/2010/main" val="32729519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8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8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8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85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85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8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8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56" grpId="0" autoUpdateAnimBg="0"/>
      <p:bldP spid="108557" grpId="0" autoUpdateAnimBg="0"/>
      <p:bldP spid="108558" grpId="0" autoUpdateAnimBg="0"/>
      <p:bldP spid="108560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MOTIVATION…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Psychological benefits of taking part…</a:t>
            </a:r>
          </a:p>
          <a:p>
            <a:pPr eaLnBrk="1" hangingPunct="1"/>
            <a:r>
              <a:rPr lang="en-US" altLang="en-US" dirty="0" smtClean="0"/>
              <a:t>Why do we select these activities? Positive reasons?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 smtClean="0"/>
              <a:t>Motivation is a starting point for establishing what we can obtain from these activities…</a:t>
            </a:r>
          </a:p>
        </p:txBody>
      </p:sp>
    </p:spTree>
    <p:extLst>
      <p:ext uri="{BB962C8B-B14F-4D97-AF65-F5344CB8AC3E}">
        <p14:creationId xmlns:p14="http://schemas.microsoft.com/office/powerpoint/2010/main" val="10966359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2636838"/>
            <a:ext cx="8208963" cy="3887787"/>
          </a:xfrm>
        </p:spPr>
        <p:txBody>
          <a:bodyPr/>
          <a:lstStyle/>
          <a:p>
            <a:pPr marR="0" algn="l" eaLnBrk="1" hangingPunct="1"/>
            <a:r>
              <a:rPr lang="en-GB" altLang="en-US" dirty="0" smtClean="0"/>
              <a:t>What outdoor adventurous activities do you take part in? </a:t>
            </a:r>
          </a:p>
          <a:p>
            <a:pPr marR="0" algn="l" eaLnBrk="1" hangingPunct="1"/>
            <a:endParaRPr lang="en-GB" altLang="en-US" dirty="0"/>
          </a:p>
          <a:p>
            <a:pPr marR="0" algn="l" eaLnBrk="1" hangingPunct="1"/>
            <a:r>
              <a:rPr lang="en-GB" altLang="en-US" dirty="0" smtClean="0"/>
              <a:t>What have you taken part in? List all</a:t>
            </a:r>
            <a:r>
              <a:rPr lang="en-US" altLang="en-US" dirty="0" smtClean="0"/>
              <a:t>…</a:t>
            </a:r>
            <a:endParaRPr lang="en-GB" altLang="en-US" dirty="0" smtClean="0"/>
          </a:p>
          <a:p>
            <a:pPr marR="0" algn="l" eaLnBrk="1" hangingPunct="1"/>
            <a:endParaRPr lang="en-GB" altLang="en-US" dirty="0"/>
          </a:p>
          <a:p>
            <a:pPr marR="0" algn="l" eaLnBrk="1" hangingPunct="1"/>
            <a:r>
              <a:rPr lang="en-GB" altLang="en-US" dirty="0" smtClean="0"/>
              <a:t>What currently motivates </a:t>
            </a:r>
            <a:r>
              <a:rPr lang="en-GB" altLang="en-US" b="1" dirty="0" smtClean="0"/>
              <a:t>you</a:t>
            </a:r>
            <a:r>
              <a:rPr lang="en-GB" altLang="en-US" dirty="0" smtClean="0"/>
              <a:t> to participate in your different outdoor activities?</a:t>
            </a:r>
          </a:p>
          <a:p>
            <a:pPr marR="0" algn="l" eaLnBrk="1" hangingPunct="1"/>
            <a:endParaRPr lang="en-GB" altLang="en-US" dirty="0" smtClean="0"/>
          </a:p>
          <a:p>
            <a:pPr marR="0" algn="l" eaLnBrk="1" hangingPunct="1"/>
            <a:r>
              <a:rPr lang="en-GB" altLang="en-US" dirty="0" smtClean="0"/>
              <a:t>What motives might others have for taking part…list all that you can think of. </a:t>
            </a:r>
          </a:p>
          <a:p>
            <a:pPr marR="0" eaLnBrk="1" hangingPunct="1"/>
            <a:endParaRPr lang="en-GB" altLang="en-US" dirty="0" smtClean="0"/>
          </a:p>
        </p:txBody>
      </p:sp>
      <p:sp>
        <p:nvSpPr>
          <p:cNvPr id="1044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620713"/>
            <a:ext cx="7772400" cy="12954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Motivation:</a:t>
            </a:r>
            <a:br>
              <a:rPr lang="en-GB" dirty="0"/>
            </a:br>
            <a:r>
              <a:rPr lang="en-GB" dirty="0"/>
              <a:t>Your experiences!</a:t>
            </a:r>
          </a:p>
        </p:txBody>
      </p:sp>
    </p:spTree>
    <p:extLst>
      <p:ext uri="{BB962C8B-B14F-4D97-AF65-F5344CB8AC3E}">
        <p14:creationId xmlns:p14="http://schemas.microsoft.com/office/powerpoint/2010/main" val="87405669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Motivation research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“Motivation for participation in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dirty="0" smtClean="0"/>
              <a:t>outdoor activities has not received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dirty="0" smtClean="0"/>
              <a:t>extensive attention”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300" dirty="0" smtClean="0"/>
              <a:t>							(</a:t>
            </a:r>
            <a:r>
              <a:rPr lang="en-GB" altLang="en-US" sz="2300" dirty="0" err="1" smtClean="0"/>
              <a:t>Festeu</a:t>
            </a:r>
            <a:r>
              <a:rPr lang="en-GB" altLang="en-US" sz="2300" dirty="0" smtClean="0"/>
              <a:t>, 2002)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300" dirty="0" smtClean="0"/>
          </a:p>
          <a:p>
            <a:pPr eaLnBrk="1" hangingPunct="1">
              <a:buFont typeface="Wingdings" pitchFamily="2" charset="2"/>
              <a:buNone/>
            </a:pPr>
            <a:endParaRPr lang="en-GB" altLang="en-US" sz="2300" dirty="0" smtClean="0"/>
          </a:p>
          <a:p>
            <a:pPr eaLnBrk="1" hangingPunct="1">
              <a:buFont typeface="Wingdings" pitchFamily="2" charset="2"/>
              <a:buNone/>
            </a:pPr>
            <a:r>
              <a:rPr lang="en-GB" altLang="en-US" sz="2300" dirty="0" smtClean="0"/>
              <a:t>This is STILL pretty much the case in comparison to sport and exercise! 100’s of articles</a:t>
            </a:r>
            <a:r>
              <a:rPr lang="en-US" altLang="en-US" sz="2300" dirty="0" smtClean="0"/>
              <a:t>…</a:t>
            </a:r>
            <a:endParaRPr lang="en-GB" altLang="en-US" sz="2300" dirty="0" smtClean="0"/>
          </a:p>
          <a:p>
            <a:pPr eaLnBrk="1" hangingPunct="1">
              <a:buFont typeface="Wingdings" pitchFamily="2" charset="2"/>
              <a:buNone/>
            </a:pPr>
            <a:endParaRPr lang="en-GB" altLang="en-US" sz="2300" dirty="0"/>
          </a:p>
          <a:p>
            <a:pPr eaLnBrk="1" hangingPunct="1">
              <a:buFont typeface="Wingdings" pitchFamily="2" charset="2"/>
              <a:buNone/>
            </a:pPr>
            <a:r>
              <a:rPr lang="en-GB" altLang="en-US" sz="2300" dirty="0" smtClean="0"/>
              <a:t>Newer </a:t>
            </a:r>
            <a:r>
              <a:rPr lang="en-GB" altLang="en-US" sz="2300" dirty="0" smtClean="0"/>
              <a:t>research </a:t>
            </a:r>
            <a:r>
              <a:rPr lang="en-US" altLang="en-US" sz="2300" dirty="0" smtClean="0"/>
              <a:t>–</a:t>
            </a:r>
            <a:r>
              <a:rPr lang="en-GB" altLang="en-US" sz="2300" dirty="0" smtClean="0"/>
              <a:t> Woodman et al. (2011); O’Connell (2010); Kerr and Mackenzie (2012); </a:t>
            </a:r>
            <a:r>
              <a:rPr lang="en-GB" altLang="en-US" sz="2300" dirty="0" err="1" smtClean="0"/>
              <a:t>Brymer</a:t>
            </a:r>
            <a:r>
              <a:rPr lang="en-GB" altLang="en-US" sz="2300" dirty="0" smtClean="0"/>
              <a:t> and </a:t>
            </a:r>
            <a:r>
              <a:rPr lang="en-GB" altLang="en-US" sz="2300" dirty="0" err="1" smtClean="0"/>
              <a:t>Schwetzer</a:t>
            </a:r>
            <a:r>
              <a:rPr lang="en-GB" altLang="en-US" sz="2300" dirty="0" smtClean="0"/>
              <a:t> (2013); 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300" dirty="0" smtClean="0"/>
              <a:t>H</a:t>
            </a:r>
            <a:r>
              <a:rPr lang="en-GB" altLang="en-US" sz="2300" dirty="0" err="1" smtClean="0"/>
              <a:t>andouts</a:t>
            </a:r>
            <a:r>
              <a:rPr lang="en-GB" altLang="en-US" sz="2300" dirty="0" smtClean="0"/>
              <a:t> </a:t>
            </a:r>
            <a:r>
              <a:rPr lang="en-US" altLang="en-US" sz="2300" dirty="0" smtClean="0"/>
              <a:t>–</a:t>
            </a:r>
            <a:r>
              <a:rPr lang="en-GB" altLang="en-US" sz="2300" dirty="0" smtClean="0"/>
              <a:t> for use today + Moodle articles. </a:t>
            </a:r>
          </a:p>
        </p:txBody>
      </p:sp>
    </p:spTree>
    <p:extLst>
      <p:ext uri="{BB962C8B-B14F-4D97-AF65-F5344CB8AC3E}">
        <p14:creationId xmlns:p14="http://schemas.microsoft.com/office/powerpoint/2010/main" val="22873425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0485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Motivation in context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Why are some people more motivated 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to achieve / improve their skills than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others?</a:t>
            </a: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dirty="0">
              <a:solidFill>
                <a:srgbClr val="FFFF00"/>
              </a:solidFill>
            </a:endParaRP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How do you motivate people to achieve their potential</a:t>
            </a:r>
            <a:r>
              <a:rPr lang="en-GB" dirty="0" smtClean="0"/>
              <a:t>?</a:t>
            </a: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dirty="0">
              <a:solidFill>
                <a:srgbClr val="00FF00"/>
              </a:solidFill>
            </a:endParaRP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rgbClr val="FF3399"/>
                </a:solidFill>
              </a:rPr>
              <a:t>Practical examples</a:t>
            </a:r>
            <a:r>
              <a:rPr lang="en-US" i="1" dirty="0" smtClean="0">
                <a:solidFill>
                  <a:srgbClr val="FF3399"/>
                </a:solidFill>
              </a:rPr>
              <a:t>…</a:t>
            </a:r>
            <a:endParaRPr lang="en-GB" i="1" dirty="0" smtClean="0">
              <a:solidFill>
                <a:srgbClr val="FF3399"/>
              </a:solidFill>
            </a:endParaRPr>
          </a:p>
          <a:p>
            <a:pPr marL="109728" indent="0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en-GB" i="1" dirty="0">
              <a:solidFill>
                <a:srgbClr val="FF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6703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49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Definitions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 lIns="92075" tIns="46038" rIns="92075" bIns="46038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“….is why people do what they do…”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/>
              <a:t>							(Gill 1985)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“The direction and intensity of one’s effort”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/>
              <a:t>							(Sage 1977)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“a set of processes concerned with the force that energises  behaviour and directs it towards attaining some goal”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/>
              <a:t>						(Brown 1983)</a:t>
            </a:r>
          </a:p>
        </p:txBody>
      </p:sp>
    </p:spTree>
    <p:extLst>
      <p:ext uri="{BB962C8B-B14F-4D97-AF65-F5344CB8AC3E}">
        <p14:creationId xmlns:p14="http://schemas.microsoft.com/office/powerpoint/2010/main" val="1168673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A better definition ?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i="1" smtClean="0"/>
              <a:t>	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i="1" smtClean="0"/>
              <a:t>	“the hypothetical construct used to describe the internal and  and/or external forces  that produce the initiation, direction , intensity and persistence of behaviour”</a:t>
            </a:r>
            <a:r>
              <a:rPr lang="en-GB" altLang="en-US" smtClean="0"/>
              <a:t>  </a:t>
            </a:r>
          </a:p>
          <a:p>
            <a:pPr algn="r" eaLnBrk="1" hangingPunct="1">
              <a:buFont typeface="Wingdings" pitchFamily="2" charset="2"/>
              <a:buNone/>
            </a:pPr>
            <a:r>
              <a:rPr lang="en-GB" altLang="en-US" sz="2400" smtClean="0"/>
              <a:t>Vallerand &amp; Thill (1993)</a:t>
            </a:r>
          </a:p>
        </p:txBody>
      </p:sp>
    </p:spTree>
    <p:extLst>
      <p:ext uri="{BB962C8B-B14F-4D97-AF65-F5344CB8AC3E}">
        <p14:creationId xmlns:p14="http://schemas.microsoft.com/office/powerpoint/2010/main" val="89751003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Theoretical Approaches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219200"/>
            <a:ext cx="8569325" cy="5449888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rgbClr val="000000"/>
                </a:solidFill>
              </a:rPr>
              <a:t>Behavioural Approach</a:t>
            </a:r>
          </a:p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/>
              <a:t>Drive Theory (Hull, 1943). We are passive organisms (in the decision making process to engage) that react conditionally to internal and/or external stimuli (conditioned response… Skinner etc)</a:t>
            </a:r>
          </a:p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sz="9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>
                <a:solidFill>
                  <a:schemeClr val="bg2">
                    <a:lumMod val="50000"/>
                  </a:schemeClr>
                </a:solidFill>
              </a:rPr>
              <a:t>Interactionalist</a:t>
            </a: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 Approach</a:t>
            </a:r>
          </a:p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/>
              <a:t>Interaction between the person and the environment. We can </a:t>
            </a:r>
            <a:r>
              <a:rPr lang="en-GB" sz="2400" u="sng" dirty="0"/>
              <a:t>decide</a:t>
            </a:r>
            <a:r>
              <a:rPr lang="en-GB" sz="2400" dirty="0"/>
              <a:t> to explore our environment (behaviour) without direct internal or external stimuli (perception becomes important)</a:t>
            </a:r>
          </a:p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sz="800" dirty="0"/>
          </a:p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/>
              <a:t>Collectively this has led to the study of two types of motivation</a:t>
            </a:r>
          </a:p>
          <a:p>
            <a:pPr marL="85953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"/>
              <a:defRPr/>
            </a:pPr>
            <a:r>
              <a:rPr lang="en-GB" sz="2000" dirty="0">
                <a:solidFill>
                  <a:srgbClr val="FF3399"/>
                </a:solidFill>
              </a:rPr>
              <a:t>Intrinsic </a:t>
            </a:r>
          </a:p>
          <a:p>
            <a:pPr marL="85953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"/>
              <a:defRPr/>
            </a:pPr>
            <a:r>
              <a:rPr lang="en-GB" sz="2000" dirty="0">
                <a:solidFill>
                  <a:srgbClr val="FF3399"/>
                </a:solidFill>
              </a:rPr>
              <a:t>Extrinsic</a:t>
            </a:r>
          </a:p>
        </p:txBody>
      </p:sp>
    </p:spTree>
    <p:extLst>
      <p:ext uri="{BB962C8B-B14F-4D97-AF65-F5344CB8AC3E}">
        <p14:creationId xmlns:p14="http://schemas.microsoft.com/office/powerpoint/2010/main" val="22561055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Interactional model</a:t>
            </a:r>
          </a:p>
        </p:txBody>
      </p:sp>
      <p:sp>
        <p:nvSpPr>
          <p:cNvPr id="24579" name="Rectangle 3"/>
          <p:cNvSpPr>
            <a:spLocks noChangeArrowheads="1"/>
          </p:cNvSpPr>
          <p:nvPr/>
        </p:nvSpPr>
        <p:spPr bwMode="auto">
          <a:xfrm>
            <a:off x="3040063" y="3155950"/>
            <a:ext cx="1912937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Participant </a:t>
            </a:r>
            <a:r>
              <a:rPr lang="en-GB" altLang="en-US" sz="2400">
                <a:solidFill>
                  <a:srgbClr val="FF3399"/>
                </a:solidFill>
                <a:latin typeface="Arial" charset="0"/>
              </a:rPr>
              <a:t>X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Situation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Interaction</a:t>
            </a:r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5921375" y="1235075"/>
            <a:ext cx="3051175" cy="173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Situational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Factors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Leader Style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Situation Attractiveness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Controllability of Situation</a:t>
            </a:r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457200" y="1295400"/>
            <a:ext cx="1441450" cy="204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Personal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Factors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Personality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Needs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Interests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Goals</a:t>
            </a:r>
          </a:p>
        </p:txBody>
      </p:sp>
      <p:sp>
        <p:nvSpPr>
          <p:cNvPr id="24582" name="Rectangle 6"/>
          <p:cNvSpPr>
            <a:spLocks noChangeArrowheads="1"/>
          </p:cNvSpPr>
          <p:nvPr/>
        </p:nvSpPr>
        <p:spPr bwMode="auto">
          <a:xfrm>
            <a:off x="3200400" y="5426075"/>
            <a:ext cx="1709738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Participant 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Motivation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(IM/EM)</a:t>
            </a:r>
          </a:p>
        </p:txBody>
      </p:sp>
      <p:sp>
        <p:nvSpPr>
          <p:cNvPr id="24583" name="Line 7"/>
          <p:cNvSpPr>
            <a:spLocks noChangeShapeType="1"/>
          </p:cNvSpPr>
          <p:nvPr/>
        </p:nvSpPr>
        <p:spPr bwMode="auto">
          <a:xfrm>
            <a:off x="1905000" y="2057400"/>
            <a:ext cx="2057400" cy="1066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4584" name="Line 8"/>
          <p:cNvSpPr>
            <a:spLocks noChangeShapeType="1"/>
          </p:cNvSpPr>
          <p:nvPr/>
        </p:nvSpPr>
        <p:spPr bwMode="auto">
          <a:xfrm flipH="1">
            <a:off x="3962400" y="1905000"/>
            <a:ext cx="2286000" cy="1219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4585" name="Line 9"/>
          <p:cNvSpPr>
            <a:spLocks noChangeShapeType="1"/>
          </p:cNvSpPr>
          <p:nvPr/>
        </p:nvSpPr>
        <p:spPr bwMode="auto">
          <a:xfrm>
            <a:off x="3962400" y="4419600"/>
            <a:ext cx="0" cy="990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6537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Intrinsic and Extrinsic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23850" y="1557338"/>
            <a:ext cx="8569325" cy="4895850"/>
          </a:xfrm>
        </p:spPr>
        <p:txBody>
          <a:bodyPr>
            <a:normAutofit lnSpcReduction="10000"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rgbClr val="FF3399"/>
                </a:solidFill>
              </a:rPr>
              <a:t>Intrinsic motivation</a:t>
            </a:r>
            <a:r>
              <a:rPr lang="en-GB" sz="2800" dirty="0"/>
              <a:t> – for pleasure, interest and enjoyment (success contingent on personal behaviour – inside; </a:t>
            </a:r>
            <a:r>
              <a:rPr lang="en-GB" sz="2800" dirty="0" err="1"/>
              <a:t>Deci</a:t>
            </a:r>
            <a:r>
              <a:rPr lang="en-GB" sz="2800" dirty="0"/>
              <a:t> 1971)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rgbClr val="FF3399"/>
                </a:solidFill>
              </a:rPr>
              <a:t>Extrinsic motivation</a:t>
            </a:r>
            <a:r>
              <a:rPr lang="en-GB" sz="2800" dirty="0"/>
              <a:t> – For rewards and prizes (success contingent of the behaviour of others – outside; </a:t>
            </a:r>
            <a:r>
              <a:rPr lang="en-GB" sz="2800" dirty="0" err="1"/>
              <a:t>Deci</a:t>
            </a:r>
            <a:r>
              <a:rPr lang="en-GB" sz="2800" dirty="0"/>
              <a:t>, 1971)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/>
              <a:t>A third motive (</a:t>
            </a:r>
            <a:r>
              <a:rPr lang="en-GB" sz="2800" dirty="0" err="1"/>
              <a:t>Deci</a:t>
            </a:r>
            <a:r>
              <a:rPr lang="en-GB" sz="2800" dirty="0"/>
              <a:t>, 1985)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>
                <a:solidFill>
                  <a:schemeClr val="bg2">
                    <a:lumMod val="50000"/>
                  </a:schemeClr>
                </a:solidFill>
              </a:rPr>
              <a:t>Amotivation</a:t>
            </a: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800" dirty="0"/>
              <a:t>– an apparent absence of the desire to act (a determination not to act – </a:t>
            </a:r>
            <a:r>
              <a:rPr lang="en-GB" sz="2800" i="1" dirty="0"/>
              <a:t>I will not answer that question !</a:t>
            </a:r>
            <a:r>
              <a:rPr lang="en-GB" sz="2800" dirty="0"/>
              <a:t>) Not included in original CET model</a:t>
            </a:r>
          </a:p>
        </p:txBody>
      </p:sp>
    </p:spTree>
    <p:extLst>
      <p:ext uri="{BB962C8B-B14F-4D97-AF65-F5344CB8AC3E}">
        <p14:creationId xmlns:p14="http://schemas.microsoft.com/office/powerpoint/2010/main" val="14663979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The motivation dichotomy</a:t>
            </a:r>
          </a:p>
        </p:txBody>
      </p:sp>
      <p:sp>
        <p:nvSpPr>
          <p:cNvPr id="2662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Traditionally motivation is seen as a dichotomy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Either intrinsic motivation or extrinsic motivation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People can, and often do have both states around them but one state dominates (later view = actually a combination).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The origins of this rest with </a:t>
            </a:r>
            <a:br>
              <a:rPr lang="en-GB" altLang="en-US" sz="2400" smtClean="0"/>
            </a:br>
            <a:r>
              <a:rPr lang="en-GB" altLang="en-US" sz="2400" smtClean="0"/>
              <a:t>- Cognitive Evaluation Theory (CET)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smtClean="0"/>
          </a:p>
        </p:txBody>
      </p:sp>
    </p:spTree>
    <p:extLst>
      <p:ext uri="{BB962C8B-B14F-4D97-AF65-F5344CB8AC3E}">
        <p14:creationId xmlns:p14="http://schemas.microsoft.com/office/powerpoint/2010/main" val="34596445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814387"/>
          </a:xfrm>
        </p:spPr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Cognitive Evaluation Theory 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341438"/>
            <a:ext cx="8534400" cy="5287962"/>
          </a:xfrm>
        </p:spPr>
        <p:txBody>
          <a:bodyPr lIns="92075" tIns="46038" rIns="92075" bIns="46038"/>
          <a:lstStyle/>
          <a:p>
            <a:pPr eaLnBrk="1" hangingPunct="1"/>
            <a:r>
              <a:rPr lang="en-GB" altLang="en-US" sz="2800" smtClean="0"/>
              <a:t>Deci &amp; Ryan (1985) from De Charms (1968)</a:t>
            </a:r>
          </a:p>
          <a:p>
            <a:pPr eaLnBrk="1" hangingPunct="1"/>
            <a:endParaRPr lang="en-GB" altLang="en-US" sz="2800" smtClean="0"/>
          </a:p>
          <a:p>
            <a:pPr eaLnBrk="1" hangingPunct="1"/>
            <a:r>
              <a:rPr lang="en-GB" altLang="en-US" sz="2800" smtClean="0"/>
              <a:t>Individuals have an innate need to feel personally competent and self deterministic</a:t>
            </a:r>
          </a:p>
          <a:p>
            <a:pPr eaLnBrk="1" hangingPunct="1"/>
            <a:endParaRPr lang="en-GB" altLang="en-US" sz="2800" smtClean="0"/>
          </a:p>
          <a:p>
            <a:pPr eaLnBrk="1" hangingPunct="1"/>
            <a:r>
              <a:rPr lang="en-GB" altLang="en-US" sz="2800" smtClean="0"/>
              <a:t>People want to control their lives, make their own choices and will engage in behaviour that enhances perception of their own ability</a:t>
            </a:r>
          </a:p>
          <a:p>
            <a:pPr eaLnBrk="1" hangingPunct="1"/>
            <a:endParaRPr lang="en-GB" altLang="en-US" sz="2800" smtClean="0"/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/>
          </a:p>
        </p:txBody>
      </p:sp>
    </p:spTree>
    <p:extLst>
      <p:ext uri="{BB962C8B-B14F-4D97-AF65-F5344CB8AC3E}">
        <p14:creationId xmlns:p14="http://schemas.microsoft.com/office/powerpoint/2010/main" val="39612258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Self-Determination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i="1" smtClean="0"/>
              <a:t>	“To be self-determined is to endorse one's actions at the highest level of reflection.  When self-determined, people experience a sense of freedom to do what is interesting, personally important, and vitalizing.”</a:t>
            </a:r>
            <a:r>
              <a:rPr lang="en-US" altLang="en-US" smtClean="0"/>
              <a:t> 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smtClean="0"/>
          </a:p>
          <a:p>
            <a:pPr lvl="1" algn="r" eaLnBrk="1" hangingPunct="1">
              <a:buFontTx/>
              <a:buNone/>
            </a:pPr>
            <a:r>
              <a:rPr lang="en-US" altLang="en-US" smtClean="0"/>
              <a:t>  Deci &amp; Ryan (2001)</a:t>
            </a: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9611117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9" name="Rectangle 11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Self-Determination: </a:t>
            </a:r>
            <a:endParaRPr lang="en-US"/>
          </a:p>
        </p:txBody>
      </p:sp>
      <p:sp>
        <p:nvSpPr>
          <p:cNvPr id="29698" name="Rectangle 2"/>
          <p:cNvSpPr>
            <a:spLocks noGrp="1" noChangeArrowheads="1"/>
          </p:cNvSpPr>
          <p:nvPr>
            <p:ph sz="quarter" idx="1"/>
          </p:nvPr>
        </p:nvSpPr>
        <p:spPr/>
        <p:txBody>
          <a:bodyPr lIns="90488" tIns="44450" rIns="90488" bIns="44450"/>
          <a:lstStyle/>
          <a:p>
            <a:pPr eaLnBrk="1" hangingPunct="1"/>
            <a:r>
              <a:rPr lang="en-GB" altLang="en-US" smtClean="0"/>
              <a:t>Based on ‘Locus of causality’</a:t>
            </a:r>
          </a:p>
        </p:txBody>
      </p:sp>
      <p:sp>
        <p:nvSpPr>
          <p:cNvPr id="29700" name="Rectangle 3"/>
          <p:cNvSpPr>
            <a:spLocks noChangeArrowheads="1"/>
          </p:cNvSpPr>
          <p:nvPr/>
        </p:nvSpPr>
        <p:spPr bwMode="auto">
          <a:xfrm>
            <a:off x="692150" y="2997200"/>
            <a:ext cx="4254500" cy="1282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  <p:sp>
        <p:nvSpPr>
          <p:cNvPr id="29701" name="Rectangle 4"/>
          <p:cNvSpPr>
            <a:spLocks noChangeArrowheads="1"/>
          </p:cNvSpPr>
          <p:nvPr/>
        </p:nvSpPr>
        <p:spPr bwMode="auto">
          <a:xfrm>
            <a:off x="692150" y="4673600"/>
            <a:ext cx="4254500" cy="14351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  <p:sp>
        <p:nvSpPr>
          <p:cNvPr id="29702" name="Line 5"/>
          <p:cNvSpPr>
            <a:spLocks noChangeShapeType="1"/>
          </p:cNvSpPr>
          <p:nvPr/>
        </p:nvSpPr>
        <p:spPr bwMode="auto">
          <a:xfrm>
            <a:off x="4959350" y="3600450"/>
            <a:ext cx="7493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9703" name="Line 6"/>
          <p:cNvSpPr>
            <a:spLocks noChangeShapeType="1"/>
          </p:cNvSpPr>
          <p:nvPr/>
        </p:nvSpPr>
        <p:spPr bwMode="auto">
          <a:xfrm>
            <a:off x="4959350" y="5429250"/>
            <a:ext cx="6731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9704" name="Rectangle 7"/>
          <p:cNvSpPr>
            <a:spLocks noChangeArrowheads="1"/>
          </p:cNvSpPr>
          <p:nvPr/>
        </p:nvSpPr>
        <p:spPr bwMode="auto">
          <a:xfrm>
            <a:off x="976313" y="3357563"/>
            <a:ext cx="3333750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GB" altLang="en-US" sz="2400">
                <a:latin typeface="Times New Roman" pitchFamily="18" charset="0"/>
              </a:rPr>
              <a:t>Internal locus of causality</a:t>
            </a:r>
          </a:p>
        </p:txBody>
      </p:sp>
      <p:sp>
        <p:nvSpPr>
          <p:cNvPr id="29705" name="Rectangle 8"/>
          <p:cNvSpPr>
            <a:spLocks noChangeArrowheads="1"/>
          </p:cNvSpPr>
          <p:nvPr/>
        </p:nvSpPr>
        <p:spPr bwMode="auto">
          <a:xfrm>
            <a:off x="900113" y="5110163"/>
            <a:ext cx="3417887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GB" altLang="en-US" sz="2400">
                <a:latin typeface="Times New Roman" pitchFamily="18" charset="0"/>
              </a:rPr>
              <a:t>External locus of causality</a:t>
            </a:r>
          </a:p>
        </p:txBody>
      </p:sp>
      <p:sp>
        <p:nvSpPr>
          <p:cNvPr id="29706" name="Rectangle 9"/>
          <p:cNvSpPr>
            <a:spLocks noChangeArrowheads="1"/>
          </p:cNvSpPr>
          <p:nvPr/>
        </p:nvSpPr>
        <p:spPr bwMode="auto">
          <a:xfrm>
            <a:off x="5853113" y="3128963"/>
            <a:ext cx="3111500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r>
              <a:rPr lang="en-GB" altLang="en-US" sz="2400">
                <a:latin typeface="Times New Roman" pitchFamily="18" charset="0"/>
              </a:rPr>
              <a:t>Perception that actions are initiated by the self (I decide)</a:t>
            </a:r>
          </a:p>
        </p:txBody>
      </p:sp>
      <p:sp>
        <p:nvSpPr>
          <p:cNvPr id="29707" name="Rectangle 10"/>
          <p:cNvSpPr>
            <a:spLocks noChangeArrowheads="1"/>
          </p:cNvSpPr>
          <p:nvPr/>
        </p:nvSpPr>
        <p:spPr bwMode="auto">
          <a:xfrm>
            <a:off x="5651500" y="4581525"/>
            <a:ext cx="3130550" cy="191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r>
              <a:rPr lang="en-GB" altLang="en-US" sz="2400">
                <a:latin typeface="Times New Roman" pitchFamily="18" charset="0"/>
              </a:rPr>
              <a:t>Perception that actions are initiated or forced </a:t>
            </a:r>
          </a:p>
          <a:p>
            <a:r>
              <a:rPr lang="en-GB" altLang="en-US" sz="2400">
                <a:latin typeface="Times New Roman" pitchFamily="18" charset="0"/>
              </a:rPr>
              <a:t>upon them by others (Activity leader decides)</a:t>
            </a:r>
          </a:p>
        </p:txBody>
      </p:sp>
    </p:spTree>
    <p:extLst>
      <p:ext uri="{BB962C8B-B14F-4D97-AF65-F5344CB8AC3E}">
        <p14:creationId xmlns:p14="http://schemas.microsoft.com/office/powerpoint/2010/main" val="395814523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Rewards </a:t>
            </a:r>
            <a:endParaRPr lang="en-US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268413"/>
            <a:ext cx="8534400" cy="5284787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Rewards</a:t>
            </a:r>
            <a:r>
              <a:rPr lang="en-GB" sz="2800" dirty="0"/>
              <a:t> – controlling or informational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rgbClr val="000000"/>
                </a:solidFill>
              </a:rPr>
              <a:t>Controlling</a:t>
            </a:r>
            <a:r>
              <a:rPr lang="en-GB" sz="2800" dirty="0"/>
              <a:t> – rewards that are seen to control add little to perceived competence = decreased intrinsic motivation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rgbClr val="000000"/>
                </a:solidFill>
              </a:rPr>
              <a:t>Informational </a:t>
            </a:r>
            <a:r>
              <a:rPr lang="en-GB" sz="2800" dirty="0"/>
              <a:t>– positive feedback with informational components add to perceptions of competence = increased intrinsic motivation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/>
              <a:t>Rewards can be some of both but the aim is for </a:t>
            </a: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positive feedback and information</a:t>
            </a:r>
            <a:endParaRPr lang="en-US" sz="28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47906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0161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1746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908050"/>
            <a:ext cx="8229600" cy="52228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solidFill>
                  <a:srgbClr val="1FAECD"/>
                </a:solidFill>
              </a:rPr>
              <a:t>Controlling</a:t>
            </a:r>
          </a:p>
          <a:p>
            <a:pPr eaLnBrk="1" hangingPunct="1"/>
            <a:r>
              <a:rPr lang="en-GB" altLang="en-US" smtClean="0"/>
              <a:t>Need sailing award in order to obtain a job</a:t>
            </a:r>
          </a:p>
          <a:p>
            <a:pPr eaLnBrk="1" hangingPunct="1"/>
            <a:r>
              <a:rPr lang="en-GB" altLang="en-US" smtClean="0"/>
              <a:t>Need to attend 10 training sessions to be eligible for an expedition.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solidFill>
                  <a:srgbClr val="1FAECD"/>
                </a:solidFill>
              </a:rPr>
              <a:t>Informational</a:t>
            </a:r>
          </a:p>
          <a:p>
            <a:pPr eaLnBrk="1" hangingPunct="1"/>
            <a:r>
              <a:rPr lang="en-GB" altLang="en-US" smtClean="0"/>
              <a:t>Most improved skier award</a:t>
            </a:r>
          </a:p>
          <a:p>
            <a:pPr eaLnBrk="1" hangingPunct="1"/>
            <a:r>
              <a:rPr lang="en-GB" altLang="en-US" smtClean="0"/>
              <a:t>Fastest time (XC mountain biking)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Your experiences of rewards…</a:t>
            </a:r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7340987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Cognitive Evaluation Theory </a:t>
            </a:r>
            <a:r>
              <a:rPr lang="en-GB" dirty="0" smtClean="0"/>
              <a:t>I</a:t>
            </a:r>
            <a:endParaRPr lang="en-GB" dirty="0"/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304800" y="2362200"/>
            <a:ext cx="1439863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Locus of</a:t>
            </a:r>
          </a:p>
          <a:p>
            <a:pPr eaLnBrk="1" hangingPunct="1"/>
            <a:r>
              <a:rPr lang="en-GB" altLang="en-US" sz="2400">
                <a:latin typeface="Arial" charset="0"/>
              </a:rPr>
              <a:t>Causality</a:t>
            </a: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406400" y="5257800"/>
            <a:ext cx="12366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Reward</a:t>
            </a: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2819400" y="1879600"/>
            <a:ext cx="13033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External</a:t>
            </a:r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2870200" y="3027363"/>
            <a:ext cx="12017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Internal</a:t>
            </a:r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2514600" y="4175125"/>
            <a:ext cx="191452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Increased</a:t>
            </a:r>
          </a:p>
          <a:p>
            <a:pPr eaLnBrk="1" hangingPunct="1"/>
            <a:r>
              <a:rPr lang="en-GB" altLang="en-US" sz="2400">
                <a:latin typeface="Arial" charset="0"/>
              </a:rPr>
              <a:t>Competence</a:t>
            </a:r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2514600" y="5689600"/>
            <a:ext cx="191452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Decreased</a:t>
            </a:r>
          </a:p>
          <a:p>
            <a:pPr eaLnBrk="1" hangingPunct="1"/>
            <a:r>
              <a:rPr lang="en-GB" altLang="en-US" sz="2400">
                <a:latin typeface="Arial" charset="0"/>
              </a:rPr>
              <a:t>Competence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6002338" y="1879600"/>
            <a:ext cx="2709862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Intrinsic Motivation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Decreases</a:t>
            </a:r>
          </a:p>
        </p:txBody>
      </p:sp>
      <p:sp>
        <p:nvSpPr>
          <p:cNvPr id="32778" name="Rectangle 10"/>
          <p:cNvSpPr>
            <a:spLocks noChangeArrowheads="1"/>
          </p:cNvSpPr>
          <p:nvPr/>
        </p:nvSpPr>
        <p:spPr bwMode="auto">
          <a:xfrm>
            <a:off x="6002338" y="3768725"/>
            <a:ext cx="2709862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Intrinsic Motivation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Increases</a:t>
            </a:r>
          </a:p>
        </p:txBody>
      </p:sp>
      <p:sp>
        <p:nvSpPr>
          <p:cNvPr id="32779" name="Rectangle 11"/>
          <p:cNvSpPr>
            <a:spLocks noChangeArrowheads="1"/>
          </p:cNvSpPr>
          <p:nvPr/>
        </p:nvSpPr>
        <p:spPr bwMode="auto">
          <a:xfrm>
            <a:off x="6002338" y="5657850"/>
            <a:ext cx="2709862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Intrinsic Motivation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Decreases</a:t>
            </a:r>
          </a:p>
        </p:txBody>
      </p:sp>
      <p:sp>
        <p:nvSpPr>
          <p:cNvPr id="32780" name="Line 12"/>
          <p:cNvSpPr>
            <a:spLocks noChangeShapeType="1"/>
          </p:cNvSpPr>
          <p:nvPr/>
        </p:nvSpPr>
        <p:spPr bwMode="auto">
          <a:xfrm flipV="1">
            <a:off x="1752600" y="2133600"/>
            <a:ext cx="990600" cy="533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1" name="Line 13"/>
          <p:cNvSpPr>
            <a:spLocks noChangeShapeType="1"/>
          </p:cNvSpPr>
          <p:nvPr/>
        </p:nvSpPr>
        <p:spPr bwMode="auto">
          <a:xfrm>
            <a:off x="1752600" y="2667000"/>
            <a:ext cx="1066800" cy="609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2" name="Line 14"/>
          <p:cNvSpPr>
            <a:spLocks noChangeShapeType="1"/>
          </p:cNvSpPr>
          <p:nvPr/>
        </p:nvSpPr>
        <p:spPr bwMode="auto">
          <a:xfrm flipV="1">
            <a:off x="1676400" y="4572000"/>
            <a:ext cx="838200" cy="914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3" name="Line 15"/>
          <p:cNvSpPr>
            <a:spLocks noChangeShapeType="1"/>
          </p:cNvSpPr>
          <p:nvPr/>
        </p:nvSpPr>
        <p:spPr bwMode="auto">
          <a:xfrm>
            <a:off x="1676400" y="5486400"/>
            <a:ext cx="762000" cy="609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4" name="Line 16"/>
          <p:cNvSpPr>
            <a:spLocks noChangeShapeType="1"/>
          </p:cNvSpPr>
          <p:nvPr/>
        </p:nvSpPr>
        <p:spPr bwMode="auto">
          <a:xfrm>
            <a:off x="4191000" y="2133600"/>
            <a:ext cx="1600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5" name="Line 17"/>
          <p:cNvSpPr>
            <a:spLocks noChangeShapeType="1"/>
          </p:cNvSpPr>
          <p:nvPr/>
        </p:nvSpPr>
        <p:spPr bwMode="auto">
          <a:xfrm>
            <a:off x="4419600" y="6096000"/>
            <a:ext cx="1371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6" name="Line 18"/>
          <p:cNvSpPr>
            <a:spLocks noChangeShapeType="1"/>
          </p:cNvSpPr>
          <p:nvPr/>
        </p:nvSpPr>
        <p:spPr bwMode="auto">
          <a:xfrm>
            <a:off x="5257800" y="3962400"/>
            <a:ext cx="685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7" name="Line 19"/>
          <p:cNvSpPr>
            <a:spLocks noChangeShapeType="1"/>
          </p:cNvSpPr>
          <p:nvPr/>
        </p:nvSpPr>
        <p:spPr bwMode="auto">
          <a:xfrm>
            <a:off x="4038600" y="3276600"/>
            <a:ext cx="1219200" cy="685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8" name="Line 20"/>
          <p:cNvSpPr>
            <a:spLocks noChangeShapeType="1"/>
          </p:cNvSpPr>
          <p:nvPr/>
        </p:nvSpPr>
        <p:spPr bwMode="auto">
          <a:xfrm flipV="1">
            <a:off x="4191000" y="3962400"/>
            <a:ext cx="1066800" cy="533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9" name="Oval 21"/>
          <p:cNvSpPr>
            <a:spLocks noChangeArrowheads="1"/>
          </p:cNvSpPr>
          <p:nvPr/>
        </p:nvSpPr>
        <p:spPr bwMode="auto">
          <a:xfrm>
            <a:off x="5030788" y="3811588"/>
            <a:ext cx="301625" cy="3016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73164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Cognitive Evaluation Theory </a:t>
            </a:r>
            <a:r>
              <a:rPr lang="en-GB" dirty="0" smtClean="0"/>
              <a:t>II</a:t>
            </a:r>
            <a:endParaRPr lang="en-US" dirty="0"/>
          </a:p>
        </p:txBody>
      </p:sp>
      <p:sp>
        <p:nvSpPr>
          <p:cNvPr id="33794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250825" y="1484313"/>
            <a:ext cx="8642350" cy="5040312"/>
          </a:xfrm>
        </p:spPr>
        <p:txBody>
          <a:bodyPr/>
          <a:lstStyle/>
          <a:p>
            <a:pPr eaLnBrk="1" hangingPunct="1"/>
            <a:r>
              <a:rPr lang="en-GB" altLang="en-US" sz="2800" smtClean="0"/>
              <a:t>Intrinsic motivation (IM) - </a:t>
            </a:r>
            <a:r>
              <a:rPr lang="en-GB" altLang="en-US" sz="2000" smtClean="0"/>
              <a:t>the capacity to initiate and pursue behaviour that enhances feelings of competence and self determination</a:t>
            </a:r>
          </a:p>
          <a:p>
            <a:pPr eaLnBrk="1" hangingPunct="1"/>
            <a:endParaRPr lang="en-GB" altLang="en-US" sz="2000" smtClean="0"/>
          </a:p>
          <a:p>
            <a:pPr eaLnBrk="1" hangingPunct="1"/>
            <a:r>
              <a:rPr lang="en-GB" altLang="en-US" sz="2800" smtClean="0"/>
              <a:t>Events will increase IM if they enhance the performers perceptions of personal competence </a:t>
            </a:r>
            <a:r>
              <a:rPr lang="en-GB" altLang="en-US" sz="2800" b="1" u="sng" smtClean="0"/>
              <a:t>and</a:t>
            </a:r>
            <a:r>
              <a:rPr lang="en-GB" altLang="en-US" sz="2800" smtClean="0"/>
              <a:t> feelings of self determination</a:t>
            </a:r>
          </a:p>
          <a:p>
            <a:pPr eaLnBrk="1" hangingPunct="1"/>
            <a:r>
              <a:rPr lang="en-GB" altLang="en-US" sz="2800" smtClean="0"/>
              <a:t>Events will decrease IM if they </a:t>
            </a:r>
            <a:r>
              <a:rPr lang="en-GB" altLang="en-US" sz="2800" b="1" u="sng" smtClean="0"/>
              <a:t>either</a:t>
            </a:r>
            <a:r>
              <a:rPr lang="en-GB" altLang="en-US" sz="2800" smtClean="0"/>
              <a:t> decrease perceptions of self competence </a:t>
            </a:r>
            <a:r>
              <a:rPr lang="en-GB" altLang="en-US" sz="2800" b="1" u="sng" smtClean="0"/>
              <a:t>or</a:t>
            </a:r>
            <a:r>
              <a:rPr lang="en-GB" altLang="en-US" sz="2800" smtClean="0"/>
              <a:t> decrease feelings of self determination</a:t>
            </a:r>
          </a:p>
        </p:txBody>
      </p:sp>
    </p:spTree>
    <p:extLst>
      <p:ext uri="{BB962C8B-B14F-4D97-AF65-F5344CB8AC3E}">
        <p14:creationId xmlns:p14="http://schemas.microsoft.com/office/powerpoint/2010/main" val="11640596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589588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itle 1"/>
          <p:cNvSpPr>
            <a:spLocks noGrp="1"/>
          </p:cNvSpPr>
          <p:nvPr>
            <p:ph type="title"/>
          </p:nvPr>
        </p:nvSpPr>
        <p:spPr>
          <a:xfrm>
            <a:off x="684213" y="47625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en-GB" sz="3600" smtClean="0"/>
              <a:t>Self Determination Theory (SDT): </a:t>
            </a:r>
            <a:r>
              <a:rPr lang="en-GB" sz="2800" smtClean="0"/>
              <a:t>Meta theory consisting of 5 mini theories</a:t>
            </a:r>
          </a:p>
        </p:txBody>
      </p:sp>
      <p:sp>
        <p:nvSpPr>
          <p:cNvPr id="34820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773238"/>
            <a:ext cx="7772400" cy="4322762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sz="2400" smtClean="0"/>
              <a:t>SDT (Deci &amp; Ryan, 2002) has been linked with the intention to be physically active (Hagger et al., 2003; Ntoumanis, 2001). </a:t>
            </a:r>
            <a:r>
              <a:rPr lang="en-GB" altLang="en-US" sz="2400" smtClean="0"/>
              <a:t>	</a:t>
            </a:r>
          </a:p>
          <a:p>
            <a:pPr>
              <a:buFontTx/>
              <a:buNone/>
            </a:pPr>
            <a:r>
              <a:rPr lang="en-GB" altLang="en-US" sz="2400" smtClean="0"/>
              <a:t>Each theory addresses one facet of motivation or personality functioning. </a:t>
            </a:r>
          </a:p>
          <a:p>
            <a:pPr algn="ctr"/>
            <a:r>
              <a:rPr lang="en-GB" altLang="en-US" sz="2000" b="1" i="1" smtClean="0"/>
              <a:t>Cognitive Evaluation Theory (CET)</a:t>
            </a:r>
            <a:endParaRPr lang="en-GB" altLang="en-US" sz="2000" smtClean="0"/>
          </a:p>
          <a:p>
            <a:pPr algn="ctr"/>
            <a:r>
              <a:rPr lang="en-GB" altLang="en-US" sz="2000" b="1" i="1" smtClean="0"/>
              <a:t>Causality Orientations Theory (COT)</a:t>
            </a:r>
            <a:endParaRPr lang="en-GB" altLang="en-US" sz="2000" smtClean="0"/>
          </a:p>
          <a:p>
            <a:pPr algn="ctr"/>
            <a:r>
              <a:rPr lang="en-GB" altLang="en-US" sz="2000" b="1" i="1" smtClean="0"/>
              <a:t>Basic Psychological Needs Theory (BPNT)</a:t>
            </a:r>
            <a:endParaRPr lang="en-GB" altLang="en-US" sz="2000" smtClean="0"/>
          </a:p>
          <a:p>
            <a:pPr algn="ctr"/>
            <a:r>
              <a:rPr lang="en-GB" altLang="en-US" sz="2000" b="1" i="1" smtClean="0"/>
              <a:t>Goal Contents Theory (GCT) </a:t>
            </a:r>
            <a:endParaRPr lang="en-GB" altLang="en-US" sz="2000" smtClean="0"/>
          </a:p>
          <a:p>
            <a:pPr algn="ctr"/>
            <a:r>
              <a:rPr lang="en-GB" altLang="en-US" sz="2400" b="1" smtClean="0">
                <a:solidFill>
                  <a:srgbClr val="0033CC"/>
                </a:solidFill>
              </a:rPr>
              <a:t>Organismic Integration Theory (OIT) </a:t>
            </a:r>
          </a:p>
          <a:p>
            <a:pPr algn="ctr"/>
            <a:endParaRPr lang="en-US" altLang="en-US" sz="2000" smtClean="0"/>
          </a:p>
        </p:txBody>
      </p:sp>
    </p:spTree>
    <p:extLst>
      <p:ext uri="{BB962C8B-B14F-4D97-AF65-F5344CB8AC3E}">
        <p14:creationId xmlns:p14="http://schemas.microsoft.com/office/powerpoint/2010/main" val="2061490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589588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itle 1"/>
          <p:cNvSpPr>
            <a:spLocks noGrp="1"/>
          </p:cNvSpPr>
          <p:nvPr>
            <p:ph type="title"/>
          </p:nvPr>
        </p:nvSpPr>
        <p:spPr>
          <a:xfrm>
            <a:off x="684213" y="26035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en-GB" sz="2400" smtClean="0"/>
              <a:t>Organismic Integration Theory (OIT) – Amotivation &amp; Intrinsic Motivation</a:t>
            </a:r>
          </a:p>
        </p:txBody>
      </p:sp>
      <p:sp>
        <p:nvSpPr>
          <p:cNvPr id="35844" name="Content Placeholder 6"/>
          <p:cNvSpPr>
            <a:spLocks noGrp="1"/>
          </p:cNvSpPr>
          <p:nvPr>
            <p:ph sz="quarter" idx="1"/>
          </p:nvPr>
        </p:nvSpPr>
        <p:spPr>
          <a:xfrm>
            <a:off x="685800" y="1268413"/>
            <a:ext cx="7772400" cy="5184775"/>
          </a:xfrm>
        </p:spPr>
        <p:txBody>
          <a:bodyPr>
            <a:normAutofit fontScale="92500" lnSpcReduction="10000"/>
          </a:bodyPr>
          <a:lstStyle/>
          <a:p>
            <a:pPr algn="ctr">
              <a:buFontTx/>
              <a:buNone/>
            </a:pPr>
            <a:r>
              <a:rPr lang="en-GB" altLang="en-US" dirty="0" err="1" smtClean="0"/>
              <a:t>Amotivation</a:t>
            </a:r>
            <a:r>
              <a:rPr lang="en-GB" altLang="en-US" dirty="0" smtClean="0"/>
              <a:t> </a:t>
            </a:r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r>
              <a:rPr lang="en-GB" altLang="en-US" dirty="0" smtClean="0"/>
              <a:t>  </a:t>
            </a:r>
          </a:p>
          <a:p>
            <a:pPr algn="ctr">
              <a:buFontTx/>
              <a:buNone/>
            </a:pPr>
            <a:r>
              <a:rPr lang="en-GB" altLang="en-US" dirty="0" smtClean="0"/>
              <a:t>Extrinsic Motivation (4 types)</a:t>
            </a:r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r>
              <a:rPr lang="en-GB" altLang="en-US" dirty="0" smtClean="0"/>
              <a:t>Intrinsic Motivation</a:t>
            </a:r>
          </a:p>
          <a:p>
            <a:pPr algn="ctr">
              <a:buFontTx/>
              <a:buNone/>
            </a:pPr>
            <a:endParaRPr lang="en-GB" altLang="en-US" sz="1400" dirty="0" smtClean="0"/>
          </a:p>
          <a:p>
            <a:pPr>
              <a:buFontTx/>
              <a:buNone/>
            </a:pPr>
            <a:r>
              <a:rPr lang="en-US" altLang="en-US" sz="2400" dirty="0" smtClean="0"/>
              <a:t>Intrinsic motivation or integrated regulation (</a:t>
            </a:r>
            <a:r>
              <a:rPr lang="en-US" altLang="en-US" sz="2400" dirty="0" err="1" smtClean="0"/>
              <a:t>Deci</a:t>
            </a:r>
            <a:r>
              <a:rPr lang="en-US" altLang="en-US" sz="2400" dirty="0" smtClean="0"/>
              <a:t> &amp; Ryan, 2002) is positively associated with exercise adherence </a:t>
            </a:r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r>
              <a:rPr lang="en-GB" altLang="en-US" dirty="0" smtClean="0"/>
              <a:t> </a:t>
            </a:r>
          </a:p>
        </p:txBody>
      </p:sp>
      <p:cxnSp>
        <p:nvCxnSpPr>
          <p:cNvPr id="35845" name="Straight Arrow Connector 9"/>
          <p:cNvCxnSpPr>
            <a:cxnSpLocks noChangeShapeType="1"/>
          </p:cNvCxnSpPr>
          <p:nvPr/>
        </p:nvCxnSpPr>
        <p:spPr bwMode="auto">
          <a:xfrm rot="5400000">
            <a:off x="4106069" y="2167731"/>
            <a:ext cx="64770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46" name="Straight Arrow Connector 12"/>
          <p:cNvCxnSpPr>
            <a:cxnSpLocks noChangeShapeType="1"/>
          </p:cNvCxnSpPr>
          <p:nvPr/>
        </p:nvCxnSpPr>
        <p:spPr bwMode="auto">
          <a:xfrm rot="5400000">
            <a:off x="3877397" y="3434556"/>
            <a:ext cx="107950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296820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589588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0" name="Title 1"/>
          <p:cNvSpPr>
            <a:spLocks noGrp="1"/>
          </p:cNvSpPr>
          <p:nvPr>
            <p:ph type="title"/>
          </p:nvPr>
        </p:nvSpPr>
        <p:spPr>
          <a:xfrm>
            <a:off x="684213" y="26035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en-GB" sz="2400" smtClean="0"/>
              <a:t>Organismic Integration Theory – Multidimensional Extrinsic Motivation</a:t>
            </a:r>
          </a:p>
        </p:txBody>
      </p:sp>
      <p:sp>
        <p:nvSpPr>
          <p:cNvPr id="36868" name="Content Placeholder 6"/>
          <p:cNvSpPr>
            <a:spLocks noGrp="1"/>
          </p:cNvSpPr>
          <p:nvPr>
            <p:ph sz="quarter" idx="1"/>
          </p:nvPr>
        </p:nvSpPr>
        <p:spPr>
          <a:xfrm>
            <a:off x="685800" y="1557338"/>
            <a:ext cx="7772400" cy="4538662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2400" dirty="0" smtClean="0"/>
              <a:t>Four different types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 smtClean="0"/>
              <a:t>External regulation</a:t>
            </a:r>
            <a:r>
              <a:rPr lang="en-GB" altLang="en-US" sz="2000" dirty="0" smtClean="0"/>
              <a:t> </a:t>
            </a:r>
            <a:r>
              <a:rPr lang="en-GB" altLang="en-US" sz="2000" dirty="0" smtClean="0">
                <a:solidFill>
                  <a:srgbClr val="0033CC"/>
                </a:solidFill>
              </a:rPr>
              <a:t>(traditional EM)</a:t>
            </a:r>
          </a:p>
          <a:p>
            <a:pPr lvl="2">
              <a:lnSpc>
                <a:spcPct val="80000"/>
              </a:lnSpc>
            </a:pPr>
            <a:r>
              <a:rPr lang="en-GB" altLang="en-US" sz="1800" dirty="0" smtClean="0"/>
              <a:t>Behaviour is regulated through external means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1800" dirty="0" smtClean="0"/>
              <a:t>	(e.g., rewards or threats)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 err="1" smtClean="0"/>
              <a:t>Introjected</a:t>
            </a:r>
            <a:r>
              <a:rPr lang="en-GB" altLang="en-US" sz="2000" b="1" dirty="0" smtClean="0"/>
              <a:t>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1800" dirty="0" smtClean="0"/>
              <a:t>Behaviour engaged in to alleviate self-imposed pressure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1800" dirty="0" smtClean="0"/>
              <a:t>	(e.g., guilt, anxiety, embarrassment or to gain pride)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 smtClean="0"/>
              <a:t>Identified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1800" dirty="0" smtClean="0"/>
              <a:t>Behaviour valued &amp; judged important (some free choice)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1800" dirty="0" smtClean="0"/>
              <a:t>	(e.g., mountain biking to stay fit)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 smtClean="0"/>
              <a:t>Integrated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1800" dirty="0" smtClean="0"/>
              <a:t>Engage out of choice, but choices of behaviour made as a function of coherence with other aspects of self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1800" dirty="0" smtClean="0"/>
              <a:t>	(i.e., this symbolises who I am </a:t>
            </a:r>
            <a:r>
              <a:rPr lang="en-US" altLang="en-US" sz="1800" dirty="0" smtClean="0"/>
              <a:t>–</a:t>
            </a:r>
            <a:r>
              <a:rPr lang="en-GB" altLang="en-US" sz="1800" dirty="0" smtClean="0"/>
              <a:t> </a:t>
            </a:r>
            <a:r>
              <a:rPr lang="en-GB" altLang="en-US" sz="1800" dirty="0" err="1" smtClean="0"/>
              <a:t>kyaker</a:t>
            </a:r>
            <a:r>
              <a:rPr lang="en-GB" altLang="en-US" sz="1800" dirty="0" smtClean="0"/>
              <a:t> / surfer)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720163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0962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mtClean="0"/>
              <a:t>Two Types of goal perspective – Task orientation &amp; Ego orientation</a:t>
            </a:r>
          </a:p>
          <a:p>
            <a:pPr eaLnBrk="1" hangingPunct="1"/>
            <a:endParaRPr lang="en-GB" altLang="en-US" smtClean="0"/>
          </a:p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solidFill>
                  <a:srgbClr val="1FAECD"/>
                </a:solidFill>
              </a:rPr>
              <a:t>What are the subjective comparisons that people make in order to evaluate their own competence and define success in a given situation?</a:t>
            </a:r>
          </a:p>
          <a:p>
            <a:pPr eaLnBrk="1" hangingPunct="1"/>
            <a:endParaRPr lang="en-US" altLang="en-US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804981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Task &amp; Ego Orientation</a:t>
            </a:r>
          </a:p>
        </p:txBody>
      </p:sp>
      <p:sp>
        <p:nvSpPr>
          <p:cNvPr id="41986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85800" y="1524000"/>
            <a:ext cx="7772400" cy="4857750"/>
          </a:xfrm>
        </p:spPr>
        <p:txBody>
          <a:bodyPr lIns="92075" tIns="46038" rIns="92075" bIns="46038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Goal orientation: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Task (mastery) – individuals make self referent comparisons in order to assess competence, deals with improving ones own performance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 smtClean="0"/>
              <a:t>Achievements are associated with mastery, progress and self-referent improvements of skills and performance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Ego (competitive) – individuals make comparisons between their own ability and that of others, focuses on beating / being better than others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 smtClean="0"/>
              <a:t>Achievements are associated with emphasising and demonstrating superior ability over others using norm references comparisons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0616634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Measurement of Orientations</a:t>
            </a:r>
          </a:p>
        </p:txBody>
      </p:sp>
      <p:sp>
        <p:nvSpPr>
          <p:cNvPr id="43010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85800" y="1524000"/>
            <a:ext cx="7772400" cy="4857750"/>
          </a:xfrm>
        </p:spPr>
        <p:txBody>
          <a:bodyPr lIns="92075" tIns="46038" rIns="92075" bIns="46038"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Task and Ego Orientation Questionnaire (TEOSQ; </a:t>
            </a:r>
            <a:r>
              <a:rPr lang="en-GB" altLang="en-US" sz="2800" dirty="0" err="1" smtClean="0"/>
              <a:t>Duda</a:t>
            </a:r>
            <a:r>
              <a:rPr lang="en-GB" altLang="en-US" sz="2800" dirty="0" smtClean="0"/>
              <a:t> &amp; Nicholls, 1992)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800" u="sng" dirty="0" smtClean="0"/>
              <a:t>Dispositional</a:t>
            </a:r>
            <a:r>
              <a:rPr lang="en-GB" altLang="en-US" sz="2800" dirty="0" smtClean="0"/>
              <a:t> "I feel successful when...."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800" dirty="0" smtClean="0"/>
              <a:t>Based on questions from educational settings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800" dirty="0" smtClean="0"/>
              <a:t>Task questions.... statements revolving around feelings of success through learning (new) skills, trying hard, fun, and practice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800" dirty="0" smtClean="0"/>
              <a:t>Ego questions.... statements about doing better than friends, scoring the most points, and others not doing as well as oneself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/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altLang="en-US" sz="1800" dirty="0" smtClean="0"/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47267659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838200"/>
          </a:xfrm>
        </p:spPr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Task &amp; Ego Consequences </a:t>
            </a:r>
          </a:p>
        </p:txBody>
      </p:sp>
      <p:sp>
        <p:nvSpPr>
          <p:cNvPr id="44034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412875"/>
            <a:ext cx="8659813" cy="5040313"/>
          </a:xfrm>
        </p:spPr>
        <p:txBody>
          <a:bodyPr lIns="92075" tIns="46038" rIns="92075" bIns="46038"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Goal orientation interacts with perceived ability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Task orientation  - encourages persistence avoids disappointment, more likely to lead to higher perceived competence over time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Ego orientation – great when you outperform others but not so good  if you cannot, coupled with low perceived competence leads to anxiety, perceived inability to cope &amp; withdrawal of effort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dirty="0" smtClean="0"/>
              <a:t>	(</a:t>
            </a:r>
            <a:r>
              <a:rPr lang="en-GB" altLang="en-US" sz="2800" dirty="0" err="1" smtClean="0"/>
              <a:t>Duda</a:t>
            </a:r>
            <a:r>
              <a:rPr lang="en-GB" altLang="en-US" sz="2800" dirty="0" smtClean="0"/>
              <a:t> et al 1990, </a:t>
            </a:r>
            <a:r>
              <a:rPr lang="en-GB" altLang="en-US" sz="2800" dirty="0" err="1" smtClean="0"/>
              <a:t>Duda</a:t>
            </a:r>
            <a:r>
              <a:rPr lang="en-GB" altLang="en-US" sz="2800" dirty="0" smtClean="0"/>
              <a:t> 1989, Nicholls 1989)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dirty="0" smtClean="0"/>
              <a:t>What implications could this have in outdoor situations?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dirty="0" smtClean="0">
              <a:solidFill>
                <a:srgbClr val="00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38455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838200"/>
          </a:xfrm>
        </p:spPr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Suggestions....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412875"/>
            <a:ext cx="8659813" cy="5040313"/>
          </a:xfrm>
        </p:spPr>
        <p:txBody>
          <a:bodyPr lIns="92075" tIns="46038" rIns="92075" bIns="46038"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Task is good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Ego is bad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Is it really as simple as that?</a:t>
            </a:r>
          </a:p>
        </p:txBody>
      </p:sp>
    </p:spTree>
    <p:extLst>
      <p:ext uri="{BB962C8B-B14F-4D97-AF65-F5344CB8AC3E}">
        <p14:creationId xmlns:p14="http://schemas.microsoft.com/office/powerpoint/2010/main" val="8128713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T</a:t>
            </a:r>
            <a:r>
              <a:rPr lang="en-GB" dirty="0" smtClean="0"/>
              <a:t>ask for discussion</a:t>
            </a:r>
            <a:r>
              <a:rPr lang="en-GB" dirty="0"/>
              <a:t>:</a:t>
            </a:r>
            <a:endParaRPr lang="en-US" dirty="0"/>
          </a:p>
        </p:txBody>
      </p:sp>
      <p:sp>
        <p:nvSpPr>
          <p:cNvPr id="46082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For one of the articles of your choice</a:t>
            </a:r>
            <a:r>
              <a:rPr lang="en-US" altLang="en-US" sz="2400" b="1" dirty="0" smtClean="0"/>
              <a:t>…</a:t>
            </a:r>
            <a:endParaRPr lang="en-GB" altLang="en-US" sz="2400" b="1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Establish the key findings of the study.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b="1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What were the motives for participation that were identified?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b="1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How do the findings relate to your own experiences in outdoor activities?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Be prepared to discuss this with the rest of the group.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What have the problems been with motivation research in this area? Article 2. p.649/650.</a:t>
            </a:r>
            <a:endParaRPr lang="en-US" altLang="en-US" sz="2400" b="1" dirty="0" smtClean="0"/>
          </a:p>
        </p:txBody>
      </p:sp>
    </p:spTree>
    <p:extLst>
      <p:ext uri="{BB962C8B-B14F-4D97-AF65-F5344CB8AC3E}">
        <p14:creationId xmlns:p14="http://schemas.microsoft.com/office/powerpoint/2010/main" val="24010880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0"/>
            <a:ext cx="7772400" cy="908050"/>
          </a:xfrm>
        </p:spPr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/>
              <a:t>Directed Reading: </a:t>
            </a:r>
            <a:r>
              <a:rPr lang="en-GB" sz="3200" dirty="0" smtClean="0"/>
              <a:t>Articles provided</a:t>
            </a:r>
            <a:endParaRPr lang="en-GB" sz="3200" dirty="0"/>
          </a:p>
        </p:txBody>
      </p:sp>
      <p:sp>
        <p:nvSpPr>
          <p:cNvPr id="6758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765175"/>
            <a:ext cx="8305800" cy="5864225"/>
          </a:xfrm>
        </p:spPr>
        <p:txBody>
          <a:bodyPr lIns="92075" tIns="46038" rIns="92075" bIns="46038">
            <a:normAutofit lnSpcReduction="10000"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4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400" b="1" dirty="0" smtClean="0"/>
          </a:p>
          <a:p>
            <a:pPr marL="109728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r>
              <a:rPr lang="en-GB" sz="2400" b="1" dirty="0" smtClean="0"/>
              <a:t>Additional readings in the area + Moodle resources: 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 err="1" smtClean="0"/>
              <a:t>Festeu</a:t>
            </a:r>
            <a:r>
              <a:rPr lang="en-GB" sz="2400" dirty="0"/>
              <a:t>, D. (2002) Motivational Factors that Influence Students' Participation in Outdoor Activities. </a:t>
            </a:r>
            <a:r>
              <a:rPr lang="en-GB" sz="2400" i="1" dirty="0"/>
              <a:t>Journal of Adventure Education and Outdoor Learning.</a:t>
            </a:r>
            <a:r>
              <a:rPr lang="en-GB" sz="2400" dirty="0"/>
              <a:t> Issue 2(1)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4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 err="1"/>
              <a:t>Sugerman</a:t>
            </a:r>
            <a:r>
              <a:rPr lang="en-GB" sz="2400" dirty="0"/>
              <a:t>, D. (2001) Motivations of Older Adults to Participate in Outdoor Adventure Experiences. </a:t>
            </a:r>
            <a:r>
              <a:rPr lang="en-GB" sz="2400" i="1" dirty="0"/>
              <a:t>Journal of Adventure Education and Outdoor Learning.</a:t>
            </a:r>
            <a:r>
              <a:rPr lang="en-GB" sz="2400" dirty="0"/>
              <a:t> Issue 1(2).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4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/>
              <a:t>Wang, C.K.J.,  </a:t>
            </a:r>
            <a:r>
              <a:rPr lang="en-GB" sz="2400" dirty="0" err="1"/>
              <a:t>Ang</a:t>
            </a:r>
            <a:r>
              <a:rPr lang="en-GB" sz="2400" dirty="0"/>
              <a:t> R.P., </a:t>
            </a:r>
            <a:r>
              <a:rPr lang="en-GB" sz="2400" dirty="0" err="1" smtClean="0"/>
              <a:t>Teo-Koh</a:t>
            </a:r>
            <a:r>
              <a:rPr lang="en-GB" sz="2400" dirty="0"/>
              <a:t>, S.M. &amp; </a:t>
            </a:r>
            <a:r>
              <a:rPr lang="en-GB" sz="2400" dirty="0" err="1"/>
              <a:t>Kahlid</a:t>
            </a:r>
            <a:r>
              <a:rPr lang="en-GB" sz="2400" dirty="0"/>
              <a:t>, A (2004). Motivational Predictors of Young Adolescents' Participation in an Outdoor Adventure Course: A Self-determination Theory Approach. </a:t>
            </a:r>
            <a:r>
              <a:rPr lang="en-GB" sz="2400" i="1" dirty="0"/>
              <a:t>Journal of Adventure Education and Outdoor Learning.</a:t>
            </a:r>
            <a:r>
              <a:rPr lang="en-GB" sz="2400" dirty="0"/>
              <a:t> Issue 4(1)</a:t>
            </a:r>
          </a:p>
        </p:txBody>
      </p:sp>
    </p:spTree>
    <p:extLst>
      <p:ext uri="{BB962C8B-B14F-4D97-AF65-F5344CB8AC3E}">
        <p14:creationId xmlns:p14="http://schemas.microsoft.com/office/powerpoint/2010/main" val="2136401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685800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Lots of Different Sports / Adventurous Activities / Athlete accounts  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                                           The Red Bulletin…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u="sng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issuu.com/redbulletin.com/stacks/f76df443fe644d26a85dd11b1fa3703b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490091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Coursework…</a:t>
            </a:r>
            <a:endParaRPr lang="en-US"/>
          </a:p>
        </p:txBody>
      </p:sp>
      <p:sp>
        <p:nvSpPr>
          <p:cNvPr id="4710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Interview guide…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 smtClean="0"/>
              <a:t>Template </a:t>
            </a:r>
          </a:p>
        </p:txBody>
      </p:sp>
    </p:spTree>
    <p:extLst>
      <p:ext uri="{BB962C8B-B14F-4D97-AF65-F5344CB8AC3E}">
        <p14:creationId xmlns:p14="http://schemas.microsoft.com/office/powerpoint/2010/main" val="24052675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414</TotalTime>
  <Words>1884</Words>
  <Application>Microsoft Office PowerPoint</Application>
  <PresentationFormat>On-screen Show (4:3)</PresentationFormat>
  <Paragraphs>360</Paragraphs>
  <Slides>38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50" baseType="lpstr">
      <vt:lpstr>ＭＳ Ｐゴシック</vt:lpstr>
      <vt:lpstr>Arial</vt:lpstr>
      <vt:lpstr>Arial Narrow</vt:lpstr>
      <vt:lpstr>Calibri</vt:lpstr>
      <vt:lpstr>Georgia</vt:lpstr>
      <vt:lpstr>Times</vt:lpstr>
      <vt:lpstr>Times New Roman</vt:lpstr>
      <vt:lpstr>Verdana</vt:lpstr>
      <vt:lpstr>Wingdings</vt:lpstr>
      <vt:lpstr>Wingdings 2</vt:lpstr>
      <vt:lpstr>Wingdings 3</vt:lpstr>
      <vt:lpstr>Civic</vt:lpstr>
      <vt:lpstr>Psychology of Adventure</vt:lpstr>
      <vt:lpstr>WIIFM?  What can I get out of this module?</vt:lpstr>
      <vt:lpstr> WIIFM? What can I get out of this module?</vt:lpstr>
      <vt:lpstr>PowerPoint Presentation</vt:lpstr>
      <vt:lpstr>About this module…</vt:lpstr>
      <vt:lpstr>PowerPoint Presentation</vt:lpstr>
      <vt:lpstr>PowerPoint Presentation</vt:lpstr>
      <vt:lpstr>Related to the outdoors…</vt:lpstr>
      <vt:lpstr>PowerPoint Presentation</vt:lpstr>
      <vt:lpstr>MOTIVATION…</vt:lpstr>
      <vt:lpstr>Motivation: Your experiences!</vt:lpstr>
      <vt:lpstr>Motivation research</vt:lpstr>
      <vt:lpstr>Motivation in context</vt:lpstr>
      <vt:lpstr>Definitions</vt:lpstr>
      <vt:lpstr>A better definition ?</vt:lpstr>
      <vt:lpstr>Theoretical Approaches</vt:lpstr>
      <vt:lpstr>Interactional model</vt:lpstr>
      <vt:lpstr>Intrinsic and Extrinsic</vt:lpstr>
      <vt:lpstr>The motivation dichotomy</vt:lpstr>
      <vt:lpstr>Cognitive Evaluation Theory </vt:lpstr>
      <vt:lpstr>Self-Determination</vt:lpstr>
      <vt:lpstr>Self-Determination: </vt:lpstr>
      <vt:lpstr>Rewards </vt:lpstr>
      <vt:lpstr>PowerPoint Presentation</vt:lpstr>
      <vt:lpstr>Cognitive Evaluation Theory I</vt:lpstr>
      <vt:lpstr>Cognitive Evaluation Theory II</vt:lpstr>
      <vt:lpstr>Self Determination Theory (SDT): Meta theory consisting of 5 mini theories</vt:lpstr>
      <vt:lpstr>Organismic Integration Theory (OIT) – Amotivation &amp; Intrinsic Motivation</vt:lpstr>
      <vt:lpstr>Organismic Integration Theory – Multidimensional Extrinsic Motivation</vt:lpstr>
      <vt:lpstr>PowerPoint Presentation</vt:lpstr>
      <vt:lpstr>Task &amp; Ego Orientation</vt:lpstr>
      <vt:lpstr>Measurement of Orientations</vt:lpstr>
      <vt:lpstr>Task &amp; Ego Consequences </vt:lpstr>
      <vt:lpstr>Suggestions....</vt:lpstr>
      <vt:lpstr>Task for discussion:</vt:lpstr>
      <vt:lpstr>Directed Reading: Articles provided</vt:lpstr>
      <vt:lpstr>Lots of Different Sports / Adventurous Activities / Athlete accounts                                                    The Red Bulletin…</vt:lpstr>
      <vt:lpstr>Coursework…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of Adventure</dc:title>
  <dc:creator>Administrator</dc:creator>
  <cp:lastModifiedBy>Alison Connaughton</cp:lastModifiedBy>
  <cp:revision>21</cp:revision>
  <dcterms:created xsi:type="dcterms:W3CDTF">2016-01-21T14:55:00Z</dcterms:created>
  <dcterms:modified xsi:type="dcterms:W3CDTF">2020-01-23T13:30:23Z</dcterms:modified>
</cp:coreProperties>
</file>