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64" r:id="rId4"/>
    <p:sldId id="267" r:id="rId5"/>
    <p:sldId id="265" r:id="rId6"/>
    <p:sldId id="258" r:id="rId7"/>
    <p:sldId id="259" r:id="rId8"/>
    <p:sldId id="268" r:id="rId9"/>
    <p:sldId id="260" r:id="rId10"/>
    <p:sldId id="269" r:id="rId11"/>
    <p:sldId id="261" r:id="rId12"/>
    <p:sldId id="263" r:id="rId13"/>
    <p:sldId id="262" r:id="rId1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003" autoAdjust="0"/>
    <p:restoredTop sz="67685" autoAdjust="0"/>
  </p:normalViewPr>
  <p:slideViewPr>
    <p:cSldViewPr snapToGrid="0">
      <p:cViewPr varScale="1">
        <p:scale>
          <a:sx n="77" d="100"/>
          <a:sy n="77" d="100"/>
        </p:scale>
        <p:origin x="156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14A00A5-DCD4-4012-BFA3-0B8551D8027E}" type="datetimeFigureOut">
              <a:rPr lang="en-GB" smtClean="0"/>
              <a:t>29/05/2020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25D93F6-9C45-4CDA-9949-B8E14E453211}" type="slidenum">
              <a:rPr lang="en-GB" smtClean="0"/>
              <a:t>‹#›</a:t>
            </a:fld>
            <a:endParaRPr lang="en-GB"/>
          </a:p>
        </p:txBody>
      </p:sp>
    </p:spTree>
    <p:extLst>
      <p:ext uri="{BB962C8B-B14F-4D97-AF65-F5344CB8AC3E}">
        <p14:creationId xmlns:p14="http://schemas.microsoft.com/office/powerpoint/2010/main" val="381758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a:t>
            </a:fld>
            <a:endParaRPr lang="en-GB"/>
          </a:p>
        </p:txBody>
      </p:sp>
    </p:spTree>
    <p:extLst>
      <p:ext uri="{BB962C8B-B14F-4D97-AF65-F5344CB8AC3E}">
        <p14:creationId xmlns:p14="http://schemas.microsoft.com/office/powerpoint/2010/main" val="1041176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2</a:t>
            </a:fld>
            <a:endParaRPr lang="en-GB"/>
          </a:p>
        </p:txBody>
      </p:sp>
    </p:spTree>
    <p:extLst>
      <p:ext uri="{BB962C8B-B14F-4D97-AF65-F5344CB8AC3E}">
        <p14:creationId xmlns:p14="http://schemas.microsoft.com/office/powerpoint/2010/main" val="796365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3</a:t>
            </a:fld>
            <a:endParaRPr lang="en-GB"/>
          </a:p>
        </p:txBody>
      </p:sp>
    </p:spTree>
    <p:extLst>
      <p:ext uri="{BB962C8B-B14F-4D97-AF65-F5344CB8AC3E}">
        <p14:creationId xmlns:p14="http://schemas.microsoft.com/office/powerpoint/2010/main" val="369174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4</a:t>
            </a:fld>
            <a:endParaRPr lang="en-GB"/>
          </a:p>
        </p:txBody>
      </p:sp>
    </p:spTree>
    <p:extLst>
      <p:ext uri="{BB962C8B-B14F-4D97-AF65-F5344CB8AC3E}">
        <p14:creationId xmlns:p14="http://schemas.microsoft.com/office/powerpoint/2010/main" val="3990229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5</a:t>
            </a:fld>
            <a:endParaRPr lang="en-GB"/>
          </a:p>
        </p:txBody>
      </p:sp>
    </p:spTree>
    <p:extLst>
      <p:ext uri="{BB962C8B-B14F-4D97-AF65-F5344CB8AC3E}">
        <p14:creationId xmlns:p14="http://schemas.microsoft.com/office/powerpoint/2010/main" val="2450325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Power Distance – degree of inequality that people accept</a:t>
            </a:r>
          </a:p>
          <a:p>
            <a:pPr marL="0" indent="0">
              <a:buNone/>
            </a:pPr>
            <a:r>
              <a:rPr lang="en-GB" dirty="0"/>
              <a:t>Uncertainty avoidance – extent to which people welcome uncertainty and change or desire stability</a:t>
            </a:r>
          </a:p>
          <a:p>
            <a:pPr marL="0" indent="0">
              <a:buNone/>
            </a:pPr>
            <a:r>
              <a:rPr lang="en-GB" dirty="0"/>
              <a:t>Individualism/collectivism – extent to which people act as individuals and stress their own interests or have interdependence with wider groups and seek to foster group harmony</a:t>
            </a:r>
          </a:p>
          <a:p>
            <a:pPr marL="0" indent="0">
              <a:buNone/>
            </a:pPr>
            <a:r>
              <a:rPr lang="en-GB" dirty="0"/>
              <a:t>Masculinity/femininity – extent to which people value competitiveness/performance or relationships/quality of life</a:t>
            </a:r>
          </a:p>
          <a:p>
            <a:pPr marL="0" indent="0">
              <a:buNone/>
            </a:pPr>
            <a:r>
              <a:rPr lang="en-GB" dirty="0"/>
              <a:t>Long-term orientation (added later) – taking a short or long term perspective</a:t>
            </a:r>
          </a:p>
          <a:p>
            <a:pPr marL="0" indent="0">
              <a:buNone/>
            </a:pPr>
            <a:r>
              <a:rPr lang="en-GB" dirty="0"/>
              <a:t>Indulgence/restraint (added later) – enjoying life/happiness versus less leisure time/happiness</a:t>
            </a:r>
          </a:p>
          <a:p>
            <a:pPr marL="0" indent="0">
              <a:buNone/>
            </a:pPr>
            <a:endParaRPr lang="en-GB"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6</a:t>
            </a:fld>
            <a:endParaRPr lang="en-GB"/>
          </a:p>
        </p:txBody>
      </p:sp>
    </p:spTree>
    <p:extLst>
      <p:ext uri="{BB962C8B-B14F-4D97-AF65-F5344CB8AC3E}">
        <p14:creationId xmlns:p14="http://schemas.microsoft.com/office/powerpoint/2010/main" val="3153920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7</a:t>
            </a:fld>
            <a:endParaRPr lang="en-GB"/>
          </a:p>
        </p:txBody>
      </p:sp>
    </p:spTree>
    <p:extLst>
      <p:ext uri="{BB962C8B-B14F-4D97-AF65-F5344CB8AC3E}">
        <p14:creationId xmlns:p14="http://schemas.microsoft.com/office/powerpoint/2010/main" val="4215435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8</a:t>
            </a:fld>
            <a:endParaRPr lang="en-GB"/>
          </a:p>
        </p:txBody>
      </p:sp>
    </p:spTree>
    <p:extLst>
      <p:ext uri="{BB962C8B-B14F-4D97-AF65-F5344CB8AC3E}">
        <p14:creationId xmlns:p14="http://schemas.microsoft.com/office/powerpoint/2010/main" val="1023850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9</a:t>
            </a:fld>
            <a:endParaRPr lang="en-GB"/>
          </a:p>
        </p:txBody>
      </p:sp>
    </p:spTree>
    <p:extLst>
      <p:ext uri="{BB962C8B-B14F-4D97-AF65-F5344CB8AC3E}">
        <p14:creationId xmlns:p14="http://schemas.microsoft.com/office/powerpoint/2010/main" val="3674120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10</a:t>
            </a:fld>
            <a:endParaRPr lang="en-GB"/>
          </a:p>
        </p:txBody>
      </p:sp>
    </p:spTree>
    <p:extLst>
      <p:ext uri="{BB962C8B-B14F-4D97-AF65-F5344CB8AC3E}">
        <p14:creationId xmlns:p14="http://schemas.microsoft.com/office/powerpoint/2010/main" val="3826675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11</a:t>
            </a:fld>
            <a:endParaRPr lang="en-GB"/>
          </a:p>
        </p:txBody>
      </p:sp>
    </p:spTree>
    <p:extLst>
      <p:ext uri="{BB962C8B-B14F-4D97-AF65-F5344CB8AC3E}">
        <p14:creationId xmlns:p14="http://schemas.microsoft.com/office/powerpoint/2010/main" val="317812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Universalism v particularism  - perceived importance of rules which would be applied in all cases (universally) or applied flexibly. USA v China.</a:t>
            </a:r>
          </a:p>
          <a:p>
            <a:r>
              <a:rPr lang="en-GB" dirty="0"/>
              <a:t>Neutral v affective – emotion is masked (neutral) or not. Japanese – neutral. </a:t>
            </a:r>
          </a:p>
          <a:p>
            <a:r>
              <a:rPr lang="en-GB" dirty="0"/>
              <a:t>Individualism v communitarianism – acting independently or attached to groups. </a:t>
            </a:r>
          </a:p>
          <a:p>
            <a:r>
              <a:rPr lang="en-GB" dirty="0"/>
              <a:t>Specific v diffuse – the extent to which people compartmentalise their lives. In diffuse societies, saying ‘It’s nothing personal’ wouldn’t work as they can’t separate the personal from the work domain. </a:t>
            </a:r>
          </a:p>
          <a:p>
            <a:r>
              <a:rPr lang="en-GB" dirty="0"/>
              <a:t>Achievement v ascription – achievement in terms of status vs age/education/social factors. Has been linked to religions. </a:t>
            </a:r>
          </a:p>
          <a:p>
            <a:r>
              <a:rPr lang="en-GB" dirty="0"/>
              <a:t>Inner v outer directed – internal v external control. Do people feel that they can control what happens to them?</a:t>
            </a:r>
          </a:p>
          <a:p>
            <a:r>
              <a:rPr lang="en-GB" dirty="0"/>
              <a:t>Sequential v synchronic – seeing time as linear or in a cycle (linking past, present, future). First factor – being on time is valued, planning, measurement. </a:t>
            </a:r>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12</a:t>
            </a:fld>
            <a:endParaRPr lang="en-GB"/>
          </a:p>
        </p:txBody>
      </p:sp>
    </p:spTree>
    <p:extLst>
      <p:ext uri="{BB962C8B-B14F-4D97-AF65-F5344CB8AC3E}">
        <p14:creationId xmlns:p14="http://schemas.microsoft.com/office/powerpoint/2010/main" val="25466271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5D93F6-9C45-4CDA-9949-B8E14E453211}" type="slidenum">
              <a:rPr lang="en-GB" smtClean="0"/>
              <a:t>13</a:t>
            </a:fld>
            <a:endParaRPr lang="en-GB"/>
          </a:p>
        </p:txBody>
      </p:sp>
    </p:spTree>
    <p:extLst>
      <p:ext uri="{BB962C8B-B14F-4D97-AF65-F5344CB8AC3E}">
        <p14:creationId xmlns:p14="http://schemas.microsoft.com/office/powerpoint/2010/main" val="37524987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C99B0C6-4323-4912-B519-A8F15323F616}" type="datetimeFigureOut">
              <a:rPr lang="en-GB" smtClean="0"/>
              <a:t>29/05/2020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33577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29/05/2020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94949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99B0C6-4323-4912-B519-A8F15323F616}" type="datetimeFigureOut">
              <a:rPr lang="en-GB" smtClean="0"/>
              <a:t>29/05/2020</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022944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C99B0C6-4323-4912-B519-A8F15323F616}" type="datetimeFigureOut">
              <a:rPr lang="en-GB" smtClean="0"/>
              <a:t>29/05/2020</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930815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C99B0C6-4323-4912-B519-A8F15323F616}" type="datetimeFigureOut">
              <a:rPr lang="en-GB" smtClean="0"/>
              <a:t>29/05/2020</a:t>
            </a:fld>
            <a:endParaRPr lang="en-GB"/>
          </a:p>
        </p:txBody>
      </p:sp>
      <p:sp>
        <p:nvSpPr>
          <p:cNvPr id="9" name="Slide Number Placeholder 8"/>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84167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C99B0C6-4323-4912-B519-A8F15323F616}" type="datetimeFigureOut">
              <a:rPr lang="en-GB" smtClean="0"/>
              <a:t>29/05/2020</a:t>
            </a:fld>
            <a:endParaRPr lang="en-GB"/>
          </a:p>
        </p:txBody>
      </p:sp>
      <p:sp>
        <p:nvSpPr>
          <p:cNvPr id="5" name="Slide Number Placeholder 4"/>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9957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B0C6-4323-4912-B519-A8F15323F616}" type="datetimeFigureOut">
              <a:rPr lang="en-GB" smtClean="0"/>
              <a:t>29/05/2020</a:t>
            </a:fld>
            <a:endParaRPr lang="en-GB"/>
          </a:p>
        </p:txBody>
      </p:sp>
      <p:sp>
        <p:nvSpPr>
          <p:cNvPr id="4" name="Slide Number Placeholder 3"/>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57270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99B0C6-4323-4912-B519-A8F15323F616}" type="datetimeFigureOut">
              <a:rPr lang="en-GB" smtClean="0"/>
              <a:t>29/05/2020</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32654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99B0C6-4323-4912-B519-A8F15323F616}" type="datetimeFigureOut">
              <a:rPr lang="en-GB" smtClean="0"/>
              <a:t>29/05/2020</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1947697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29/05/2020</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554125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29/05/2020</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140360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C99B0C6-4323-4912-B519-A8F15323F616}" type="datetimeFigureOut">
              <a:rPr lang="en-GB" smtClean="0"/>
              <a:t>29/05/2020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64F1D87-FBC4-440F-8A6E-F5E0043D8D14}" type="slidenum">
              <a:rPr lang="en-GB" smtClean="0"/>
              <a:t>‹#›</a:t>
            </a:fld>
            <a:endParaRPr lang="en-GB"/>
          </a:p>
        </p:txBody>
      </p:sp>
    </p:spTree>
    <p:extLst>
      <p:ext uri="{BB962C8B-B14F-4D97-AF65-F5344CB8AC3E}">
        <p14:creationId xmlns:p14="http://schemas.microsoft.com/office/powerpoint/2010/main" val="33896532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mindtools.com/pages/article/managing-malaysia.ht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VMwjscSCcf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BC36-A12D-4FD8-AB9B-25818C9F4506}"/>
              </a:ext>
            </a:extLst>
          </p:cNvPr>
          <p:cNvSpPr>
            <a:spLocks noGrp="1"/>
          </p:cNvSpPr>
          <p:nvPr>
            <p:ph type="ctrTitle"/>
          </p:nvPr>
        </p:nvSpPr>
        <p:spPr/>
        <p:txBody>
          <a:bodyPr/>
          <a:lstStyle/>
          <a:p>
            <a:r>
              <a:rPr lang="en-GB" dirty="0"/>
              <a:t>International Differences</a:t>
            </a:r>
          </a:p>
        </p:txBody>
      </p:sp>
      <p:sp>
        <p:nvSpPr>
          <p:cNvPr id="3" name="Subtitle 2">
            <a:extLst>
              <a:ext uri="{FF2B5EF4-FFF2-40B4-BE49-F238E27FC236}">
                <a16:creationId xmlns:a16="http://schemas.microsoft.com/office/drawing/2014/main" id="{77C0D40C-40B7-455B-B741-B82C9F4979E8}"/>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3779586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5CE1-E05C-4B58-9B6E-37269381C65F}"/>
              </a:ext>
            </a:extLst>
          </p:cNvPr>
          <p:cNvSpPr>
            <a:spLocks noGrp="1"/>
          </p:cNvSpPr>
          <p:nvPr>
            <p:ph type="title"/>
          </p:nvPr>
        </p:nvSpPr>
        <p:spPr/>
        <p:txBody>
          <a:bodyPr/>
          <a:lstStyle/>
          <a:p>
            <a:r>
              <a:rPr lang="en-GB" dirty="0"/>
              <a:t>Why focus on International Differences?</a:t>
            </a:r>
          </a:p>
        </p:txBody>
      </p:sp>
      <p:sp>
        <p:nvSpPr>
          <p:cNvPr id="3" name="Content Placeholder 2">
            <a:extLst>
              <a:ext uri="{FF2B5EF4-FFF2-40B4-BE49-F238E27FC236}">
                <a16:creationId xmlns:a16="http://schemas.microsoft.com/office/drawing/2014/main" id="{96195C2F-E407-4929-8448-7F2C2A723892}"/>
              </a:ext>
            </a:extLst>
          </p:cNvPr>
          <p:cNvSpPr>
            <a:spLocks noGrp="1"/>
          </p:cNvSpPr>
          <p:nvPr>
            <p:ph idx="1"/>
          </p:nvPr>
        </p:nvSpPr>
        <p:spPr/>
        <p:txBody>
          <a:bodyPr/>
          <a:lstStyle/>
          <a:p>
            <a:r>
              <a:rPr lang="en-GB" dirty="0"/>
              <a:t>More emphasis since 1980’s</a:t>
            </a:r>
          </a:p>
          <a:p>
            <a:r>
              <a:rPr lang="en-GB" dirty="0"/>
              <a:t>Managers working in international networks – need to understand culture in order to be successful</a:t>
            </a:r>
          </a:p>
          <a:p>
            <a:r>
              <a:rPr lang="en-GB" dirty="0"/>
              <a:t>Desire to learn from other countries </a:t>
            </a:r>
          </a:p>
          <a:p>
            <a:r>
              <a:rPr lang="en-GB" dirty="0"/>
              <a:t>Influence of Japanese model of management, stressing differences between their own management systems when setting up operations elsewhere</a:t>
            </a:r>
          </a:p>
        </p:txBody>
      </p:sp>
    </p:spTree>
    <p:extLst>
      <p:ext uri="{BB962C8B-B14F-4D97-AF65-F5344CB8AC3E}">
        <p14:creationId xmlns:p14="http://schemas.microsoft.com/office/powerpoint/2010/main" val="3038081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3364A-F2BF-42DD-83CC-214158F60E37}"/>
              </a:ext>
            </a:extLst>
          </p:cNvPr>
          <p:cNvSpPr>
            <a:spLocks noGrp="1"/>
          </p:cNvSpPr>
          <p:nvPr>
            <p:ph idx="1"/>
          </p:nvPr>
        </p:nvSpPr>
        <p:spPr>
          <a:xfrm>
            <a:off x="609600" y="228600"/>
            <a:ext cx="10972800" cy="5288633"/>
          </a:xfrm>
        </p:spPr>
        <p:txBody>
          <a:bodyPr>
            <a:normAutofit/>
          </a:bodyPr>
          <a:lstStyle/>
          <a:p>
            <a:pPr marL="0" indent="0">
              <a:buNone/>
            </a:pPr>
            <a:r>
              <a:rPr lang="en-GB" dirty="0"/>
              <a:t>There are many examples of simple actions being interpreted differently in different cultures. For example:</a:t>
            </a:r>
          </a:p>
          <a:p>
            <a:pPr marL="0" indent="0">
              <a:buNone/>
            </a:pPr>
            <a:endParaRPr lang="en-GB" dirty="0"/>
          </a:p>
          <a:p>
            <a:pPr marL="0" indent="0">
              <a:buNone/>
            </a:pPr>
            <a:r>
              <a:rPr lang="en-GB" sz="4000" i="1" dirty="0"/>
              <a:t>In the USA a firm, short handshake is seen as being confident. In Africa it is appropriate for a handshake to be limp and last several minutes.</a:t>
            </a:r>
          </a:p>
          <a:p>
            <a:pPr marL="0" indent="0">
              <a:buNone/>
            </a:pPr>
            <a:endParaRPr lang="en-GB" dirty="0"/>
          </a:p>
        </p:txBody>
      </p:sp>
    </p:spTree>
    <p:extLst>
      <p:ext uri="{BB962C8B-B14F-4D97-AF65-F5344CB8AC3E}">
        <p14:creationId xmlns:p14="http://schemas.microsoft.com/office/powerpoint/2010/main" val="1355336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3C915F-011E-4C7C-9D36-C7EE6FCB1183}"/>
              </a:ext>
            </a:extLst>
          </p:cNvPr>
          <p:cNvSpPr>
            <a:spLocks noGrp="1"/>
          </p:cNvSpPr>
          <p:nvPr>
            <p:ph idx="1"/>
          </p:nvPr>
        </p:nvSpPr>
        <p:spPr>
          <a:xfrm>
            <a:off x="609600" y="968189"/>
            <a:ext cx="10972800" cy="3917032"/>
          </a:xfrm>
        </p:spPr>
        <p:txBody>
          <a:bodyPr>
            <a:normAutofit lnSpcReduction="10000"/>
          </a:bodyPr>
          <a:lstStyle/>
          <a:p>
            <a:pPr marL="0" indent="0">
              <a:buNone/>
            </a:pPr>
            <a:r>
              <a:rPr lang="en-GB" sz="3600" i="1" dirty="0"/>
              <a:t>In Japan it's not usual to say that something is not possible. It's more likely that an individual will simply be told that something ‘is very difficult’. Those who are not used to Japanese culture might think that this means that it is still possible, albeit difficult, when they are really being told that something is impossible.</a:t>
            </a:r>
          </a:p>
          <a:p>
            <a:endParaRPr lang="en-GB" dirty="0"/>
          </a:p>
        </p:txBody>
      </p:sp>
    </p:spTree>
    <p:extLst>
      <p:ext uri="{BB962C8B-B14F-4D97-AF65-F5344CB8AC3E}">
        <p14:creationId xmlns:p14="http://schemas.microsoft.com/office/powerpoint/2010/main" val="2233049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4057E8-8791-407A-98B7-55C2ACC472D6}"/>
              </a:ext>
            </a:extLst>
          </p:cNvPr>
          <p:cNvSpPr>
            <a:spLocks noGrp="1"/>
          </p:cNvSpPr>
          <p:nvPr>
            <p:ph idx="1"/>
          </p:nvPr>
        </p:nvSpPr>
        <p:spPr>
          <a:xfrm>
            <a:off x="609600" y="833718"/>
            <a:ext cx="10972800" cy="5163670"/>
          </a:xfrm>
        </p:spPr>
        <p:txBody>
          <a:bodyPr/>
          <a:lstStyle/>
          <a:p>
            <a:pPr marL="0" indent="0">
              <a:buNone/>
            </a:pPr>
            <a:r>
              <a:rPr lang="en-GB" sz="4000" i="1" dirty="0"/>
              <a:t>In Austria it would not be appropriate to address someone by their first name after several times of meeting. In the UK it would not be uncommon to move to using first names during an initial meeting.</a:t>
            </a:r>
          </a:p>
          <a:p>
            <a:endParaRPr lang="en-GB" dirty="0"/>
          </a:p>
        </p:txBody>
      </p:sp>
    </p:spTree>
    <p:extLst>
      <p:ext uri="{BB962C8B-B14F-4D97-AF65-F5344CB8AC3E}">
        <p14:creationId xmlns:p14="http://schemas.microsoft.com/office/powerpoint/2010/main" val="2381525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5526-5197-4574-BD0A-5227D860B80F}"/>
              </a:ext>
            </a:extLst>
          </p:cNvPr>
          <p:cNvSpPr>
            <a:spLocks noGrp="1"/>
          </p:cNvSpPr>
          <p:nvPr>
            <p:ph type="title"/>
          </p:nvPr>
        </p:nvSpPr>
        <p:spPr/>
        <p:txBody>
          <a:bodyPr>
            <a:normAutofit fontScale="90000"/>
          </a:bodyPr>
          <a:lstStyle/>
          <a:p>
            <a:r>
              <a:rPr lang="en-GB" dirty="0"/>
              <a:t>Hofstede’s ‘Culture’s Consequences’ (1980)</a:t>
            </a:r>
          </a:p>
        </p:txBody>
      </p:sp>
      <p:sp>
        <p:nvSpPr>
          <p:cNvPr id="3" name="Content Placeholder 2">
            <a:extLst>
              <a:ext uri="{FF2B5EF4-FFF2-40B4-BE49-F238E27FC236}">
                <a16:creationId xmlns:a16="http://schemas.microsoft.com/office/drawing/2014/main" id="{C1266B61-A0DF-4376-B7C2-6A5A7F1F4AB1}"/>
              </a:ext>
            </a:extLst>
          </p:cNvPr>
          <p:cNvSpPr>
            <a:spLocks noGrp="1"/>
          </p:cNvSpPr>
          <p:nvPr>
            <p:ph idx="1"/>
          </p:nvPr>
        </p:nvSpPr>
        <p:spPr/>
        <p:txBody>
          <a:bodyPr>
            <a:normAutofit fontScale="92500" lnSpcReduction="20000"/>
          </a:bodyPr>
          <a:lstStyle/>
          <a:p>
            <a:pPr marL="0" indent="0">
              <a:buNone/>
            </a:pPr>
            <a:r>
              <a:rPr lang="en-GB" dirty="0"/>
              <a:t>Identification of differences between cultures on the basis of core dimensions:</a:t>
            </a:r>
          </a:p>
          <a:p>
            <a:pPr marL="0" indent="0">
              <a:buNone/>
            </a:pPr>
            <a:r>
              <a:rPr lang="en-GB" dirty="0"/>
              <a:t>Power Distance</a:t>
            </a:r>
          </a:p>
          <a:p>
            <a:pPr marL="0" indent="0">
              <a:buNone/>
            </a:pPr>
            <a:r>
              <a:rPr lang="en-GB" dirty="0"/>
              <a:t>Uncertainty avoidance</a:t>
            </a:r>
          </a:p>
          <a:p>
            <a:pPr marL="0" indent="0">
              <a:buNone/>
            </a:pPr>
            <a:r>
              <a:rPr lang="en-GB" dirty="0"/>
              <a:t>Individualism/collectivism</a:t>
            </a:r>
          </a:p>
          <a:p>
            <a:pPr marL="0" indent="0">
              <a:buNone/>
            </a:pPr>
            <a:r>
              <a:rPr lang="en-GB" dirty="0"/>
              <a:t>Masculinity/femininity</a:t>
            </a:r>
          </a:p>
          <a:p>
            <a:pPr marL="0" indent="0">
              <a:buNone/>
            </a:pPr>
            <a:r>
              <a:rPr lang="en-GB" dirty="0"/>
              <a:t>Long-term orientation (added later)</a:t>
            </a:r>
          </a:p>
          <a:p>
            <a:pPr marL="0" indent="0">
              <a:buNone/>
            </a:pPr>
            <a:r>
              <a:rPr lang="en-GB" dirty="0"/>
              <a:t>Indulgence/restraint (added later)</a:t>
            </a: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032699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625C0-12C1-4AE9-8191-E61A4F3A264D}"/>
              </a:ext>
            </a:extLst>
          </p:cNvPr>
          <p:cNvSpPr>
            <a:spLocks noGrp="1"/>
          </p:cNvSpPr>
          <p:nvPr>
            <p:ph type="title"/>
          </p:nvPr>
        </p:nvSpPr>
        <p:spPr>
          <a:xfrm>
            <a:off x="609600" y="134471"/>
            <a:ext cx="10972800" cy="726141"/>
          </a:xfrm>
        </p:spPr>
        <p:txBody>
          <a:bodyPr>
            <a:normAutofit fontScale="90000"/>
          </a:bodyPr>
          <a:lstStyle/>
          <a:p>
            <a:r>
              <a:rPr lang="en-GB" dirty="0"/>
              <a:t>Examples - Mindtools</a:t>
            </a:r>
          </a:p>
        </p:txBody>
      </p:sp>
      <p:sp>
        <p:nvSpPr>
          <p:cNvPr id="3" name="Content Placeholder 2">
            <a:extLst>
              <a:ext uri="{FF2B5EF4-FFF2-40B4-BE49-F238E27FC236}">
                <a16:creationId xmlns:a16="http://schemas.microsoft.com/office/drawing/2014/main" id="{C1E54084-2E23-42B4-8C71-CB2978FFA944}"/>
              </a:ext>
            </a:extLst>
          </p:cNvPr>
          <p:cNvSpPr>
            <a:spLocks noGrp="1"/>
          </p:cNvSpPr>
          <p:nvPr>
            <p:ph idx="1"/>
          </p:nvPr>
        </p:nvSpPr>
        <p:spPr>
          <a:xfrm>
            <a:off x="609600" y="1425388"/>
            <a:ext cx="10972800" cy="4549045"/>
          </a:xfrm>
        </p:spPr>
        <p:txBody>
          <a:bodyPr>
            <a:normAutofit/>
          </a:bodyPr>
          <a:lstStyle/>
          <a:p>
            <a:pPr marL="0" indent="0">
              <a:buNone/>
            </a:pPr>
            <a:r>
              <a:rPr lang="en-GB" sz="3600" dirty="0"/>
              <a:t>According to the model, in a high PD country, such as </a:t>
            </a:r>
            <a:r>
              <a:rPr lang="en-GB" sz="3600" dirty="0">
                <a:hlinkClick r:id="rId3"/>
              </a:rPr>
              <a:t>Malaysia</a:t>
            </a:r>
            <a:r>
              <a:rPr lang="en-GB" sz="3600" dirty="0"/>
              <a:t> (100), team members will not initiate any action, and they like to be guided and directed to complete a task. If a manager doesn't take charge, they may think that the task isn't important.</a:t>
            </a:r>
          </a:p>
          <a:p>
            <a:pPr marL="0" indent="0">
              <a:buNone/>
            </a:pPr>
            <a:endParaRPr lang="en-GB" dirty="0"/>
          </a:p>
          <a:p>
            <a:endParaRPr lang="en-GB" dirty="0"/>
          </a:p>
        </p:txBody>
      </p:sp>
    </p:spTree>
    <p:extLst>
      <p:ext uri="{BB962C8B-B14F-4D97-AF65-F5344CB8AC3E}">
        <p14:creationId xmlns:p14="http://schemas.microsoft.com/office/powerpoint/2010/main" val="4035441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5661A8-BE26-42D9-9E81-5446C9F97323}"/>
              </a:ext>
            </a:extLst>
          </p:cNvPr>
          <p:cNvSpPr>
            <a:spLocks noGrp="1"/>
          </p:cNvSpPr>
          <p:nvPr>
            <p:ph idx="1"/>
          </p:nvPr>
        </p:nvSpPr>
        <p:spPr>
          <a:xfrm>
            <a:off x="609600" y="833719"/>
            <a:ext cx="10972800" cy="3917032"/>
          </a:xfrm>
        </p:spPr>
        <p:txBody>
          <a:bodyPr/>
          <a:lstStyle/>
          <a:p>
            <a:pPr marL="0" indent="0">
              <a:buNone/>
            </a:pPr>
            <a:r>
              <a:rPr lang="en-GB" dirty="0"/>
              <a:t>Japan has the highest MAS score of 95, whereas Sweden has the lowest measured value of five. Therefore, if you open an office in Japan, you should recognise you are operating in a hierarchical, deferential and traditionally patriarchal society. Long hours are the norm, and this, in turn, can make it harder for female team members to gain advancement, due to family commitments.</a:t>
            </a:r>
          </a:p>
          <a:p>
            <a:endParaRPr lang="en-GB" dirty="0"/>
          </a:p>
        </p:txBody>
      </p:sp>
    </p:spTree>
    <p:extLst>
      <p:ext uri="{BB962C8B-B14F-4D97-AF65-F5344CB8AC3E}">
        <p14:creationId xmlns:p14="http://schemas.microsoft.com/office/powerpoint/2010/main" val="2755360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D39E34-DD5B-49F8-8552-7B36253EDAF1}"/>
              </a:ext>
            </a:extLst>
          </p:cNvPr>
          <p:cNvSpPr>
            <a:spLocks noGrp="1"/>
          </p:cNvSpPr>
          <p:nvPr>
            <p:ph idx="1"/>
          </p:nvPr>
        </p:nvSpPr>
        <p:spPr>
          <a:xfrm>
            <a:off x="609600" y="1600200"/>
            <a:ext cx="10972800" cy="3966881"/>
          </a:xfrm>
        </p:spPr>
        <p:txBody>
          <a:bodyPr>
            <a:normAutofit/>
          </a:bodyPr>
          <a:lstStyle/>
          <a:p>
            <a:pPr marL="0" indent="0">
              <a:buNone/>
            </a:pPr>
            <a:r>
              <a:rPr lang="en-GB" dirty="0"/>
              <a:t>The U.S. has a short-term orientation. This is reflected in the importance of short-term gains and quick results (profit and loss statements are quarterly, for example). It is also reflected in the country's strong sense of nationalism and social standards.</a:t>
            </a:r>
          </a:p>
        </p:txBody>
      </p:sp>
    </p:spTree>
    <p:extLst>
      <p:ext uri="{BB962C8B-B14F-4D97-AF65-F5344CB8AC3E}">
        <p14:creationId xmlns:p14="http://schemas.microsoft.com/office/powerpoint/2010/main" val="1403336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324DA8-0473-4B3C-A6B2-E2E224B882F5}"/>
              </a:ext>
            </a:extLst>
          </p:cNvPr>
          <p:cNvSpPr>
            <a:spLocks noGrp="1"/>
          </p:cNvSpPr>
          <p:nvPr>
            <p:ph idx="1"/>
          </p:nvPr>
        </p:nvSpPr>
        <p:spPr>
          <a:xfrm>
            <a:off x="609600" y="860612"/>
            <a:ext cx="10972800" cy="4656621"/>
          </a:xfrm>
        </p:spPr>
        <p:txBody>
          <a:bodyPr/>
          <a:lstStyle/>
          <a:p>
            <a:pPr marL="0" indent="0">
              <a:buNone/>
            </a:pPr>
            <a:r>
              <a:rPr lang="en-GB" dirty="0"/>
              <a:t>Eastern European countries, including Russia, have a low IVR score. Hofstede argues that these countries are characterised by a restrained culture, where there is a tendency towards pessimism. People put little emphasis on leisure time and, as the title suggests, people try to restrain themselves to a high degree.</a:t>
            </a:r>
          </a:p>
          <a:p>
            <a:endParaRPr lang="en-GB" dirty="0"/>
          </a:p>
        </p:txBody>
      </p:sp>
    </p:spTree>
    <p:extLst>
      <p:ext uri="{BB962C8B-B14F-4D97-AF65-F5344CB8AC3E}">
        <p14:creationId xmlns:p14="http://schemas.microsoft.com/office/powerpoint/2010/main" val="4029406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8CF7B-C05E-417E-91D3-25F4A79FD324}"/>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533B729D-7472-43A7-B8F9-CF76FEFE3F6C}"/>
              </a:ext>
            </a:extLst>
          </p:cNvPr>
          <p:cNvSpPr>
            <a:spLocks noGrp="1"/>
          </p:cNvSpPr>
          <p:nvPr>
            <p:ph idx="1"/>
          </p:nvPr>
        </p:nvSpPr>
        <p:spPr/>
        <p:txBody>
          <a:bodyPr/>
          <a:lstStyle/>
          <a:p>
            <a:r>
              <a:rPr lang="en-GB" dirty="0">
                <a:hlinkClick r:id="rId3"/>
              </a:rPr>
              <a:t>https://youtu.be/VMwjscSCcf0</a:t>
            </a:r>
            <a:endParaRPr lang="en-GB" dirty="0"/>
          </a:p>
          <a:p>
            <a:pPr marL="0" indent="0">
              <a:buNone/>
            </a:pPr>
            <a:endParaRPr lang="en-GB" dirty="0"/>
          </a:p>
        </p:txBody>
      </p:sp>
    </p:spTree>
    <p:extLst>
      <p:ext uri="{BB962C8B-B14F-4D97-AF65-F5344CB8AC3E}">
        <p14:creationId xmlns:p14="http://schemas.microsoft.com/office/powerpoint/2010/main" val="2006179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66C5-53E1-4F95-A2D9-CE208D0468F4}"/>
              </a:ext>
            </a:extLst>
          </p:cNvPr>
          <p:cNvSpPr>
            <a:spLocks noGrp="1"/>
          </p:cNvSpPr>
          <p:nvPr>
            <p:ph type="title"/>
          </p:nvPr>
        </p:nvSpPr>
        <p:spPr/>
        <p:txBody>
          <a:bodyPr/>
          <a:lstStyle/>
          <a:p>
            <a:r>
              <a:rPr lang="en-GB" dirty="0" err="1"/>
              <a:t>Trompenaar’s</a:t>
            </a:r>
            <a:r>
              <a:rPr lang="en-GB" dirty="0"/>
              <a:t> 7D Model </a:t>
            </a:r>
          </a:p>
        </p:txBody>
      </p:sp>
      <p:sp>
        <p:nvSpPr>
          <p:cNvPr id="3" name="Content Placeholder 2">
            <a:extLst>
              <a:ext uri="{FF2B5EF4-FFF2-40B4-BE49-F238E27FC236}">
                <a16:creationId xmlns:a16="http://schemas.microsoft.com/office/drawing/2014/main" id="{8903385E-2BA5-439B-B5B5-9477A1A2411F}"/>
              </a:ext>
            </a:extLst>
          </p:cNvPr>
          <p:cNvSpPr>
            <a:spLocks noGrp="1"/>
          </p:cNvSpPr>
          <p:nvPr>
            <p:ph idx="1"/>
          </p:nvPr>
        </p:nvSpPr>
        <p:spPr/>
        <p:txBody>
          <a:bodyPr>
            <a:normAutofit lnSpcReduction="10000"/>
          </a:bodyPr>
          <a:lstStyle/>
          <a:p>
            <a:r>
              <a:rPr lang="en-GB" dirty="0"/>
              <a:t>Universalism v particularism</a:t>
            </a:r>
          </a:p>
          <a:p>
            <a:r>
              <a:rPr lang="en-GB" dirty="0"/>
              <a:t>Neutral v affective</a:t>
            </a:r>
          </a:p>
          <a:p>
            <a:r>
              <a:rPr lang="en-GB" dirty="0"/>
              <a:t>Individualism v communitarianism</a:t>
            </a:r>
          </a:p>
          <a:p>
            <a:r>
              <a:rPr lang="en-GB" dirty="0"/>
              <a:t>Specific v diffuse</a:t>
            </a:r>
          </a:p>
          <a:p>
            <a:r>
              <a:rPr lang="en-GB" dirty="0"/>
              <a:t>Achievement v ascription</a:t>
            </a:r>
          </a:p>
          <a:p>
            <a:r>
              <a:rPr lang="en-GB" dirty="0"/>
              <a:t>Inner v outer directed</a:t>
            </a:r>
          </a:p>
          <a:p>
            <a:r>
              <a:rPr lang="en-GB" dirty="0"/>
              <a:t>Sequential v synchronic</a:t>
            </a:r>
          </a:p>
        </p:txBody>
      </p:sp>
    </p:spTree>
    <p:extLst>
      <p:ext uri="{BB962C8B-B14F-4D97-AF65-F5344CB8AC3E}">
        <p14:creationId xmlns:p14="http://schemas.microsoft.com/office/powerpoint/2010/main" val="229525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C8F0-DC75-496D-9310-67B3FF2F1B6D}"/>
              </a:ext>
            </a:extLst>
          </p:cNvPr>
          <p:cNvSpPr>
            <a:spLocks noGrp="1"/>
          </p:cNvSpPr>
          <p:nvPr>
            <p:ph type="title"/>
          </p:nvPr>
        </p:nvSpPr>
        <p:spPr/>
        <p:txBody>
          <a:bodyPr/>
          <a:lstStyle/>
          <a:p>
            <a:r>
              <a:rPr lang="en-GB" dirty="0"/>
              <a:t>Activity – 10 minutes </a:t>
            </a:r>
          </a:p>
        </p:txBody>
      </p:sp>
      <p:sp>
        <p:nvSpPr>
          <p:cNvPr id="3" name="Content Placeholder 2">
            <a:extLst>
              <a:ext uri="{FF2B5EF4-FFF2-40B4-BE49-F238E27FC236}">
                <a16:creationId xmlns:a16="http://schemas.microsoft.com/office/drawing/2014/main" id="{6CD3688F-DFE3-4FDB-8BFF-EAE454D8FEAF}"/>
              </a:ext>
            </a:extLst>
          </p:cNvPr>
          <p:cNvSpPr>
            <a:spLocks noGrp="1"/>
          </p:cNvSpPr>
          <p:nvPr>
            <p:ph idx="1"/>
          </p:nvPr>
        </p:nvSpPr>
        <p:spPr/>
        <p:txBody>
          <a:bodyPr>
            <a:normAutofit/>
          </a:bodyPr>
          <a:lstStyle/>
          <a:p>
            <a:r>
              <a:rPr lang="en-GB" dirty="0"/>
              <a:t>Read the documents on ‘Managing in . . ‘ (different countries).</a:t>
            </a:r>
          </a:p>
          <a:p>
            <a:r>
              <a:rPr lang="en-GB" dirty="0"/>
              <a:t>Type in the chat function, what you consider the most important tip for managers to be when setting up a new team in this country.</a:t>
            </a:r>
          </a:p>
        </p:txBody>
      </p:sp>
    </p:spTree>
    <p:extLst>
      <p:ext uri="{BB962C8B-B14F-4D97-AF65-F5344CB8AC3E}">
        <p14:creationId xmlns:p14="http://schemas.microsoft.com/office/powerpoint/2010/main" val="2760118806"/>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218</TotalTime>
  <Words>842</Words>
  <Application>Microsoft Office PowerPoint</Application>
  <PresentationFormat>Widescreen</PresentationFormat>
  <Paragraphs>67</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ThemeUWTSD</vt:lpstr>
      <vt:lpstr>International Differences</vt:lpstr>
      <vt:lpstr>Why focus on International Differences?</vt:lpstr>
      <vt:lpstr>PowerPoint Presentation</vt:lpstr>
      <vt:lpstr>PowerPoint Presentation</vt:lpstr>
      <vt:lpstr>PowerPoint Presentation</vt:lpstr>
      <vt:lpstr>Hofstede’s ‘Culture’s Consequences’ (1980)</vt:lpstr>
      <vt:lpstr>Examples - Mindtools</vt:lpstr>
      <vt:lpstr>PowerPoint Presentation</vt:lpstr>
      <vt:lpstr>PowerPoint Presentation</vt:lpstr>
      <vt:lpstr>PowerPoint Presentation</vt:lpstr>
      <vt:lpstr>Video</vt:lpstr>
      <vt:lpstr>Trompenaar’s 7D Model </vt:lpstr>
      <vt:lpstr>Activity – 10 minutes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17</cp:revision>
  <cp:lastPrinted>2020-01-16T13:28:18Z</cp:lastPrinted>
  <dcterms:created xsi:type="dcterms:W3CDTF">2019-01-23T12:29:19Z</dcterms:created>
  <dcterms:modified xsi:type="dcterms:W3CDTF">2020-05-29T09:39:11Z</dcterms:modified>
</cp:coreProperties>
</file>