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34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486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723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408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629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949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481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244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350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ine panoramică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417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2583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9693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618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523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oană cu trei imag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126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2080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403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1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596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6.xml" /><Relationship Id="rId5" Type="http://schemas.openxmlformats.org/officeDocument/2006/relationships/image" Target="../media/image7.jpeg" /><Relationship Id="rId4" Type="http://schemas.openxmlformats.org/officeDocument/2006/relationships/image" Target="../media/image6.jpe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ine 6">
            <a:extLst>
              <a:ext uri="{FF2B5EF4-FFF2-40B4-BE49-F238E27FC236}">
                <a16:creationId xmlns:a16="http://schemas.microsoft.com/office/drawing/2014/main" id="{F8794F46-89B1-4642-A51E-BEB938A496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66" r="-1" b="3267"/>
          <a:stretch/>
        </p:blipFill>
        <p:spPr>
          <a:xfrm>
            <a:off x="20" y="10"/>
            <a:ext cx="12188950" cy="6858000"/>
          </a:xfrm>
          <a:prstGeom prst="rect">
            <a:avLst/>
          </a:prstGeom>
        </p:spPr>
      </p:pic>
      <p:sp>
        <p:nvSpPr>
          <p:cNvPr id="72" name="CasetăText 71">
            <a:extLst>
              <a:ext uri="{FF2B5EF4-FFF2-40B4-BE49-F238E27FC236}">
                <a16:creationId xmlns:a16="http://schemas.microsoft.com/office/drawing/2014/main" id="{BD8A299D-D8D6-324B-A6F8-7597D0904963}"/>
              </a:ext>
            </a:extLst>
          </p:cNvPr>
          <p:cNvSpPr txBox="1"/>
          <p:nvPr/>
        </p:nvSpPr>
        <p:spPr>
          <a:xfrm>
            <a:off x="5180388" y="2516417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o-RO"/>
          </a:p>
        </p:txBody>
      </p:sp>
      <p:sp>
        <p:nvSpPr>
          <p:cNvPr id="74" name="CasetăText 73">
            <a:extLst>
              <a:ext uri="{FF2B5EF4-FFF2-40B4-BE49-F238E27FC236}">
                <a16:creationId xmlns:a16="http://schemas.microsoft.com/office/drawing/2014/main" id="{A8AE1B99-87EA-5A46-ABDA-5BBA1549BC27}"/>
              </a:ext>
            </a:extLst>
          </p:cNvPr>
          <p:cNvSpPr txBox="1"/>
          <p:nvPr/>
        </p:nvSpPr>
        <p:spPr>
          <a:xfrm>
            <a:off x="5180388" y="2516417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o-RO"/>
          </a:p>
        </p:txBody>
      </p:sp>
      <p:sp>
        <p:nvSpPr>
          <p:cNvPr id="79" name="Titlu 78">
            <a:extLst>
              <a:ext uri="{FF2B5EF4-FFF2-40B4-BE49-F238E27FC236}">
                <a16:creationId xmlns:a16="http://schemas.microsoft.com/office/drawing/2014/main" id="{97D3B34C-C255-A64F-86C6-6689AE01C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0175" y="21723"/>
            <a:ext cx="3798795" cy="756102"/>
          </a:xfrm>
        </p:spPr>
        <p:txBody>
          <a:bodyPr anchor="ctr">
            <a:normAutofit fontScale="90000"/>
          </a:bodyPr>
          <a:lstStyle/>
          <a:p>
            <a:r>
              <a:rPr lang="ro-RO" sz="4000" b="1">
                <a:solidFill>
                  <a:schemeClr val="bg1">
                    <a:lumMod val="10000"/>
                  </a:schemeClr>
                </a:solidFill>
                <a:latin typeface="Harrington" panose="02000000000000000000" pitchFamily="2" charset="0"/>
                <a:ea typeface="Harrington" panose="02000000000000000000" pitchFamily="2" charset="0"/>
              </a:rPr>
              <a:t>HOTEL TRINITY</a:t>
            </a:r>
            <a:br>
              <a:rPr lang="ro-RO" sz="4000" b="1">
                <a:solidFill>
                  <a:schemeClr val="bg1">
                    <a:lumMod val="10000"/>
                  </a:schemeClr>
                </a:solidFill>
                <a:latin typeface="Harrington" panose="02000000000000000000" pitchFamily="2" charset="0"/>
                <a:ea typeface="Harrington" panose="02000000000000000000" pitchFamily="2" charset="0"/>
              </a:rPr>
            </a:br>
            <a:r>
              <a:rPr lang="ro-RO" sz="2800" u="sng">
                <a:solidFill>
                  <a:srgbClr val="FF0000"/>
                </a:solidFill>
                <a:latin typeface="Arial" panose="020B0604020202020204" pitchFamily="34" charset="0"/>
                <a:ea typeface="Harrington" panose="02000000000000000000" pitchFamily="2" charset="0"/>
                <a:cs typeface="Arial" panose="020B0604020202020204" pitchFamily="34" charset="0"/>
              </a:rPr>
              <a:t>Take-Away menu</a:t>
            </a:r>
            <a:endParaRPr lang="ro-RO" sz="4000" b="1" u="sng">
              <a:solidFill>
                <a:srgbClr val="FF0000"/>
              </a:solidFill>
              <a:latin typeface="Harrington" panose="02000000000000000000" pitchFamily="2" charset="0"/>
              <a:ea typeface="Harrington" panose="02000000000000000000" pitchFamily="2" charset="0"/>
            </a:endParaRPr>
          </a:p>
        </p:txBody>
      </p:sp>
      <p:sp>
        <p:nvSpPr>
          <p:cNvPr id="2" name="Sul: vertical 1">
            <a:extLst>
              <a:ext uri="{FF2B5EF4-FFF2-40B4-BE49-F238E27FC236}">
                <a16:creationId xmlns:a16="http://schemas.microsoft.com/office/drawing/2014/main" id="{746B44B9-66F2-5F4E-92EC-516B88F9CF68}"/>
              </a:ext>
            </a:extLst>
          </p:cNvPr>
          <p:cNvSpPr/>
          <p:nvPr/>
        </p:nvSpPr>
        <p:spPr>
          <a:xfrm>
            <a:off x="8618775" y="830546"/>
            <a:ext cx="3341594" cy="946762"/>
          </a:xfrm>
          <a:prstGeom prst="verticalScroll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/>
              <a:t>OPENING HOURES</a:t>
            </a:r>
          </a:p>
          <a:p>
            <a:pPr algn="ctr"/>
            <a:r>
              <a:rPr lang="ro-RO" sz="2000" b="1"/>
              <a:t>Tuesday-Sunday</a:t>
            </a:r>
          </a:p>
          <a:p>
            <a:pPr algn="ctr"/>
            <a:r>
              <a:rPr lang="ro-RO" sz="2000" b="1"/>
              <a:t>(11:00 – 21:30)</a:t>
            </a:r>
          </a:p>
        </p:txBody>
      </p:sp>
      <p:pic>
        <p:nvPicPr>
          <p:cNvPr id="3" name="Imagine 3">
            <a:extLst>
              <a:ext uri="{FF2B5EF4-FFF2-40B4-BE49-F238E27FC236}">
                <a16:creationId xmlns:a16="http://schemas.microsoft.com/office/drawing/2014/main" id="{4961EDC5-C8E2-194E-A8A0-302CE83CA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2721" y="5980339"/>
            <a:ext cx="2870158" cy="917752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7F479A98-24BD-AB41-8B71-5AC2A4E7199B}"/>
              </a:ext>
            </a:extLst>
          </p:cNvPr>
          <p:cNvSpPr txBox="1"/>
          <p:nvPr/>
        </p:nvSpPr>
        <p:spPr>
          <a:xfrm>
            <a:off x="8618775" y="1752364"/>
            <a:ext cx="32441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/>
              <a:t>Swansea, South Wales, SN12JA</a:t>
            </a:r>
          </a:p>
          <a:p>
            <a:pPr algn="l"/>
            <a:r>
              <a:rPr lang="ro-RO"/>
              <a:t>Tel: </a:t>
            </a:r>
            <a:r>
              <a:rPr lang="ro-RO" sz="2000"/>
              <a:t>07711166990</a:t>
            </a:r>
          </a:p>
          <a:p>
            <a:pPr algn="l"/>
            <a:r>
              <a:rPr lang="ro-RO"/>
              <a:t>Order online: </a:t>
            </a:r>
            <a:r>
              <a:rPr lang="ro-RO" sz="2000"/>
              <a:t>www.hoteltrinityswansea.co.uk</a:t>
            </a:r>
          </a:p>
          <a:p>
            <a:pPr algn="l"/>
            <a:r>
              <a:rPr lang="ro-RO"/>
              <a:t>Download the apps </a:t>
            </a:r>
          </a:p>
          <a:p>
            <a:pPr algn="l"/>
            <a:r>
              <a:rPr lang="ro-RO"/>
              <a:t>(delivery fees may applies)</a:t>
            </a:r>
          </a:p>
        </p:txBody>
      </p:sp>
      <p:pic>
        <p:nvPicPr>
          <p:cNvPr id="5" name="Imagine 6">
            <a:extLst>
              <a:ext uri="{FF2B5EF4-FFF2-40B4-BE49-F238E27FC236}">
                <a16:creationId xmlns:a16="http://schemas.microsoft.com/office/drawing/2014/main" id="{E745E633-2176-EA4C-B958-5779A215E1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0588" y="3486828"/>
            <a:ext cx="861425" cy="679814"/>
          </a:xfrm>
          <a:prstGeom prst="rect">
            <a:avLst/>
          </a:prstGeom>
        </p:spPr>
      </p:pic>
      <p:pic>
        <p:nvPicPr>
          <p:cNvPr id="7" name="Imagine 7">
            <a:extLst>
              <a:ext uri="{FF2B5EF4-FFF2-40B4-BE49-F238E27FC236}">
                <a16:creationId xmlns:a16="http://schemas.microsoft.com/office/drawing/2014/main" id="{1E125F53-8CF2-7C4A-AB54-F287B07AF6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182" y="3462291"/>
            <a:ext cx="705970" cy="687018"/>
          </a:xfrm>
          <a:prstGeom prst="rect">
            <a:avLst/>
          </a:prstGeom>
        </p:spPr>
      </p:pic>
      <p:sp>
        <p:nvSpPr>
          <p:cNvPr id="8" name="CasetăText 7">
            <a:extLst>
              <a:ext uri="{FF2B5EF4-FFF2-40B4-BE49-F238E27FC236}">
                <a16:creationId xmlns:a16="http://schemas.microsoft.com/office/drawing/2014/main" id="{EC9B6EC7-D510-A74F-A02F-B8223387C950}"/>
              </a:ext>
            </a:extLst>
          </p:cNvPr>
          <p:cNvSpPr txBox="1"/>
          <p:nvPr/>
        </p:nvSpPr>
        <p:spPr>
          <a:xfrm>
            <a:off x="8717696" y="4141699"/>
            <a:ext cx="36792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 sz="2000" b="1">
                <a:solidFill>
                  <a:srgbClr val="FF0000"/>
                </a:solidFill>
              </a:rPr>
              <a:t>!</a:t>
            </a:r>
            <a:r>
              <a:rPr lang="ro-RO"/>
              <a:t> </a:t>
            </a:r>
            <a:r>
              <a:rPr lang="ro-RO" u="sng"/>
              <a:t>Please be advised that food prepared in our restaurant may contain these allergents:</a:t>
            </a:r>
            <a:r>
              <a:rPr lang="ro-RO"/>
              <a:t> </a:t>
            </a:r>
            <a:r>
              <a:rPr lang="ro-RO" b="1"/>
              <a:t>Cereals, Crustaceans, Eggs, Fish, Peanuts, Soya, Milk, Nuts,Celery, Mustard, Seasame, Sulphite, Lupins,</a:t>
            </a:r>
            <a:r>
              <a:rPr lang="ro-RO"/>
              <a:t> </a:t>
            </a:r>
            <a:r>
              <a:rPr lang="ro-RO" b="1"/>
              <a:t>Mollusc </a:t>
            </a:r>
            <a:r>
              <a:rPr lang="ro-RO" sz="20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7CD5A008-2077-A341-B38A-997E8D912AD5}"/>
              </a:ext>
            </a:extLst>
          </p:cNvPr>
          <p:cNvSpPr txBox="1"/>
          <p:nvPr/>
        </p:nvSpPr>
        <p:spPr>
          <a:xfrm>
            <a:off x="4329558" y="0"/>
            <a:ext cx="4384136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 b="1" u="sng"/>
              <a:t>Appetisers</a:t>
            </a:r>
          </a:p>
          <a:p>
            <a:pPr algn="l"/>
            <a:r>
              <a:rPr lang="ro-RO"/>
              <a:t>Garlic bread with olives </a:t>
            </a:r>
            <a:r>
              <a:rPr lang="ro-RO" sz="1600"/>
              <a:t>3.65</a:t>
            </a:r>
          </a:p>
          <a:p>
            <a:pPr algn="l"/>
            <a:r>
              <a:rPr lang="ro-RO"/>
              <a:t>Avocado and salmon canapés </a:t>
            </a:r>
            <a:r>
              <a:rPr lang="ro-RO" sz="1600"/>
              <a:t>4.25</a:t>
            </a:r>
          </a:p>
          <a:p>
            <a:pPr algn="l"/>
            <a:r>
              <a:rPr lang="ro-RO"/>
              <a:t>Smoked salmon pâté </a:t>
            </a:r>
            <a:r>
              <a:rPr lang="ro-RO" sz="1600"/>
              <a:t>3.95</a:t>
            </a:r>
          </a:p>
          <a:p>
            <a:pPr algn="l"/>
            <a:r>
              <a:rPr lang="ro-RO" b="1" u="sng"/>
              <a:t>Starters</a:t>
            </a:r>
            <a:r>
              <a:rPr lang="ro-RO"/>
              <a:t>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(with parmesan flavoured </a:t>
            </a:r>
          </a:p>
          <a:p>
            <a:pPr algn="l"/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with tomato, garlic, red peppers)</a:t>
            </a:r>
            <a:endParaRPr lang="ro-RO" b="1" u="sng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/>
            <a:r>
              <a:rPr lang="ro-RO"/>
              <a:t>Fish soup </a:t>
            </a:r>
            <a:r>
              <a:rPr lang="ro-RO" sz="1600"/>
              <a:t>12.50</a:t>
            </a:r>
          </a:p>
          <a:p>
            <a:pPr algn="l"/>
            <a:r>
              <a:rPr lang="ro-RO"/>
              <a:t>Tomato soup </a:t>
            </a:r>
            <a:r>
              <a:rPr lang="ro-RO" sz="1600"/>
              <a:t>12.00</a:t>
            </a:r>
          </a:p>
          <a:p>
            <a:pPr algn="l"/>
            <a:r>
              <a:rPr lang="ro-RO"/>
              <a:t>Bouillabaisse </a:t>
            </a:r>
            <a:r>
              <a:rPr lang="ro-RO" sz="1600"/>
              <a:t>12.95</a:t>
            </a:r>
          </a:p>
          <a:p>
            <a:pPr algn="l"/>
            <a:r>
              <a:rPr lang="ro-RO" b="1" u="sng"/>
              <a:t>Mains</a:t>
            </a:r>
          </a:p>
          <a:p>
            <a:pPr algn="l"/>
            <a:r>
              <a:rPr lang="ro-RO"/>
              <a:t>Fish and chips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served with sauce </a:t>
            </a:r>
            <a:r>
              <a:rPr lang="ro-RO" sz="1600">
                <a:solidFill>
                  <a:schemeClr val="tx1">
                    <a:lumMod val="90000"/>
                    <a:lumOff val="10000"/>
                  </a:schemeClr>
                </a:solidFill>
              </a:rPr>
              <a:t>15.55</a:t>
            </a:r>
          </a:p>
          <a:p>
            <a:pPr algn="l"/>
            <a:r>
              <a:rPr lang="ro-RO"/>
              <a:t>Lobster risotto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a rich white wine, Vasse Felix Chardonnay </a:t>
            </a:r>
            <a:r>
              <a:rPr lang="ro-RO" sz="1600">
                <a:solidFill>
                  <a:schemeClr val="tx1">
                    <a:lumMod val="50000"/>
                    <a:lumOff val="50000"/>
                  </a:schemeClr>
                </a:solidFill>
              </a:rPr>
              <a:t>2019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, offered separately, pairs nicely with our fresh lobster </a:t>
            </a:r>
            <a:r>
              <a:rPr lang="ro-RO" sz="1600">
                <a:solidFill>
                  <a:schemeClr val="tx1">
                    <a:lumMod val="90000"/>
                    <a:lumOff val="10000"/>
                  </a:schemeClr>
                </a:solidFill>
              </a:rPr>
              <a:t>36.69</a:t>
            </a:r>
          </a:p>
          <a:p>
            <a:pPr algn="l"/>
            <a:r>
              <a:rPr lang="ro-RO"/>
              <a:t>Seafood gratin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in a white wine and cream sauce with emmental topping </a:t>
            </a:r>
            <a:r>
              <a:rPr lang="ro-RO" sz="1600">
                <a:solidFill>
                  <a:schemeClr val="tx1">
                    <a:lumMod val="90000"/>
                    <a:lumOff val="10000"/>
                  </a:schemeClr>
                </a:solidFill>
              </a:rPr>
              <a:t>25.95</a:t>
            </a:r>
          </a:p>
          <a:p>
            <a:pPr algn="l"/>
            <a:r>
              <a:rPr lang="ro-RO"/>
              <a:t>Seafood pizza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served with tomato sauce with herbs </a:t>
            </a:r>
            <a:r>
              <a:rPr lang="ro-RO" sz="1600">
                <a:solidFill>
                  <a:schemeClr val="tx1">
                    <a:lumMod val="90000"/>
                    <a:lumOff val="10000"/>
                  </a:schemeClr>
                </a:solidFill>
              </a:rPr>
              <a:t>23.25</a:t>
            </a:r>
          </a:p>
          <a:p>
            <a:pPr algn="l"/>
            <a:r>
              <a:rPr lang="ro-RO"/>
              <a:t>Caraibean chilli crab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with garlic, chilli </a:t>
            </a:r>
            <a:r>
              <a:rPr lang="ro-RO" sz="1600">
                <a:solidFill>
                  <a:schemeClr val="tx1">
                    <a:lumMod val="90000"/>
                    <a:lumOff val="10000"/>
                  </a:schemeClr>
                </a:solidFill>
              </a:rPr>
              <a:t>32.00</a:t>
            </a:r>
          </a:p>
          <a:p>
            <a:pPr algn="l"/>
            <a:r>
              <a:rPr lang="ro-RO" b="1" u="sng"/>
              <a:t>Sides</a:t>
            </a:r>
          </a:p>
          <a:p>
            <a:pPr algn="l"/>
            <a:r>
              <a:rPr lang="ro-RO"/>
              <a:t>Spring salad </a:t>
            </a:r>
            <a:r>
              <a:rPr lang="ro-RO" sz="1600"/>
              <a:t>4.00</a:t>
            </a:r>
          </a:p>
          <a:p>
            <a:pPr algn="l"/>
            <a:r>
              <a:rPr lang="ro-RO"/>
              <a:t>Rice with glazed carrots </a:t>
            </a:r>
            <a:r>
              <a:rPr lang="ro-RO" sz="1600"/>
              <a:t>4.50</a:t>
            </a:r>
          </a:p>
          <a:p>
            <a:pPr algn="l"/>
            <a:r>
              <a:rPr lang="ro-RO"/>
              <a:t>Potatoes fried/baked/boiled </a:t>
            </a:r>
            <a:r>
              <a:rPr lang="ro-RO" sz="1600"/>
              <a:t>3.50</a:t>
            </a:r>
          </a:p>
          <a:p>
            <a:pPr algn="l"/>
            <a:r>
              <a:rPr lang="ro-RO"/>
              <a:t>Haloumi cheese </a:t>
            </a:r>
            <a:r>
              <a:rPr lang="ro-RO" sz="1600"/>
              <a:t>3.95</a:t>
            </a:r>
          </a:p>
          <a:p>
            <a:pPr algn="l"/>
            <a:endParaRPr lang="ro-RO"/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29BC3F69-372B-7348-AD6C-1D2F7976AA44}"/>
              </a:ext>
            </a:extLst>
          </p:cNvPr>
          <p:cNvSpPr txBox="1"/>
          <p:nvPr/>
        </p:nvSpPr>
        <p:spPr>
          <a:xfrm>
            <a:off x="-79539" y="-78907"/>
            <a:ext cx="4510341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 b="1" u="sng"/>
              <a:t>Dessert</a:t>
            </a:r>
          </a:p>
          <a:p>
            <a:pPr algn="l"/>
            <a:r>
              <a:rPr lang="ro-RO"/>
              <a:t>Ice cream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vanilla/caramel/chocolate</a:t>
            </a:r>
            <a:r>
              <a:rPr lang="ro-RO"/>
              <a:t> </a:t>
            </a:r>
            <a:r>
              <a:rPr lang="ro-RO" sz="1600"/>
              <a:t>6.50</a:t>
            </a:r>
          </a:p>
          <a:p>
            <a:pPr algn="l"/>
            <a:r>
              <a:rPr lang="ro-RO"/>
              <a:t>Chocolate mousse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served with vanilla ice cream </a:t>
            </a:r>
            <a:r>
              <a:rPr lang="ro-RO" sz="1600"/>
              <a:t>9.00</a:t>
            </a:r>
          </a:p>
          <a:p>
            <a:pPr algn="l"/>
            <a:r>
              <a:rPr lang="ro-RO"/>
              <a:t>Tart: orange, apple, strawberry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a sweet white wine, Moscato d’Asti L’Armangia 2012, offered separately is a fantastic match for our fruit tarts </a:t>
            </a:r>
            <a:r>
              <a:rPr lang="ro-RO" sz="1600"/>
              <a:t>8.50</a:t>
            </a:r>
          </a:p>
          <a:p>
            <a:pPr algn="l"/>
            <a:r>
              <a:rPr lang="ro-RO"/>
              <a:t>Cinnamon roll cherry </a:t>
            </a:r>
            <a:r>
              <a:rPr lang="ro-RO">
                <a:solidFill>
                  <a:schemeClr val="tx1">
                    <a:lumMod val="50000"/>
                    <a:lumOff val="50000"/>
                  </a:schemeClr>
                </a:solidFill>
              </a:rPr>
              <a:t>served with ice cream</a:t>
            </a:r>
            <a:r>
              <a:rPr lang="ro-RO" sz="1600"/>
              <a:t>7.45</a:t>
            </a:r>
          </a:p>
          <a:p>
            <a:pPr algn="l"/>
            <a:r>
              <a:rPr lang="ro-RO" b="1" u="sng"/>
              <a:t>Drinks</a:t>
            </a:r>
          </a:p>
          <a:p>
            <a:pPr algn="l"/>
            <a:r>
              <a:rPr lang="ro-RO" u="sng"/>
              <a:t>Wine – bottle </a:t>
            </a:r>
            <a:r>
              <a:rPr lang="ro-RO" sz="1600" u="sng"/>
              <a:t>750</a:t>
            </a:r>
            <a:r>
              <a:rPr lang="ro-RO" u="sng"/>
              <a:t>ml</a:t>
            </a:r>
          </a:p>
          <a:p>
            <a:pPr algn="l"/>
            <a:r>
              <a:rPr lang="ro-RO"/>
              <a:t>Vasse Felix Chardonnay </a:t>
            </a:r>
            <a:r>
              <a:rPr lang="ro-RO" sz="1600"/>
              <a:t>2019</a:t>
            </a:r>
            <a:r>
              <a:rPr lang="ro-RO"/>
              <a:t> </a:t>
            </a:r>
            <a:r>
              <a:rPr lang="ro-RO" sz="1600"/>
              <a:t>12.5</a:t>
            </a:r>
            <a:r>
              <a:rPr lang="ro-RO"/>
              <a:t>% </a:t>
            </a:r>
            <a:r>
              <a:rPr lang="ro-RO" sz="1600"/>
              <a:t>30.00</a:t>
            </a:r>
          </a:p>
          <a:p>
            <a:pPr algn="l"/>
            <a:r>
              <a:rPr lang="ro-RO"/>
              <a:t>Moscato d’Asti L’Armangia </a:t>
            </a:r>
            <a:r>
              <a:rPr lang="ro-RO" sz="1600"/>
              <a:t>2012</a:t>
            </a:r>
            <a:r>
              <a:rPr lang="ro-RO"/>
              <a:t> </a:t>
            </a:r>
            <a:r>
              <a:rPr lang="ro-RO" sz="1600"/>
              <a:t>12.5</a:t>
            </a:r>
            <a:r>
              <a:rPr lang="ro-RO"/>
              <a:t>% </a:t>
            </a:r>
            <a:r>
              <a:rPr lang="ro-RO" sz="1600"/>
              <a:t>24.50</a:t>
            </a:r>
          </a:p>
          <a:p>
            <a:pPr algn="l"/>
            <a:r>
              <a:rPr lang="ro-RO"/>
              <a:t>Vergelegen reserve Sauvignon Blanc </a:t>
            </a:r>
            <a:r>
              <a:rPr lang="ro-RO" sz="1600"/>
              <a:t>2018</a:t>
            </a:r>
            <a:r>
              <a:rPr lang="ro-RO"/>
              <a:t> </a:t>
            </a:r>
            <a:r>
              <a:rPr lang="ro-RO" sz="1600"/>
              <a:t>14</a:t>
            </a:r>
            <a:r>
              <a:rPr lang="ro-RO"/>
              <a:t>%</a:t>
            </a:r>
            <a:r>
              <a:rPr lang="ro-RO" sz="1600"/>
              <a:t> 34.00</a:t>
            </a:r>
          </a:p>
          <a:p>
            <a:pPr algn="l"/>
            <a:r>
              <a:rPr lang="ro-RO"/>
              <a:t>Seresin Leah Pinot Noir </a:t>
            </a:r>
            <a:r>
              <a:rPr lang="ro-RO" sz="1600"/>
              <a:t>2017 13</a:t>
            </a:r>
            <a:r>
              <a:rPr lang="ro-RO"/>
              <a:t>% </a:t>
            </a:r>
            <a:r>
              <a:rPr lang="ro-RO" sz="1600"/>
              <a:t>32.55</a:t>
            </a:r>
          </a:p>
          <a:p>
            <a:pPr algn="l"/>
            <a:r>
              <a:rPr lang="ro-RO" u="sng"/>
              <a:t>Coffee/Hot drinks</a:t>
            </a:r>
          </a:p>
          <a:p>
            <a:pPr algn="l"/>
            <a:r>
              <a:rPr lang="ro-RO"/>
              <a:t>Americano </a:t>
            </a:r>
            <a:r>
              <a:rPr lang="ro-RO" sz="1600"/>
              <a:t>120</a:t>
            </a:r>
            <a:r>
              <a:rPr lang="ro-RO"/>
              <a:t>ml </a:t>
            </a:r>
            <a:r>
              <a:rPr lang="ro-RO" sz="1600"/>
              <a:t>2.50</a:t>
            </a:r>
          </a:p>
          <a:p>
            <a:pPr algn="l"/>
            <a:r>
              <a:rPr lang="ro-RO"/>
              <a:t>Cappuccino </a:t>
            </a:r>
            <a:r>
              <a:rPr lang="ro-RO" sz="1600"/>
              <a:t>180</a:t>
            </a:r>
            <a:r>
              <a:rPr lang="ro-RO"/>
              <a:t>ml </a:t>
            </a:r>
            <a:r>
              <a:rPr lang="ro-RO" sz="1600"/>
              <a:t>2.50</a:t>
            </a:r>
          </a:p>
          <a:p>
            <a:pPr algn="l"/>
            <a:r>
              <a:rPr lang="ro-RO"/>
              <a:t>Espresso </a:t>
            </a:r>
            <a:r>
              <a:rPr lang="ro-RO" sz="1600"/>
              <a:t>30</a:t>
            </a:r>
            <a:r>
              <a:rPr lang="ro-RO"/>
              <a:t>ml </a:t>
            </a:r>
            <a:r>
              <a:rPr lang="ro-RO" sz="1600"/>
              <a:t>2.50</a:t>
            </a:r>
          </a:p>
          <a:p>
            <a:pPr algn="l"/>
            <a:r>
              <a:rPr lang="ro-RO"/>
              <a:t>Hot chocolate </a:t>
            </a:r>
            <a:r>
              <a:rPr lang="ro-RO" sz="1600"/>
              <a:t>200</a:t>
            </a:r>
            <a:r>
              <a:rPr lang="ro-RO"/>
              <a:t>ml </a:t>
            </a:r>
            <a:r>
              <a:rPr lang="ro-RO" sz="1600"/>
              <a:t>3.00</a:t>
            </a:r>
          </a:p>
          <a:p>
            <a:pPr algn="l"/>
            <a:r>
              <a:rPr lang="ro-RO"/>
              <a:t>Green tea </a:t>
            </a:r>
            <a:r>
              <a:rPr lang="ro-RO" sz="1600"/>
              <a:t>100</a:t>
            </a:r>
            <a:r>
              <a:rPr lang="ro-RO"/>
              <a:t>ml </a:t>
            </a:r>
            <a:r>
              <a:rPr lang="ro-RO" sz="1600"/>
              <a:t>2.25</a:t>
            </a:r>
          </a:p>
          <a:p>
            <a:pPr algn="l"/>
            <a:r>
              <a:rPr lang="ro-RO" u="sng"/>
              <a:t>Soft drinks</a:t>
            </a:r>
          </a:p>
          <a:p>
            <a:pPr algn="l"/>
            <a:r>
              <a:rPr lang="ro-RO"/>
              <a:t>Coke, Diet Coke </a:t>
            </a:r>
            <a:r>
              <a:rPr lang="ro-RO" sz="1600"/>
              <a:t>330</a:t>
            </a:r>
            <a:r>
              <a:rPr lang="ro-RO"/>
              <a:t>ml </a:t>
            </a:r>
            <a:r>
              <a:rPr lang="ro-RO" sz="1600"/>
              <a:t>2.00</a:t>
            </a:r>
          </a:p>
          <a:p>
            <a:pPr algn="l"/>
            <a:r>
              <a:rPr lang="ro-RO"/>
              <a:t>Fruit Juice/ Milkshakes </a:t>
            </a:r>
            <a:r>
              <a:rPr lang="ro-RO" sz="1600"/>
              <a:t>4.25</a:t>
            </a:r>
          </a:p>
          <a:p>
            <a:pPr algn="l"/>
            <a:endParaRPr lang="ro-RO"/>
          </a:p>
        </p:txBody>
      </p:sp>
      <p:cxnSp>
        <p:nvCxnSpPr>
          <p:cNvPr id="16" name="Conector drept cu săgeată 15">
            <a:extLst>
              <a:ext uri="{FF2B5EF4-FFF2-40B4-BE49-F238E27FC236}">
                <a16:creationId xmlns:a16="http://schemas.microsoft.com/office/drawing/2014/main" id="{CD4678E0-6F6D-FF4E-86FA-407738DE0DEA}"/>
              </a:ext>
            </a:extLst>
          </p:cNvPr>
          <p:cNvCxnSpPr>
            <a:cxnSpLocks/>
          </p:cNvCxnSpPr>
          <p:nvPr/>
        </p:nvCxnSpPr>
        <p:spPr>
          <a:xfrm>
            <a:off x="4329558" y="-1"/>
            <a:ext cx="0" cy="6836277"/>
          </a:xfrm>
          <a:prstGeom prst="straightConnector1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Conector drept cu săgeată 24">
            <a:extLst>
              <a:ext uri="{FF2B5EF4-FFF2-40B4-BE49-F238E27FC236}">
                <a16:creationId xmlns:a16="http://schemas.microsoft.com/office/drawing/2014/main" id="{A290E05C-8F2C-8A4E-A506-8758E4C24303}"/>
              </a:ext>
            </a:extLst>
          </p:cNvPr>
          <p:cNvCxnSpPr>
            <a:cxnSpLocks/>
          </p:cNvCxnSpPr>
          <p:nvPr/>
        </p:nvCxnSpPr>
        <p:spPr>
          <a:xfrm>
            <a:off x="8565776" y="0"/>
            <a:ext cx="0" cy="6836277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1047115"/>
      </p:ext>
    </p:extLst>
  </p:cSld>
  <p:clrMapOvr>
    <a:masterClrMapping/>
  </p:clrMapOvr>
</p:sld>
</file>

<file path=ppt/theme/theme1.xml><?xml version="1.0" encoding="utf-8"?>
<a:theme xmlns:a="http://schemas.openxmlformats.org/drawingml/2006/main" name="Picătură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Ecran lat</PresentationFormat>
  <Slides>1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</vt:i4>
      </vt:variant>
    </vt:vector>
  </HeadingPairs>
  <TitlesOfParts>
    <vt:vector size="2" baseType="lpstr">
      <vt:lpstr>Picătură</vt:lpstr>
      <vt:lpstr>HOTEL TRINITY Take-Away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TRINITY</dc:title>
  <dc:creator>Bianca Maria Busaga</dc:creator>
  <cp:lastModifiedBy>Bianca Maria Busaga</cp:lastModifiedBy>
  <cp:revision>5</cp:revision>
  <dcterms:created xsi:type="dcterms:W3CDTF">2021-11-04T10:29:03Z</dcterms:created>
  <dcterms:modified xsi:type="dcterms:W3CDTF">2021-11-04T15:24:59Z</dcterms:modified>
</cp:coreProperties>
</file>