
<file path=[Content_Types].xml><?xml version="1.0" encoding="utf-8"?>
<Types xmlns="http://schemas.openxmlformats.org/package/2006/content-types">
  <Default Extension="jpeg" ContentType="image/jpeg"/>
  <Default Extension="jpg" ContentType="image/jpeg"/>
  <Default Extension="mp3" ContentType="audio/m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06" d="100"/>
          <a:sy n="106" d="100"/>
        </p:scale>
        <p:origin x="1764"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10/26/2025</a:t>
            </a:fld>
            <a:endParaRPr lang="en-US"/>
          </a:p>
        </p:txBody>
      </p:sp>
      <p:sp>
        <p:nvSpPr>
          <p:cNvPr id="5" name="Footer Placeholder 4"/>
          <p:cNvSpPr>
            <a:spLocks noGrp="1"/>
          </p:cNvSpPr>
          <p:nvPr>
            <p:ph type="ftr" sz="quarter" idx="11"/>
          </p:nvPr>
        </p:nvSpPr>
        <p:spPr>
          <a:xfrm>
            <a:off x="2396319" y="329308"/>
            <a:ext cx="3086292" cy="309201"/>
          </a:xfrm>
        </p:spPr>
        <p:txBody>
          <a:bodyPr/>
          <a:lstStyle/>
          <a:p>
            <a:endParaRPr lang="en-US"/>
          </a:p>
        </p:txBody>
      </p:sp>
      <p:sp>
        <p:nvSpPr>
          <p:cNvPr id="6" name="Slide Number Placeholder 5"/>
          <p:cNvSpPr>
            <a:spLocks noGrp="1"/>
          </p:cNvSpPr>
          <p:nvPr>
            <p:ph type="sldNum" sz="quarter" idx="12"/>
          </p:nvPr>
        </p:nvSpPr>
        <p:spPr>
          <a:xfrm>
            <a:off x="1434703" y="798973"/>
            <a:ext cx="802005" cy="503578"/>
          </a:xfrm>
        </p:spPr>
        <p:txBody>
          <a:bodyPr/>
          <a:lstStyle/>
          <a:p>
            <a:fld id="{C1FF6DA9-008F-8B48-92A6-B652298478BF}" type="slidenum">
              <a:rPr lang="en-US" smtClean="0"/>
              <a:t>‹#›</a:t>
            </a:fld>
            <a:endParaRPr lang="en-US"/>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888716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900318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US"/>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647648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10/26/2025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698653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10/26/2025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747858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10/26/2025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804312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10/26/2025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714448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36399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fld id="{5BCAD085-E8A6-8845-BD4E-CB4CCA059FC4}" type="datetimeFigureOut">
              <a:rPr lang="en-US" smtClean="0"/>
              <a:t>10/26/2025</a:t>
            </a:fld>
            <a:endParaRPr lang="en-US"/>
          </a:p>
        </p:txBody>
      </p:sp>
      <p:sp>
        <p:nvSpPr>
          <p:cNvPr id="6" name="Footer Placeholder 5"/>
          <p:cNvSpPr>
            <a:spLocks noGrp="1"/>
          </p:cNvSpPr>
          <p:nvPr>
            <p:ph type="ftr" sz="quarter" idx="11"/>
          </p:nvPr>
        </p:nvSpPr>
        <p:spPr>
          <a:xfrm>
            <a:off x="1437530" y="318641"/>
            <a:ext cx="3251553" cy="320931"/>
          </a:xfrm>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369457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77937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53856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5BCAD085-E8A6-8845-BD4E-CB4CCA059FC4}" type="datetimeFigureOut">
              <a:rPr lang="en-US" smtClean="0"/>
              <a:t>10/26/2025</a:t>
            </a:fld>
            <a:endParaRPr lang="en-US"/>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18182041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p3"/><Relationship Id="rId1" Type="http://schemas.microsoft.com/office/2007/relationships/media" Target="../media/media1.mp3"/><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p3"/><Relationship Id="rId1" Type="http://schemas.microsoft.com/office/2007/relationships/media" Target="../media/media1.mp3"/><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p3"/><Relationship Id="rId1" Type="http://schemas.microsoft.com/office/2007/relationships/media" Target="../media/media1.mp3"/><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p3"/><Relationship Id="rId1" Type="http://schemas.microsoft.com/office/2007/relationships/media" Target="../media/media1.mp3"/><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p3"/><Relationship Id="rId1" Type="http://schemas.microsoft.com/office/2007/relationships/media" Target="../media/media1.mp3"/><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p3"/><Relationship Id="rId1" Type="http://schemas.microsoft.com/office/2007/relationships/media" Target="../media/media1.mp3"/><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p3"/><Relationship Id="rId1" Type="http://schemas.microsoft.com/office/2007/relationships/media" Target="../media/media1.mp3"/><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p3"/><Relationship Id="rId1" Type="http://schemas.microsoft.com/office/2007/relationships/media" Target="../media/media1.mp3"/><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p3"/><Relationship Id="rId1" Type="http://schemas.microsoft.com/office/2007/relationships/media" Target="../media/media1.mp3"/><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p3"/><Relationship Id="rId1" Type="http://schemas.microsoft.com/office/2007/relationships/media" Target="../media/media1.mp3"/><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t>The Care and Support Needs of Older People</a:t>
            </a:r>
          </a:p>
        </p:txBody>
      </p:sp>
      <p:sp>
        <p:nvSpPr>
          <p:cNvPr id="3" name="Subtitle 2"/>
          <p:cNvSpPr>
            <a:spLocks noGrp="1"/>
          </p:cNvSpPr>
          <p:nvPr>
            <p:ph type="subTitle" idx="1"/>
          </p:nvPr>
        </p:nvSpPr>
        <p:spPr>
          <a:xfrm>
            <a:off x="2396319" y="3531205"/>
            <a:ext cx="5618515" cy="2054783"/>
          </a:xfrm>
        </p:spPr>
        <p:txBody>
          <a:bodyPr>
            <a:normAutofit/>
          </a:bodyPr>
          <a:lstStyle/>
          <a:p>
            <a:r>
              <a:rPr dirty="0"/>
              <a:t>Faryal Wahid</a:t>
            </a:r>
          </a:p>
          <a:p>
            <a:r>
              <a:rPr dirty="0"/>
              <a:t>Student Number: 2245623</a:t>
            </a:r>
          </a:p>
          <a:p>
            <a:r>
              <a:rPr dirty="0"/>
              <a:t>Module: BMHP6027</a:t>
            </a:r>
          </a:p>
          <a:p>
            <a:r>
              <a:rPr dirty="0"/>
              <a:t>Assignment Title: Component 1</a:t>
            </a:r>
          </a:p>
        </p:txBody>
      </p:sp>
      <p:pic>
        <p:nvPicPr>
          <p:cNvPr id="4" name="Faryal">
            <a:hlinkClick r:id="" action="ppaction://media"/>
            <a:extLst>
              <a:ext uri="{FF2B5EF4-FFF2-40B4-BE49-F238E27FC236}">
                <a16:creationId xmlns:a16="http://schemas.microsoft.com/office/drawing/2014/main" id="{74A1DC20-8472-5AD7-0670-118E984F10D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499" y="73182"/>
            <a:ext cx="609600" cy="6096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112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 Introduction</a:t>
            </a:r>
          </a:p>
        </p:txBody>
      </p:sp>
      <p:sp>
        <p:nvSpPr>
          <p:cNvPr id="3" name="Content Placeholder 2"/>
          <p:cNvSpPr>
            <a:spLocks noGrp="1"/>
          </p:cNvSpPr>
          <p:nvPr>
            <p:ph idx="1"/>
          </p:nvPr>
        </p:nvSpPr>
        <p:spPr/>
        <p:txBody>
          <a:bodyPr>
            <a:normAutofit fontScale="92500" lnSpcReduction="20000"/>
          </a:bodyPr>
          <a:lstStyle/>
          <a:p>
            <a:r>
              <a:t>Good morning, my name is Faryal Wahid. In this presentation, I will explore the various care and support needs of older adults within the UK. As the population ages, understanding these needs is vital to ensure that older people maintain their quality of life, independence, and dignity. I will critically evaluate the key aspects of care provision, empowerment, and support, considering current policies and practices. Additionally, I will discuss the challenges faced by older individuals in maintaining their functional ability and independence and propose recommendations for improving services to better meet their needs.</a:t>
            </a:r>
          </a:p>
        </p:txBody>
      </p:sp>
      <p:pic>
        <p:nvPicPr>
          <p:cNvPr id="4" name="Faryal">
            <a:hlinkClick r:id="" action="ppaction://media"/>
            <a:extLst>
              <a:ext uri="{FF2B5EF4-FFF2-40B4-BE49-F238E27FC236}">
                <a16:creationId xmlns:a16="http://schemas.microsoft.com/office/drawing/2014/main" id="{52433E66-80CC-46B0-61CB-7BEDEEFEA23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499" y="73182"/>
            <a:ext cx="609600" cy="6096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112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t>b) The Care, Empowerment, and Support Needs of Older People</a:t>
            </a:r>
          </a:p>
        </p:txBody>
      </p:sp>
      <p:sp>
        <p:nvSpPr>
          <p:cNvPr id="3" name="Content Placeholder 2"/>
          <p:cNvSpPr>
            <a:spLocks noGrp="1"/>
          </p:cNvSpPr>
          <p:nvPr>
            <p:ph idx="1"/>
          </p:nvPr>
        </p:nvSpPr>
        <p:spPr/>
        <p:txBody>
          <a:bodyPr>
            <a:normAutofit fontScale="92500" lnSpcReduction="10000"/>
          </a:bodyPr>
          <a:lstStyle/>
          <a:p>
            <a:r>
              <a:t>Older adults require a comprehensive range of services that address their physical, emotional, social, and psychological needs. Maintaining functional ability — which includes mobility, self-care, and health management — is fundamental to enabling independence. Empowerment involves supporting older people to make choices about their lives and ensuring their rights are upheld. Support needs also include access to healthcare, social inclusion, and protection from abuse or neglect (Seijas et al., 2024). It is essential that care services are person-centred, respecting individual preferences and promoting autonomy.</a:t>
            </a:r>
          </a:p>
        </p:txBody>
      </p:sp>
      <p:pic>
        <p:nvPicPr>
          <p:cNvPr id="4" name="Faryal">
            <a:hlinkClick r:id="" action="ppaction://media"/>
            <a:extLst>
              <a:ext uri="{FF2B5EF4-FFF2-40B4-BE49-F238E27FC236}">
                <a16:creationId xmlns:a16="http://schemas.microsoft.com/office/drawing/2014/main" id="{384F9EC5-728A-83E5-D00B-A201E50EF7E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499" y="73182"/>
            <a:ext cx="609600" cy="6096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112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Maintaining Functional Ability and Independence</a:t>
            </a:r>
          </a:p>
        </p:txBody>
      </p:sp>
      <p:sp>
        <p:nvSpPr>
          <p:cNvPr id="3" name="Content Placeholder 2"/>
          <p:cNvSpPr>
            <a:spLocks noGrp="1"/>
          </p:cNvSpPr>
          <p:nvPr>
            <p:ph idx="1"/>
          </p:nvPr>
        </p:nvSpPr>
        <p:spPr/>
        <p:txBody>
          <a:bodyPr>
            <a:normAutofit fontScale="92500" lnSpcReduction="20000"/>
          </a:bodyPr>
          <a:lstStyle/>
          <a:p>
            <a:r>
              <a:t>Functional ability refers to the capacity to perform activities necessary for daily living, such as dressing, eating, and mobility. Promoting independence is essential for enhancing older people's well-being and reducing reliance on formal care. Approaches such as occupational therapy, community-based services, and assistive technologies support older adults to retain their skills. For example, home adaptations or mobility aids can significantly improve independence. The WHO’s Active Ageing framework underscores the importance of enabling older people to remain active and engaged in society (Paúl, Ribeiro and Teixeira, 2012).</a:t>
            </a:r>
          </a:p>
        </p:txBody>
      </p:sp>
      <p:pic>
        <p:nvPicPr>
          <p:cNvPr id="4" name="Faryal">
            <a:hlinkClick r:id="" action="ppaction://media"/>
            <a:extLst>
              <a:ext uri="{FF2B5EF4-FFF2-40B4-BE49-F238E27FC236}">
                <a16:creationId xmlns:a16="http://schemas.microsoft.com/office/drawing/2014/main" id="{DB5E63A6-430E-79F6-BD9D-1610CBD2FC6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499" y="73182"/>
            <a:ext cx="609600" cy="6096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112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 Approaches and Interventions in the UK</a:t>
            </a:r>
          </a:p>
        </p:txBody>
      </p:sp>
      <p:sp>
        <p:nvSpPr>
          <p:cNvPr id="3" name="Content Placeholder 2"/>
          <p:cNvSpPr>
            <a:spLocks noGrp="1"/>
          </p:cNvSpPr>
          <p:nvPr>
            <p:ph idx="1"/>
          </p:nvPr>
        </p:nvSpPr>
        <p:spPr/>
        <p:txBody>
          <a:bodyPr>
            <a:normAutofit lnSpcReduction="10000"/>
          </a:bodyPr>
          <a:lstStyle/>
          <a:p>
            <a:r>
              <a:t>In the UK, several policies aim to support older adults. The Care Act 2014 is a key piece of legislation that emphasises person-centred care and the importance of wellbeing. Current interventions include the provision of personal budgets, community support groups, and domiciliary care services. Integration of health and social care ensures seamless support. The Social Model of Disability highlights removing environmental barriers, while policies such as 'Building a Society for All Ages' promote inclusivity and active ageing.</a:t>
            </a:r>
          </a:p>
        </p:txBody>
      </p:sp>
      <p:pic>
        <p:nvPicPr>
          <p:cNvPr id="4" name="Faryal">
            <a:hlinkClick r:id="" action="ppaction://media"/>
            <a:extLst>
              <a:ext uri="{FF2B5EF4-FFF2-40B4-BE49-F238E27FC236}">
                <a16:creationId xmlns:a16="http://schemas.microsoft.com/office/drawing/2014/main" id="{36BE66D2-3C35-2F7D-FD00-B773471B3A6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499" y="73182"/>
            <a:ext cx="609600" cy="6096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112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Effectiveness and Benefits of Current Provisions</a:t>
            </a:r>
          </a:p>
        </p:txBody>
      </p:sp>
      <p:sp>
        <p:nvSpPr>
          <p:cNvPr id="3" name="Content Placeholder 2"/>
          <p:cNvSpPr>
            <a:spLocks noGrp="1"/>
          </p:cNvSpPr>
          <p:nvPr>
            <p:ph idx="1"/>
          </p:nvPr>
        </p:nvSpPr>
        <p:spPr/>
        <p:txBody>
          <a:bodyPr>
            <a:normAutofit lnSpcReduction="10000"/>
          </a:bodyPr>
          <a:lstStyle/>
          <a:p>
            <a:r>
              <a:t>These approaches have demonstrated benefits, including improved quality of life, greater autonomy, and reduced hospital admissions. Person-centred care allows older people to participate actively in decisions about their support, fostering dignity and respect. However, challenges such as resource limitations, workforce shortages, and disparities in service access can hinder effectiveness (Coulter and Oldham, 2016). Continuous assessment and adaptation are necessary to meet diverse needs across different communities.</a:t>
            </a:r>
          </a:p>
        </p:txBody>
      </p:sp>
      <p:pic>
        <p:nvPicPr>
          <p:cNvPr id="4" name="Faryal">
            <a:hlinkClick r:id="" action="ppaction://media"/>
            <a:extLst>
              <a:ext uri="{FF2B5EF4-FFF2-40B4-BE49-F238E27FC236}">
                <a16:creationId xmlns:a16="http://schemas.microsoft.com/office/drawing/2014/main" id="{91DF9096-096C-A753-5322-4322B6B9B4F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499" y="73182"/>
            <a:ext cx="609600" cy="6096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112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d) Challenges in Maintaining Independence</a:t>
            </a:r>
          </a:p>
        </p:txBody>
      </p:sp>
      <p:sp>
        <p:nvSpPr>
          <p:cNvPr id="3" name="Content Placeholder 2"/>
          <p:cNvSpPr>
            <a:spLocks noGrp="1"/>
          </p:cNvSpPr>
          <p:nvPr>
            <p:ph idx="1"/>
          </p:nvPr>
        </p:nvSpPr>
        <p:spPr/>
        <p:txBody>
          <a:bodyPr>
            <a:normAutofit lnSpcReduction="10000"/>
          </a:bodyPr>
          <a:lstStyle/>
          <a:p>
            <a:r>
              <a:t>Older individuals face multiple barriers to independence, including chronic health conditions, mobility limitations, cognitive decline, and social isolation. Age-related physical changes can reduce functional ability, while emotional factors such as loneliness can impact mental health. Socio-economic factors, such as poverty or lack of support networks, further complicate efforts to remain independent (Shaban et al., 2024). Structural issues, like inadequate funding and workforce constraints, also pose challenges to delivering effective care.</a:t>
            </a:r>
          </a:p>
        </p:txBody>
      </p:sp>
      <p:pic>
        <p:nvPicPr>
          <p:cNvPr id="4" name="Faryal">
            <a:hlinkClick r:id="" action="ppaction://media"/>
            <a:extLst>
              <a:ext uri="{FF2B5EF4-FFF2-40B4-BE49-F238E27FC236}">
                <a16:creationId xmlns:a16="http://schemas.microsoft.com/office/drawing/2014/main" id="{67100E18-E932-602A-EF75-98B16103EDD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499" y="73182"/>
            <a:ext cx="609600" cy="6096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112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e) Recommendations for Service Improvements</a:t>
            </a:r>
          </a:p>
        </p:txBody>
      </p:sp>
      <p:sp>
        <p:nvSpPr>
          <p:cNvPr id="3" name="Content Placeholder 2"/>
          <p:cNvSpPr>
            <a:spLocks noGrp="1"/>
          </p:cNvSpPr>
          <p:nvPr>
            <p:ph idx="1"/>
          </p:nvPr>
        </p:nvSpPr>
        <p:spPr/>
        <p:txBody>
          <a:bodyPr>
            <a:normAutofit lnSpcReduction="10000"/>
          </a:bodyPr>
          <a:lstStyle/>
          <a:p>
            <a:r>
              <a:t>To better empower older people, services should focus on early intervention and prevention strategies. Increasing access to community-based activities can combat social isolation. Expanding the use of technology, such as telehealth and smart home devices, can support independence (Johnson and Boland, 2019). Training the workforce to deliver compassionate, culturally competent care is essential. Policies should prioritise funding for integrated services, ensuring equitable access regardless of socio-economic background.</a:t>
            </a:r>
          </a:p>
        </p:txBody>
      </p:sp>
      <p:pic>
        <p:nvPicPr>
          <p:cNvPr id="4" name="Faryal">
            <a:hlinkClick r:id="" action="ppaction://media"/>
            <a:extLst>
              <a:ext uri="{FF2B5EF4-FFF2-40B4-BE49-F238E27FC236}">
                <a16:creationId xmlns:a16="http://schemas.microsoft.com/office/drawing/2014/main" id="{D5DB3D71-7D95-8B85-298A-7BC183AF2FF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499" y="73182"/>
            <a:ext cx="609600" cy="6096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112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f) Conclusion</a:t>
            </a:r>
          </a:p>
        </p:txBody>
      </p:sp>
      <p:sp>
        <p:nvSpPr>
          <p:cNvPr id="3" name="Content Placeholder 2"/>
          <p:cNvSpPr>
            <a:spLocks noGrp="1"/>
          </p:cNvSpPr>
          <p:nvPr>
            <p:ph idx="1"/>
          </p:nvPr>
        </p:nvSpPr>
        <p:spPr/>
        <p:txBody>
          <a:bodyPr/>
          <a:lstStyle/>
          <a:p>
            <a:r>
              <a:t>In conclusion, supporting the needs of older adults requires a holistic, person-centred approach that addresses physical, emotional, and social dimensions. While current UK policies and interventions provide a solid foundation, ongoing challenges must be addressed through innovative, inclusive, and adequately funded services. By prioritising empowerment, independence, and tailored support, we can enhance the quality of life for older people and foster a society that values all ages.</a:t>
            </a:r>
          </a:p>
        </p:txBody>
      </p:sp>
      <p:pic>
        <p:nvPicPr>
          <p:cNvPr id="4" name="Faryal">
            <a:hlinkClick r:id="" action="ppaction://media"/>
            <a:extLst>
              <a:ext uri="{FF2B5EF4-FFF2-40B4-BE49-F238E27FC236}">
                <a16:creationId xmlns:a16="http://schemas.microsoft.com/office/drawing/2014/main" id="{7EE4B606-07A4-9730-DA38-BE8689E71C9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499" y="73182"/>
            <a:ext cx="609600" cy="6096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112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g) References</a:t>
            </a:r>
          </a:p>
        </p:txBody>
      </p:sp>
      <p:sp>
        <p:nvSpPr>
          <p:cNvPr id="3" name="Content Placeholder 2"/>
          <p:cNvSpPr>
            <a:spLocks noGrp="1"/>
          </p:cNvSpPr>
          <p:nvPr>
            <p:ph idx="1"/>
          </p:nvPr>
        </p:nvSpPr>
        <p:spPr>
          <a:xfrm>
            <a:off x="0" y="1853755"/>
            <a:ext cx="9143999" cy="4199725"/>
          </a:xfrm>
        </p:spPr>
        <p:txBody>
          <a:bodyPr>
            <a:normAutofit fontScale="32500" lnSpcReduction="20000"/>
          </a:bodyPr>
          <a:lstStyle/>
          <a:p>
            <a:r>
              <a:rPr dirty="0"/>
              <a:t>Barnes, D. et al. (2017) </a:t>
            </a:r>
            <a:r>
              <a:rPr dirty="0" err="1"/>
              <a:t>Personalisation</a:t>
            </a:r>
            <a:r>
              <a:rPr dirty="0"/>
              <a:t> and Social Care Assessment - The Care Act 2014, </a:t>
            </a:r>
            <a:r>
              <a:rPr dirty="0" err="1"/>
              <a:t>BJPsych</a:t>
            </a:r>
            <a:r>
              <a:rPr dirty="0"/>
              <a:t> bulletin. Available at: https://pmc.ncbi.nlm.nih.gov/articles/PMC5451654/ (Accessed: 27 September 2025).</a:t>
            </a:r>
          </a:p>
          <a:p>
            <a:r>
              <a:rPr dirty="0"/>
              <a:t>Coulter, A. and Oldham, J. (2016) Person-</a:t>
            </a:r>
            <a:r>
              <a:rPr dirty="0" err="1"/>
              <a:t>centred</a:t>
            </a:r>
            <a:r>
              <a:rPr dirty="0"/>
              <a:t> care: What is it and how do we get there?, Future hospital journal. Available at: https://pmc.ncbi.nlm.nih.gov/articles/PMC6465833/ (Accessed: 1 October 2025).</a:t>
            </a:r>
          </a:p>
          <a:p>
            <a:r>
              <a:rPr dirty="0"/>
              <a:t>Johnson, K. and Boland, B. (2019) Adult safeguarding under the CARE Act 2014, </a:t>
            </a:r>
            <a:r>
              <a:rPr dirty="0" err="1"/>
              <a:t>BJPsych</a:t>
            </a:r>
            <a:r>
              <a:rPr dirty="0"/>
              <a:t> bulletin. Available at: https://pmc.ncbi.nlm.nih.gov/articles/PMC6327289/ (Accessed: 28 September 2025).</a:t>
            </a:r>
          </a:p>
          <a:p>
            <a:r>
              <a:rPr dirty="0" err="1"/>
              <a:t>Paúl</a:t>
            </a:r>
            <a:r>
              <a:rPr dirty="0"/>
              <a:t>, C., Ribeiro, O. and Teixeira, L. (2012) Active ageing: An empirical approach to the WHO model, Current gerontology and geriatrics research. Available at: https://pmc.ncbi.nlm.nih.gov/articles/PMC3501803/ (Accessed: 7 October 2025).</a:t>
            </a:r>
          </a:p>
          <a:p>
            <a:r>
              <a:rPr dirty="0"/>
              <a:t>Seijas, V. et al. (2024) Rehabilitation delivery models to foster healthy ageing - A scoping review, Frontiers in rehabilitation sciences. Available at: https://pmc.ncbi.nlm.nih.gov/articles/PMC11041397/ (Accessed: 20 September 2025).</a:t>
            </a:r>
          </a:p>
          <a:p>
            <a:r>
              <a:rPr dirty="0"/>
              <a:t>Shaban, M. et al. (2024) Exploring the nurse-patient relationship in caring for the health priorities of older adults, BMC nursing. Available at: https://pmc.ncbi.nlm.nih.gov/articles/PMC11247866/ (Accessed: 3 October 2025).</a:t>
            </a:r>
          </a:p>
          <a:p>
            <a:r>
              <a:rPr dirty="0" err="1"/>
              <a:t>Plos</a:t>
            </a:r>
            <a:r>
              <a:rPr dirty="0"/>
              <a:t> (2024) Supporting older persons: Strengthening Care Systems is a key to dignified ageing. Available at: https://yoursay.plos.org/2024/10/supporting-older-persons-strengthening-care-systems-is-a-key-to-dignified-ageing/ (Accessed: 8 October 2025).</a:t>
            </a:r>
          </a:p>
          <a:p>
            <a:r>
              <a:rPr dirty="0"/>
              <a:t>Web@SmartSites.com (2024) The link between healthy aging and maintaining functional ability. Available at: https://discoverycommons.com/senior-living-blog/the-link-between-healthy-aging-and-maintaining-functional-ability/ (Accessed: 11 October 2025).</a:t>
            </a:r>
          </a:p>
          <a:p>
            <a:r>
              <a:rPr dirty="0"/>
              <a:t>(2020) The State of ageing in 2020. Available at: https://ageing-better.org.uk/sites/default/files/2020-11/The-State-of-Ageing-2020.pdf (Accessed: 10 October 2025).</a:t>
            </a:r>
          </a:p>
          <a:p>
            <a:r>
              <a:rPr dirty="0"/>
              <a:t>Donovan, N.J. and Blazer, D. (2020) Social isolation and loneliness in older adults: Review and commentary of a National Academies Report, The American journal of geriatric psychiatry. Available at: https://pmc.ncbi.nlm.nih.gov/articles/PMC7437541/ (Accessed: 5 October 2025).</a:t>
            </a:r>
          </a:p>
          <a:p>
            <a:r>
              <a:rPr dirty="0" err="1"/>
              <a:t>Edemekong</a:t>
            </a:r>
            <a:r>
              <a:rPr dirty="0"/>
              <a:t>, P.F. (2025) Activities of Daily Living, </a:t>
            </a:r>
            <a:r>
              <a:rPr dirty="0" err="1"/>
              <a:t>StatPearls</a:t>
            </a:r>
            <a:r>
              <a:rPr dirty="0"/>
              <a:t> [Internet]. Available at: https://www.ncbi.nlm.nih.gov/books/NBK470404/ (Accessed: 26 September 2025).</a:t>
            </a:r>
          </a:p>
          <a:p>
            <a:r>
              <a:rPr dirty="0"/>
              <a:t>NHS (2021) Integrated Care Systems and Support for Older Adults. Available at: https://www.england.nhs.uk/wp-content/uploads/2021/06/B0642-ics-design-framework-june-2021.pdf (Accessed: 11 October 2025).</a:t>
            </a:r>
          </a:p>
          <a:p>
            <a:r>
              <a:rPr dirty="0" err="1"/>
              <a:t>Personalised</a:t>
            </a:r>
            <a:r>
              <a:rPr dirty="0"/>
              <a:t> and person-</a:t>
            </a:r>
            <a:r>
              <a:rPr dirty="0" err="1"/>
              <a:t>centred</a:t>
            </a:r>
            <a:r>
              <a:rPr dirty="0"/>
              <a:t> care (2024) SCIE. Available at: https://www.scie.org.uk/providing-care/personalised-and-person-centred-care/ (Accessed: 9 October 2025).</a:t>
            </a:r>
          </a:p>
          <a:p>
            <a:r>
              <a:rPr dirty="0"/>
              <a:t>Vancea, A. et al. (2024) Improving functional capacities and well-being in older adults: Strategies in physical medicine and Rehabilitation, </a:t>
            </a:r>
            <a:r>
              <a:rPr dirty="0" err="1"/>
              <a:t>Cureus</a:t>
            </a:r>
            <a:r>
              <a:rPr dirty="0"/>
              <a:t>. Available at: https://pmc.ncbi.nlm.nih.gov/articles/PMC11375479/ (Accessed: 24 September 2025).</a:t>
            </a:r>
          </a:p>
          <a:p>
            <a:r>
              <a:rPr dirty="0"/>
              <a:t>Zhao, I.Y. et al. (2022) Interventions addressing functional abilities of older people in rural and remote areas: A scoping review of available evidence based on WHO functional ability domains, BMC geriatrics. Available at: https://pmc.ncbi.nlm.nih.gov/articles/PMC9615260/ (Accessed: 22 October 2025).</a:t>
            </a:r>
          </a:p>
        </p:txBody>
      </p:sp>
      <p:pic>
        <p:nvPicPr>
          <p:cNvPr id="4" name="Faryal">
            <a:hlinkClick r:id="" action="ppaction://media"/>
            <a:extLst>
              <a:ext uri="{FF2B5EF4-FFF2-40B4-BE49-F238E27FC236}">
                <a16:creationId xmlns:a16="http://schemas.microsoft.com/office/drawing/2014/main" id="{916DAE13-4431-DBB3-B451-55BA1C681E3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499" y="73182"/>
            <a:ext cx="609600" cy="6096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112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5</TotalTime>
  <Words>1531</Words>
  <Application>Microsoft Office PowerPoint</Application>
  <PresentationFormat>On-screen Show (4:3)</PresentationFormat>
  <Paragraphs>37</Paragraphs>
  <Slides>10</Slides>
  <Notes>0</Notes>
  <HiddenSlides>0</HiddenSlides>
  <MMClips>10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Gill Sans MT</vt:lpstr>
      <vt:lpstr>Gallery</vt:lpstr>
      <vt:lpstr>The Care and Support Needs of Older People</vt:lpstr>
      <vt:lpstr>a) Introduction</vt:lpstr>
      <vt:lpstr>b) The Care, Empowerment, and Support Needs of Older People</vt:lpstr>
      <vt:lpstr>Maintaining Functional Ability and Independence</vt:lpstr>
      <vt:lpstr>c) Approaches and Interventions in the UK</vt:lpstr>
      <vt:lpstr>Effectiveness and Benefits of Current Provisions</vt:lpstr>
      <vt:lpstr>d) Challenges in Maintaining Independence</vt:lpstr>
      <vt:lpstr>e) Recommendations for Service Improvements</vt:lpstr>
      <vt:lpstr>f) Conclusion</vt:lpstr>
      <vt:lpstr>g) 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 Hamid</dc:creator>
  <cp:keywords/>
  <dc:description>generated using python-pptx</dc:description>
  <cp:lastModifiedBy>(Y12) Zain Adam</cp:lastModifiedBy>
  <cp:revision>3</cp:revision>
  <dcterms:created xsi:type="dcterms:W3CDTF">2013-01-27T09:14:16Z</dcterms:created>
  <dcterms:modified xsi:type="dcterms:W3CDTF">2025-10-26T16:13:06Z</dcterms:modified>
  <cp:category/>
</cp:coreProperties>
</file>