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6"/>
  </p:notesMasterIdLst>
  <p:sldIdLst>
    <p:sldId id="256" r:id="rId5"/>
    <p:sldId id="263" r:id="rId6"/>
    <p:sldId id="649" r:id="rId7"/>
    <p:sldId id="279" r:id="rId8"/>
    <p:sldId id="451" r:id="rId9"/>
    <p:sldId id="358" r:id="rId10"/>
    <p:sldId id="443" r:id="rId11"/>
    <p:sldId id="445" r:id="rId12"/>
    <p:sldId id="369" r:id="rId13"/>
    <p:sldId id="379" r:id="rId14"/>
    <p:sldId id="446" r:id="rId15"/>
    <p:sldId id="454" r:id="rId16"/>
    <p:sldId id="645" r:id="rId17"/>
    <p:sldId id="651" r:id="rId18"/>
    <p:sldId id="265" r:id="rId19"/>
    <p:sldId id="264" r:id="rId20"/>
    <p:sldId id="338" r:id="rId21"/>
    <p:sldId id="341" r:id="rId22"/>
    <p:sldId id="659" r:id="rId23"/>
    <p:sldId id="271" r:id="rId24"/>
    <p:sldId id="267" r:id="rId25"/>
    <p:sldId id="654" r:id="rId26"/>
    <p:sldId id="269" r:id="rId27"/>
    <p:sldId id="336" r:id="rId28"/>
    <p:sldId id="653" r:id="rId29"/>
    <p:sldId id="658" r:id="rId30"/>
    <p:sldId id="652" r:id="rId31"/>
    <p:sldId id="323" r:id="rId32"/>
    <p:sldId id="262" r:id="rId33"/>
    <p:sldId id="322" r:id="rId34"/>
    <p:sldId id="261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496E53-6523-5626-8023-8B9D3DB25A1D}" v="2" dt="2025-10-13T17:31:49.049"/>
    <p1510:client id="{E43CEF34-D0AC-4B66-8037-BDF282D57D71}" v="7" dt="2025-10-13T16:23:51.4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Ellis" userId="S::l.ellis@uwtsd.ac.uk::1e3b8b31-18a3-40b3-8e12-8230c5071370" providerId="AD" clId="Web-{26496E53-6523-5626-8023-8B9D3DB25A1D}"/>
    <pc:docChg chg="addSld modSld">
      <pc:chgData name="Lisa Ellis" userId="S::l.ellis@uwtsd.ac.uk::1e3b8b31-18a3-40b3-8e12-8230c5071370" providerId="AD" clId="Web-{26496E53-6523-5626-8023-8B9D3DB25A1D}" dt="2025-10-13T17:31:49.049" v="1" actId="1076"/>
      <pc:docMkLst>
        <pc:docMk/>
      </pc:docMkLst>
      <pc:sldChg chg="modSp add">
        <pc:chgData name="Lisa Ellis" userId="S::l.ellis@uwtsd.ac.uk::1e3b8b31-18a3-40b3-8e12-8230c5071370" providerId="AD" clId="Web-{26496E53-6523-5626-8023-8B9D3DB25A1D}" dt="2025-10-13T17:31:49.049" v="1" actId="1076"/>
        <pc:sldMkLst>
          <pc:docMk/>
          <pc:sldMk cId="1214789227" sldId="267"/>
        </pc:sldMkLst>
        <pc:picChg chg="mod">
          <ac:chgData name="Lisa Ellis" userId="S::l.ellis@uwtsd.ac.uk::1e3b8b31-18a3-40b3-8e12-8230c5071370" providerId="AD" clId="Web-{26496E53-6523-5626-8023-8B9D3DB25A1D}" dt="2025-10-13T17:31:49.049" v="1" actId="1076"/>
          <ac:picMkLst>
            <pc:docMk/>
            <pc:sldMk cId="1214789227" sldId="267"/>
            <ac:picMk id="3" creationId="{D0A6DCF2-7B4C-F5CE-3ED1-C93A7C189EB5}"/>
          </ac:picMkLst>
        </pc:picChg>
      </pc:sldChg>
    </pc:docChg>
  </pc:docChgLst>
  <pc:docChgLst>
    <pc:chgData name="Lisa Ellis" userId="1e3b8b31-18a3-40b3-8e12-8230c5071370" providerId="ADAL" clId="{E43CEF34-D0AC-4B66-8037-BDF282D57D71}"/>
    <pc:docChg chg="custSel addSld modSld">
      <pc:chgData name="Lisa Ellis" userId="1e3b8b31-18a3-40b3-8e12-8230c5071370" providerId="ADAL" clId="{E43CEF34-D0AC-4B66-8037-BDF282D57D71}" dt="2025-10-13T16:23:51.454" v="7"/>
      <pc:docMkLst>
        <pc:docMk/>
      </pc:docMkLst>
      <pc:sldChg chg="add">
        <pc:chgData name="Lisa Ellis" userId="1e3b8b31-18a3-40b3-8e12-8230c5071370" providerId="ADAL" clId="{E43CEF34-D0AC-4B66-8037-BDF282D57D71}" dt="2025-10-13T16:23:51.454" v="7"/>
        <pc:sldMkLst>
          <pc:docMk/>
          <pc:sldMk cId="3067786022" sldId="271"/>
        </pc:sldMkLst>
      </pc:sldChg>
      <pc:sldChg chg="addSp delSp modSp add mod">
        <pc:chgData name="Lisa Ellis" userId="1e3b8b31-18a3-40b3-8e12-8230c5071370" providerId="ADAL" clId="{E43CEF34-D0AC-4B66-8037-BDF282D57D71}" dt="2025-10-13T16:22:06.382" v="6" actId="1076"/>
        <pc:sldMkLst>
          <pc:docMk/>
          <pc:sldMk cId="1690994520" sldId="659"/>
        </pc:sldMkLst>
        <pc:picChg chg="del">
          <ac:chgData name="Lisa Ellis" userId="1e3b8b31-18a3-40b3-8e12-8230c5071370" providerId="ADAL" clId="{E43CEF34-D0AC-4B66-8037-BDF282D57D71}" dt="2025-10-13T16:21:54.170" v="1" actId="478"/>
          <ac:picMkLst>
            <pc:docMk/>
            <pc:sldMk cId="1690994520" sldId="659"/>
            <ac:picMk id="3" creationId="{4AD0410A-47BD-0BFD-4232-D801D257D132}"/>
          </ac:picMkLst>
        </pc:picChg>
        <pc:picChg chg="add mod">
          <ac:chgData name="Lisa Ellis" userId="1e3b8b31-18a3-40b3-8e12-8230c5071370" providerId="ADAL" clId="{E43CEF34-D0AC-4B66-8037-BDF282D57D71}" dt="2025-10-13T16:22:06.382" v="6" actId="1076"/>
          <ac:picMkLst>
            <pc:docMk/>
            <pc:sldMk cId="1690994520" sldId="659"/>
            <ac:picMk id="1026" creationId="{6B11F56F-4BBE-0898-6713-7887EED0E2CE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CAF8CD-A238-4686-872F-F990726BDC36}" type="doc">
      <dgm:prSet loTypeId="urn:microsoft.com/office/officeart/2005/8/layout/vList3" loCatId="list" qsTypeId="urn:microsoft.com/office/officeart/2005/8/quickstyle/3d1" qsCatId="3D" csTypeId="urn:microsoft.com/office/officeart/2005/8/colors/accent3_1" csCatId="accent3" phldr="1"/>
      <dgm:spPr/>
      <dgm:t>
        <a:bodyPr/>
        <a:lstStyle/>
        <a:p>
          <a:endParaRPr lang="en-GB"/>
        </a:p>
      </dgm:t>
    </dgm:pt>
    <dgm:pt modelId="{80796817-207E-42E9-BDF3-0E1BA2E2E3C7}">
      <dgm:prSet phldrT="[Text]"/>
      <dgm:spPr/>
      <dgm:t>
        <a:bodyPr/>
        <a:lstStyle/>
        <a:p>
          <a:r>
            <a:rPr lang="en-GB">
              <a:latin typeface="Calibri"/>
              <a:ea typeface="Calibri"/>
              <a:cs typeface="Calibri"/>
            </a:rPr>
            <a:t>A dedicated librarian for research support</a:t>
          </a:r>
          <a:r>
            <a:rPr lang="en-GB"/>
            <a:t>.</a:t>
          </a:r>
        </a:p>
      </dgm:t>
    </dgm:pt>
    <dgm:pt modelId="{6CB03FC5-9C45-4836-BCDB-44AD45739476}" type="parTrans" cxnId="{DEDC87C0-8B0D-46D8-9A2E-FC83AFAEFB88}">
      <dgm:prSet/>
      <dgm:spPr/>
      <dgm:t>
        <a:bodyPr/>
        <a:lstStyle/>
        <a:p>
          <a:endParaRPr lang="en-GB"/>
        </a:p>
      </dgm:t>
    </dgm:pt>
    <dgm:pt modelId="{2B3944AE-12CF-4A11-84BF-7E39B4B1B9F4}" type="sibTrans" cxnId="{DEDC87C0-8B0D-46D8-9A2E-FC83AFAEFB88}">
      <dgm:prSet/>
      <dgm:spPr/>
      <dgm:t>
        <a:bodyPr/>
        <a:lstStyle/>
        <a:p>
          <a:endParaRPr lang="en-GB"/>
        </a:p>
      </dgm:t>
    </dgm:pt>
    <dgm:pt modelId="{80C53DFF-7728-4F41-BC6A-C2883A053F66}">
      <dgm:prSet phldrT="[Text]"/>
      <dgm:spPr/>
      <dgm:t>
        <a:bodyPr/>
        <a:lstStyle/>
        <a:p>
          <a:r>
            <a:rPr lang="en-GB">
              <a:latin typeface="Calibri"/>
              <a:ea typeface="Calibri"/>
              <a:cs typeface="Calibri"/>
            </a:rPr>
            <a:t>    Online tutorials to improve your academic skills.</a:t>
          </a:r>
        </a:p>
      </dgm:t>
    </dgm:pt>
    <dgm:pt modelId="{5B0FBB26-F060-4214-99EE-6E4CB531A0BD}" type="parTrans" cxnId="{4E5731F2-780D-4999-9D70-3DFCF16459D9}">
      <dgm:prSet/>
      <dgm:spPr/>
      <dgm:t>
        <a:bodyPr/>
        <a:lstStyle/>
        <a:p>
          <a:endParaRPr lang="en-GB"/>
        </a:p>
      </dgm:t>
    </dgm:pt>
    <dgm:pt modelId="{B10C0881-E52D-4D5E-B34F-66C09D92AA2A}" type="sibTrans" cxnId="{4E5731F2-780D-4999-9D70-3DFCF16459D9}">
      <dgm:prSet/>
      <dgm:spPr/>
      <dgm:t>
        <a:bodyPr/>
        <a:lstStyle/>
        <a:p>
          <a:endParaRPr lang="en-GB"/>
        </a:p>
      </dgm:t>
    </dgm:pt>
    <dgm:pt modelId="{959E04EF-E2BC-476A-BF0C-4AF0E225CC49}">
      <dgm:prSet phldrT="[Text]"/>
      <dgm:spPr/>
      <dgm:t>
        <a:bodyPr/>
        <a:lstStyle/>
        <a:p>
          <a:r>
            <a:rPr lang="en-GB">
              <a:latin typeface="Calibri"/>
              <a:ea typeface="Calibri"/>
              <a:cs typeface="Calibri"/>
            </a:rPr>
            <a:t>Online resource lists linking to course reading.</a:t>
          </a:r>
        </a:p>
      </dgm:t>
    </dgm:pt>
    <dgm:pt modelId="{46D3F440-7F8A-45A9-B914-8EFCF9C83BEE}" type="parTrans" cxnId="{B86A156A-0EF1-4CED-8283-3518A4F8210C}">
      <dgm:prSet/>
      <dgm:spPr/>
      <dgm:t>
        <a:bodyPr/>
        <a:lstStyle/>
        <a:p>
          <a:endParaRPr lang="en-GB"/>
        </a:p>
      </dgm:t>
    </dgm:pt>
    <dgm:pt modelId="{2DC4F724-C573-4277-BE8E-7EF56A1B43CB}" type="sibTrans" cxnId="{B86A156A-0EF1-4CED-8283-3518A4F8210C}">
      <dgm:prSet/>
      <dgm:spPr/>
      <dgm:t>
        <a:bodyPr/>
        <a:lstStyle/>
        <a:p>
          <a:endParaRPr lang="en-GB"/>
        </a:p>
      </dgm:t>
    </dgm:pt>
    <dgm:pt modelId="{346D9AAB-FF81-4FF7-811B-2BA2DA7C1B12}">
      <dgm:prSet/>
      <dgm:spPr/>
      <dgm:t>
        <a:bodyPr/>
        <a:lstStyle/>
        <a:p>
          <a:r>
            <a:rPr lang="en-GB">
              <a:latin typeface="Calibri"/>
              <a:ea typeface="Calibri"/>
              <a:cs typeface="Calibri"/>
            </a:rPr>
            <a:t>       Support for referencing, copyright, and accessibility</a:t>
          </a:r>
          <a:r>
            <a:rPr lang="en-GB"/>
            <a:t>.</a:t>
          </a:r>
        </a:p>
      </dgm:t>
    </dgm:pt>
    <dgm:pt modelId="{E23F097A-5D89-4A07-B90F-A11EF034D23D}" type="parTrans" cxnId="{8E633AF5-E180-40EB-9411-9430EF8240EF}">
      <dgm:prSet/>
      <dgm:spPr/>
      <dgm:t>
        <a:bodyPr/>
        <a:lstStyle/>
        <a:p>
          <a:endParaRPr lang="en-GB"/>
        </a:p>
      </dgm:t>
    </dgm:pt>
    <dgm:pt modelId="{C064F62F-89DA-4AC1-975D-99205F494D6C}" type="sibTrans" cxnId="{8E633AF5-E180-40EB-9411-9430EF8240EF}">
      <dgm:prSet/>
      <dgm:spPr/>
      <dgm:t>
        <a:bodyPr/>
        <a:lstStyle/>
        <a:p>
          <a:endParaRPr lang="en-GB"/>
        </a:p>
      </dgm:t>
    </dgm:pt>
    <dgm:pt modelId="{F37DBE2F-0AEF-4287-B717-8E685D676025}" type="pres">
      <dgm:prSet presAssocID="{E8CAF8CD-A238-4686-872F-F990726BDC36}" presName="linearFlow" presStyleCnt="0">
        <dgm:presLayoutVars>
          <dgm:dir/>
          <dgm:resizeHandles val="exact"/>
        </dgm:presLayoutVars>
      </dgm:prSet>
      <dgm:spPr/>
    </dgm:pt>
    <dgm:pt modelId="{5E5AB7C9-244B-4224-9821-343C22B01BD6}" type="pres">
      <dgm:prSet presAssocID="{80796817-207E-42E9-BDF3-0E1BA2E2E3C7}" presName="composite" presStyleCnt="0"/>
      <dgm:spPr/>
    </dgm:pt>
    <dgm:pt modelId="{597FD67B-1CC8-4C16-B5C2-BEB07D90567B}" type="pres">
      <dgm:prSet presAssocID="{80796817-207E-42E9-BDF3-0E1BA2E2E3C7}" presName="imgShp" presStyleLbl="fgImgPlace1" presStyleIdx="0" presStyleCnt="4" custLinFactNeighborX="-88513" custLinFactNeighborY="-179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 with solid fill"/>
        </a:ext>
      </dgm:extLst>
    </dgm:pt>
    <dgm:pt modelId="{FE5BEE38-7ADF-4E62-81F6-660666E563D9}" type="pres">
      <dgm:prSet presAssocID="{80796817-207E-42E9-BDF3-0E1BA2E2E3C7}" presName="txShp" presStyleLbl="node1" presStyleIdx="0" presStyleCnt="4" custScaleX="146344">
        <dgm:presLayoutVars>
          <dgm:bulletEnabled val="1"/>
        </dgm:presLayoutVars>
      </dgm:prSet>
      <dgm:spPr/>
    </dgm:pt>
    <dgm:pt modelId="{FD51FAF8-929B-4A18-8F2D-7B5E91AB33F3}" type="pres">
      <dgm:prSet presAssocID="{2B3944AE-12CF-4A11-84BF-7E39B4B1B9F4}" presName="spacing" presStyleCnt="0"/>
      <dgm:spPr/>
    </dgm:pt>
    <dgm:pt modelId="{8AD5A50C-B03B-4988-B1C7-9CFF91E52B03}" type="pres">
      <dgm:prSet presAssocID="{80C53DFF-7728-4F41-BC6A-C2883A053F66}" presName="composite" presStyleCnt="0"/>
      <dgm:spPr/>
    </dgm:pt>
    <dgm:pt modelId="{299B8852-4F37-4E03-8FB2-90C97D80FCA8}" type="pres">
      <dgm:prSet presAssocID="{80C53DFF-7728-4F41-BC6A-C2883A053F66}" presName="imgShp" presStyleLbl="fgImgPlace1" presStyleIdx="1" presStyleCnt="4" custLinFactNeighborX="-82650" custLinFactNeighborY="-5861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grammer male with solid fill"/>
        </a:ext>
      </dgm:extLst>
    </dgm:pt>
    <dgm:pt modelId="{69163053-0507-4E3D-AA00-124D6FABECB1}" type="pres">
      <dgm:prSet presAssocID="{80C53DFF-7728-4F41-BC6A-C2883A053F66}" presName="txShp" presStyleLbl="node1" presStyleIdx="1" presStyleCnt="4" custScaleX="145430" custLinFactNeighborX="992" custLinFactNeighborY="1758">
        <dgm:presLayoutVars>
          <dgm:bulletEnabled val="1"/>
        </dgm:presLayoutVars>
      </dgm:prSet>
      <dgm:spPr/>
    </dgm:pt>
    <dgm:pt modelId="{2B62837F-A146-4694-9E4E-C27C458D15EA}" type="pres">
      <dgm:prSet presAssocID="{B10C0881-E52D-4D5E-B34F-66C09D92AA2A}" presName="spacing" presStyleCnt="0"/>
      <dgm:spPr/>
    </dgm:pt>
    <dgm:pt modelId="{4B1268BF-25A6-4C82-A0A6-AAE3BE70B2B8}" type="pres">
      <dgm:prSet presAssocID="{959E04EF-E2BC-476A-BF0C-4AF0E225CC49}" presName="composite" presStyleCnt="0"/>
      <dgm:spPr/>
    </dgm:pt>
    <dgm:pt modelId="{1B3908B5-7B60-4B87-8364-5815913247B3}" type="pres">
      <dgm:prSet presAssocID="{959E04EF-E2BC-476A-BF0C-4AF0E225CC49}" presName="imgShp" presStyleLbl="fgImgPlace1" presStyleIdx="2" presStyleCnt="4" custLinFactNeighborX="-85582" custLinFactNeighborY="2931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book with solid fill"/>
        </a:ext>
      </dgm:extLst>
    </dgm:pt>
    <dgm:pt modelId="{43E75672-BBA5-4444-9886-34E6DBEAB8DE}" type="pres">
      <dgm:prSet presAssocID="{959E04EF-E2BC-476A-BF0C-4AF0E225CC49}" presName="txShp" presStyleLbl="node1" presStyleIdx="2" presStyleCnt="4" custScaleX="148175">
        <dgm:presLayoutVars>
          <dgm:bulletEnabled val="1"/>
        </dgm:presLayoutVars>
      </dgm:prSet>
      <dgm:spPr/>
    </dgm:pt>
    <dgm:pt modelId="{6EFBEA6B-790B-47FE-93AC-A787F6D00711}" type="pres">
      <dgm:prSet presAssocID="{2DC4F724-C573-4277-BE8E-7EF56A1B43CB}" presName="spacing" presStyleCnt="0"/>
      <dgm:spPr/>
    </dgm:pt>
    <dgm:pt modelId="{4D2ED867-123B-450E-A0BD-D4FEE3B6ED66}" type="pres">
      <dgm:prSet presAssocID="{346D9AAB-FF81-4FF7-811B-2BA2DA7C1B12}" presName="composite" presStyleCnt="0"/>
      <dgm:spPr/>
    </dgm:pt>
    <dgm:pt modelId="{29CE7826-F92E-4DFC-AA7E-190456F9561B}" type="pres">
      <dgm:prSet presAssocID="{346D9AAB-FF81-4FF7-811B-2BA2DA7C1B12}" presName="imgShp" presStyleLbl="fgImgPlace1" presStyleIdx="3" presStyleCnt="4" custLinFactNeighborX="-95364" custLinFactNeighborY="-14873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 with solid fill"/>
        </a:ext>
      </dgm:extLst>
    </dgm:pt>
    <dgm:pt modelId="{B90C42E6-023D-4B4E-951F-D0A9AA615BFE}" type="pres">
      <dgm:prSet presAssocID="{346D9AAB-FF81-4FF7-811B-2BA2DA7C1B12}" presName="txShp" presStyleLbl="node1" presStyleIdx="3" presStyleCnt="4" custScaleX="148327">
        <dgm:presLayoutVars>
          <dgm:bulletEnabled val="1"/>
        </dgm:presLayoutVars>
      </dgm:prSet>
      <dgm:spPr/>
    </dgm:pt>
  </dgm:ptLst>
  <dgm:cxnLst>
    <dgm:cxn modelId="{FBD8E838-799D-4AD3-B0FD-5308B7C41EA2}" type="presOf" srcId="{80C53DFF-7728-4F41-BC6A-C2883A053F66}" destId="{69163053-0507-4E3D-AA00-124D6FABECB1}" srcOrd="0" destOrd="0" presId="urn:microsoft.com/office/officeart/2005/8/layout/vList3"/>
    <dgm:cxn modelId="{C0775160-E58B-4959-95F2-74D0436F6414}" type="presOf" srcId="{E8CAF8CD-A238-4686-872F-F990726BDC36}" destId="{F37DBE2F-0AEF-4287-B717-8E685D676025}" srcOrd="0" destOrd="0" presId="urn:microsoft.com/office/officeart/2005/8/layout/vList3"/>
    <dgm:cxn modelId="{B86A156A-0EF1-4CED-8283-3518A4F8210C}" srcId="{E8CAF8CD-A238-4686-872F-F990726BDC36}" destId="{959E04EF-E2BC-476A-BF0C-4AF0E225CC49}" srcOrd="2" destOrd="0" parTransId="{46D3F440-7F8A-45A9-B914-8EFCF9C83BEE}" sibTransId="{2DC4F724-C573-4277-BE8E-7EF56A1B43CB}"/>
    <dgm:cxn modelId="{8CCBAD6F-D7DD-49B0-8450-20B362056C11}" type="presOf" srcId="{959E04EF-E2BC-476A-BF0C-4AF0E225CC49}" destId="{43E75672-BBA5-4444-9886-34E6DBEAB8DE}" srcOrd="0" destOrd="0" presId="urn:microsoft.com/office/officeart/2005/8/layout/vList3"/>
    <dgm:cxn modelId="{FA2540BE-89DF-436B-A11C-0A2B75A2C8E5}" type="presOf" srcId="{80796817-207E-42E9-BDF3-0E1BA2E2E3C7}" destId="{FE5BEE38-7ADF-4E62-81F6-660666E563D9}" srcOrd="0" destOrd="0" presId="urn:microsoft.com/office/officeart/2005/8/layout/vList3"/>
    <dgm:cxn modelId="{6F9CC8BF-188E-4D38-A264-741B6E829C7B}" type="presOf" srcId="{346D9AAB-FF81-4FF7-811B-2BA2DA7C1B12}" destId="{B90C42E6-023D-4B4E-951F-D0A9AA615BFE}" srcOrd="0" destOrd="0" presId="urn:microsoft.com/office/officeart/2005/8/layout/vList3"/>
    <dgm:cxn modelId="{DEDC87C0-8B0D-46D8-9A2E-FC83AFAEFB88}" srcId="{E8CAF8CD-A238-4686-872F-F990726BDC36}" destId="{80796817-207E-42E9-BDF3-0E1BA2E2E3C7}" srcOrd="0" destOrd="0" parTransId="{6CB03FC5-9C45-4836-BCDB-44AD45739476}" sibTransId="{2B3944AE-12CF-4A11-84BF-7E39B4B1B9F4}"/>
    <dgm:cxn modelId="{4E5731F2-780D-4999-9D70-3DFCF16459D9}" srcId="{E8CAF8CD-A238-4686-872F-F990726BDC36}" destId="{80C53DFF-7728-4F41-BC6A-C2883A053F66}" srcOrd="1" destOrd="0" parTransId="{5B0FBB26-F060-4214-99EE-6E4CB531A0BD}" sibTransId="{B10C0881-E52D-4D5E-B34F-66C09D92AA2A}"/>
    <dgm:cxn modelId="{8E633AF5-E180-40EB-9411-9430EF8240EF}" srcId="{E8CAF8CD-A238-4686-872F-F990726BDC36}" destId="{346D9AAB-FF81-4FF7-811B-2BA2DA7C1B12}" srcOrd="3" destOrd="0" parTransId="{E23F097A-5D89-4A07-B90F-A11EF034D23D}" sibTransId="{C064F62F-89DA-4AC1-975D-99205F494D6C}"/>
    <dgm:cxn modelId="{1DA9BE80-9D18-40CC-AFCB-22810A9090FE}" type="presParOf" srcId="{F37DBE2F-0AEF-4287-B717-8E685D676025}" destId="{5E5AB7C9-244B-4224-9821-343C22B01BD6}" srcOrd="0" destOrd="0" presId="urn:microsoft.com/office/officeart/2005/8/layout/vList3"/>
    <dgm:cxn modelId="{4A222F7D-3976-4F46-BAA6-DB019D152367}" type="presParOf" srcId="{5E5AB7C9-244B-4224-9821-343C22B01BD6}" destId="{597FD67B-1CC8-4C16-B5C2-BEB07D90567B}" srcOrd="0" destOrd="0" presId="urn:microsoft.com/office/officeart/2005/8/layout/vList3"/>
    <dgm:cxn modelId="{3AF00DE8-6B6D-4117-B3C0-B3FAC8003A5F}" type="presParOf" srcId="{5E5AB7C9-244B-4224-9821-343C22B01BD6}" destId="{FE5BEE38-7ADF-4E62-81F6-660666E563D9}" srcOrd="1" destOrd="0" presId="urn:microsoft.com/office/officeart/2005/8/layout/vList3"/>
    <dgm:cxn modelId="{A5E7F758-EE11-4501-B435-0E178CBAA758}" type="presParOf" srcId="{F37DBE2F-0AEF-4287-B717-8E685D676025}" destId="{FD51FAF8-929B-4A18-8F2D-7B5E91AB33F3}" srcOrd="1" destOrd="0" presId="urn:microsoft.com/office/officeart/2005/8/layout/vList3"/>
    <dgm:cxn modelId="{5ACCB8F7-C62E-4CA3-810B-5C1ACC9CE988}" type="presParOf" srcId="{F37DBE2F-0AEF-4287-B717-8E685D676025}" destId="{8AD5A50C-B03B-4988-B1C7-9CFF91E52B03}" srcOrd="2" destOrd="0" presId="urn:microsoft.com/office/officeart/2005/8/layout/vList3"/>
    <dgm:cxn modelId="{57119EB5-64C2-4185-B273-136824264FC5}" type="presParOf" srcId="{8AD5A50C-B03B-4988-B1C7-9CFF91E52B03}" destId="{299B8852-4F37-4E03-8FB2-90C97D80FCA8}" srcOrd="0" destOrd="0" presId="urn:microsoft.com/office/officeart/2005/8/layout/vList3"/>
    <dgm:cxn modelId="{9357C577-54CA-4E32-B9F4-2BE37B2353EE}" type="presParOf" srcId="{8AD5A50C-B03B-4988-B1C7-9CFF91E52B03}" destId="{69163053-0507-4E3D-AA00-124D6FABECB1}" srcOrd="1" destOrd="0" presId="urn:microsoft.com/office/officeart/2005/8/layout/vList3"/>
    <dgm:cxn modelId="{C0281E6C-2295-4362-A2B6-2A0AE5EC2285}" type="presParOf" srcId="{F37DBE2F-0AEF-4287-B717-8E685D676025}" destId="{2B62837F-A146-4694-9E4E-C27C458D15EA}" srcOrd="3" destOrd="0" presId="urn:microsoft.com/office/officeart/2005/8/layout/vList3"/>
    <dgm:cxn modelId="{5E961ABF-268A-45BC-8F72-25A58CB9861A}" type="presParOf" srcId="{F37DBE2F-0AEF-4287-B717-8E685D676025}" destId="{4B1268BF-25A6-4C82-A0A6-AAE3BE70B2B8}" srcOrd="4" destOrd="0" presId="urn:microsoft.com/office/officeart/2005/8/layout/vList3"/>
    <dgm:cxn modelId="{68838F4E-08C1-4961-9114-57F2E27A0AD7}" type="presParOf" srcId="{4B1268BF-25A6-4C82-A0A6-AAE3BE70B2B8}" destId="{1B3908B5-7B60-4B87-8364-5815913247B3}" srcOrd="0" destOrd="0" presId="urn:microsoft.com/office/officeart/2005/8/layout/vList3"/>
    <dgm:cxn modelId="{9D7E8765-E49E-4D2D-8697-157F6A0F00AA}" type="presParOf" srcId="{4B1268BF-25A6-4C82-A0A6-AAE3BE70B2B8}" destId="{43E75672-BBA5-4444-9886-34E6DBEAB8DE}" srcOrd="1" destOrd="0" presId="urn:microsoft.com/office/officeart/2005/8/layout/vList3"/>
    <dgm:cxn modelId="{4BE8CD92-9F3C-41B8-B4D6-2FF85DA1478D}" type="presParOf" srcId="{F37DBE2F-0AEF-4287-B717-8E685D676025}" destId="{6EFBEA6B-790B-47FE-93AC-A787F6D00711}" srcOrd="5" destOrd="0" presId="urn:microsoft.com/office/officeart/2005/8/layout/vList3"/>
    <dgm:cxn modelId="{22E03ED9-FB5D-4E72-B3C8-AF464B8E5072}" type="presParOf" srcId="{F37DBE2F-0AEF-4287-B717-8E685D676025}" destId="{4D2ED867-123B-450E-A0BD-D4FEE3B6ED66}" srcOrd="6" destOrd="0" presId="urn:microsoft.com/office/officeart/2005/8/layout/vList3"/>
    <dgm:cxn modelId="{E3592E7B-ED83-4059-A05E-6D57D0402AF0}" type="presParOf" srcId="{4D2ED867-123B-450E-A0BD-D4FEE3B6ED66}" destId="{29CE7826-F92E-4DFC-AA7E-190456F9561B}" srcOrd="0" destOrd="0" presId="urn:microsoft.com/office/officeart/2005/8/layout/vList3"/>
    <dgm:cxn modelId="{807CFFE5-B93B-4929-8C1C-3DC89209C175}" type="presParOf" srcId="{4D2ED867-123B-450E-A0BD-D4FEE3B6ED66}" destId="{B90C42E6-023D-4B4E-951F-D0A9AA615BFE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EFE6000-B0A0-476B-9CCF-991793A746DD}" type="doc">
      <dgm:prSet loTypeId="urn:microsoft.com/office/officeart/2005/8/layout/cycle7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C264D220-E88D-40BC-8BA1-7E92EB5B563E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>
              <a:latin typeface="Calibri"/>
              <a:ea typeface="Calibri"/>
              <a:cs typeface="Calibri"/>
            </a:rPr>
            <a:t>Encyclopaedia/ Indices / Thesauri</a:t>
          </a:r>
        </a:p>
      </dgm:t>
    </dgm:pt>
    <dgm:pt modelId="{CD78D0AF-BB88-4207-A592-3965CC16B18B}" type="parTrans" cxnId="{C3376AF9-F3A5-441C-89B6-ED37A306D7FC}">
      <dgm:prSet/>
      <dgm:spPr/>
      <dgm:t>
        <a:bodyPr/>
        <a:lstStyle/>
        <a:p>
          <a:endParaRPr lang="en-GB"/>
        </a:p>
      </dgm:t>
    </dgm:pt>
    <dgm:pt modelId="{F6A469D9-5774-455D-B66D-B150E420CFDC}" type="sibTrans" cxnId="{C3376AF9-F3A5-441C-89B6-ED37A306D7FC}">
      <dgm:prSet/>
      <dgm:spPr/>
      <dgm:t>
        <a:bodyPr/>
        <a:lstStyle/>
        <a:p>
          <a:endParaRPr lang="en-GB"/>
        </a:p>
      </dgm:t>
    </dgm:pt>
    <dgm:pt modelId="{8DA3CEEF-4E03-4485-AE5D-07C14E8ED82A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>
              <a:latin typeface="Calibri"/>
              <a:ea typeface="Calibri"/>
              <a:cs typeface="Calibri"/>
            </a:rPr>
            <a:t>Books (Monographs)</a:t>
          </a:r>
        </a:p>
      </dgm:t>
    </dgm:pt>
    <dgm:pt modelId="{C27033C0-4489-4646-8CBE-CEF0598ACAF5}" type="parTrans" cxnId="{94C11605-2C3A-4B95-A69F-C42B9976E912}">
      <dgm:prSet/>
      <dgm:spPr/>
      <dgm:t>
        <a:bodyPr/>
        <a:lstStyle/>
        <a:p>
          <a:endParaRPr lang="en-GB"/>
        </a:p>
      </dgm:t>
    </dgm:pt>
    <dgm:pt modelId="{A9DB3A85-617D-44B2-AD50-3992F876726E}" type="sibTrans" cxnId="{94C11605-2C3A-4B95-A69F-C42B9976E912}">
      <dgm:prSet/>
      <dgm:spPr/>
      <dgm:t>
        <a:bodyPr/>
        <a:lstStyle/>
        <a:p>
          <a:endParaRPr lang="en-GB"/>
        </a:p>
      </dgm:t>
    </dgm:pt>
    <dgm:pt modelId="{3F631AEF-2066-4B93-B5D3-F09C9442ED88}">
      <dgm:prSet phldrT="[Text]"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>
              <a:latin typeface="Calibri"/>
              <a:ea typeface="Calibri"/>
              <a:cs typeface="Calibri"/>
            </a:rPr>
            <a:t>Specialist documentation</a:t>
          </a:r>
        </a:p>
      </dgm:t>
    </dgm:pt>
    <dgm:pt modelId="{B10F1B8A-E93F-4607-B8A5-7F8ECCCA17B9}" type="parTrans" cxnId="{D08B8ABA-1D3E-44AD-9A1B-E53CF813BF43}">
      <dgm:prSet/>
      <dgm:spPr/>
      <dgm:t>
        <a:bodyPr/>
        <a:lstStyle/>
        <a:p>
          <a:endParaRPr lang="en-GB"/>
        </a:p>
      </dgm:t>
    </dgm:pt>
    <dgm:pt modelId="{D61C41F5-E757-4D78-A23B-8B19BB9F259E}" type="sibTrans" cxnId="{D08B8ABA-1D3E-44AD-9A1B-E53CF813BF43}">
      <dgm:prSet/>
      <dgm:spPr/>
      <dgm:t>
        <a:bodyPr/>
        <a:lstStyle/>
        <a:p>
          <a:endParaRPr lang="en-GB"/>
        </a:p>
      </dgm:t>
    </dgm:pt>
    <dgm:pt modelId="{55ABFA88-2BB5-413D-B670-DB3BEFC1C3D8}">
      <dgm:prSet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>
              <a:latin typeface="Calibri"/>
              <a:ea typeface="Calibri"/>
              <a:cs typeface="Calibri"/>
            </a:rPr>
            <a:t>Newspapers/Media Sources</a:t>
          </a:r>
        </a:p>
      </dgm:t>
    </dgm:pt>
    <dgm:pt modelId="{9B847D50-0987-4079-80E3-E8C32CDA4E68}" type="parTrans" cxnId="{1AA17DA4-4175-463E-9B76-AB6292F4B44C}">
      <dgm:prSet/>
      <dgm:spPr/>
      <dgm:t>
        <a:bodyPr/>
        <a:lstStyle/>
        <a:p>
          <a:endParaRPr lang="en-GB"/>
        </a:p>
      </dgm:t>
    </dgm:pt>
    <dgm:pt modelId="{B9CEF431-9E47-4BC2-A674-D3043258560A}" type="sibTrans" cxnId="{1AA17DA4-4175-463E-9B76-AB6292F4B44C}">
      <dgm:prSet/>
      <dgm:spPr/>
      <dgm:t>
        <a:bodyPr/>
        <a:lstStyle/>
        <a:p>
          <a:endParaRPr lang="en-GB"/>
        </a:p>
      </dgm:t>
    </dgm:pt>
    <dgm:pt modelId="{0C7FA2F5-B0E6-4D41-A256-1B5C0D85D1DB}">
      <dgm:prSet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>
              <a:latin typeface="Calibri"/>
              <a:ea typeface="Calibri"/>
              <a:cs typeface="Calibri"/>
            </a:rPr>
            <a:t>Articles from academic journals</a:t>
          </a:r>
        </a:p>
      </dgm:t>
    </dgm:pt>
    <dgm:pt modelId="{75024A59-FC31-4745-8A1D-9AE212C3D0E5}" type="parTrans" cxnId="{DAE2F2EB-E8CA-43EE-AA56-84DC32BEDA38}">
      <dgm:prSet/>
      <dgm:spPr/>
      <dgm:t>
        <a:bodyPr/>
        <a:lstStyle/>
        <a:p>
          <a:endParaRPr lang="en-GB"/>
        </a:p>
      </dgm:t>
    </dgm:pt>
    <dgm:pt modelId="{DEB71036-B01C-4D5F-BA9B-47AA6F7E2B4A}" type="sibTrans" cxnId="{DAE2F2EB-E8CA-43EE-AA56-84DC32BEDA38}">
      <dgm:prSet/>
      <dgm:spPr/>
      <dgm:t>
        <a:bodyPr/>
        <a:lstStyle/>
        <a:p>
          <a:endParaRPr lang="en-GB"/>
        </a:p>
      </dgm:t>
    </dgm:pt>
    <dgm:pt modelId="{CE2E1259-2F29-4088-8011-91ED6C22985F}">
      <dgm:prSet/>
      <dgm:spPr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en-GB" sz="1800">
              <a:latin typeface="Calibri"/>
              <a:ea typeface="Calibri"/>
              <a:cs typeface="Calibri"/>
            </a:rPr>
            <a:t>Information found on the open web</a:t>
          </a:r>
        </a:p>
      </dgm:t>
    </dgm:pt>
    <dgm:pt modelId="{50CFA215-DB2A-483F-A46D-05C7D19BF76D}" type="parTrans" cxnId="{88BEB954-E60D-4BE9-860D-CBE517A24F2A}">
      <dgm:prSet/>
      <dgm:spPr/>
      <dgm:t>
        <a:bodyPr/>
        <a:lstStyle/>
        <a:p>
          <a:endParaRPr lang="en-GB"/>
        </a:p>
      </dgm:t>
    </dgm:pt>
    <dgm:pt modelId="{8FC5C890-77F5-4494-94CA-6F5351C85F76}" type="sibTrans" cxnId="{88BEB954-E60D-4BE9-860D-CBE517A24F2A}">
      <dgm:prSet/>
      <dgm:spPr/>
      <dgm:t>
        <a:bodyPr/>
        <a:lstStyle/>
        <a:p>
          <a:endParaRPr lang="en-GB"/>
        </a:p>
      </dgm:t>
    </dgm:pt>
    <dgm:pt modelId="{E3FE9BDE-455D-4EA3-BD09-FF97CB3447DB}" type="pres">
      <dgm:prSet presAssocID="{6EFE6000-B0A0-476B-9CCF-991793A746DD}" presName="Name0" presStyleCnt="0">
        <dgm:presLayoutVars>
          <dgm:dir/>
          <dgm:resizeHandles val="exact"/>
        </dgm:presLayoutVars>
      </dgm:prSet>
      <dgm:spPr/>
    </dgm:pt>
    <dgm:pt modelId="{62CA944A-5BE0-46A9-9091-FEB119498ECA}" type="pres">
      <dgm:prSet presAssocID="{C264D220-E88D-40BC-8BA1-7E92EB5B563E}" presName="node" presStyleLbl="node1" presStyleIdx="0" presStyleCnt="6" custRadScaleRad="99601" custRadScaleInc="3169">
        <dgm:presLayoutVars>
          <dgm:bulletEnabled val="1"/>
        </dgm:presLayoutVars>
      </dgm:prSet>
      <dgm:spPr/>
    </dgm:pt>
    <dgm:pt modelId="{63F89BE1-BDD1-4D57-86B0-8846999E12A8}" type="pres">
      <dgm:prSet presAssocID="{F6A469D9-5774-455D-B66D-B150E420CFDC}" presName="sibTrans" presStyleLbl="sibTrans2D1" presStyleIdx="0" presStyleCnt="6"/>
      <dgm:spPr/>
    </dgm:pt>
    <dgm:pt modelId="{B3AB521E-3C43-4A03-87CD-B35B36CE986A}" type="pres">
      <dgm:prSet presAssocID="{F6A469D9-5774-455D-B66D-B150E420CFDC}" presName="connectorText" presStyleLbl="sibTrans2D1" presStyleIdx="0" presStyleCnt="6"/>
      <dgm:spPr/>
    </dgm:pt>
    <dgm:pt modelId="{00B4D70B-0220-4EE7-9A21-23979DF0DEF2}" type="pres">
      <dgm:prSet presAssocID="{8DA3CEEF-4E03-4485-AE5D-07C14E8ED82A}" presName="node" presStyleLbl="node1" presStyleIdx="1" presStyleCnt="6" custRadScaleRad="100078" custRadScaleInc="18701">
        <dgm:presLayoutVars>
          <dgm:bulletEnabled val="1"/>
        </dgm:presLayoutVars>
      </dgm:prSet>
      <dgm:spPr/>
    </dgm:pt>
    <dgm:pt modelId="{364CBA91-71A0-4E5F-99D0-B7E98D1A74D1}" type="pres">
      <dgm:prSet presAssocID="{A9DB3A85-617D-44B2-AD50-3992F876726E}" presName="sibTrans" presStyleLbl="sibTrans2D1" presStyleIdx="1" presStyleCnt="6"/>
      <dgm:spPr/>
    </dgm:pt>
    <dgm:pt modelId="{DE46BD03-B082-4901-8BA9-0C839C4B5BFA}" type="pres">
      <dgm:prSet presAssocID="{A9DB3A85-617D-44B2-AD50-3992F876726E}" presName="connectorText" presStyleLbl="sibTrans2D1" presStyleIdx="1" presStyleCnt="6"/>
      <dgm:spPr/>
    </dgm:pt>
    <dgm:pt modelId="{028AE3D2-DF24-435A-B706-B87AF9949F73}" type="pres">
      <dgm:prSet presAssocID="{0C7FA2F5-B0E6-4D41-A256-1B5C0D85D1DB}" presName="node" presStyleLbl="node1" presStyleIdx="2" presStyleCnt="6" custRadScaleRad="102602" custRadScaleInc="-14052">
        <dgm:presLayoutVars>
          <dgm:bulletEnabled val="1"/>
        </dgm:presLayoutVars>
      </dgm:prSet>
      <dgm:spPr/>
    </dgm:pt>
    <dgm:pt modelId="{043F456B-9B7D-450F-B085-C0C8864015A4}" type="pres">
      <dgm:prSet presAssocID="{DEB71036-B01C-4D5F-BA9B-47AA6F7E2B4A}" presName="sibTrans" presStyleLbl="sibTrans2D1" presStyleIdx="2" presStyleCnt="6" custLinFactNeighborX="12702" custLinFactNeighborY="31166"/>
      <dgm:spPr/>
    </dgm:pt>
    <dgm:pt modelId="{7D568D47-14C0-4E46-9184-F4228E00DFD1}" type="pres">
      <dgm:prSet presAssocID="{DEB71036-B01C-4D5F-BA9B-47AA6F7E2B4A}" presName="connectorText" presStyleLbl="sibTrans2D1" presStyleIdx="2" presStyleCnt="6"/>
      <dgm:spPr/>
    </dgm:pt>
    <dgm:pt modelId="{D802FF3F-A063-4C5B-AC40-C5DF7412C641}" type="pres">
      <dgm:prSet presAssocID="{55ABFA88-2BB5-413D-B670-DB3BEFC1C3D8}" presName="node" presStyleLbl="node1" presStyleIdx="3" presStyleCnt="6">
        <dgm:presLayoutVars>
          <dgm:bulletEnabled val="1"/>
        </dgm:presLayoutVars>
      </dgm:prSet>
      <dgm:spPr/>
    </dgm:pt>
    <dgm:pt modelId="{5D1D5594-71BF-47C9-A6E7-4832D2B205AE}" type="pres">
      <dgm:prSet presAssocID="{B9CEF431-9E47-4BC2-A674-D3043258560A}" presName="sibTrans" presStyleLbl="sibTrans2D1" presStyleIdx="3" presStyleCnt="6" custLinFactNeighborX="-7409" custLinFactNeighborY="38959"/>
      <dgm:spPr/>
    </dgm:pt>
    <dgm:pt modelId="{F00A1455-C83A-4026-AEF9-AF68C46DFBE6}" type="pres">
      <dgm:prSet presAssocID="{B9CEF431-9E47-4BC2-A674-D3043258560A}" presName="connectorText" presStyleLbl="sibTrans2D1" presStyleIdx="3" presStyleCnt="6"/>
      <dgm:spPr/>
    </dgm:pt>
    <dgm:pt modelId="{125A4995-2E74-44A6-998C-BB60CA9F6273}" type="pres">
      <dgm:prSet presAssocID="{3F631AEF-2066-4B93-B5D3-F09C9442ED88}" presName="node" presStyleLbl="node1" presStyleIdx="4" presStyleCnt="6" custRadScaleRad="104353" custRadScaleInc="19758">
        <dgm:presLayoutVars>
          <dgm:bulletEnabled val="1"/>
        </dgm:presLayoutVars>
      </dgm:prSet>
      <dgm:spPr/>
    </dgm:pt>
    <dgm:pt modelId="{A47E8624-3C92-4B05-8A95-A43BAD487091}" type="pres">
      <dgm:prSet presAssocID="{D61C41F5-E757-4D78-A23B-8B19BB9F259E}" presName="sibTrans" presStyleLbl="sibTrans2D1" presStyleIdx="4" presStyleCnt="6"/>
      <dgm:spPr/>
    </dgm:pt>
    <dgm:pt modelId="{653D4AD6-C7E7-423C-BFDB-66F54B55E5B3}" type="pres">
      <dgm:prSet presAssocID="{D61C41F5-E757-4D78-A23B-8B19BB9F259E}" presName="connectorText" presStyleLbl="sibTrans2D1" presStyleIdx="4" presStyleCnt="6"/>
      <dgm:spPr/>
    </dgm:pt>
    <dgm:pt modelId="{5847A9D1-702D-4006-B96D-CAB48ECBEAD8}" type="pres">
      <dgm:prSet presAssocID="{CE2E1259-2F29-4088-8011-91ED6C22985F}" presName="node" presStyleLbl="node1" presStyleIdx="5" presStyleCnt="6" custRadScaleRad="105465" custRadScaleInc="-21506">
        <dgm:presLayoutVars>
          <dgm:bulletEnabled val="1"/>
        </dgm:presLayoutVars>
      </dgm:prSet>
      <dgm:spPr/>
    </dgm:pt>
    <dgm:pt modelId="{AECDF5C4-0598-4208-8845-FE9636222C1E}" type="pres">
      <dgm:prSet presAssocID="{8FC5C890-77F5-4494-94CA-6F5351C85F76}" presName="sibTrans" presStyleLbl="sibTrans2D1" presStyleIdx="5" presStyleCnt="6"/>
      <dgm:spPr/>
    </dgm:pt>
    <dgm:pt modelId="{521C2FE0-FA11-48E9-BBB7-AF22A7F972F3}" type="pres">
      <dgm:prSet presAssocID="{8FC5C890-77F5-4494-94CA-6F5351C85F76}" presName="connectorText" presStyleLbl="sibTrans2D1" presStyleIdx="5" presStyleCnt="6"/>
      <dgm:spPr/>
    </dgm:pt>
  </dgm:ptLst>
  <dgm:cxnLst>
    <dgm:cxn modelId="{94C11605-2C3A-4B95-A69F-C42B9976E912}" srcId="{6EFE6000-B0A0-476B-9CCF-991793A746DD}" destId="{8DA3CEEF-4E03-4485-AE5D-07C14E8ED82A}" srcOrd="1" destOrd="0" parTransId="{C27033C0-4489-4646-8CBE-CEF0598ACAF5}" sibTransId="{A9DB3A85-617D-44B2-AD50-3992F876726E}"/>
    <dgm:cxn modelId="{B67D5C0E-3B83-49DC-BF1C-2351F315E186}" type="presOf" srcId="{DEB71036-B01C-4D5F-BA9B-47AA6F7E2B4A}" destId="{7D568D47-14C0-4E46-9184-F4228E00DFD1}" srcOrd="1" destOrd="0" presId="urn:microsoft.com/office/officeart/2005/8/layout/cycle7"/>
    <dgm:cxn modelId="{53C8BF11-EE60-4ADC-8447-DC63DD7AA239}" type="presOf" srcId="{D61C41F5-E757-4D78-A23B-8B19BB9F259E}" destId="{A47E8624-3C92-4B05-8A95-A43BAD487091}" srcOrd="0" destOrd="0" presId="urn:microsoft.com/office/officeart/2005/8/layout/cycle7"/>
    <dgm:cxn modelId="{86C9D711-F4C3-4E7C-AB33-479186B62393}" type="presOf" srcId="{F6A469D9-5774-455D-B66D-B150E420CFDC}" destId="{B3AB521E-3C43-4A03-87CD-B35B36CE986A}" srcOrd="1" destOrd="0" presId="urn:microsoft.com/office/officeart/2005/8/layout/cycle7"/>
    <dgm:cxn modelId="{91B0BA31-DC4D-4C48-851C-26563449BAA6}" type="presOf" srcId="{B9CEF431-9E47-4BC2-A674-D3043258560A}" destId="{5D1D5594-71BF-47C9-A6E7-4832D2B205AE}" srcOrd="0" destOrd="0" presId="urn:microsoft.com/office/officeart/2005/8/layout/cycle7"/>
    <dgm:cxn modelId="{8E49823E-4E0B-4B8F-B2AF-F1B5CF3AD615}" type="presOf" srcId="{6EFE6000-B0A0-476B-9CCF-991793A746DD}" destId="{E3FE9BDE-455D-4EA3-BD09-FF97CB3447DB}" srcOrd="0" destOrd="0" presId="urn:microsoft.com/office/officeart/2005/8/layout/cycle7"/>
    <dgm:cxn modelId="{CE9A124A-1228-4D3F-84CB-866BA18FD716}" type="presOf" srcId="{8FC5C890-77F5-4494-94CA-6F5351C85F76}" destId="{AECDF5C4-0598-4208-8845-FE9636222C1E}" srcOrd="0" destOrd="0" presId="urn:microsoft.com/office/officeart/2005/8/layout/cycle7"/>
    <dgm:cxn modelId="{368ABA6C-BF24-43D4-B344-D67BC1ECC90F}" type="presOf" srcId="{F6A469D9-5774-455D-B66D-B150E420CFDC}" destId="{63F89BE1-BDD1-4D57-86B0-8846999E12A8}" srcOrd="0" destOrd="0" presId="urn:microsoft.com/office/officeart/2005/8/layout/cycle7"/>
    <dgm:cxn modelId="{88BEB954-E60D-4BE9-860D-CBE517A24F2A}" srcId="{6EFE6000-B0A0-476B-9CCF-991793A746DD}" destId="{CE2E1259-2F29-4088-8011-91ED6C22985F}" srcOrd="5" destOrd="0" parTransId="{50CFA215-DB2A-483F-A46D-05C7D19BF76D}" sibTransId="{8FC5C890-77F5-4494-94CA-6F5351C85F76}"/>
    <dgm:cxn modelId="{CC2B007B-BB16-423F-A0A6-BCAAD5C8A0FA}" type="presOf" srcId="{55ABFA88-2BB5-413D-B670-DB3BEFC1C3D8}" destId="{D802FF3F-A063-4C5B-AC40-C5DF7412C641}" srcOrd="0" destOrd="0" presId="urn:microsoft.com/office/officeart/2005/8/layout/cycle7"/>
    <dgm:cxn modelId="{869F6F7D-4E96-4A0C-8FEE-1FC305A778BB}" type="presOf" srcId="{C264D220-E88D-40BC-8BA1-7E92EB5B563E}" destId="{62CA944A-5BE0-46A9-9091-FEB119498ECA}" srcOrd="0" destOrd="0" presId="urn:microsoft.com/office/officeart/2005/8/layout/cycle7"/>
    <dgm:cxn modelId="{FCC63B8F-94E5-4F53-9106-36A3B1B10533}" type="presOf" srcId="{CE2E1259-2F29-4088-8011-91ED6C22985F}" destId="{5847A9D1-702D-4006-B96D-CAB48ECBEAD8}" srcOrd="0" destOrd="0" presId="urn:microsoft.com/office/officeart/2005/8/layout/cycle7"/>
    <dgm:cxn modelId="{1AA17DA4-4175-463E-9B76-AB6292F4B44C}" srcId="{6EFE6000-B0A0-476B-9CCF-991793A746DD}" destId="{55ABFA88-2BB5-413D-B670-DB3BEFC1C3D8}" srcOrd="3" destOrd="0" parTransId="{9B847D50-0987-4079-80E3-E8C32CDA4E68}" sibTransId="{B9CEF431-9E47-4BC2-A674-D3043258560A}"/>
    <dgm:cxn modelId="{FBDFD4A6-7D71-4A9D-A2C1-7E8F82D0A4CC}" type="presOf" srcId="{D61C41F5-E757-4D78-A23B-8B19BB9F259E}" destId="{653D4AD6-C7E7-423C-BFDB-66F54B55E5B3}" srcOrd="1" destOrd="0" presId="urn:microsoft.com/office/officeart/2005/8/layout/cycle7"/>
    <dgm:cxn modelId="{80EF6AB1-B4D8-45BD-9FC1-D3449697616A}" type="presOf" srcId="{B9CEF431-9E47-4BC2-A674-D3043258560A}" destId="{F00A1455-C83A-4026-AEF9-AF68C46DFBE6}" srcOrd="1" destOrd="0" presId="urn:microsoft.com/office/officeart/2005/8/layout/cycle7"/>
    <dgm:cxn modelId="{D08B8ABA-1D3E-44AD-9A1B-E53CF813BF43}" srcId="{6EFE6000-B0A0-476B-9CCF-991793A746DD}" destId="{3F631AEF-2066-4B93-B5D3-F09C9442ED88}" srcOrd="4" destOrd="0" parTransId="{B10F1B8A-E93F-4607-B8A5-7F8ECCCA17B9}" sibTransId="{D61C41F5-E757-4D78-A23B-8B19BB9F259E}"/>
    <dgm:cxn modelId="{7ED44CC0-0A6B-411C-A72D-DFF3AB342036}" type="presOf" srcId="{8DA3CEEF-4E03-4485-AE5D-07C14E8ED82A}" destId="{00B4D70B-0220-4EE7-9A21-23979DF0DEF2}" srcOrd="0" destOrd="0" presId="urn:microsoft.com/office/officeart/2005/8/layout/cycle7"/>
    <dgm:cxn modelId="{F9402FCA-0D1E-4EF6-9937-FB1083F3A988}" type="presOf" srcId="{8FC5C890-77F5-4494-94CA-6F5351C85F76}" destId="{521C2FE0-FA11-48E9-BBB7-AF22A7F972F3}" srcOrd="1" destOrd="0" presId="urn:microsoft.com/office/officeart/2005/8/layout/cycle7"/>
    <dgm:cxn modelId="{04655DD0-5ACD-40C8-A884-45C5C10EE1B7}" type="presOf" srcId="{A9DB3A85-617D-44B2-AD50-3992F876726E}" destId="{364CBA91-71A0-4E5F-99D0-B7E98D1A74D1}" srcOrd="0" destOrd="0" presId="urn:microsoft.com/office/officeart/2005/8/layout/cycle7"/>
    <dgm:cxn modelId="{ABF227E6-62A6-4512-98E5-81E1DD4A3B04}" type="presOf" srcId="{A9DB3A85-617D-44B2-AD50-3992F876726E}" destId="{DE46BD03-B082-4901-8BA9-0C839C4B5BFA}" srcOrd="1" destOrd="0" presId="urn:microsoft.com/office/officeart/2005/8/layout/cycle7"/>
    <dgm:cxn modelId="{CEE85AE6-1267-4FDF-8325-19726770B4CA}" type="presOf" srcId="{DEB71036-B01C-4D5F-BA9B-47AA6F7E2B4A}" destId="{043F456B-9B7D-450F-B085-C0C8864015A4}" srcOrd="0" destOrd="0" presId="urn:microsoft.com/office/officeart/2005/8/layout/cycle7"/>
    <dgm:cxn modelId="{DAE2F2EB-E8CA-43EE-AA56-84DC32BEDA38}" srcId="{6EFE6000-B0A0-476B-9CCF-991793A746DD}" destId="{0C7FA2F5-B0E6-4D41-A256-1B5C0D85D1DB}" srcOrd="2" destOrd="0" parTransId="{75024A59-FC31-4745-8A1D-9AE212C3D0E5}" sibTransId="{DEB71036-B01C-4D5F-BA9B-47AA6F7E2B4A}"/>
    <dgm:cxn modelId="{FC1717EF-8902-42DF-A8E3-9531C409DC4B}" type="presOf" srcId="{0C7FA2F5-B0E6-4D41-A256-1B5C0D85D1DB}" destId="{028AE3D2-DF24-435A-B706-B87AF9949F73}" srcOrd="0" destOrd="0" presId="urn:microsoft.com/office/officeart/2005/8/layout/cycle7"/>
    <dgm:cxn modelId="{D70F6DEF-E523-4263-8607-B2DB9C3CBAE7}" type="presOf" srcId="{3F631AEF-2066-4B93-B5D3-F09C9442ED88}" destId="{125A4995-2E74-44A6-998C-BB60CA9F6273}" srcOrd="0" destOrd="0" presId="urn:microsoft.com/office/officeart/2005/8/layout/cycle7"/>
    <dgm:cxn modelId="{C3376AF9-F3A5-441C-89B6-ED37A306D7FC}" srcId="{6EFE6000-B0A0-476B-9CCF-991793A746DD}" destId="{C264D220-E88D-40BC-8BA1-7E92EB5B563E}" srcOrd="0" destOrd="0" parTransId="{CD78D0AF-BB88-4207-A592-3965CC16B18B}" sibTransId="{F6A469D9-5774-455D-B66D-B150E420CFDC}"/>
    <dgm:cxn modelId="{64AE0B8E-5AB3-4556-AF4A-AD04552BD205}" type="presParOf" srcId="{E3FE9BDE-455D-4EA3-BD09-FF97CB3447DB}" destId="{62CA944A-5BE0-46A9-9091-FEB119498ECA}" srcOrd="0" destOrd="0" presId="urn:microsoft.com/office/officeart/2005/8/layout/cycle7"/>
    <dgm:cxn modelId="{E2DFCF47-2860-4366-8EFC-E791BA1D8415}" type="presParOf" srcId="{E3FE9BDE-455D-4EA3-BD09-FF97CB3447DB}" destId="{63F89BE1-BDD1-4D57-86B0-8846999E12A8}" srcOrd="1" destOrd="0" presId="urn:microsoft.com/office/officeart/2005/8/layout/cycle7"/>
    <dgm:cxn modelId="{84D38BFF-2632-414A-ADE7-01BA9D5C5D49}" type="presParOf" srcId="{63F89BE1-BDD1-4D57-86B0-8846999E12A8}" destId="{B3AB521E-3C43-4A03-87CD-B35B36CE986A}" srcOrd="0" destOrd="0" presId="urn:microsoft.com/office/officeart/2005/8/layout/cycle7"/>
    <dgm:cxn modelId="{0F7F9CA3-3B12-490E-A017-BCDCDD86A4E3}" type="presParOf" srcId="{E3FE9BDE-455D-4EA3-BD09-FF97CB3447DB}" destId="{00B4D70B-0220-4EE7-9A21-23979DF0DEF2}" srcOrd="2" destOrd="0" presId="urn:microsoft.com/office/officeart/2005/8/layout/cycle7"/>
    <dgm:cxn modelId="{5F4C60BE-6470-4A26-B8F4-9BDB8B769BD8}" type="presParOf" srcId="{E3FE9BDE-455D-4EA3-BD09-FF97CB3447DB}" destId="{364CBA91-71A0-4E5F-99D0-B7E98D1A74D1}" srcOrd="3" destOrd="0" presId="urn:microsoft.com/office/officeart/2005/8/layout/cycle7"/>
    <dgm:cxn modelId="{BECC4B92-7142-44FD-BE70-58D451B4FB1B}" type="presParOf" srcId="{364CBA91-71A0-4E5F-99D0-B7E98D1A74D1}" destId="{DE46BD03-B082-4901-8BA9-0C839C4B5BFA}" srcOrd="0" destOrd="0" presId="urn:microsoft.com/office/officeart/2005/8/layout/cycle7"/>
    <dgm:cxn modelId="{4D910277-2D11-4E29-815E-D42133584408}" type="presParOf" srcId="{E3FE9BDE-455D-4EA3-BD09-FF97CB3447DB}" destId="{028AE3D2-DF24-435A-B706-B87AF9949F73}" srcOrd="4" destOrd="0" presId="urn:microsoft.com/office/officeart/2005/8/layout/cycle7"/>
    <dgm:cxn modelId="{CF69EF3D-27A8-455F-A574-E70C8A9AE0BB}" type="presParOf" srcId="{E3FE9BDE-455D-4EA3-BD09-FF97CB3447DB}" destId="{043F456B-9B7D-450F-B085-C0C8864015A4}" srcOrd="5" destOrd="0" presId="urn:microsoft.com/office/officeart/2005/8/layout/cycle7"/>
    <dgm:cxn modelId="{39F3BD5C-3D81-4996-B889-49A532B897FB}" type="presParOf" srcId="{043F456B-9B7D-450F-B085-C0C8864015A4}" destId="{7D568D47-14C0-4E46-9184-F4228E00DFD1}" srcOrd="0" destOrd="0" presId="urn:microsoft.com/office/officeart/2005/8/layout/cycle7"/>
    <dgm:cxn modelId="{370EB823-D4B6-4B7D-85A8-DA56419BA1A8}" type="presParOf" srcId="{E3FE9BDE-455D-4EA3-BD09-FF97CB3447DB}" destId="{D802FF3F-A063-4C5B-AC40-C5DF7412C641}" srcOrd="6" destOrd="0" presId="urn:microsoft.com/office/officeart/2005/8/layout/cycle7"/>
    <dgm:cxn modelId="{83975245-6CBD-43E8-9365-A76CBFF942EC}" type="presParOf" srcId="{E3FE9BDE-455D-4EA3-BD09-FF97CB3447DB}" destId="{5D1D5594-71BF-47C9-A6E7-4832D2B205AE}" srcOrd="7" destOrd="0" presId="urn:microsoft.com/office/officeart/2005/8/layout/cycle7"/>
    <dgm:cxn modelId="{EB59883D-AB92-43F3-886F-42F964FC7C9F}" type="presParOf" srcId="{5D1D5594-71BF-47C9-A6E7-4832D2B205AE}" destId="{F00A1455-C83A-4026-AEF9-AF68C46DFBE6}" srcOrd="0" destOrd="0" presId="urn:microsoft.com/office/officeart/2005/8/layout/cycle7"/>
    <dgm:cxn modelId="{6970F65D-9F73-4222-B5EF-9537BCD4C297}" type="presParOf" srcId="{E3FE9BDE-455D-4EA3-BD09-FF97CB3447DB}" destId="{125A4995-2E74-44A6-998C-BB60CA9F6273}" srcOrd="8" destOrd="0" presId="urn:microsoft.com/office/officeart/2005/8/layout/cycle7"/>
    <dgm:cxn modelId="{3BB1C710-1268-4D12-980E-4FB50FA0A682}" type="presParOf" srcId="{E3FE9BDE-455D-4EA3-BD09-FF97CB3447DB}" destId="{A47E8624-3C92-4B05-8A95-A43BAD487091}" srcOrd="9" destOrd="0" presId="urn:microsoft.com/office/officeart/2005/8/layout/cycle7"/>
    <dgm:cxn modelId="{95865D8A-2022-43A3-B2DF-FBC3BB79F0AF}" type="presParOf" srcId="{A47E8624-3C92-4B05-8A95-A43BAD487091}" destId="{653D4AD6-C7E7-423C-BFDB-66F54B55E5B3}" srcOrd="0" destOrd="0" presId="urn:microsoft.com/office/officeart/2005/8/layout/cycle7"/>
    <dgm:cxn modelId="{E9DC1DB2-5ACA-4D6F-83FF-A46A8D4BB6B4}" type="presParOf" srcId="{E3FE9BDE-455D-4EA3-BD09-FF97CB3447DB}" destId="{5847A9D1-702D-4006-B96D-CAB48ECBEAD8}" srcOrd="10" destOrd="0" presId="urn:microsoft.com/office/officeart/2005/8/layout/cycle7"/>
    <dgm:cxn modelId="{EACEB302-4E3C-40BE-8A5F-536303D98240}" type="presParOf" srcId="{E3FE9BDE-455D-4EA3-BD09-FF97CB3447DB}" destId="{AECDF5C4-0598-4208-8845-FE9636222C1E}" srcOrd="11" destOrd="0" presId="urn:microsoft.com/office/officeart/2005/8/layout/cycle7"/>
    <dgm:cxn modelId="{66BFFD96-235E-4A6D-B5DF-D35E0FBDEF8E}" type="presParOf" srcId="{AECDF5C4-0598-4208-8845-FE9636222C1E}" destId="{521C2FE0-FA11-48E9-BBB7-AF22A7F972F3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5BEE38-7ADF-4E62-81F6-660666E563D9}">
      <dsp:nvSpPr>
        <dsp:cNvPr id="0" name=""/>
        <dsp:cNvSpPr/>
      </dsp:nvSpPr>
      <dsp:spPr>
        <a:xfrm rot="10800000">
          <a:off x="144719" y="340"/>
          <a:ext cx="10505560" cy="93409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1912" tIns="121920" rIns="227584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latin typeface="Calibri"/>
              <a:ea typeface="Calibri"/>
              <a:cs typeface="Calibri"/>
            </a:rPr>
            <a:t>A dedicated librarian for research support</a:t>
          </a:r>
          <a:r>
            <a:rPr lang="en-GB" sz="3200" kern="1200"/>
            <a:t>.</a:t>
          </a:r>
        </a:p>
      </dsp:txBody>
      <dsp:txXfrm rot="10800000">
        <a:off x="378244" y="340"/>
        <a:ext cx="10272035" cy="934099"/>
      </dsp:txXfrm>
    </dsp:sp>
    <dsp:sp modelId="{597FD67B-1CC8-4C16-B5C2-BEB07D90567B}">
      <dsp:nvSpPr>
        <dsp:cNvPr id="0" name=""/>
        <dsp:cNvSpPr/>
      </dsp:nvSpPr>
      <dsp:spPr>
        <a:xfrm>
          <a:off x="514313" y="0"/>
          <a:ext cx="934099" cy="934099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69163053-0507-4E3D-AA00-124D6FABECB1}">
      <dsp:nvSpPr>
        <dsp:cNvPr id="0" name=""/>
        <dsp:cNvSpPr/>
      </dsp:nvSpPr>
      <dsp:spPr>
        <a:xfrm rot="10800000">
          <a:off x="248738" y="1229697"/>
          <a:ext cx="10439947" cy="93409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1912" tIns="118110" rIns="220472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latin typeface="Calibri"/>
              <a:ea typeface="Calibri"/>
              <a:cs typeface="Calibri"/>
            </a:rPr>
            <a:t>    Online tutorials to improve your academic skills.</a:t>
          </a:r>
        </a:p>
      </dsp:txBody>
      <dsp:txXfrm rot="10800000">
        <a:off x="482263" y="1229697"/>
        <a:ext cx="10206422" cy="934099"/>
      </dsp:txXfrm>
    </dsp:sp>
    <dsp:sp modelId="{299B8852-4F37-4E03-8FB2-90C97D80FCA8}">
      <dsp:nvSpPr>
        <dsp:cNvPr id="0" name=""/>
        <dsp:cNvSpPr/>
      </dsp:nvSpPr>
      <dsp:spPr>
        <a:xfrm>
          <a:off x="569079" y="1158528"/>
          <a:ext cx="934099" cy="934099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43E75672-BBA5-4444-9886-34E6DBEAB8DE}">
      <dsp:nvSpPr>
        <dsp:cNvPr id="0" name=""/>
        <dsp:cNvSpPr/>
      </dsp:nvSpPr>
      <dsp:spPr>
        <a:xfrm rot="10800000">
          <a:off x="78999" y="2426211"/>
          <a:ext cx="10637001" cy="93409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1912" tIns="114300" rIns="21336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Calibri"/>
              <a:ea typeface="Calibri"/>
              <a:cs typeface="Calibri"/>
            </a:rPr>
            <a:t>Online resource lists linking to course reading.</a:t>
          </a:r>
        </a:p>
      </dsp:txBody>
      <dsp:txXfrm rot="10800000">
        <a:off x="312524" y="2426211"/>
        <a:ext cx="10403476" cy="934099"/>
      </dsp:txXfrm>
    </dsp:sp>
    <dsp:sp modelId="{1B3908B5-7B60-4B87-8364-5815913247B3}">
      <dsp:nvSpPr>
        <dsp:cNvPr id="0" name=""/>
        <dsp:cNvSpPr/>
      </dsp:nvSpPr>
      <dsp:spPr>
        <a:xfrm>
          <a:off x="541691" y="2453589"/>
          <a:ext cx="934099" cy="934099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B90C42E6-023D-4B4E-951F-D0A9AA615BFE}">
      <dsp:nvSpPr>
        <dsp:cNvPr id="0" name=""/>
        <dsp:cNvSpPr/>
      </dsp:nvSpPr>
      <dsp:spPr>
        <a:xfrm rot="10800000">
          <a:off x="73543" y="3639146"/>
          <a:ext cx="10647913" cy="934099"/>
        </a:xfrm>
        <a:prstGeom prst="homePlat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1912" tIns="110490" rIns="206248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>
              <a:latin typeface="Calibri"/>
              <a:ea typeface="Calibri"/>
              <a:cs typeface="Calibri"/>
            </a:rPr>
            <a:t>       Support for referencing, copyright, and accessibility</a:t>
          </a:r>
          <a:r>
            <a:rPr lang="en-GB" sz="2900" kern="1200"/>
            <a:t>.</a:t>
          </a:r>
        </a:p>
      </dsp:txBody>
      <dsp:txXfrm rot="10800000">
        <a:off x="307068" y="3639146"/>
        <a:ext cx="10414388" cy="934099"/>
      </dsp:txXfrm>
    </dsp:sp>
    <dsp:sp modelId="{29CE7826-F92E-4DFC-AA7E-190456F9561B}">
      <dsp:nvSpPr>
        <dsp:cNvPr id="0" name=""/>
        <dsp:cNvSpPr/>
      </dsp:nvSpPr>
      <dsp:spPr>
        <a:xfrm>
          <a:off x="450317" y="3500217"/>
          <a:ext cx="934099" cy="934099"/>
        </a:xfrm>
        <a:prstGeom prst="ellipse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CA944A-5BE0-46A9-9091-FEB119498ECA}">
      <dsp:nvSpPr>
        <dsp:cNvPr id="0" name=""/>
        <dsp:cNvSpPr/>
      </dsp:nvSpPr>
      <dsp:spPr>
        <a:xfrm>
          <a:off x="5246053" y="10592"/>
          <a:ext cx="1286302" cy="64315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alibri"/>
              <a:ea typeface="Calibri"/>
              <a:cs typeface="Calibri"/>
            </a:rPr>
            <a:t>Encyclopaedia/ Indices / Thesauri</a:t>
          </a:r>
        </a:p>
      </dsp:txBody>
      <dsp:txXfrm>
        <a:off x="5264890" y="29429"/>
        <a:ext cx="1248628" cy="605477"/>
      </dsp:txXfrm>
    </dsp:sp>
    <dsp:sp modelId="{63F89BE1-BDD1-4D57-86B0-8846999E12A8}">
      <dsp:nvSpPr>
        <dsp:cNvPr id="0" name=""/>
        <dsp:cNvSpPr/>
      </dsp:nvSpPr>
      <dsp:spPr>
        <a:xfrm rot="1983855">
          <a:off x="6424981" y="838326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6492512" y="883346"/>
        <a:ext cx="694174" cy="135062"/>
      </dsp:txXfrm>
    </dsp:sp>
    <dsp:sp modelId="{00B4D70B-0220-4EE7-9A21-23979DF0DEF2}">
      <dsp:nvSpPr>
        <dsp:cNvPr id="0" name=""/>
        <dsp:cNvSpPr/>
      </dsp:nvSpPr>
      <dsp:spPr>
        <a:xfrm>
          <a:off x="7146843" y="1248012"/>
          <a:ext cx="1286302" cy="64315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alibri"/>
              <a:ea typeface="Calibri"/>
              <a:cs typeface="Calibri"/>
            </a:rPr>
            <a:t>Books (Monographs)</a:t>
          </a:r>
        </a:p>
      </dsp:txBody>
      <dsp:txXfrm>
        <a:off x="7165680" y="1266849"/>
        <a:ext cx="1248628" cy="605477"/>
      </dsp:txXfrm>
    </dsp:sp>
    <dsp:sp modelId="{364CBA91-71A0-4E5F-99D0-B7E98D1A74D1}">
      <dsp:nvSpPr>
        <dsp:cNvPr id="0" name=""/>
        <dsp:cNvSpPr/>
      </dsp:nvSpPr>
      <dsp:spPr>
        <a:xfrm rot="5350418">
          <a:off x="7388542" y="2369864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7456073" y="2414884"/>
        <a:ext cx="694174" cy="135062"/>
      </dsp:txXfrm>
    </dsp:sp>
    <dsp:sp modelId="{028AE3D2-DF24-435A-B706-B87AF9949F73}">
      <dsp:nvSpPr>
        <dsp:cNvPr id="0" name=""/>
        <dsp:cNvSpPr/>
      </dsp:nvSpPr>
      <dsp:spPr>
        <a:xfrm>
          <a:off x="7173176" y="3073667"/>
          <a:ext cx="1286302" cy="64315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alibri"/>
              <a:ea typeface="Calibri"/>
              <a:cs typeface="Calibri"/>
            </a:rPr>
            <a:t>Articles from academic journals</a:t>
          </a:r>
        </a:p>
      </dsp:txBody>
      <dsp:txXfrm>
        <a:off x="7192013" y="3092504"/>
        <a:ext cx="1248628" cy="605477"/>
      </dsp:txXfrm>
    </dsp:sp>
    <dsp:sp modelId="{043F456B-9B7D-450F-B085-C0C8864015A4}">
      <dsp:nvSpPr>
        <dsp:cNvPr id="0" name=""/>
        <dsp:cNvSpPr/>
      </dsp:nvSpPr>
      <dsp:spPr>
        <a:xfrm rot="8943883">
          <a:off x="6525927" y="3940851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10800000">
        <a:off x="6593458" y="3985871"/>
        <a:ext cx="694174" cy="135062"/>
      </dsp:txXfrm>
    </dsp:sp>
    <dsp:sp modelId="{D802FF3F-A063-4C5B-AC40-C5DF7412C641}">
      <dsp:nvSpPr>
        <dsp:cNvPr id="0" name=""/>
        <dsp:cNvSpPr/>
      </dsp:nvSpPr>
      <dsp:spPr>
        <a:xfrm>
          <a:off x="5210953" y="4249675"/>
          <a:ext cx="1286302" cy="64315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alibri"/>
              <a:ea typeface="Calibri"/>
              <a:cs typeface="Calibri"/>
            </a:rPr>
            <a:t>Newspapers/Media Sources</a:t>
          </a:r>
        </a:p>
      </dsp:txBody>
      <dsp:txXfrm>
        <a:off x="5229790" y="4268512"/>
        <a:ext cx="1248628" cy="605477"/>
      </dsp:txXfrm>
    </dsp:sp>
    <dsp:sp modelId="{5D1D5594-71BF-47C9-A6E7-4832D2B205AE}">
      <dsp:nvSpPr>
        <dsp:cNvPr id="0" name=""/>
        <dsp:cNvSpPr/>
      </dsp:nvSpPr>
      <dsp:spPr>
        <a:xfrm rot="12664944">
          <a:off x="4366239" y="3936459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10800000">
        <a:off x="4433770" y="3981479"/>
        <a:ext cx="694174" cy="135062"/>
      </dsp:txXfrm>
    </dsp:sp>
    <dsp:sp modelId="{125A4995-2E74-44A6-998C-BB60CA9F6273}">
      <dsp:nvSpPr>
        <dsp:cNvPr id="0" name=""/>
        <dsp:cNvSpPr/>
      </dsp:nvSpPr>
      <dsp:spPr>
        <a:xfrm>
          <a:off x="3187335" y="3029798"/>
          <a:ext cx="1286302" cy="64315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alibri"/>
              <a:ea typeface="Calibri"/>
              <a:cs typeface="Calibri"/>
            </a:rPr>
            <a:t>Specialist documentation</a:t>
          </a:r>
        </a:p>
      </dsp:txBody>
      <dsp:txXfrm>
        <a:off x="3206172" y="3048635"/>
        <a:ext cx="1248628" cy="605477"/>
      </dsp:txXfrm>
    </dsp:sp>
    <dsp:sp modelId="{A47E8624-3C92-4B05-8A95-A43BAD487091}">
      <dsp:nvSpPr>
        <dsp:cNvPr id="0" name=""/>
        <dsp:cNvSpPr/>
      </dsp:nvSpPr>
      <dsp:spPr>
        <a:xfrm rot="16142981">
          <a:off x="3400947" y="2339336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10800000">
        <a:off x="3468478" y="2384356"/>
        <a:ext cx="694174" cy="135062"/>
      </dsp:txXfrm>
    </dsp:sp>
    <dsp:sp modelId="{5847A9D1-702D-4006-B96D-CAB48ECBEAD8}">
      <dsp:nvSpPr>
        <dsp:cNvPr id="0" name=""/>
        <dsp:cNvSpPr/>
      </dsp:nvSpPr>
      <dsp:spPr>
        <a:xfrm>
          <a:off x="3157494" y="1230827"/>
          <a:ext cx="1286302" cy="64315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alibri"/>
              <a:ea typeface="Calibri"/>
              <a:cs typeface="Calibri"/>
            </a:rPr>
            <a:t>Information found on the open web</a:t>
          </a:r>
        </a:p>
      </dsp:txBody>
      <dsp:txXfrm>
        <a:off x="3176331" y="1249664"/>
        <a:ext cx="1248628" cy="605477"/>
      </dsp:txXfrm>
    </dsp:sp>
    <dsp:sp modelId="{AECDF5C4-0598-4208-8845-FE9636222C1E}">
      <dsp:nvSpPr>
        <dsp:cNvPr id="0" name=""/>
        <dsp:cNvSpPr/>
      </dsp:nvSpPr>
      <dsp:spPr>
        <a:xfrm rot="19782271">
          <a:off x="4430306" y="829734"/>
          <a:ext cx="829236" cy="22510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4497837" y="874754"/>
        <a:ext cx="694174" cy="1350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DC8FAB-9193-4917-940F-11B4F49F5C7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5227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6072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1520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0319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None/>
            </a:pPr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2203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None/>
            </a:pPr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2203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B06F43E5-D80D-2132-85A5-9E93EB71712D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254" y="1062915"/>
            <a:ext cx="4748085" cy="474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990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16F4CD6-7B68-FF98-620E-1AE86D324876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03" y="1062915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778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6785A08C-D6DF-4D62-F633-BA0C10DFC9D7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92" y="997258"/>
            <a:ext cx="4862705" cy="486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982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76664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605498" y="1733719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/>
          </a:p>
        </p:txBody>
      </p:sp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5A8C3981-A309-E08F-9907-BF192465251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498" y="3195262"/>
            <a:ext cx="4792331" cy="821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000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EF300212-6ECD-4801-81F0-124B3F87929E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7422" y="6438786"/>
            <a:ext cx="1597155" cy="272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9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s://en.wikipedia.org/wiki/Library_anxiety" TargetMode="Externa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https://moodle.uwtsd.ac.uk/course/view.php?id=11455&amp;section=2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new.express.adobe.com/webpage/Hq1eFsKTCVmWS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0932" TargetMode="External"/><Relationship Id="rId7" Type="http://schemas.openxmlformats.org/officeDocument/2006/relationships/image" Target="../media/image25.png"/><Relationship Id="rId2" Type="http://schemas.openxmlformats.org/officeDocument/2006/relationships/hyperlink" Target="https://moodle.uwtsd.ac.uk/my/courses.php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moodle.uwtsd.ac.uk/mod/page/view.php?id=475602" TargetMode="External"/><Relationship Id="rId5" Type="http://schemas.openxmlformats.org/officeDocument/2006/relationships/hyperlink" Target="https://moodle.uwtsd.ac.uk/mod/page/view.php?id=475599" TargetMode="External"/><Relationship Id="rId4" Type="http://schemas.openxmlformats.org/officeDocument/2006/relationships/hyperlink" Target="https://digitalservices.uwtsd.ac.uk/library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0932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section.php?id=152563" TargetMode="Externa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notesSlide" Target="../notesSlides/notesSlide1.xml"/><Relationship Id="rId7" Type="http://schemas.openxmlformats.org/officeDocument/2006/relationships/diagramColors" Target="../diagrams/colors2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hapgood.us/2019/06/19/sift-the-four-moves/" TargetMode="External"/><Relationship Id="rId2" Type="http://schemas.openxmlformats.org/officeDocument/2006/relationships/slideLayout" Target="../slideLayouts/slideLayout10.xml"/><Relationship Id="rId1" Type="http://schemas.openxmlformats.org/officeDocument/2006/relationships/video" Target="https://www.youtube.com/embed/2WJN-U4j2_A?feature=oembed" TargetMode="External"/><Relationship Id="rId5" Type="http://schemas.openxmlformats.org/officeDocument/2006/relationships/hyperlink" Target="https://moodle.uwtsd.ac.uk/mod/page/view.php?id=475602" TargetMode="External"/><Relationship Id="rId4" Type="http://schemas.openxmlformats.org/officeDocument/2006/relationships/image" Target="../media/image3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hyperlink" Target="https://hwb.uwtsd.ac.uk/" TargetMode="Externa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digitalservices.uwtsd.ac.uk/library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hyperlink" Target="https://digitalservices.uwtsd.ac.uk/library/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digitalskills.uwtsd.ac.uk/" TargetMode="External"/><Relationship Id="rId5" Type="http://schemas.openxmlformats.org/officeDocument/2006/relationships/image" Target="../media/image39.png"/><Relationship Id="rId4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search?vid=44WHELF_UWTSD%3A44WHELF_UWTSD_VU1" TargetMode="External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moodle.uwtsd.ac.uk/mod/page/view.php?id=475600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digitalservices.uwtsd.ac.uk/library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ingonscreen.ac.uk/bob-curated-playlists/" TargetMode="External"/><Relationship Id="rId7" Type="http://schemas.openxmlformats.org/officeDocument/2006/relationships/image" Target="../media/image44.png"/><Relationship Id="rId2" Type="http://schemas.openxmlformats.org/officeDocument/2006/relationships/hyperlink" Target="https://librarysearch.uwtsd.ac.uk/permalink/44WHELF_UWTSD/ra52dq/alma99100361956202421" TargetMode="Externa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43.png"/><Relationship Id="rId5" Type="http://schemas.openxmlformats.org/officeDocument/2006/relationships/hyperlink" Target="https://learningonscreen.ac.uk/bob/how-to-use-bob/" TargetMode="External"/><Relationship Id="rId4" Type="http://schemas.openxmlformats.org/officeDocument/2006/relationships/hyperlink" Target="https://learningonscreen.ac.uk/ondemand/help.php/faq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slideLayout" Target="../slideLayouts/slideLayout10.xml"/><Relationship Id="rId1" Type="http://schemas.openxmlformats.org/officeDocument/2006/relationships/video" Target="https://www.youtube.com/embed/zapKvt6-v_4?feature=oembed" TargetMode="External"/><Relationship Id="rId5" Type="http://schemas.openxmlformats.org/officeDocument/2006/relationships/hyperlink" Target="https://librarysearch.uwtsd.ac.uk/permalink/44WHELF_UWTSD/11c0l68/alma99100116160302421" TargetMode="External"/><Relationship Id="rId4" Type="http://schemas.openxmlformats.org/officeDocument/2006/relationships/hyperlink" Target="https://connect.ebsco.com/s/article/New-EBSCOhost-Quick-Start-Guide?language=en_US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librarysearch.uwtsd.ac.uk/permalink/44WHELF_UWTSD/ra52dq/alma99100116160302421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moodle.uwtsd.ac.uk/course/section.php?id=193465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hyperlink" Target="https://digitalservices.uwtsd.ac.uk/library/" TargetMode="Externa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bristol.libguides.com/ai-and-the-library/using-the-craap-framework" TargetMode="External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jpeg"/><Relationship Id="rId3" Type="http://schemas.openxmlformats.org/officeDocument/2006/relationships/hyperlink" Target="https://moodle.uwtsd.ac.uk/course/view.php?id=11455" TargetMode="External"/><Relationship Id="rId7" Type="http://schemas.openxmlformats.org/officeDocument/2006/relationships/hyperlink" Target="https://digitalskills.uwtsd.ac.uk/" TargetMode="External"/><Relationship Id="rId2" Type="http://schemas.openxmlformats.org/officeDocument/2006/relationships/hyperlink" Target="https://whelf-uwtsd.alma.exlibrisgroup.com/leganto/public/44WHELF_UWTSD/lists/7517844970002421?auth=SAML" TargetMode="Externa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digitalservices.uwtsd.ac.uk/library/using-our-libraries/troubleshooting/" TargetMode="External"/><Relationship Id="rId5" Type="http://schemas.openxmlformats.org/officeDocument/2006/relationships/hyperlink" Target="https://digitalservices.uwtsd.ac.uk/library/using-our-libraries/locating-physical-resources/" TargetMode="External"/><Relationship Id="rId4" Type="http://schemas.openxmlformats.org/officeDocument/2006/relationships/hyperlink" Target="https://www.youtube.com/playlist?list=PL8VCrbt1ecOQowwz2oxP4SmV0q3gWXw04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services.uwtsd.ac.uk/library/" TargetMode="External"/><Relationship Id="rId3" Type="http://schemas.openxmlformats.org/officeDocument/2006/relationships/hyperlink" Target="mailto:l.ellis@uwtsd.ac.uk" TargetMode="External"/><Relationship Id="rId7" Type="http://schemas.openxmlformats.org/officeDocument/2006/relationships/image" Target="../media/image5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infoskills@uwtsd.ac.uk" TargetMode="External"/><Relationship Id="rId5" Type="http://schemas.openxmlformats.org/officeDocument/2006/relationships/hyperlink" Target="mailto:library@uwtsd.ac.uk" TargetMode="External"/><Relationship Id="rId10" Type="http://schemas.microsoft.com/office/2007/relationships/hdphoto" Target="../media/hdphoto1.wdp"/><Relationship Id="rId4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Relationship Id="rId9" Type="http://schemas.openxmlformats.org/officeDocument/2006/relationships/image" Target="../media/image38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724190"/>
            <a:ext cx="5435249" cy="104685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Finding and using the library resources</a:t>
            </a:r>
          </a:p>
          <a:p>
            <a:r>
              <a:rPr lang="en-GB">
                <a:latin typeface="Calibri"/>
                <a:ea typeface="Calibri"/>
                <a:cs typeface="Calibri"/>
              </a:rPr>
              <a:t>Lisa Ellis (IMH Librarian)</a:t>
            </a:r>
            <a:endParaRPr lang="en-US"/>
          </a:p>
          <a:p>
            <a:r>
              <a:rPr lang="en-GB">
                <a:latin typeface="Calibri"/>
                <a:ea typeface="Calibri"/>
                <a:cs typeface="Calibri"/>
              </a:rPr>
              <a:t>September 2025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1822623"/>
            <a:ext cx="5446198" cy="2225400"/>
          </a:xfrm>
        </p:spPr>
        <p:txBody>
          <a:bodyPr/>
          <a:lstStyle/>
          <a:p>
            <a:r>
              <a:rPr lang="en-GB"/>
              <a:t>Introduction to the library.</a:t>
            </a:r>
            <a:br>
              <a:rPr lang="en-GB"/>
            </a:br>
            <a:endParaRPr lang="en-GB"/>
          </a:p>
        </p:txBody>
      </p:sp>
      <p:pic>
        <p:nvPicPr>
          <p:cNvPr id="10" name="Picture Placeholder 9" descr="A library with tables and chairs">
            <a:extLst>
              <a:ext uri="{FF2B5EF4-FFF2-40B4-BE49-F238E27FC236}">
                <a16:creationId xmlns:a16="http://schemas.microsoft.com/office/drawing/2014/main" id="{1DC3134F-7F12-F649-7986-59D16D98D45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" b="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99625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49DD9D2-59E7-5D4D-3689-27BCED925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ctr">
            <a:normAutofit/>
          </a:bodyPr>
          <a:lstStyle/>
          <a:p>
            <a:r>
              <a:rPr lang="en-GB"/>
              <a:t>Library Anxiety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4EF025-8539-9D9B-BA0B-2D166BC9E1E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19963" y="1626769"/>
            <a:ext cx="5823328" cy="457404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Library anxiety </a:t>
            </a:r>
            <a:r>
              <a:rPr lang="en-GB" sz="2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a recognised phenomenon and affects a significant number of students, (particularly those returning to education after a long time, or for the first time). </a:t>
            </a:r>
          </a:p>
          <a:p>
            <a:pPr marL="0" indent="0">
              <a:buNone/>
            </a:pPr>
            <a:r>
              <a:rPr lang="en-GB" sz="2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Students may experience a range of emotions when entering or using a library, which can leave them feeling:</a:t>
            </a:r>
          </a:p>
          <a:p>
            <a:pPr marL="0" indent="0">
              <a:buNone/>
            </a:pPr>
            <a:endParaRPr lang="en-GB" sz="2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Arial" panose="05000000000000000000" pitchFamily="2" charset="2"/>
              <a:buChar char="•"/>
            </a:pPr>
            <a:r>
              <a:rPr lang="en-GB" sz="2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Anxious.</a:t>
            </a:r>
          </a:p>
          <a:p>
            <a:pPr lvl="1">
              <a:buFont typeface="Arial" panose="05000000000000000000" pitchFamily="2" charset="2"/>
              <a:buChar char="•"/>
            </a:pPr>
            <a:r>
              <a:rPr lang="en-GB" sz="2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Overwhelmed.</a:t>
            </a:r>
          </a:p>
          <a:p>
            <a:pPr lvl="1">
              <a:buFont typeface="Arial" panose="05000000000000000000" pitchFamily="2" charset="2"/>
              <a:buChar char="•"/>
            </a:pPr>
            <a:r>
              <a:rPr lang="en-GB" sz="2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Inferior or intimidated.</a:t>
            </a:r>
          </a:p>
          <a:p>
            <a:pPr lvl="1">
              <a:buFont typeface="Arial" panose="05000000000000000000" pitchFamily="2" charset="2"/>
              <a:buChar char="•"/>
            </a:pPr>
            <a:r>
              <a:rPr lang="en-GB" sz="2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Inadequate.</a:t>
            </a:r>
          </a:p>
          <a:p>
            <a:pPr marL="0" indent="0">
              <a:buNone/>
            </a:pPr>
            <a:endParaRPr lang="en-GB" sz="2200"/>
          </a:p>
          <a:p>
            <a:pPr>
              <a:buFont typeface="Arial" panose="05000000000000000000" pitchFamily="2" charset="2"/>
              <a:buChar char="•"/>
            </a:pPr>
            <a:endParaRPr lang="en-GB" sz="2200"/>
          </a:p>
          <a:p>
            <a:pPr>
              <a:buFont typeface="Arial" panose="05000000000000000000" pitchFamily="2" charset="2"/>
              <a:buChar char="•"/>
            </a:pPr>
            <a:endParaRPr lang="en-GB" sz="2200"/>
          </a:p>
          <a:p>
            <a:pPr marL="0" indent="0">
              <a:buNone/>
            </a:pPr>
            <a:endParaRPr lang="en-GB" sz="2200"/>
          </a:p>
          <a:p>
            <a:pPr>
              <a:buFont typeface="Arial" panose="05000000000000000000" pitchFamily="2" charset="2"/>
              <a:buChar char="•"/>
            </a:pPr>
            <a:endParaRPr lang="en-GB" sz="2200"/>
          </a:p>
          <a:p>
            <a:pPr>
              <a:buFont typeface="Arial" panose="05000000000000000000" pitchFamily="2" charset="2"/>
              <a:buChar char="•"/>
            </a:pPr>
            <a:endParaRPr lang="en-GB" sz="2200"/>
          </a:p>
        </p:txBody>
      </p:sp>
      <p:pic>
        <p:nvPicPr>
          <p:cNvPr id="7" name="Picture 6" descr="Stressed woman working at home">
            <a:extLst>
              <a:ext uri="{FF2B5EF4-FFF2-40B4-BE49-F238E27FC236}">
                <a16:creationId xmlns:a16="http://schemas.microsoft.com/office/drawing/2014/main" id="{5D3EC273-39B0-FF39-76E6-3C5A53D4A28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20" r="-1" b="-1"/>
          <a:stretch>
            <a:fillRect/>
          </a:stretch>
        </p:blipFill>
        <p:spPr>
          <a:xfrm>
            <a:off x="6559312" y="1482995"/>
            <a:ext cx="5302509" cy="457404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32492434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FE2B1-B12B-6C72-3634-A19D36C1C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Support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FB427E2B-C582-BAC3-7986-6CB12FC11DBF}"/>
              </a:ext>
            </a:extLst>
          </p:cNvPr>
          <p:cNvGraphicFramePr>
            <a:graphicFrameLocks noGrp="1"/>
          </p:cNvGraphicFramePr>
          <p:nvPr>
            <p:ph sz="quarter" idx="10"/>
          </p:nvPr>
        </p:nvGraphicFramePr>
        <p:xfrm>
          <a:off x="698500" y="1592263"/>
          <a:ext cx="10795000" cy="45735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25065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50385-681D-4C58-B214-B7B0A67A3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Academic Liaison Librarian (ALL)</a:t>
            </a:r>
          </a:p>
        </p:txBody>
      </p:sp>
      <p:pic>
        <p:nvPicPr>
          <p:cNvPr id="4" name="Picture 4" descr="A picture containing wall, indoor, posing&#10;&#10;Description automatically generated">
            <a:extLst>
              <a:ext uri="{FF2B5EF4-FFF2-40B4-BE49-F238E27FC236}">
                <a16:creationId xmlns:a16="http://schemas.microsoft.com/office/drawing/2014/main" id="{708ADCEF-FBB6-4D0C-B5EE-B0E19377A3A0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9402552" y="1661835"/>
            <a:ext cx="2038635" cy="209802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66D30F-0DEA-47A8-BA92-C17EFEBAEB1E}"/>
              </a:ext>
            </a:extLst>
          </p:cNvPr>
          <p:cNvSpPr txBox="1"/>
          <p:nvPr/>
        </p:nvSpPr>
        <p:spPr>
          <a:xfrm>
            <a:off x="967798" y="1717424"/>
            <a:ext cx="7609550" cy="1569660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solidFill>
                  <a:schemeClr val="accent2"/>
                </a:solidFill>
                <a:latin typeface="Calibri"/>
                <a:cs typeface="Arial"/>
              </a:rPr>
              <a:t>Lisa Ellis </a:t>
            </a:r>
            <a:endParaRPr lang="en-GB" sz="3200" b="1">
              <a:solidFill>
                <a:schemeClr val="accent2"/>
              </a:solidFill>
              <a:latin typeface="Calibri"/>
              <a:ea typeface="Calibri"/>
              <a:cs typeface="Arial"/>
            </a:endParaRPr>
          </a:p>
          <a:p>
            <a:r>
              <a:rPr lang="en-GB" sz="3200">
                <a:latin typeface="Calibri"/>
                <a:cs typeface="Arial"/>
              </a:rPr>
              <a:t>Institute of Management &amp; Health (IMH)</a:t>
            </a:r>
            <a:endParaRPr lang="en-GB" sz="3200">
              <a:latin typeface="Calibri"/>
              <a:ea typeface="Calibri"/>
              <a:cs typeface="Arial"/>
            </a:endParaRPr>
          </a:p>
          <a:p>
            <a:r>
              <a:rPr lang="en-GB" sz="3200" b="1">
                <a:latin typeface="Calibri"/>
                <a:cs typeface="Arial"/>
              </a:rPr>
              <a:t>Email:  </a:t>
            </a:r>
            <a:r>
              <a:rPr lang="en-GB" sz="3200">
                <a:latin typeface="Calibri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l.ellis@uwtsd.ac.uk</a:t>
            </a:r>
            <a:endParaRPr lang="en-GB" sz="3200">
              <a:latin typeface="Calibri"/>
              <a:ea typeface="Calibri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9E8C04-E35C-40C5-81B5-0458F5634362}"/>
              </a:ext>
            </a:extLst>
          </p:cNvPr>
          <p:cNvSpPr txBox="1"/>
          <p:nvPr/>
        </p:nvSpPr>
        <p:spPr>
          <a:xfrm>
            <a:off x="967798" y="4852174"/>
            <a:ext cx="10988956" cy="1077218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ONSITE: </a:t>
            </a:r>
            <a:r>
              <a:rPr lang="en-GB" sz="3200" b="1">
                <a:latin typeface="Calibri"/>
                <a:ea typeface="+mn-lt"/>
                <a:cs typeface="+mn-lt"/>
              </a:rPr>
              <a:t>Swansea Campus (Y Fforwm)</a:t>
            </a:r>
            <a:r>
              <a:rPr lang="en-US" sz="3200" b="1">
                <a:latin typeface="Calibri"/>
                <a:cs typeface="Calibri Light"/>
              </a:rPr>
              <a:t> </a:t>
            </a:r>
            <a:r>
              <a:rPr lang="en-US" sz="3200">
                <a:latin typeface="Calibri"/>
                <a:cs typeface="Calibri Light"/>
              </a:rPr>
              <a:t>usually </a:t>
            </a:r>
            <a:r>
              <a:rPr lang="en-US" sz="3200">
                <a:latin typeface="Calibri"/>
                <a:ea typeface="Calibri"/>
                <a:cs typeface="Calibri"/>
              </a:rPr>
              <a:t>3 days per week </a:t>
            </a:r>
            <a:endParaRPr lang="en-GB" sz="3200">
              <a:ea typeface="Calibri Light"/>
              <a:cs typeface="Calibri Light"/>
            </a:endParaRPr>
          </a:p>
          <a:p>
            <a:r>
              <a:rPr lang="en-GB" sz="3200" b="1">
                <a:solidFill>
                  <a:schemeClr val="accent2"/>
                </a:solidFill>
                <a:latin typeface="Calibri"/>
                <a:cs typeface="Calibri Light"/>
              </a:rPr>
              <a:t>ONLINE:</a:t>
            </a:r>
            <a:r>
              <a:rPr lang="en-GB" sz="3200" b="1">
                <a:latin typeface="Calibri"/>
                <a:cs typeface="Calibri Light"/>
              </a:rPr>
              <a:t> </a:t>
            </a:r>
            <a:r>
              <a:rPr lang="en-GB" sz="3200">
                <a:latin typeface="Calibri"/>
                <a:cs typeface="Calibri Light"/>
              </a:rPr>
              <a:t>Monday to Friday, 9am - 4:30pm</a:t>
            </a:r>
            <a:endParaRPr lang="en-GB" sz="3200">
              <a:latin typeface="Calibri"/>
              <a:ea typeface="Calibri"/>
              <a:cs typeface="Calibri Light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795FB47-D6E2-7C50-8EDC-662BDFCF2546}"/>
              </a:ext>
            </a:extLst>
          </p:cNvPr>
          <p:cNvCxnSpPr>
            <a:cxnSpLocks/>
          </p:cNvCxnSpPr>
          <p:nvPr/>
        </p:nvCxnSpPr>
        <p:spPr>
          <a:xfrm flipV="1">
            <a:off x="2642250" y="4317334"/>
            <a:ext cx="6904137" cy="2498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55285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F4AE6-8A15-1B68-F2F2-8929989FD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Sign up to Online Infoskills Tutorials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1382BC-EB6A-FAD6-C1A8-F8AF5A78FC01}"/>
              </a:ext>
            </a:extLst>
          </p:cNvPr>
          <p:cNvSpPr txBox="1"/>
          <p:nvPr/>
        </p:nvSpPr>
        <p:spPr>
          <a:xfrm flipH="1">
            <a:off x="246392" y="1329392"/>
            <a:ext cx="1149296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Our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Online Infoskills</a:t>
            </a:r>
            <a:r>
              <a:rPr lang="en-GB" sz="240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Programme</a:t>
            </a:r>
            <a:r>
              <a:rPr lang="en-GB" sz="240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is designed to create opportunities for you to:</a:t>
            </a: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Develop your transferable academic and information skills.</a:t>
            </a: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Improve both your academic success and employability. </a:t>
            </a:r>
          </a:p>
        </p:txBody>
      </p:sp>
      <p:pic>
        <p:nvPicPr>
          <p:cNvPr id="1026" name="Picture 2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E4FC813A-9A01-0E6B-19BC-F33EFDCB54D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25"/>
          <a:stretch>
            <a:fillRect/>
          </a:stretch>
        </p:blipFill>
        <p:spPr bwMode="auto">
          <a:xfrm>
            <a:off x="8954218" y="2671273"/>
            <a:ext cx="3140113" cy="2981325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4C3C304-80D1-9F49-8221-D414A9537F05}"/>
              </a:ext>
            </a:extLst>
          </p:cNvPr>
          <p:cNvSpPr txBox="1"/>
          <p:nvPr/>
        </p:nvSpPr>
        <p:spPr>
          <a:xfrm>
            <a:off x="1078084" y="3668494"/>
            <a:ext cx="7134513" cy="2308324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pPr algn="l" rtl="0" fontAlgn="base"/>
            <a:r>
              <a:rPr lang="en-US" sz="2400" b="0" i="0" u="none" strike="noStrike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Scan the code (using your camera on your phone) to find out more about:</a:t>
            </a:r>
            <a:r>
              <a:rPr lang="en-US" sz="24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/>
            <a:r>
              <a:rPr lang="en-US" sz="24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Why information literacy is important.</a:t>
            </a:r>
            <a:r>
              <a:rPr lang="en-US" sz="24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</a:p>
          <a:p>
            <a:pPr algn="l" rtl="0" fontAlgn="base"/>
            <a:endParaRPr lang="en-US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How to access the relevant units. </a:t>
            </a:r>
            <a:r>
              <a:rPr lang="en-US" sz="24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7108FC-E973-71A9-3E73-0FDA272E4760}"/>
              </a:ext>
            </a:extLst>
          </p:cNvPr>
          <p:cNvSpPr txBox="1"/>
          <p:nvPr/>
        </p:nvSpPr>
        <p:spPr>
          <a:xfrm>
            <a:off x="9981262" y="5848128"/>
            <a:ext cx="1587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Online Link</a:t>
            </a:r>
            <a:endParaRPr lang="en-GB" sz="20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78812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Online Resource Lists – your shortcut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442600-79FE-4D35-3435-B4440D87EA1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64514" y="2444214"/>
            <a:ext cx="5074998" cy="2481719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0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0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🧭</a:t>
            </a:r>
            <a:r>
              <a:rPr lang="en-GB" sz="24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24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Where to Find Them: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 your </a:t>
            </a: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Moodle</a:t>
            </a:r>
            <a:r>
              <a:rPr lang="en-GB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 </a:t>
            </a: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course pages</a:t>
            </a:r>
            <a:r>
              <a:rPr lang="en-GB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 through the </a:t>
            </a: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Library website</a:t>
            </a:r>
            <a:r>
              <a:rPr lang="en-GB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.</a:t>
            </a:r>
            <a:endParaRPr lang="en-GB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✅ All managed by the library for: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Easy  and direct access.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25F6F5-B8B7-8979-1BCA-37B0F1F4C976}"/>
              </a:ext>
            </a:extLst>
          </p:cNvPr>
          <p:cNvSpPr txBox="1"/>
          <p:nvPr/>
        </p:nvSpPr>
        <p:spPr>
          <a:xfrm>
            <a:off x="164514" y="1421361"/>
            <a:ext cx="687464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 lecturers have already selected  key books, articles, and materials to begin your research- and they’re all in one place!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0E654F-B671-3A9F-4219-525883B430EC}"/>
              </a:ext>
            </a:extLst>
          </p:cNvPr>
          <p:cNvSpPr txBox="1"/>
          <p:nvPr/>
        </p:nvSpPr>
        <p:spPr>
          <a:xfrm>
            <a:off x="289194" y="5727426"/>
            <a:ext cx="51890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alibri "/>
              </a:rPr>
              <a:t>N.B. You must sign into your list to access.</a:t>
            </a:r>
            <a:endParaRPr lang="en-US" sz="2000" b="1">
              <a:solidFill>
                <a:schemeClr val="accent2"/>
              </a:solidFill>
              <a:latin typeface="Calibri 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879F13-B22F-7ED1-7604-22A1F044EFFC}"/>
              </a:ext>
            </a:extLst>
          </p:cNvPr>
          <p:cNvSpPr txBox="1"/>
          <p:nvPr/>
        </p:nvSpPr>
        <p:spPr>
          <a:xfrm>
            <a:off x="7596996" y="1339395"/>
            <a:ext cx="4548996" cy="1283910"/>
          </a:xfrm>
          <a:prstGeom prst="leftArrow">
            <a:avLst/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Infoskills Unit Link: </a:t>
            </a:r>
            <a:r>
              <a:rPr lang="en-GB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Identifying Information</a:t>
            </a:r>
            <a:endPara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hlinkClick r:id="rId6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endPara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6B00FE1-38F8-A35D-86A8-38EFF13CE38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58147" y="2804030"/>
            <a:ext cx="6769339" cy="317407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30498199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7C2DACD-CE7C-6993-0FD3-4E47E68ECC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989" y="1980645"/>
            <a:ext cx="9944172" cy="354526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Your online resource list on Moodle...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46BCAE-3EB5-D342-D5EC-C9527748EF8E}"/>
              </a:ext>
            </a:extLst>
          </p:cNvPr>
          <p:cNvSpPr txBox="1"/>
          <p:nvPr/>
        </p:nvSpPr>
        <p:spPr>
          <a:xfrm>
            <a:off x="343961" y="5730632"/>
            <a:ext cx="1119682" cy="3796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hlinkClick r:id="rId3"/>
              </a:rPr>
              <a:t>Moodle</a:t>
            </a:r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A454213-152A-A328-1D4C-ECDDE6600F26}"/>
              </a:ext>
            </a:extLst>
          </p:cNvPr>
          <p:cNvSpPr txBox="1"/>
          <p:nvPr/>
        </p:nvSpPr>
        <p:spPr>
          <a:xfrm>
            <a:off x="10448879" y="2857143"/>
            <a:ext cx="15418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Calibri "/>
              </a:rPr>
              <a:t>Click on block drawer to display list.</a:t>
            </a:r>
            <a:endParaRPr lang="en-US">
              <a:latin typeface="Calibri "/>
            </a:endParaRPr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3D7F777F-7E39-9098-EDF3-153FFD3CD12F}"/>
              </a:ext>
            </a:extLst>
          </p:cNvPr>
          <p:cNvSpPr/>
          <p:nvPr/>
        </p:nvSpPr>
        <p:spPr>
          <a:xfrm rot="4213705">
            <a:off x="10715614" y="3532733"/>
            <a:ext cx="269272" cy="904929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7898418F-34FF-0828-0A67-C31C3AE6CB06}"/>
              </a:ext>
            </a:extLst>
          </p:cNvPr>
          <p:cNvSpPr/>
          <p:nvPr/>
        </p:nvSpPr>
        <p:spPr>
          <a:xfrm rot="7588194">
            <a:off x="10901956" y="2085309"/>
            <a:ext cx="269272" cy="904929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F897DD9-0D3D-819D-7251-ECCFA8E848FA}"/>
              </a:ext>
            </a:extLst>
          </p:cNvPr>
          <p:cNvSpPr txBox="1"/>
          <p:nvPr/>
        </p:nvSpPr>
        <p:spPr>
          <a:xfrm>
            <a:off x="10662096" y="4800939"/>
            <a:ext cx="14683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Calibri "/>
              </a:rPr>
              <a:t>Click hyperlink to access your list.</a:t>
            </a:r>
            <a:endParaRPr lang="en-US">
              <a:latin typeface="Calibri 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A232C9-14E6-FF5B-50D9-F85543CA14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22203" y="2013152"/>
            <a:ext cx="313425" cy="31141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439A619-D705-2E83-DA38-A1D78A8A76D1}"/>
              </a:ext>
            </a:extLst>
          </p:cNvPr>
          <p:cNvSpPr/>
          <p:nvPr/>
        </p:nvSpPr>
        <p:spPr>
          <a:xfrm>
            <a:off x="8861890" y="3329796"/>
            <a:ext cx="1477307" cy="888521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8689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Person at library">
            <a:extLst>
              <a:ext uri="{FF2B5EF4-FFF2-40B4-BE49-F238E27FC236}">
                <a16:creationId xmlns:a16="http://schemas.microsoft.com/office/drawing/2014/main" id="{B5EAAA94-C19B-5B98-080F-9024E98FC81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1721" r="11721"/>
          <a:stretch/>
        </p:blipFill>
        <p:spPr/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30B82F5-094E-4D53-FBD4-74C549A8C8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6234" y="1404556"/>
            <a:ext cx="3670481" cy="42256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i="0">
                <a:ea typeface="Calibri Light"/>
                <a:cs typeface="Calibri Light"/>
              </a:rPr>
              <a:t>Information is everywhere. </a:t>
            </a:r>
          </a:p>
          <a:p>
            <a:endParaRPr lang="en-US">
              <a:ea typeface="Calibri Light"/>
              <a:cs typeface="Calibri Light"/>
            </a:endParaRPr>
          </a:p>
          <a:p>
            <a:r>
              <a:rPr lang="en-US" i="0">
                <a:ea typeface="Calibri Light"/>
                <a:cs typeface="Calibri Light"/>
              </a:rPr>
              <a:t>Choosing the </a:t>
            </a:r>
            <a:r>
              <a:rPr lang="en-US">
                <a:ea typeface="Calibri Light"/>
                <a:cs typeface="Calibri Light"/>
              </a:rPr>
              <a:t>right information</a:t>
            </a:r>
            <a:r>
              <a:rPr lang="en-US" i="0">
                <a:ea typeface="Calibri Light"/>
                <a:cs typeface="Calibri Light"/>
              </a:rPr>
              <a:t> is an essential academic skill!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6ACF80-6D6E-694D-FD98-BCFCE41D0F54}"/>
              </a:ext>
            </a:extLst>
          </p:cNvPr>
          <p:cNvSpPr txBox="1"/>
          <p:nvPr/>
        </p:nvSpPr>
        <p:spPr>
          <a:xfrm>
            <a:off x="6343291" y="483338"/>
            <a:ext cx="5848709" cy="1834158"/>
          </a:xfrm>
          <a:prstGeom prst="leftArrow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Infoskills Unit Link: </a:t>
            </a:r>
            <a:r>
              <a:rPr lang="en-GB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Finding and Using Information</a:t>
            </a:r>
            <a:endParaRPr lang="en-GB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73011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6"/>
          <p:cNvGraphicFramePr>
            <a:graphicFrameLocks/>
          </p:cNvGraphicFramePr>
          <p:nvPr/>
        </p:nvGraphicFramePr>
        <p:xfrm>
          <a:off x="-29063" y="1293675"/>
          <a:ext cx="11708210" cy="4894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6852452" y="1480495"/>
            <a:ext cx="3519624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>
                <a:latin typeface="Calibri"/>
                <a:ea typeface="Calibri"/>
                <a:cs typeface="Calibri"/>
              </a:rPr>
              <a:t>Understanding key terms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736340" y="2357551"/>
            <a:ext cx="3334597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>
                <a:latin typeface="Calibri"/>
                <a:ea typeface="Calibri"/>
                <a:cs typeface="Calibri"/>
              </a:rPr>
              <a:t>Background and in-depth information, on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a specific subject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612264" y="4244634"/>
            <a:ext cx="351962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Recent research, in-depth on a specific topic within a subject.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51444" y="5727568"/>
            <a:ext cx="5219493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How a topic is discussed in the media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30293" y="4897164"/>
            <a:ext cx="3123659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>
                <a:latin typeface="Calibri"/>
                <a:ea typeface="Calibri"/>
                <a:cs typeface="Calibri"/>
              </a:rPr>
              <a:t>Legislation? Statistics? 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Official publications?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53462" y="2126711"/>
            <a:ext cx="2297617" cy="46166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2400">
                <a:latin typeface="Calibri"/>
                <a:ea typeface="Calibri"/>
                <a:cs typeface="Calibri"/>
              </a:rPr>
              <a:t>Topic-dependent</a:t>
            </a:r>
          </a:p>
        </p:txBody>
      </p:sp>
      <p:sp>
        <p:nvSpPr>
          <p:cNvPr id="10" name="Oval 9"/>
          <p:cNvSpPr/>
          <p:nvPr/>
        </p:nvSpPr>
        <p:spPr>
          <a:xfrm>
            <a:off x="4924043" y="2881845"/>
            <a:ext cx="1800200" cy="1718900"/>
          </a:xfrm>
          <a:prstGeom prst="ellipse">
            <a:avLst/>
          </a:prstGeom>
          <a:solidFill>
            <a:srgbClr val="0070C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>
                <a:latin typeface="Calibri"/>
                <a:ea typeface="Calibri"/>
                <a:cs typeface="Calibri"/>
              </a:rPr>
              <a:t>Types of material</a:t>
            </a: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1C0F453C-0F68-B667-752F-A2E0B8307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410" y="236455"/>
            <a:ext cx="10678259" cy="751480"/>
          </a:xfrm>
        </p:spPr>
        <p:txBody>
          <a:bodyPr>
            <a:normAutofit/>
          </a:bodyPr>
          <a:lstStyle/>
          <a:p>
            <a:r>
              <a:rPr lang="en-GB" sz="4000"/>
              <a:t>Types of information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7F40B3-1E11-2B13-7811-2067F773E618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9C49BE-C281-4121-9303-AB9B2EACC87E}" type="slidenum">
              <a:rPr lang="en-GB" smtClean="0"/>
              <a:t>9</a:t>
            </a:fld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343331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7156B-7ED2-A4A5-617C-D5B6666A8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40" y="189739"/>
            <a:ext cx="12408194" cy="1003916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Where to begin searching for academic information.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F94009-3061-4905-4E27-E2928B965E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537" y="1581260"/>
            <a:ext cx="5172075" cy="21621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4E91C9E-1B7B-4A3F-4681-C78BB0A0CA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4612" y="1676510"/>
            <a:ext cx="5191125" cy="20669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7170701-9040-6B38-EDAC-AD00F69E3F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14612" y="3743435"/>
            <a:ext cx="5324475" cy="24098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DE417AB-C5DD-BC61-A80F-5E613B2944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536" y="3743435"/>
            <a:ext cx="5172076" cy="240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699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65FD9-7B6A-8B7E-0618-7AD3DAE32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Evaluating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B13B0-6C8B-BE66-3283-9EF3E023B3D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51256" y="1556971"/>
            <a:ext cx="7054757" cy="7802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Consider </a:t>
            </a:r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the source and quality of the information you are using. </a:t>
            </a:r>
          </a:p>
          <a:p>
            <a:pPr marL="0" indent="0">
              <a:buNone/>
            </a:pPr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Apply</a:t>
            </a:r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 critical thinking and reasoning using the </a:t>
            </a:r>
            <a:r>
              <a:rPr lang="en-GB" sz="200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CRAAP</a:t>
            </a:r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 test or </a:t>
            </a:r>
            <a:r>
              <a:rPr lang="en-GB" sz="200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SIFT. 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A9E2B70-896C-D70A-1D3D-A3F8E90307BD}"/>
              </a:ext>
            </a:extLst>
          </p:cNvPr>
          <p:cNvGrpSpPr/>
          <p:nvPr/>
        </p:nvGrpSpPr>
        <p:grpSpPr>
          <a:xfrm>
            <a:off x="1042409" y="3029018"/>
            <a:ext cx="1648796" cy="2862322"/>
            <a:chOff x="698241" y="2989595"/>
            <a:chExt cx="1648796" cy="2862322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EF565730-5568-37E4-29A5-BE4D062D1A5B}"/>
                </a:ext>
              </a:extLst>
            </p:cNvPr>
            <p:cNvSpPr txBox="1"/>
            <p:nvPr/>
          </p:nvSpPr>
          <p:spPr>
            <a:xfrm>
              <a:off x="698241" y="2989595"/>
              <a:ext cx="593965" cy="28623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R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A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A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P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F44FDBC5-170E-5696-3F68-9BCCCF95A879}"/>
                </a:ext>
              </a:extLst>
            </p:cNvPr>
            <p:cNvSpPr txBox="1"/>
            <p:nvPr/>
          </p:nvSpPr>
          <p:spPr>
            <a:xfrm>
              <a:off x="1002303" y="3095355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urrency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FD654139-2E49-B9C1-239E-1977386FCC1D}"/>
                </a:ext>
              </a:extLst>
            </p:cNvPr>
            <p:cNvSpPr txBox="1"/>
            <p:nvPr/>
          </p:nvSpPr>
          <p:spPr>
            <a:xfrm>
              <a:off x="1034664" y="3666530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elevance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7D8129C2-19BF-0C18-08E4-DDB8A8CD1E03}"/>
                </a:ext>
              </a:extLst>
            </p:cNvPr>
            <p:cNvSpPr txBox="1"/>
            <p:nvPr/>
          </p:nvSpPr>
          <p:spPr>
            <a:xfrm>
              <a:off x="1034663" y="4215730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uthority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E101AD1E-28CB-2E3E-20BA-D07E5F2148D6}"/>
                </a:ext>
              </a:extLst>
            </p:cNvPr>
            <p:cNvSpPr txBox="1"/>
            <p:nvPr/>
          </p:nvSpPr>
          <p:spPr>
            <a:xfrm>
              <a:off x="1034663" y="4748236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ccuracy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714F0F62-9EC8-3453-9B49-935FBCEDF923}"/>
                </a:ext>
              </a:extLst>
            </p:cNvPr>
            <p:cNvSpPr txBox="1"/>
            <p:nvPr/>
          </p:nvSpPr>
          <p:spPr>
            <a:xfrm>
              <a:off x="981218" y="5280742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urpose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0CABB8F-7514-D127-5D1F-58280B099BB3}"/>
              </a:ext>
            </a:extLst>
          </p:cNvPr>
          <p:cNvGrpSpPr/>
          <p:nvPr/>
        </p:nvGrpSpPr>
        <p:grpSpPr>
          <a:xfrm>
            <a:off x="7666800" y="3190016"/>
            <a:ext cx="4260549" cy="2308324"/>
            <a:chOff x="7856620" y="3203250"/>
            <a:chExt cx="4260549" cy="2308324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7A732E86-8468-4A8B-DC01-92FB6171A4B0}"/>
                </a:ext>
              </a:extLst>
            </p:cNvPr>
            <p:cNvSpPr txBox="1"/>
            <p:nvPr/>
          </p:nvSpPr>
          <p:spPr>
            <a:xfrm>
              <a:off x="7856620" y="3203250"/>
              <a:ext cx="593965" cy="23083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S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I</a:t>
              </a:r>
            </a:p>
            <a:p>
              <a:r>
                <a:rPr lang="en-GB" sz="3600" b="1">
                  <a:solidFill>
                    <a:schemeClr val="accent2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FT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52520716-CC2A-F0DD-697B-3B0CE7E12288}"/>
                </a:ext>
              </a:extLst>
            </p:cNvPr>
            <p:cNvSpPr txBox="1"/>
            <p:nvPr/>
          </p:nvSpPr>
          <p:spPr>
            <a:xfrm>
              <a:off x="8093932" y="3327556"/>
              <a:ext cx="13123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>
                  <a:latin typeface="Calibri" panose="020F0502020204030204" pitchFamily="34" charset="0"/>
                  <a:cs typeface="Calibri" panose="020F0502020204030204" pitchFamily="34" charset="0"/>
                </a:rPr>
                <a:t>top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83075980-2496-DAD4-477C-BBD6FAA536F7}"/>
                </a:ext>
              </a:extLst>
            </p:cNvPr>
            <p:cNvSpPr txBox="1"/>
            <p:nvPr/>
          </p:nvSpPr>
          <p:spPr>
            <a:xfrm>
              <a:off x="8023810" y="3843224"/>
              <a:ext cx="215899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nvestigate</a:t>
              </a:r>
              <a:endParaRPr lang="en-GB" sz="24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7E266362-15A6-9A9D-0677-4585B820E1D8}"/>
                </a:ext>
              </a:extLst>
            </p:cNvPr>
            <p:cNvSpPr txBox="1"/>
            <p:nvPr/>
          </p:nvSpPr>
          <p:spPr>
            <a:xfrm>
              <a:off x="8093931" y="4429195"/>
              <a:ext cx="310284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err="1">
                  <a:latin typeface="Calibri" panose="020F0502020204030204" pitchFamily="34" charset="0"/>
                  <a:cs typeface="Calibri" panose="020F0502020204030204" pitchFamily="34" charset="0"/>
                </a:rPr>
                <a:t>ind</a:t>
              </a:r>
              <a:r>
                <a:rPr lang="en-GB" sz="2400">
                  <a:latin typeface="Calibri" panose="020F0502020204030204" pitchFamily="34" charset="0"/>
                  <a:cs typeface="Calibri" panose="020F0502020204030204" pitchFamily="34" charset="0"/>
                </a:rPr>
                <a:t> better coverage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441C7468-FAF2-7E05-E4A6-088DF97431B1}"/>
                </a:ext>
              </a:extLst>
            </p:cNvPr>
            <p:cNvSpPr txBox="1"/>
            <p:nvPr/>
          </p:nvSpPr>
          <p:spPr>
            <a:xfrm>
              <a:off x="8093931" y="4970384"/>
              <a:ext cx="402323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>
                  <a:latin typeface="Calibri" panose="020F0502020204030204" pitchFamily="34" charset="0"/>
                  <a:cs typeface="Calibri" panose="020F0502020204030204" pitchFamily="34" charset="0"/>
                </a:rPr>
                <a:t>race back to original context.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370B6580-93DC-98A3-DB7E-3B5333E767A2}"/>
              </a:ext>
            </a:extLst>
          </p:cNvPr>
          <p:cNvSpPr txBox="1"/>
          <p:nvPr/>
        </p:nvSpPr>
        <p:spPr>
          <a:xfrm>
            <a:off x="10727197" y="5891340"/>
            <a:ext cx="1533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hlinkClick r:id="rId3"/>
              </a:rPr>
              <a:t>Mike Caulfield</a:t>
            </a:r>
            <a:endParaRPr lang="en-GB"/>
          </a:p>
        </p:txBody>
      </p:sp>
      <p:pic>
        <p:nvPicPr>
          <p:cNvPr id="23" name="Online Media 22" title="Evaluating Sources using CRAAP">
            <a:hlinkClick r:id="" action="ppaction://media"/>
            <a:extLst>
              <a:ext uri="{FF2B5EF4-FFF2-40B4-BE49-F238E27FC236}">
                <a16:creationId xmlns:a16="http://schemas.microsoft.com/office/drawing/2014/main" id="{21F19CB1-213E-EE53-CA09-9742D517747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809861" y="3190016"/>
            <a:ext cx="4496152" cy="25403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5AAFCF7-3A45-4B67-7B5F-5367DA4B4B66}"/>
              </a:ext>
            </a:extLst>
          </p:cNvPr>
          <p:cNvSpPr txBox="1"/>
          <p:nvPr/>
        </p:nvSpPr>
        <p:spPr>
          <a:xfrm>
            <a:off x="7596996" y="1339395"/>
            <a:ext cx="4548996" cy="1283910"/>
          </a:xfrm>
          <a:prstGeom prst="leftArrow">
            <a:avLst/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Infoskills Unit Link: </a:t>
            </a: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Evaluating Information</a:t>
            </a:r>
          </a:p>
          <a:p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endPara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139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8A976F79-B466-B3E9-0E0C-D9EB4B25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Library website: Student HWB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4DCEB87-5D9D-7500-EAD0-9E2B0682E65D}"/>
              </a:ext>
            </a:extLst>
          </p:cNvPr>
          <p:cNvSpPr txBox="1"/>
          <p:nvPr/>
        </p:nvSpPr>
        <p:spPr>
          <a:xfrm>
            <a:off x="333645" y="2065515"/>
            <a:ext cx="33289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Navigate to the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Student HWB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page and click on the Library tab.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A66F3C5-7FC6-3DB6-28A6-CFFFAF4E64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1585" y="1428200"/>
            <a:ext cx="8066567" cy="42751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7EE9AA5E-1ABD-AA13-1EDD-8F885F8037D0}"/>
              </a:ext>
            </a:extLst>
          </p:cNvPr>
          <p:cNvSpPr/>
          <p:nvPr/>
        </p:nvSpPr>
        <p:spPr>
          <a:xfrm>
            <a:off x="2268732" y="3265844"/>
            <a:ext cx="1393896" cy="914400"/>
          </a:xfrm>
          <a:prstGeom prst="rightArrow">
            <a:avLst/>
          </a:prstGeom>
          <a:solidFill>
            <a:schemeClr val="accent2"/>
          </a:solidFill>
          <a:ln w="3810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9E881ED-CA9A-7B6D-FFE5-C814F7246346}"/>
              </a:ext>
            </a:extLst>
          </p:cNvPr>
          <p:cNvSpPr txBox="1"/>
          <p:nvPr/>
        </p:nvSpPr>
        <p:spPr>
          <a:xfrm>
            <a:off x="333645" y="5875313"/>
            <a:ext cx="10898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Note: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You may need to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login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using your university login and password to access HWB.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5963B0C-54F3-1446-9483-0F29019B7B3F}"/>
              </a:ext>
            </a:extLst>
          </p:cNvPr>
          <p:cNvSpPr/>
          <p:nvPr/>
        </p:nvSpPr>
        <p:spPr>
          <a:xfrm>
            <a:off x="3870413" y="3489575"/>
            <a:ext cx="1684998" cy="914400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9198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67A57-7BFE-EB65-995D-751B3B4F14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811" y="64466"/>
            <a:ext cx="10795518" cy="1003916"/>
          </a:xfrm>
        </p:spPr>
        <p:txBody>
          <a:bodyPr/>
          <a:lstStyle/>
          <a:p>
            <a:r>
              <a:rPr lang="en-GB"/>
              <a:t>Library Webpage: Internet search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9D5784-1906-6AF4-BCA9-748F46DE380B}"/>
              </a:ext>
            </a:extLst>
          </p:cNvPr>
          <p:cNvSpPr txBox="1"/>
          <p:nvPr/>
        </p:nvSpPr>
        <p:spPr>
          <a:xfrm>
            <a:off x="3898649" y="5772438"/>
            <a:ext cx="46509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https://digitalservices.uwtsd.ac.uk/library/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5CDD8AF-F9A2-214E-C718-3970ACCB91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3262" y="1440575"/>
            <a:ext cx="7808976" cy="403672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DEB7B49-886A-E792-854D-4DADA4F3AC9B}"/>
              </a:ext>
            </a:extLst>
          </p:cNvPr>
          <p:cNvSpPr txBox="1"/>
          <p:nvPr/>
        </p:nvSpPr>
        <p:spPr>
          <a:xfrm>
            <a:off x="10472238" y="2733237"/>
            <a:ext cx="15837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Remember the page scrolls!</a:t>
            </a:r>
            <a:endParaRPr lang="en-US" sz="2400" b="1">
              <a:solidFill>
                <a:schemeClr val="accent2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4DADAC-02AF-A3DF-F894-D1F1F4D9AFE8}"/>
              </a:ext>
            </a:extLst>
          </p:cNvPr>
          <p:cNvSpPr txBox="1"/>
          <p:nvPr/>
        </p:nvSpPr>
        <p:spPr>
          <a:xfrm>
            <a:off x="385172" y="2040703"/>
            <a:ext cx="1782933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 "/>
              </a:rPr>
              <a:t>Or you can simply google - UWTSD library. </a:t>
            </a:r>
          </a:p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E2FCAE-FD53-B453-B274-9E21E88867EA}"/>
              </a:ext>
            </a:extLst>
          </p:cNvPr>
          <p:cNvSpPr txBox="1"/>
          <p:nvPr/>
        </p:nvSpPr>
        <p:spPr>
          <a:xfrm rot="21183358">
            <a:off x="326813" y="4727986"/>
            <a:ext cx="2060704" cy="120032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>
                <a:latin typeface="Calibri "/>
              </a:rPr>
              <a:t>You have automatic membership to the library as a student of UWTSD!</a:t>
            </a:r>
            <a:endParaRPr lang="en-US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28516933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EBD31-F26C-1083-F17D-24AB32C78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ctr">
            <a:normAutofit/>
          </a:bodyPr>
          <a:lstStyle/>
          <a:p>
            <a:r>
              <a:rPr lang="en-GB"/>
              <a:t>Explore, Click, and Scroll…</a:t>
            </a:r>
            <a:endParaRPr lang="en-US"/>
          </a:p>
        </p:txBody>
      </p:sp>
      <p:pic>
        <p:nvPicPr>
          <p:cNvPr id="7" name="Picture 6" descr="A person sitting on a couch&#10;&#10;AI-generated content may be incorrect.">
            <a:extLst>
              <a:ext uri="{FF2B5EF4-FFF2-40B4-BE49-F238E27FC236}">
                <a16:creationId xmlns:a16="http://schemas.microsoft.com/office/drawing/2014/main" id="{E024A34E-366C-6941-CB99-3747292355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957" y="2544984"/>
            <a:ext cx="6452628" cy="350054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C0C8CA5-2AF1-7212-56C9-176BCE01D83D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7047419" y="1622567"/>
            <a:ext cx="4983623" cy="4422965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1A9D5784-1906-6AF4-BCA9-748F46DE380B}"/>
              </a:ext>
            </a:extLst>
          </p:cNvPr>
          <p:cNvSpPr txBox="1"/>
          <p:nvPr/>
        </p:nvSpPr>
        <p:spPr>
          <a:xfrm>
            <a:off x="160957" y="1622568"/>
            <a:ext cx="622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https://digitalservices.uwtsd.ac.uk/library/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081167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  <a:extLst>
              <a:ext uri="{FF2B5EF4-FFF2-40B4-BE49-F238E27FC236}">
                <a16:creationId xmlns:a16="http://schemas.microsoft.com/office/drawing/2014/main" id="{4EC62ACA-D2DD-128B-27E4-39F48AB5993A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945153" y="5273615"/>
            <a:ext cx="975790" cy="902391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7CFF7B37-B692-A396-8E11-97B25556D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363" y="155803"/>
            <a:ext cx="11119685" cy="1003916"/>
          </a:xfrm>
        </p:spPr>
        <p:txBody>
          <a:bodyPr>
            <a:noAutofit/>
          </a:bodyPr>
          <a:lstStyle/>
          <a:p>
            <a:r>
              <a:rPr lang="en-GB"/>
              <a:t>Getting Started Guides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952045-5D02-D8AA-4066-48362554257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9448" t="12482" r="29816" b="10481"/>
          <a:stretch>
            <a:fillRect/>
          </a:stretch>
        </p:blipFill>
        <p:spPr>
          <a:xfrm>
            <a:off x="6150041" y="1940377"/>
            <a:ext cx="4879739" cy="255257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FB3AFA7-9917-BDE6-D8CB-06C15E79BB26}"/>
              </a:ext>
            </a:extLst>
          </p:cNvPr>
          <p:cNvSpPr txBox="1"/>
          <p:nvPr/>
        </p:nvSpPr>
        <p:spPr>
          <a:xfrm>
            <a:off x="313363" y="1252981"/>
            <a:ext cx="8779725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l">
              <a:spcBef>
                <a:spcPts val="600"/>
              </a:spcBef>
              <a:spcAft>
                <a:spcPts val="300"/>
              </a:spcAft>
              <a:buNone/>
            </a:pPr>
            <a:r>
              <a:rPr lang="en-GB" sz="2000" b="1" i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Choose your subject from the A-Z to get access to everything you need, including: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173E8D-055C-674A-792D-1442FC2A101D}"/>
              </a:ext>
            </a:extLst>
          </p:cNvPr>
          <p:cNvSpPr txBox="1"/>
          <p:nvPr/>
        </p:nvSpPr>
        <p:spPr>
          <a:xfrm>
            <a:off x="182626" y="4818413"/>
            <a:ext cx="10847154" cy="143885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l">
              <a:spcBef>
                <a:spcPts val="600"/>
              </a:spcBef>
              <a:spcAft>
                <a:spcPts val="300"/>
              </a:spcAft>
            </a:pPr>
            <a:r>
              <a:rPr lang="en-GB" sz="2000" i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You can also explore books, journals, and other resources tailored to your subject.</a:t>
            </a:r>
          </a:p>
          <a:p>
            <a:pPr algn="l">
              <a:spcBef>
                <a:spcPts val="600"/>
              </a:spcBef>
              <a:spcAft>
                <a:spcPts val="300"/>
              </a:spcAft>
            </a:pPr>
            <a:r>
              <a:rPr lang="en-GB" sz="2000" b="1" i="0">
                <a:solidFill>
                  <a:schemeClr val="accent2"/>
                </a:solidFill>
                <a:effectLst/>
                <a:latin typeface="Calibri"/>
                <a:ea typeface="Calibri"/>
                <a:cs typeface="Calibri"/>
              </a:rPr>
              <a:t>Need help? </a:t>
            </a:r>
            <a:r>
              <a:rPr lang="en-GB" sz="2000" i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You’ll find contact details for your Academic Liaison Librarian and Digital Skills Advisors—they are here to support you throughout your studies. Or click on the </a:t>
            </a:r>
            <a:r>
              <a:rPr lang="en-GB" sz="2000" i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  <a:hlinkClick r:id="rId2"/>
              </a:rPr>
              <a:t>Library Chat icon </a:t>
            </a:r>
            <a:r>
              <a:rPr lang="en-GB" sz="2000" i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to chat to a library assistant.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9A7AE7-D255-7460-03E1-8DC28EF692AE}"/>
              </a:ext>
            </a:extLst>
          </p:cNvPr>
          <p:cNvSpPr txBox="1"/>
          <p:nvPr/>
        </p:nvSpPr>
        <p:spPr>
          <a:xfrm>
            <a:off x="746967" y="2527182"/>
            <a:ext cx="5403074" cy="15542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2000" i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Your library account.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2000" i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 Essential reading lists (</a:t>
            </a:r>
            <a:r>
              <a:rPr lang="en-GB" sz="2000">
                <a:solidFill>
                  <a:srgbClr val="424242"/>
                </a:solidFill>
                <a:latin typeface="Calibri"/>
                <a:ea typeface="Calibri"/>
                <a:cs typeface="Calibri"/>
              </a:rPr>
              <a:t>O</a:t>
            </a:r>
            <a:r>
              <a:rPr lang="en-GB" sz="2000" i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nline Resource Lists).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2000" i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 Digital skills support (</a:t>
            </a:r>
            <a:r>
              <a:rPr lang="en-GB" sz="2000" i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  <a:hlinkClick r:id="rId6"/>
              </a:rPr>
              <a:t>Digi Centre</a:t>
            </a:r>
            <a:r>
              <a:rPr lang="en-GB" sz="2000" i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).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2000" i="0">
                <a:solidFill>
                  <a:srgbClr val="424242"/>
                </a:solidFill>
                <a:effectLst/>
                <a:latin typeface="Calibri"/>
                <a:ea typeface="Calibri"/>
                <a:cs typeface="Calibri"/>
              </a:rPr>
              <a:t> Referencing guides.</a:t>
            </a:r>
          </a:p>
        </p:txBody>
      </p:sp>
    </p:spTree>
    <p:extLst>
      <p:ext uri="{BB962C8B-B14F-4D97-AF65-F5344CB8AC3E}">
        <p14:creationId xmlns:p14="http://schemas.microsoft.com/office/powerpoint/2010/main" val="36314099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B90D8-2B9C-27C1-F28E-9A74DB06F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Library Discovery Tool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7A4F473-3EA2-1770-EB1F-27548BC881EC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015041" y="2748769"/>
            <a:ext cx="9142400" cy="190297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76B1F8C-814F-7386-E553-2A342C20AB98}"/>
              </a:ext>
            </a:extLst>
          </p:cNvPr>
          <p:cNvSpPr txBox="1"/>
          <p:nvPr/>
        </p:nvSpPr>
        <p:spPr>
          <a:xfrm>
            <a:off x="376685" y="1404508"/>
            <a:ext cx="70075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 the library discovery tool to search across our collections.</a:t>
            </a:r>
          </a:p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3A1F8C-EF8F-BEF2-7951-A41DB4977C0E}"/>
              </a:ext>
            </a:extLst>
          </p:cNvPr>
          <p:cNvSpPr txBox="1"/>
          <p:nvPr/>
        </p:nvSpPr>
        <p:spPr>
          <a:xfrm>
            <a:off x="589471" y="4848951"/>
            <a:ext cx="11013058" cy="138499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Important to note: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Not all subscribed collections and databases are searchable by this method. Some </a:t>
            </a:r>
            <a:r>
              <a:rPr lang="en-GB" sz="2000">
                <a:latin typeface="Calibri"/>
                <a:ea typeface="Calibri"/>
                <a:cs typeface="Calibri"/>
                <a:hlinkClick r:id="rId3"/>
              </a:rPr>
              <a:t>specialised databases </a:t>
            </a:r>
            <a:r>
              <a:rPr lang="en-GB" sz="2000">
                <a:latin typeface="Calibri"/>
                <a:ea typeface="Calibri"/>
                <a:cs typeface="Calibri"/>
              </a:rPr>
              <a:t>will need to be searched individually. You can find out more in the </a:t>
            </a:r>
            <a:r>
              <a:rPr lang="en-GB" sz="2000">
                <a:latin typeface="Calibri"/>
                <a:ea typeface="Calibri"/>
                <a:cs typeface="Calibri"/>
                <a:hlinkClick r:id="rId4"/>
              </a:rPr>
              <a:t>‘finding and using specialised information</a:t>
            </a:r>
            <a:r>
              <a:rPr lang="en-GB" sz="2000">
                <a:latin typeface="Calibri"/>
                <a:ea typeface="Calibri"/>
                <a:cs typeface="Calibri"/>
              </a:rPr>
              <a:t>’ section in Moodle.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488182-7D44-252E-8088-BADBD488085E}"/>
              </a:ext>
            </a:extLst>
          </p:cNvPr>
          <p:cNvSpPr txBox="1"/>
          <p:nvPr/>
        </p:nvSpPr>
        <p:spPr>
          <a:xfrm>
            <a:off x="7194431" y="1316551"/>
            <a:ext cx="4997569" cy="1283910"/>
          </a:xfrm>
          <a:prstGeom prst="leftArrow">
            <a:avLst/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err="1">
                <a:latin typeface="Calibri"/>
                <a:ea typeface="Calibri"/>
                <a:cs typeface="Calibri"/>
              </a:rPr>
              <a:t>Infoskills</a:t>
            </a:r>
            <a:r>
              <a:rPr lang="en-GB" b="1">
                <a:latin typeface="Calibri"/>
                <a:ea typeface="Calibri"/>
                <a:cs typeface="Calibri"/>
              </a:rPr>
              <a:t> Unit Link: </a:t>
            </a:r>
            <a:r>
              <a:rPr lang="en-GB" b="1">
                <a:latin typeface="Calibri"/>
                <a:ea typeface="Calibri"/>
                <a:cs typeface="Calibri"/>
                <a:hlinkClick r:id="rId4"/>
              </a:rPr>
              <a:t>Searching for Information</a:t>
            </a:r>
            <a:endParaRPr lang="en-GB">
              <a:latin typeface="Calibri"/>
              <a:ea typeface="Calibri"/>
              <a:cs typeface="Calibri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426462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A6A6287-F354-3C7E-9DA6-416C78EC50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5796" y="1478243"/>
            <a:ext cx="7058149" cy="447943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564360-5EE2-BD55-5CF2-D94DE94C5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162" y="0"/>
            <a:ext cx="10795518" cy="1003916"/>
          </a:xfrm>
        </p:spPr>
        <p:txBody>
          <a:bodyPr>
            <a:normAutofit fontScale="90000"/>
          </a:bodyPr>
          <a:lstStyle/>
          <a:p>
            <a:r>
              <a:rPr lang="en-GB"/>
              <a:t>Library Catalogue – Your Library Account.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F8913B-A975-B589-DA19-54FDE677C0A2}"/>
              </a:ext>
            </a:extLst>
          </p:cNvPr>
          <p:cNvSpPr txBox="1"/>
          <p:nvPr/>
        </p:nvSpPr>
        <p:spPr>
          <a:xfrm>
            <a:off x="192317" y="1813790"/>
            <a:ext cx="399277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Sign in with your university username and password.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Browse latest additions to the library.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Links to Online Resource List; Databases search and more…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Links to library essential services and ways of contact us.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CFA0832-210A-B8B9-8398-72CC58775F2A}"/>
              </a:ext>
            </a:extLst>
          </p:cNvPr>
          <p:cNvSpPr/>
          <p:nvPr/>
        </p:nvSpPr>
        <p:spPr>
          <a:xfrm>
            <a:off x="5110093" y="2645838"/>
            <a:ext cx="1465946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A754D3-1BC3-B40D-D05C-D6C54E1A4977}"/>
              </a:ext>
            </a:extLst>
          </p:cNvPr>
          <p:cNvSpPr/>
          <p:nvPr/>
        </p:nvSpPr>
        <p:spPr>
          <a:xfrm>
            <a:off x="11530841" y="1481104"/>
            <a:ext cx="513104" cy="40645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3F23AA1-022B-DE24-F79A-7ED30553761B}"/>
              </a:ext>
            </a:extLst>
          </p:cNvPr>
          <p:cNvSpPr/>
          <p:nvPr/>
        </p:nvSpPr>
        <p:spPr>
          <a:xfrm>
            <a:off x="8586844" y="2700479"/>
            <a:ext cx="1465946" cy="188835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9006084-E7A0-B8AA-585A-CF56F0CBBBBB}"/>
              </a:ext>
            </a:extLst>
          </p:cNvPr>
          <p:cNvSpPr/>
          <p:nvPr/>
        </p:nvSpPr>
        <p:spPr>
          <a:xfrm>
            <a:off x="8604667" y="4673520"/>
            <a:ext cx="1430299" cy="364984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88006D-7D0F-0AD1-F2BC-A1472D2044CC}"/>
              </a:ext>
            </a:extLst>
          </p:cNvPr>
          <p:cNvSpPr/>
          <p:nvPr/>
        </p:nvSpPr>
        <p:spPr>
          <a:xfrm>
            <a:off x="5110093" y="5216324"/>
            <a:ext cx="2485598" cy="74135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9E3B32D-1FEC-3FD3-A113-D49C1C707522}"/>
              </a:ext>
            </a:extLst>
          </p:cNvPr>
          <p:cNvSpPr/>
          <p:nvPr/>
        </p:nvSpPr>
        <p:spPr>
          <a:xfrm>
            <a:off x="6373254" y="1478243"/>
            <a:ext cx="3303679" cy="40645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485F881-D351-8E81-FAD2-7587DB9C0DD7}"/>
              </a:ext>
            </a:extLst>
          </p:cNvPr>
          <p:cNvSpPr/>
          <p:nvPr/>
        </p:nvSpPr>
        <p:spPr>
          <a:xfrm>
            <a:off x="11107680" y="5211603"/>
            <a:ext cx="808360" cy="69496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291B09-5970-6934-202F-BCE6CDB2E7D0}"/>
              </a:ext>
            </a:extLst>
          </p:cNvPr>
          <p:cNvSpPr txBox="1"/>
          <p:nvPr/>
        </p:nvSpPr>
        <p:spPr>
          <a:xfrm>
            <a:off x="230069" y="1351934"/>
            <a:ext cx="46509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https://digitalservices.uwtsd.ac.uk/library/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839209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A40AE-0FE1-F67F-FF18-75670D77A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250659"/>
            <a:ext cx="10795518" cy="1003916"/>
          </a:xfrm>
        </p:spPr>
        <p:txBody>
          <a:bodyPr/>
          <a:lstStyle/>
          <a:p>
            <a:r>
              <a:rPr lang="en-GB"/>
              <a:t>Search and save resources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EAC7B1-DBAB-AC37-6A95-DD8D083FD3A6}"/>
              </a:ext>
            </a:extLst>
          </p:cNvPr>
          <p:cNvSpPr txBox="1"/>
          <p:nvPr/>
        </p:nvSpPr>
        <p:spPr>
          <a:xfrm>
            <a:off x="484610" y="4050190"/>
            <a:ext cx="257779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Save </a:t>
            </a:r>
            <a:r>
              <a:rPr lang="en-GB" sz="2000">
                <a:latin typeface="Calibri"/>
                <a:ea typeface="Calibri"/>
                <a:cs typeface="Calibri"/>
              </a:rPr>
              <a:t>queries and items to (pinned) favourites.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A151BA-4310-EC0C-8E1C-7C6AFDE26CF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3650" y="1541563"/>
            <a:ext cx="8386965" cy="45638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17313D-4AC0-B401-EEB4-1DA311DB7CF0}"/>
              </a:ext>
            </a:extLst>
          </p:cNvPr>
          <p:cNvSpPr txBox="1"/>
          <p:nvPr/>
        </p:nvSpPr>
        <p:spPr>
          <a:xfrm>
            <a:off x="436846" y="5249633"/>
            <a:ext cx="2577791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Set</a:t>
            </a:r>
            <a:r>
              <a:rPr lang="en-GB" sz="2000">
                <a:latin typeface="Calibri"/>
                <a:ea typeface="Calibri"/>
                <a:cs typeface="Calibri"/>
              </a:rPr>
              <a:t> alerts.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8C2251-BA59-6AFF-ACC7-20447BBCC176}"/>
              </a:ext>
            </a:extLst>
          </p:cNvPr>
          <p:cNvSpPr txBox="1"/>
          <p:nvPr/>
        </p:nvSpPr>
        <p:spPr>
          <a:xfrm>
            <a:off x="436847" y="2807810"/>
            <a:ext cx="257779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Use</a:t>
            </a:r>
            <a:r>
              <a:rPr lang="en-GB" sz="2000">
                <a:latin typeface="Calibri"/>
                <a:ea typeface="Calibri"/>
                <a:cs typeface="Calibri"/>
              </a:rPr>
              <a:t> filters on left to narrow down results.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AE3BCC-E19E-A543-07F3-3FC98CC67656}"/>
              </a:ext>
            </a:extLst>
          </p:cNvPr>
          <p:cNvSpPr txBox="1"/>
          <p:nvPr/>
        </p:nvSpPr>
        <p:spPr>
          <a:xfrm>
            <a:off x="436847" y="1984074"/>
            <a:ext cx="2577791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Explore</a:t>
            </a:r>
            <a:r>
              <a:rPr lang="en-GB" sz="2000">
                <a:latin typeface="Calibri"/>
                <a:ea typeface="Calibri"/>
                <a:cs typeface="Calibri"/>
              </a:rPr>
              <a:t> drop down menus.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8CDB1A-1B5F-2F12-1C00-C80A17398E04}"/>
              </a:ext>
            </a:extLst>
          </p:cNvPr>
          <p:cNvSpPr/>
          <p:nvPr/>
        </p:nvSpPr>
        <p:spPr>
          <a:xfrm>
            <a:off x="7868285" y="2149890"/>
            <a:ext cx="1171746" cy="54207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3459AB-9A01-0569-47A9-2FCD27E713E1}"/>
              </a:ext>
            </a:extLst>
          </p:cNvPr>
          <p:cNvSpPr/>
          <p:nvPr/>
        </p:nvSpPr>
        <p:spPr>
          <a:xfrm>
            <a:off x="3495887" y="3038549"/>
            <a:ext cx="1653586" cy="319355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6210D5-6917-7C92-58EE-1DE09468ACB7}"/>
              </a:ext>
            </a:extLst>
          </p:cNvPr>
          <p:cNvSpPr/>
          <p:nvPr/>
        </p:nvSpPr>
        <p:spPr>
          <a:xfrm>
            <a:off x="10760700" y="1616249"/>
            <a:ext cx="328730" cy="415756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ACE521A-C8B1-3C4B-3A6E-EC17E3D1EE8D}"/>
              </a:ext>
            </a:extLst>
          </p:cNvPr>
          <p:cNvSpPr/>
          <p:nvPr/>
        </p:nvSpPr>
        <p:spPr>
          <a:xfrm>
            <a:off x="4380877" y="2541232"/>
            <a:ext cx="2940316" cy="42721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D225093-F7AC-ED77-2935-304743E9937C}"/>
              </a:ext>
            </a:extLst>
          </p:cNvPr>
          <p:cNvSpPr txBox="1"/>
          <p:nvPr/>
        </p:nvSpPr>
        <p:spPr>
          <a:xfrm>
            <a:off x="436846" y="1324119"/>
            <a:ext cx="2577791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Sign in.</a:t>
            </a:r>
            <a:endParaRPr lang="en-GB" sz="2000">
              <a:latin typeface="Calibri"/>
              <a:ea typeface="Calibri"/>
              <a:cs typeface="Calibri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53D0936-0B01-F23F-BC64-AD2B19FE4DC4}"/>
              </a:ext>
            </a:extLst>
          </p:cNvPr>
          <p:cNvSpPr/>
          <p:nvPr/>
        </p:nvSpPr>
        <p:spPr>
          <a:xfrm>
            <a:off x="7241843" y="3040201"/>
            <a:ext cx="1653586" cy="427214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BED7CB-DCCD-18F0-3E9B-A8B238AD1229}"/>
              </a:ext>
            </a:extLst>
          </p:cNvPr>
          <p:cNvSpPr/>
          <p:nvPr/>
        </p:nvSpPr>
        <p:spPr>
          <a:xfrm>
            <a:off x="11095767" y="1639293"/>
            <a:ext cx="834848" cy="39217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892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AD313-1267-0463-2FA1-33E951E38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Database: </a:t>
            </a:r>
            <a:r>
              <a:rPr lang="en-GB" err="1"/>
              <a:t>BoB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B36862-494D-1D88-5473-BFE0019F467B}"/>
              </a:ext>
            </a:extLst>
          </p:cNvPr>
          <p:cNvSpPr txBox="1"/>
          <p:nvPr/>
        </p:nvSpPr>
        <p:spPr>
          <a:xfrm>
            <a:off x="7651629" y="1539883"/>
            <a:ext cx="34160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latin typeface="Calibri "/>
                <a:hlinkClick r:id="rId2"/>
              </a:rPr>
              <a:t>Link: Box of Broadcasts</a:t>
            </a:r>
            <a:endParaRPr lang="en-US" sz="2400" b="1">
              <a:latin typeface="Calibri 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531E7C-889F-1AF8-CCF0-B9E30391793D}"/>
              </a:ext>
            </a:extLst>
          </p:cNvPr>
          <p:cNvSpPr txBox="1"/>
          <p:nvPr/>
        </p:nvSpPr>
        <p:spPr>
          <a:xfrm>
            <a:off x="7530583" y="4315080"/>
            <a:ext cx="365815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3"/>
              </a:rPr>
              <a:t>Curated Playlists</a:t>
            </a:r>
            <a:endParaRPr lang="en-GB" sz="2400">
              <a:latin typeface="Calibri 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4"/>
              </a:rPr>
              <a:t>Help</a:t>
            </a:r>
            <a:endParaRPr lang="en-GB" sz="2400">
              <a:latin typeface="Calibri 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5"/>
              </a:rPr>
              <a:t>How to videos</a:t>
            </a:r>
            <a:endParaRPr lang="en-US" sz="2400">
              <a:latin typeface="Calibri 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5E909E8-4060-975D-F2AB-638679CDAF11}"/>
              </a:ext>
            </a:extLst>
          </p:cNvPr>
          <p:cNvSpPr txBox="1"/>
          <p:nvPr/>
        </p:nvSpPr>
        <p:spPr>
          <a:xfrm>
            <a:off x="6754758" y="2285231"/>
            <a:ext cx="508068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err="1">
                <a:latin typeface="Calibri "/>
              </a:rPr>
              <a:t>BoB</a:t>
            </a:r>
            <a:r>
              <a:rPr lang="en-US">
                <a:latin typeface="Calibri "/>
              </a:rPr>
              <a:t> is Learning on Screen’s on demand TV and radio service for education. </a:t>
            </a:r>
          </a:p>
          <a:p>
            <a:endParaRPr lang="en-US">
              <a:latin typeface="Calibri "/>
            </a:endParaRPr>
          </a:p>
          <a:p>
            <a:r>
              <a:rPr lang="en-US">
                <a:latin typeface="Calibri "/>
              </a:rPr>
              <a:t>The academically-focused system allows staff and students, at subscribing institutions, to record programmes from over 75 free-to-air channels; and search our archive of over 2.2 million broadcasts.</a:t>
            </a:r>
          </a:p>
        </p:txBody>
      </p:sp>
      <p:pic>
        <p:nvPicPr>
          <p:cNvPr id="7" name="Picture 6" descr="A red text on a black background&#10;&#10;AI-generated content may be incorrect.">
            <a:extLst>
              <a:ext uri="{FF2B5EF4-FFF2-40B4-BE49-F238E27FC236}">
                <a16:creationId xmlns:a16="http://schemas.microsoft.com/office/drawing/2014/main" id="{F28EC067-01C2-BD56-96CA-609B8C0B5DA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06494" y="5884003"/>
            <a:ext cx="7290859" cy="532342"/>
          </a:xfrm>
          <a:prstGeom prst="rect">
            <a:avLst/>
          </a:prstGeom>
        </p:spPr>
      </p:pic>
      <p:pic>
        <p:nvPicPr>
          <p:cNvPr id="1026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B11F56F-4BBE-0898-6713-7887EED0E2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290" y="1385517"/>
            <a:ext cx="6096000" cy="4670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09945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4CA69-21D5-4488-F178-295FA0A29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EBSCO Databases</a:t>
            </a:r>
          </a:p>
        </p:txBody>
      </p:sp>
      <p:pic>
        <p:nvPicPr>
          <p:cNvPr id="4" name="Online Media 3" title="Introduction to the New EBSCO Discovery Service - Tutorial">
            <a:hlinkClick r:id="" action="ppaction://noaction"/>
            <a:extLst>
              <a:ext uri="{FF2B5EF4-FFF2-40B4-BE49-F238E27FC236}">
                <a16:creationId xmlns:a16="http://schemas.microsoft.com/office/drawing/2014/main" id="{7E000299-E75E-636C-58A7-E546EE0F83F1}"/>
              </a:ext>
            </a:extLst>
          </p:cNvPr>
          <p:cNvPicPr>
            <a:picLocks noGrp="1" noRot="1" noChangeAspect="1"/>
          </p:cNvPicPr>
          <p:nvPr>
            <p:ph sz="quarter" idx="10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82335" y="1450678"/>
            <a:ext cx="8094663" cy="45735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692AA8E-34EF-0D77-166A-C8A6310322FD}"/>
              </a:ext>
            </a:extLst>
          </p:cNvPr>
          <p:cNvSpPr txBox="1"/>
          <p:nvPr/>
        </p:nvSpPr>
        <p:spPr>
          <a:xfrm>
            <a:off x="10347960" y="5562600"/>
            <a:ext cx="184404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ea typeface="Calibri Light"/>
                <a:cs typeface="Calibri Light"/>
                <a:hlinkClick r:id="rId4"/>
              </a:rPr>
              <a:t>EBSCO help</a:t>
            </a:r>
            <a:endParaRPr lang="en-GB" sz="2400">
              <a:ea typeface="Calibri Light"/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99A424-88DF-D7B4-DBCF-3C6D65F3BAA5}"/>
              </a:ext>
            </a:extLst>
          </p:cNvPr>
          <p:cNvSpPr txBox="1"/>
          <p:nvPr/>
        </p:nvSpPr>
        <p:spPr>
          <a:xfrm>
            <a:off x="8406010" y="1706735"/>
            <a:ext cx="3519290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Explore different EBSCO databases:</a:t>
            </a:r>
          </a:p>
          <a:p>
            <a:r>
              <a:rPr lang="en-GB" sz="2400">
                <a:latin typeface="Calibri"/>
                <a:ea typeface="Calibri Light"/>
                <a:cs typeface="Calibri Light"/>
              </a:rPr>
              <a:t>Examples:</a:t>
            </a:r>
          </a:p>
          <a:p>
            <a:endParaRPr lang="en-GB" sz="2400">
              <a:latin typeface="Calibri"/>
              <a:ea typeface="Calibri Light"/>
              <a:cs typeface="Calibri Light"/>
            </a:endParaRPr>
          </a:p>
          <a:p>
            <a:r>
              <a:rPr lang="en-GB" sz="2400">
                <a:latin typeface="Calibri"/>
                <a:ea typeface="Calibri Light"/>
                <a:cs typeface="Calibri Light"/>
                <a:hlinkClick r:id="rId5"/>
              </a:rPr>
              <a:t>Business Source Complete</a:t>
            </a:r>
            <a:endParaRPr lang="en-GB" sz="2400">
              <a:latin typeface="Calibri"/>
              <a:ea typeface="Calibri Light"/>
              <a:cs typeface="Calibri Light"/>
            </a:endParaRPr>
          </a:p>
          <a:p>
            <a:endParaRPr lang="en-GB" sz="2400">
              <a:latin typeface="Calibri"/>
              <a:ea typeface="Calibri Light"/>
              <a:cs typeface="Calibri Light"/>
              <a:hlinkClick r:id="" action="ppaction://noaction"/>
            </a:endParaRPr>
          </a:p>
          <a:p>
            <a:r>
              <a:rPr lang="en-GB" sz="2400">
                <a:latin typeface="Calibri"/>
                <a:ea typeface="Calibri Light"/>
                <a:cs typeface="Calibri Light"/>
                <a:hlinkClick r:id="" action="ppaction://noaction"/>
              </a:rPr>
              <a:t>Hospitality and Tourism Complete</a:t>
            </a:r>
            <a:endParaRPr lang="en-GB" sz="2400"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0677860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magazine&#10;&#10;AI-generated content may be incorrect.">
            <a:extLst>
              <a:ext uri="{FF2B5EF4-FFF2-40B4-BE49-F238E27FC236}">
                <a16:creationId xmlns:a16="http://schemas.microsoft.com/office/drawing/2014/main" id="{D0A6DCF2-7B4C-F5CE-3ED1-C93A7C189E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2040" y="1258953"/>
            <a:ext cx="5890260" cy="284032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CC71A2-6F00-CA91-ECBD-6BA3A5FE5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Database: Business Source Complete (EBSCO)</a:t>
            </a:r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D4FF27-3815-CAB4-F15C-25FB25D5E2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995" y="1452880"/>
            <a:ext cx="4181045" cy="466246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B570216-86A5-0036-4E88-05463CBF1C98}"/>
              </a:ext>
            </a:extLst>
          </p:cNvPr>
          <p:cNvSpPr txBox="1"/>
          <p:nvPr/>
        </p:nvSpPr>
        <p:spPr>
          <a:xfrm>
            <a:off x="6092549" y="5649295"/>
            <a:ext cx="4067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/>
              <a:t>Link: </a:t>
            </a:r>
            <a:r>
              <a:rPr lang="en-GB" sz="2400" b="1">
                <a:hlinkClick r:id="rId4"/>
              </a:rPr>
              <a:t>Business Source Complete</a:t>
            </a:r>
            <a:endParaRPr lang="en-US" sz="2400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A758C5-476D-3161-2A05-C1168E28DB4E}"/>
              </a:ext>
            </a:extLst>
          </p:cNvPr>
          <p:cNvSpPr txBox="1"/>
          <p:nvPr/>
        </p:nvSpPr>
        <p:spPr>
          <a:xfrm>
            <a:off x="7583771" y="3041287"/>
            <a:ext cx="4365107" cy="104614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>
                <a:latin typeface="Calibri "/>
              </a:rPr>
              <a:t>Full text for more than 3,800 scholarly journals, business magazines and trade publications.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FF3E74-E046-9FED-39D0-3454B0908684}"/>
              </a:ext>
            </a:extLst>
          </p:cNvPr>
          <p:cNvSpPr txBox="1"/>
          <p:nvPr/>
        </p:nvSpPr>
        <p:spPr>
          <a:xfrm>
            <a:off x="4892040" y="4282440"/>
            <a:ext cx="6934200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Calibri"/>
                <a:ea typeface="Calibri"/>
                <a:cs typeface="Calibri"/>
              </a:rPr>
              <a:t>Additional content includes case studies, market research reports, company records, industry reports, country economic reports, company profiles, SWOT analyses, videos, books/monographs and conference proceedings.</a:t>
            </a:r>
            <a:endParaRPr lang="en-GB" sz="2000">
              <a:latin typeface="Calibri"/>
              <a:ea typeface="Calibri"/>
              <a:cs typeface="Calibri"/>
            </a:endParaRPr>
          </a:p>
          <a:p>
            <a:pPr algn="l"/>
            <a:endParaRPr lang="en-GB"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2147892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F62F2-DDF8-7D90-F2A0-5E15672B3E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Tips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15A2A5-9A1C-95EC-F99A-76DD79995EF2}"/>
              </a:ext>
            </a:extLst>
          </p:cNvPr>
          <p:cNvSpPr txBox="1"/>
          <p:nvPr/>
        </p:nvSpPr>
        <p:spPr>
          <a:xfrm>
            <a:off x="293590" y="1576126"/>
            <a:ext cx="11508173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ea typeface="Calibri"/>
                <a:cs typeface="Calibri"/>
              </a:rPr>
              <a:t>Finding a relevant article / book can lead to many more resources.</a:t>
            </a:r>
            <a:endParaRPr lang="en-US" sz="2400" b="1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Note </a:t>
            </a:r>
            <a:r>
              <a:rPr lang="en-GB" sz="2400">
                <a:latin typeface="Calibri"/>
                <a:ea typeface="Calibri"/>
                <a:cs typeface="Calibri"/>
              </a:rPr>
              <a:t>key words / concepts / terminology used in articles found.</a:t>
            </a:r>
            <a:endParaRPr lang="en-US" sz="240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endParaRPr lang="en-GB" sz="2400" b="1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Check</a:t>
            </a:r>
            <a:r>
              <a:rPr lang="en-GB" sz="2400" b="1">
                <a:solidFill>
                  <a:schemeClr val="accent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>
                <a:latin typeface="Calibri"/>
                <a:ea typeface="Calibri"/>
                <a:cs typeface="Calibri"/>
              </a:rPr>
              <a:t>cited in and cited by</a:t>
            </a:r>
          </a:p>
          <a:p>
            <a:pPr marL="285750" indent="-285750">
              <a:buFont typeface="Arial"/>
              <a:buChar char="•"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Locate</a:t>
            </a:r>
            <a:r>
              <a:rPr lang="en-GB" sz="2400">
                <a:latin typeface="Calibri"/>
                <a:ea typeface="Calibri"/>
                <a:cs typeface="Calibri"/>
              </a:rPr>
              <a:t> key databases, journals and authors.</a:t>
            </a:r>
          </a:p>
          <a:p>
            <a:pPr marL="285750" indent="-285750">
              <a:buFont typeface="Arial"/>
              <a:buChar char="•"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Explore</a:t>
            </a:r>
            <a:r>
              <a:rPr lang="en-GB" sz="2400">
                <a:latin typeface="Calibri"/>
                <a:ea typeface="Calibri"/>
                <a:cs typeface="Calibri"/>
              </a:rPr>
              <a:t> subject headings (SH) : Check out SH below the bibliographic details in the catalogue record. </a:t>
            </a: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Use</a:t>
            </a:r>
            <a:r>
              <a:rPr lang="en-GB" sz="2400">
                <a:latin typeface="Calibri"/>
                <a:ea typeface="Calibri"/>
                <a:cs typeface="Calibri"/>
              </a:rPr>
              <a:t> filters: date, location, type of resource.</a:t>
            </a:r>
          </a:p>
        </p:txBody>
      </p:sp>
      <p:pic>
        <p:nvPicPr>
          <p:cNvPr id="3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97006796-2880-A75E-C298-FD66DE53C7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25" t="32704" r="10526" b="15094"/>
          <a:stretch/>
        </p:blipFill>
        <p:spPr>
          <a:xfrm>
            <a:off x="4325391" y="2952167"/>
            <a:ext cx="1310095" cy="477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5055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D28DA-0DB6-4E34-82AF-C1D51C98A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GB" sz="3600" b="1">
                <a:ea typeface="+mj-lt"/>
                <a:cs typeface="+mj-lt"/>
              </a:rPr>
              <a:t>Linking Google Scholar </a:t>
            </a:r>
            <a:endParaRPr lang="en-US" sz="3600">
              <a:ea typeface="+mj-lt"/>
              <a:cs typeface="+mj-lt"/>
            </a:endParaRPr>
          </a:p>
        </p:txBody>
      </p:sp>
      <p:pic>
        <p:nvPicPr>
          <p:cNvPr id="7" name="Picture 7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FB108C15-F2FE-4A53-AF63-DF36E20893B5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4882563" y="1924167"/>
            <a:ext cx="6913781" cy="350161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9AB2D8-9A8D-4973-B548-8E49626686EF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03909" y="2279218"/>
            <a:ext cx="4504892" cy="38688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>
                <a:latin typeface="Calibri "/>
                <a:cs typeface="Calibri"/>
              </a:rPr>
              <a:t>Search for Google Scholar</a:t>
            </a:r>
            <a:endParaRPr lang="en-US">
              <a:latin typeface="Calibri "/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>
                <a:latin typeface="Calibri "/>
                <a:cs typeface="Calibri"/>
              </a:rPr>
              <a:t>Click on site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>
                <a:latin typeface="Calibri "/>
                <a:cs typeface="Calibri"/>
              </a:rPr>
              <a:t>Click on 3 lines (top left of page)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>
                <a:latin typeface="Calibri "/>
                <a:cs typeface="Calibri"/>
              </a:rPr>
              <a:t>Choose settings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>
                <a:latin typeface="Calibri "/>
                <a:cs typeface="Calibri"/>
              </a:rPr>
              <a:t>Click library links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>
                <a:latin typeface="Calibri "/>
                <a:cs typeface="Calibri"/>
              </a:rPr>
              <a:t>Type in UW Trinity 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>
                <a:latin typeface="Calibri "/>
                <a:cs typeface="Calibri"/>
              </a:rPr>
              <a:t>Click search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>
                <a:latin typeface="Calibri "/>
                <a:cs typeface="Calibri"/>
              </a:rPr>
              <a:t>Tick the box with View it @ UWTSD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>
                <a:latin typeface="Calibri "/>
                <a:cs typeface="Calibri"/>
              </a:rPr>
              <a:t>Save</a:t>
            </a:r>
          </a:p>
          <a:p>
            <a:endParaRPr lang="en-US" sz="2000"/>
          </a:p>
          <a:p>
            <a:endParaRPr lang="en-US" sz="2000"/>
          </a:p>
          <a:p>
            <a:pPr marL="0"/>
            <a:endParaRPr lang="en-US" sz="20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5E9544-5610-7EB8-A04C-4E8E483C2234}"/>
              </a:ext>
            </a:extLst>
          </p:cNvPr>
          <p:cNvSpPr txBox="1"/>
          <p:nvPr/>
        </p:nvSpPr>
        <p:spPr>
          <a:xfrm>
            <a:off x="282862" y="1581727"/>
            <a:ext cx="257088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>
                <a:solidFill>
                  <a:srgbClr val="0070C0"/>
                </a:solidFill>
                <a:latin typeface="Calibri Light"/>
              </a:rPr>
              <a:t>G</a:t>
            </a:r>
            <a:r>
              <a:rPr lang="en-GB" sz="2400" b="1">
                <a:solidFill>
                  <a:srgbClr val="FF0000"/>
                </a:solidFill>
                <a:latin typeface="Calibri Light"/>
              </a:rPr>
              <a:t>o</a:t>
            </a:r>
            <a:r>
              <a:rPr lang="en-GB" sz="2400" b="1">
                <a:solidFill>
                  <a:srgbClr val="FFC000"/>
                </a:solidFill>
                <a:latin typeface="Calibri Light"/>
              </a:rPr>
              <a:t>o</a:t>
            </a:r>
            <a:r>
              <a:rPr lang="en-GB" sz="2400" b="1">
                <a:solidFill>
                  <a:srgbClr val="0070C0"/>
                </a:solidFill>
                <a:latin typeface="Calibri Light"/>
              </a:rPr>
              <a:t>g</a:t>
            </a:r>
            <a:r>
              <a:rPr lang="en-GB" sz="2400" b="1">
                <a:solidFill>
                  <a:srgbClr val="00B050"/>
                </a:solidFill>
                <a:latin typeface="Calibri Light"/>
              </a:rPr>
              <a:t>l</a:t>
            </a:r>
            <a:r>
              <a:rPr lang="en-GB" sz="2400" b="1">
                <a:solidFill>
                  <a:srgbClr val="FF0000"/>
                </a:solidFill>
                <a:latin typeface="Calibri Light"/>
              </a:rPr>
              <a:t>e</a:t>
            </a:r>
            <a:r>
              <a:rPr lang="en-GB" sz="2400" b="1">
                <a:latin typeface="Calibri Light"/>
              </a:rPr>
              <a:t> </a:t>
            </a:r>
            <a:r>
              <a:rPr lang="en-GB" sz="2400" b="1">
                <a:solidFill>
                  <a:srgbClr val="7F7F7F"/>
                </a:solidFill>
                <a:latin typeface="Calibri Light"/>
              </a:rPr>
              <a:t>Scholar </a:t>
            </a:r>
            <a:r>
              <a:rPr lang="en-GB" sz="2400">
                <a:latin typeface="Calibri Light"/>
                <a:ea typeface="Calibri Light"/>
                <a:cs typeface="Calibri Light"/>
              </a:rPr>
              <a:t>​</a:t>
            </a:r>
            <a:endParaRPr lang="en-GB" sz="240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7988053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robot with a face">
            <a:extLst>
              <a:ext uri="{FF2B5EF4-FFF2-40B4-BE49-F238E27FC236}">
                <a16:creationId xmlns:a16="http://schemas.microsoft.com/office/drawing/2014/main" id="{225412C2-5B2F-5E30-60E3-4999608C416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293" t="1634" r="-49" b="-755"/>
          <a:stretch>
            <a:fillRect/>
          </a:stretch>
        </p:blipFill>
        <p:spPr>
          <a:xfrm flipH="1">
            <a:off x="2128" y="1279575"/>
            <a:ext cx="4592924" cy="503961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3A6CEE-EB32-9185-08F8-77D7AB64C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068" y="94967"/>
            <a:ext cx="9389656" cy="1003916"/>
          </a:xfrm>
        </p:spPr>
        <p:txBody>
          <a:bodyPr/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What about Artificial Intelligence (AI)?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2EEB50-7643-3C45-87B5-367F3DCBADB9}"/>
              </a:ext>
            </a:extLst>
          </p:cNvPr>
          <p:cNvSpPr txBox="1"/>
          <p:nvPr/>
        </p:nvSpPr>
        <p:spPr>
          <a:xfrm>
            <a:off x="4899277" y="5244179"/>
            <a:ext cx="6957210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Always check</a:t>
            </a:r>
            <a:r>
              <a:rPr lang="en-GB" sz="2400" b="1">
                <a:latin typeface="Calibri"/>
                <a:ea typeface="Calibri"/>
                <a:cs typeface="Arial"/>
              </a:rPr>
              <a:t> your assignment brief and with your tutor to confirm if use of AI is permitted!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A43E62-7282-0A8D-17F5-91D49CBFFCCB}"/>
              </a:ext>
            </a:extLst>
          </p:cNvPr>
          <p:cNvSpPr txBox="1"/>
          <p:nvPr/>
        </p:nvSpPr>
        <p:spPr>
          <a:xfrm>
            <a:off x="4898603" y="1552517"/>
            <a:ext cx="6920905" cy="83861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>
                <a:latin typeface="Calibri "/>
              </a:rPr>
              <a:t>Know the difference between</a:t>
            </a:r>
            <a:r>
              <a:rPr lang="en-GB" sz="2400" b="1">
                <a:latin typeface="Calibri "/>
              </a:rPr>
              <a:t> </a:t>
            </a:r>
            <a:r>
              <a:rPr lang="en-GB" sz="2400" b="1">
                <a:solidFill>
                  <a:schemeClr val="accent2"/>
                </a:solidFill>
                <a:latin typeface="Calibri "/>
              </a:rPr>
              <a:t>AI enhanced</a:t>
            </a:r>
            <a:r>
              <a:rPr lang="en-GB" sz="2400" b="1">
                <a:latin typeface="Calibri "/>
              </a:rPr>
              <a:t> </a:t>
            </a:r>
            <a:r>
              <a:rPr lang="en-GB" sz="2400">
                <a:latin typeface="Calibri "/>
              </a:rPr>
              <a:t>tools and</a:t>
            </a:r>
            <a:r>
              <a:rPr lang="en-GB" sz="2400" b="1">
                <a:latin typeface="Calibri "/>
              </a:rPr>
              <a:t> </a:t>
            </a:r>
            <a:r>
              <a:rPr lang="en-GB" sz="2400" b="1">
                <a:solidFill>
                  <a:schemeClr val="accent2"/>
                </a:solidFill>
                <a:latin typeface="Calibri "/>
              </a:rPr>
              <a:t>Generative AI</a:t>
            </a:r>
            <a:r>
              <a:rPr lang="en-GB" sz="2400" b="1">
                <a:latin typeface="Calibri "/>
              </a:rPr>
              <a:t> </a:t>
            </a:r>
            <a:r>
              <a:rPr lang="en-GB" sz="2400">
                <a:latin typeface="Calibri "/>
              </a:rPr>
              <a:t>tools!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B3D775-0301-E160-8F23-F9458172A4EE}"/>
              </a:ext>
            </a:extLst>
          </p:cNvPr>
          <p:cNvSpPr txBox="1"/>
          <p:nvPr/>
        </p:nvSpPr>
        <p:spPr>
          <a:xfrm>
            <a:off x="7194431" y="3069151"/>
            <a:ext cx="4997569" cy="1467326"/>
          </a:xfrm>
          <a:prstGeom prst="leftArrow">
            <a:avLst/>
          </a:prstGeom>
          <a:solidFill>
            <a:schemeClr val="bg2">
              <a:lumMod val="90000"/>
            </a:schemeClr>
          </a:solidFill>
          <a:ln w="381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err="1">
                <a:latin typeface="Calibri"/>
                <a:ea typeface="Calibri"/>
                <a:cs typeface="Calibri"/>
              </a:rPr>
              <a:t>Infoskills</a:t>
            </a:r>
            <a:r>
              <a:rPr lang="en-GB" sz="2400" b="1">
                <a:latin typeface="Calibri"/>
                <a:ea typeface="Calibri"/>
                <a:cs typeface="Calibri"/>
              </a:rPr>
              <a:t> Unit Link: </a:t>
            </a:r>
            <a:r>
              <a:rPr lang="en-GB" sz="2400" b="1">
                <a:latin typeface="Calibri"/>
                <a:ea typeface="Calibri"/>
                <a:cs typeface="Calibri"/>
                <a:hlinkClick r:id="rId4"/>
              </a:rPr>
              <a:t>Generative AI</a:t>
            </a:r>
            <a:r>
              <a:rPr lang="en-GB" sz="2400">
                <a:latin typeface="Calibri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endParaRPr lang="en-GB" sz="2400">
              <a:latin typeface="Calibri"/>
              <a:ea typeface="Calibri"/>
              <a:cs typeface="Calibri"/>
            </a:endParaRPr>
          </a:p>
          <a:p>
            <a:endParaRPr lang="en-GB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050276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DCD14-960C-67C3-F349-6CD0FDFA4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Primo Research Assistant tool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4CD561-48BE-FDFA-E160-4E9756FA7BF0}"/>
              </a:ext>
            </a:extLst>
          </p:cNvPr>
          <p:cNvSpPr txBox="1"/>
          <p:nvPr/>
        </p:nvSpPr>
        <p:spPr>
          <a:xfrm>
            <a:off x="1120141" y="5173889"/>
            <a:ext cx="967906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>
                <a:latin typeface="Calibri "/>
              </a:rPr>
              <a:t>Use the tool to help locate academic sources, find key words, terms and studies.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>
                <a:latin typeface="Calibri "/>
              </a:rPr>
              <a:t>Do not use the Generative AI summary in your work!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>
                <a:latin typeface="Calibri "/>
              </a:rPr>
              <a:t>You must sign in to use.</a:t>
            </a:r>
            <a:endParaRPr lang="en-US" sz="2000">
              <a:latin typeface="Calibri 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08F17F0-B629-88A2-37BC-3B3C98BE30E7}"/>
              </a:ext>
            </a:extLst>
          </p:cNvPr>
          <p:cNvSpPr txBox="1"/>
          <p:nvPr/>
        </p:nvSpPr>
        <p:spPr>
          <a:xfrm>
            <a:off x="7702344" y="5750030"/>
            <a:ext cx="46509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https://digitalservices.uwtsd.ac.uk/library/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CFB2BD-6782-7C47-7498-05FA06F87A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4063" y="1420580"/>
            <a:ext cx="6651218" cy="34741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28707079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56424-351B-F77F-0BC7-0FE537205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AI CRAAP Test</a:t>
            </a:r>
          </a:p>
        </p:txBody>
      </p:sp>
      <p:pic>
        <p:nvPicPr>
          <p:cNvPr id="7" name="Picture Placeholder 6" descr="A diagram of a company's company's company's company's company's company's company's company's company's company's company's company'&#10;&#10;AI-generated content may be incorrect.">
            <a:extLst>
              <a:ext uri="{FF2B5EF4-FFF2-40B4-BE49-F238E27FC236}">
                <a16:creationId xmlns:a16="http://schemas.microsoft.com/office/drawing/2014/main" id="{7993DC1A-3BAF-7D86-8926-F5971297481D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9"/>
          <a:stretch>
            <a:fillRect/>
          </a:stretch>
        </p:blipFill>
        <p:spPr>
          <a:xfrm>
            <a:off x="1003540" y="1299713"/>
            <a:ext cx="9161253" cy="4902950"/>
          </a:xfr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3EFE270-3905-E6D5-E3A9-88649CFC904D}"/>
              </a:ext>
            </a:extLst>
          </p:cNvPr>
          <p:cNvSpPr txBox="1"/>
          <p:nvPr/>
        </p:nvSpPr>
        <p:spPr>
          <a:xfrm>
            <a:off x="10386204" y="5054093"/>
            <a:ext cx="18057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Reproduced with kind permission from </a:t>
            </a:r>
            <a:r>
              <a:rPr lang="en-GB" sz="16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Bristol University Library.</a:t>
            </a:r>
            <a:endParaRPr lang="en-US" sz="16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62597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A6CEE-EB32-9185-08F8-77D7AB64C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068" y="94967"/>
            <a:ext cx="9389656" cy="1003916"/>
          </a:xfrm>
        </p:spPr>
        <p:txBody>
          <a:bodyPr/>
          <a:lstStyle/>
          <a:p>
            <a:r>
              <a:rPr lang="en-GB">
                <a:latin typeface="Calibri"/>
                <a:ea typeface="Calibri"/>
                <a:cs typeface="Calibri"/>
              </a:rPr>
              <a:t>Good academic practice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F28702F-5816-2280-1F9B-81F8C5319859}"/>
              </a:ext>
            </a:extLst>
          </p:cNvPr>
          <p:cNvSpPr txBox="1"/>
          <p:nvPr/>
        </p:nvSpPr>
        <p:spPr>
          <a:xfrm>
            <a:off x="402018" y="1456212"/>
            <a:ext cx="11608159" cy="45243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>
                <a:latin typeface="Calibri"/>
                <a:ea typeface="Calibri"/>
                <a:cs typeface="Arial"/>
              </a:rPr>
              <a:t>If permitted, demonstrate good academic practice by...</a:t>
            </a:r>
            <a:endParaRPr lang="en-GB" sz="2400">
              <a:latin typeface="Calibri"/>
              <a:ea typeface="Calibri"/>
              <a:cs typeface="Arial" panose="020B0604020202020204" pitchFamily="34" charset="0"/>
            </a:endParaRPr>
          </a:p>
          <a:p>
            <a:endParaRPr lang="en-GB" sz="240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Using AI tools effectively, critically, ethically</a:t>
            </a:r>
            <a:r>
              <a:rPr lang="en-GB" sz="2400">
                <a:latin typeface="Calibri"/>
                <a:ea typeface="Calibri"/>
                <a:cs typeface="Arial"/>
              </a:rPr>
              <a:t> and within permitted guidelines.</a:t>
            </a:r>
          </a:p>
          <a:p>
            <a:endParaRPr lang="en-GB" sz="240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Being aware of limitations</a:t>
            </a:r>
            <a:r>
              <a:rPr lang="en-GB" sz="2400" b="1">
                <a:latin typeface="Calibri"/>
                <a:ea typeface="Calibri"/>
                <a:cs typeface="Arial"/>
              </a:rPr>
              <a:t>, </a:t>
            </a:r>
            <a:r>
              <a:rPr lang="en-GB" sz="2400">
                <a:latin typeface="Calibri"/>
                <a:ea typeface="Calibri"/>
                <a:cs typeface="Arial"/>
              </a:rPr>
              <a:t>e.g. accountability, inaccuracy, bias, unintentional plagiarism, over reliance.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Evaluating</a:t>
            </a:r>
            <a:r>
              <a:rPr lang="en-GB" sz="2400">
                <a:latin typeface="Calibri"/>
                <a:ea typeface="Calibri"/>
                <a:cs typeface="Arial"/>
              </a:rPr>
              <a:t> </a:t>
            </a:r>
            <a:r>
              <a:rPr lang="en-GB" sz="2400" b="1">
                <a:latin typeface="Calibri"/>
                <a:ea typeface="Calibri"/>
                <a:cs typeface="Arial"/>
              </a:rPr>
              <a:t>all generated text</a:t>
            </a:r>
            <a:r>
              <a:rPr lang="en-GB" sz="2400">
                <a:latin typeface="Calibri"/>
                <a:ea typeface="Calibri"/>
                <a:cs typeface="Arial"/>
              </a:rPr>
              <a:t> critically.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Acknowledging</a:t>
            </a:r>
            <a:r>
              <a:rPr lang="en-GB" sz="240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 </a:t>
            </a:r>
            <a:r>
              <a:rPr lang="en-GB" sz="2400">
                <a:latin typeface="Calibri"/>
                <a:ea typeface="Calibri"/>
                <a:cs typeface="Arial"/>
              </a:rPr>
              <a:t>any AI use</a:t>
            </a:r>
            <a:r>
              <a:rPr lang="en-GB" sz="240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.</a:t>
            </a:r>
          </a:p>
          <a:p>
            <a:endParaRPr lang="en-GB" sz="240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Completing</a:t>
            </a:r>
            <a:r>
              <a:rPr lang="en-GB" sz="2400">
                <a:latin typeface="Calibri"/>
                <a:ea typeface="Calibri"/>
                <a:cs typeface="Arial"/>
              </a:rPr>
              <a:t> the AI sections in </a:t>
            </a:r>
            <a:r>
              <a:rPr lang="en-GB" sz="2400" err="1">
                <a:latin typeface="Calibri"/>
                <a:ea typeface="Calibri"/>
                <a:cs typeface="Arial"/>
              </a:rPr>
              <a:t>infoskills</a:t>
            </a:r>
            <a:r>
              <a:rPr lang="en-GB" sz="2400">
                <a:latin typeface="Calibri"/>
                <a:ea typeface="Calibri"/>
                <a:cs typeface="Arial"/>
              </a:rPr>
              <a:t> and using the AI CRAAP test.</a:t>
            </a:r>
          </a:p>
        </p:txBody>
      </p:sp>
    </p:spTree>
    <p:extLst>
      <p:ext uri="{BB962C8B-B14F-4D97-AF65-F5344CB8AC3E}">
        <p14:creationId xmlns:p14="http://schemas.microsoft.com/office/powerpoint/2010/main" val="38841456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Further 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98242" y="1422008"/>
            <a:ext cx="5110627" cy="423692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sz="2400">
                <a:latin typeface="Calibri"/>
                <a:ea typeface="Calibri"/>
                <a:cs typeface="Calibri"/>
                <a:hlinkClick r:id="rId2"/>
              </a:rPr>
              <a:t>Library study skills resource list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/>
                <a:ea typeface="Calibri"/>
                <a:cs typeface="Calibri"/>
                <a:hlinkClick r:id="rId3"/>
              </a:rPr>
              <a:t> Library online infoskills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/>
                <a:ea typeface="Calibri"/>
                <a:cs typeface="Calibri"/>
              </a:rPr>
              <a:t> </a:t>
            </a:r>
            <a:r>
              <a:rPr lang="en-GB" sz="2400">
                <a:latin typeface="Calibri"/>
                <a:ea typeface="Calibri"/>
                <a:cs typeface="Calibri"/>
                <a:hlinkClick r:id="rId4"/>
              </a:rPr>
              <a:t>TurnitIn: evaluating sources playlist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/>
                <a:ea typeface="Calibri"/>
                <a:cs typeface="Calibri"/>
              </a:rPr>
              <a:t> </a:t>
            </a:r>
            <a:r>
              <a:rPr lang="en-GB" sz="2400">
                <a:latin typeface="Calibri"/>
                <a:ea typeface="Calibri"/>
                <a:cs typeface="Calibri"/>
                <a:hlinkClick r:id="rId5"/>
              </a:rPr>
              <a:t>Locating physical resources</a:t>
            </a:r>
            <a:r>
              <a:rPr lang="en-GB" sz="2400">
                <a:latin typeface="Calibri"/>
                <a:ea typeface="Calibri"/>
                <a:cs typeface="Calibri"/>
              </a:rPr>
              <a:t> (Stackmap)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/>
                <a:ea typeface="Calibri"/>
                <a:cs typeface="Calibri"/>
                <a:hlinkClick r:id="rId5"/>
              </a:rPr>
              <a:t> Using our libraries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/>
                <a:ea typeface="Calibri"/>
                <a:cs typeface="Calibri"/>
                <a:hlinkClick r:id="rId6"/>
              </a:rPr>
              <a:t> Troubleshooting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/>
                <a:ea typeface="Calibri"/>
                <a:cs typeface="Calibri"/>
              </a:rPr>
              <a:t> </a:t>
            </a:r>
            <a:r>
              <a:rPr lang="en-GB" sz="2400">
                <a:latin typeface="Calibri"/>
                <a:ea typeface="Calibri"/>
                <a:cs typeface="Calibri"/>
                <a:hlinkClick r:id="rId7"/>
              </a:rPr>
              <a:t>Digital Skills Support</a:t>
            </a:r>
            <a:endParaRPr lang="en-GB" sz="2400">
              <a:latin typeface="Calibri"/>
              <a:ea typeface="Calibri"/>
              <a:cs typeface="Calibri"/>
            </a:endParaRPr>
          </a:p>
          <a:p>
            <a:endParaRPr lang="en-GB">
              <a:ea typeface="Calibri Light"/>
              <a:cs typeface="Calibri Light"/>
            </a:endParaRPr>
          </a:p>
        </p:txBody>
      </p:sp>
      <p:pic>
        <p:nvPicPr>
          <p:cNvPr id="4" name="Picture 3" descr="Two people collaborating over books">
            <a:extLst>
              <a:ext uri="{FF2B5EF4-FFF2-40B4-BE49-F238E27FC236}">
                <a16:creationId xmlns:a16="http://schemas.microsoft.com/office/drawing/2014/main" id="{5BC902B2-BAFA-47BD-8EE1-68B5F55EF83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74" r="13932" b="1"/>
          <a:stretch/>
        </p:blipFill>
        <p:spPr>
          <a:xfrm>
            <a:off x="6383132" y="1266782"/>
            <a:ext cx="5847196" cy="509566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5B0F241-D4B7-E232-5AC9-5D8EBCE002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325992"/>
            <a:ext cx="3670481" cy="452875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4800">
                <a:ea typeface="Calibri Light"/>
                <a:cs typeface="Calibri Light"/>
              </a:rPr>
              <a:t>You are braver than you believe, stronger than you seem and smarter than you think!</a:t>
            </a:r>
            <a:endParaRPr lang="en-GB" sz="4800">
              <a:solidFill>
                <a:srgbClr val="FFFFFF"/>
              </a:solidFill>
              <a:latin typeface="Calibri Light"/>
              <a:ea typeface="Calibri Light"/>
              <a:cs typeface="Calibri Light"/>
            </a:endParaRPr>
          </a:p>
          <a:p>
            <a:endParaRPr lang="en-GB" sz="4800" i="0">
              <a:solidFill>
                <a:srgbClr val="000000"/>
              </a:solidFill>
              <a:latin typeface="Aptos"/>
              <a:ea typeface="Calibri Light"/>
              <a:cs typeface="Calibri Light"/>
            </a:endParaRPr>
          </a:p>
          <a:p>
            <a:endParaRPr lang="en-GB" sz="1400" i="0">
              <a:solidFill>
                <a:srgbClr val="000000"/>
              </a:solidFill>
              <a:latin typeface="Aptos"/>
              <a:ea typeface="Calibri Light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08F754-6119-810F-F174-30D41B0BCF88}"/>
              </a:ext>
            </a:extLst>
          </p:cNvPr>
          <p:cNvSpPr txBox="1"/>
          <p:nvPr/>
        </p:nvSpPr>
        <p:spPr>
          <a:xfrm>
            <a:off x="2693732" y="6139222"/>
            <a:ext cx="15619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  <a:latin typeface="Aptos"/>
                <a:ea typeface="Calibri Light"/>
                <a:cs typeface="Calibri Light"/>
              </a:rPr>
              <a:t>A. A. Milne</a:t>
            </a:r>
          </a:p>
        </p:txBody>
      </p:sp>
      <p:pic>
        <p:nvPicPr>
          <p:cNvPr id="8" name="Picture Placeholder 7" descr="College students at graduation">
            <a:extLst>
              <a:ext uri="{FF2B5EF4-FFF2-40B4-BE49-F238E27FC236}">
                <a16:creationId xmlns:a16="http://schemas.microsoft.com/office/drawing/2014/main" id="{F48D338F-48CE-BBC4-F782-66E2733055D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21" r="1172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986113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85716" y="1709052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Lisa Ellis: 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l.ellis@uwtsd.ac.uk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5976052" y="2859657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885716" y="3111394"/>
            <a:ext cx="6342744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280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library@uwtsd.ac.uk</a:t>
            </a:r>
            <a:endParaRPr lang="en-GB" sz="28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280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infoskills@uwtsd.ac.uk</a:t>
            </a:r>
            <a:endParaRPr lang="en-GB" sz="28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8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>
                <a:latin typeface="Calibri" panose="020F0502020204030204" pitchFamily="34" charset="0"/>
                <a:cs typeface="Calibri" panose="020F0502020204030204" pitchFamily="34" charset="0"/>
              </a:rPr>
              <a:t>Library Chat: </a:t>
            </a: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  <p:pic>
        <p:nvPicPr>
          <p:cNvPr id="1028" name="Picture 4" descr="A tablet with words on it&#10;&#10;Description automatically generated">
            <a:extLst>
              <a:ext uri="{FF2B5EF4-FFF2-40B4-BE49-F238E27FC236}">
                <a16:creationId xmlns:a16="http://schemas.microsoft.com/office/drawing/2014/main" id="{A39D1D79-D595-B0FC-0819-7778881B5C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53" r="-1"/>
          <a:stretch/>
        </p:blipFill>
        <p:spPr bwMode="auto">
          <a:xfrm>
            <a:off x="0" y="1266789"/>
            <a:ext cx="5325676" cy="5068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hlinkClick r:id="rId8"/>
            <a:extLst>
              <a:ext uri="{FF2B5EF4-FFF2-40B4-BE49-F238E27FC236}">
                <a16:creationId xmlns:a16="http://schemas.microsoft.com/office/drawing/2014/main" id="{6CE3850F-2918-F351-623C-BFF1CE5C4347}"/>
              </a:ext>
            </a:extLst>
          </p:cNvPr>
          <p:cNvPicPr>
            <a:picLocks noChangeAspect="1"/>
          </p:cNvPicPr>
          <p:nvPr/>
        </p:nvPicPr>
        <p:blipFill>
          <a:blip r:embed="rId9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908795" y="5095138"/>
            <a:ext cx="1022060" cy="945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78BC6404-E2DC-15ED-8926-C19296BC15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E5C51FA-6B25-D18B-DF62-C01476987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0EA765-4799-4CC9-0504-2B632BF33672}"/>
              </a:ext>
            </a:extLst>
          </p:cNvPr>
          <p:cNvSpPr txBox="1"/>
          <p:nvPr/>
        </p:nvSpPr>
        <p:spPr>
          <a:xfrm>
            <a:off x="6463299" y="1421182"/>
            <a:ext cx="5133975" cy="584775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>
                <a:solidFill>
                  <a:schemeClr val="bg1"/>
                </a:solidFill>
                <a:ea typeface="Calibri Light"/>
                <a:cs typeface="Calibri Light"/>
              </a:rPr>
              <a:t>Student Feedback</a:t>
            </a:r>
            <a:endParaRPr lang="en-GB" sz="32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301575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14984B9C-AD3A-43B2-BE17-E44E7A63DD53}" vid="{AA3727CC-D7C6-4D4D-BF3C-DFBFCA950A7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49DB88A-4CDB-4A02-BBF8-EAC6701E3581}">
  <ds:schemaRefs>
    <ds:schemaRef ds:uri="316f2420-4a0a-4c49-8a81-53a9bcc36554"/>
    <ds:schemaRef ds:uri="61b8a593-e33f-405c-9ec9-a885dee7658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B775386-F393-4C47-AFE5-F8DFDDEF6863}">
  <ds:schemaRefs>
    <ds:schemaRef ds:uri="316f2420-4a0a-4c49-8a81-53a9bcc36554"/>
    <ds:schemaRef ds:uri="61b8a593-e33f-405c-9ec9-a885dee765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template-teal</Template>
  <Application>Microsoft Office PowerPoint</Application>
  <PresentationFormat>Widescreen</PresentationFormat>
  <Slides>31</Slides>
  <Notes>7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Office Theme</vt:lpstr>
      <vt:lpstr>Introduction to the library. </vt:lpstr>
      <vt:lpstr>Library Anxiety</vt:lpstr>
      <vt:lpstr>Support</vt:lpstr>
      <vt:lpstr>Academic Liaison Librarian (ALL)</vt:lpstr>
      <vt:lpstr>Sign up to Online Infoskills Tutorials</vt:lpstr>
      <vt:lpstr>Online Resource Lists – your shortcut</vt:lpstr>
      <vt:lpstr>Your online resource list on Moodle...</vt:lpstr>
      <vt:lpstr>PowerPoint Presentation</vt:lpstr>
      <vt:lpstr>Types of information </vt:lpstr>
      <vt:lpstr>Where to begin searching for academic information.</vt:lpstr>
      <vt:lpstr>Evaluating Information</vt:lpstr>
      <vt:lpstr>Library website: Student HWB</vt:lpstr>
      <vt:lpstr>Library Webpage: Internet search</vt:lpstr>
      <vt:lpstr>Explore, Click, and Scroll…</vt:lpstr>
      <vt:lpstr>Getting Started Guides</vt:lpstr>
      <vt:lpstr>Library Discovery Tool</vt:lpstr>
      <vt:lpstr>Library Catalogue – Your Library Account.</vt:lpstr>
      <vt:lpstr>Search and save resources</vt:lpstr>
      <vt:lpstr>Database: BoB</vt:lpstr>
      <vt:lpstr>EBSCO Databases</vt:lpstr>
      <vt:lpstr>Database: Business Source Complete (EBSCO)</vt:lpstr>
      <vt:lpstr>Tips</vt:lpstr>
      <vt:lpstr>Linking Google Scholar </vt:lpstr>
      <vt:lpstr>What about Artificial Intelligence (AI)?</vt:lpstr>
      <vt:lpstr>Primo Research Assistant tool</vt:lpstr>
      <vt:lpstr>AI CRAAP Test</vt:lpstr>
      <vt:lpstr>Good academic practice</vt:lpstr>
      <vt:lpstr>Further Useful Resources</vt:lpstr>
      <vt:lpstr>PowerPoint Presentation</vt:lpstr>
      <vt:lpstr>Contact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revision>1</cp:revision>
  <dcterms:created xsi:type="dcterms:W3CDTF">2024-01-22T14:34:05Z</dcterms:created>
  <dcterms:modified xsi:type="dcterms:W3CDTF">2025-10-13T17:32:18Z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