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2931F4F-792C-4D73-B1A6-094348418E6A}">
          <p14:sldIdLst>
            <p14:sldId id="256"/>
          </p14:sldIdLst>
        </p14:section>
        <p14:section name="Untitled Section" id="{C8C1CDDF-1CB0-4FD6-B2D3-124B7510D57E}">
          <p14:sldIdLst>
            <p14:sldId id="257"/>
            <p14:sldId id="258"/>
            <p14:sldId id="259"/>
            <p14:sldId id="260"/>
            <p14:sldId id="261"/>
            <p14:sldId id="262"/>
            <p14:sldId id="263"/>
            <p14:sldId id="264"/>
            <p14:sldId id="265"/>
            <p14:sldId id="266"/>
            <p14:sldId id="26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82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ADY%20&amp;%20CRISS\Desktop\5104\WBS%20Cost%20Calculation.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Gantt Chart</a:t>
            </a:r>
          </a:p>
        </c:rich>
      </c:tx>
      <c:layout>
        <c:manualLayout>
          <c:xMode val="edge"/>
          <c:yMode val="edge"/>
          <c:x val="0.37460407269450602"/>
          <c:y val="1.9607843137254902E-2"/>
        </c:manualLayout>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bar"/>
        <c:grouping val="stacked"/>
        <c:varyColors val="0"/>
        <c:ser>
          <c:idx val="0"/>
          <c:order val="0"/>
          <c:tx>
            <c:strRef>
              <c:f>'gantt chart 2'!$B$1</c:f>
              <c:strCache>
                <c:ptCount val="1"/>
                <c:pt idx="0">
                  <c:v>Start Date</c:v>
                </c:pt>
              </c:strCache>
            </c:strRef>
          </c:tx>
          <c:spPr>
            <a:noFill/>
            <a:ln>
              <a:noFill/>
            </a:ln>
            <a:effectLst>
              <a:outerShdw blurRad="57150" dist="19050" dir="5400000" algn="ctr" rotWithShape="0">
                <a:srgbClr val="000000">
                  <a:alpha val="63000"/>
                </a:srgbClr>
              </a:outerShdw>
            </a:effectLst>
            <a:sp3d/>
          </c:spPr>
          <c:invertIfNegative val="0"/>
          <c:cat>
            <c:strRef>
              <c:f>'gantt chart 2'!$A$2:$A$6</c:f>
              <c:strCache>
                <c:ptCount val="5"/>
                <c:pt idx="0">
                  <c:v>Initiation </c:v>
                </c:pt>
                <c:pt idx="1">
                  <c:v>Planning</c:v>
                </c:pt>
                <c:pt idx="2">
                  <c:v>Execution</c:v>
                </c:pt>
                <c:pt idx="3">
                  <c:v>Control</c:v>
                </c:pt>
                <c:pt idx="4">
                  <c:v>Closeout</c:v>
                </c:pt>
              </c:strCache>
            </c:strRef>
          </c:cat>
          <c:val>
            <c:numRef>
              <c:f>'gantt chart 2'!$B$2:$B$6</c:f>
              <c:numCache>
                <c:formatCode>d\-mmm</c:formatCode>
                <c:ptCount val="5"/>
                <c:pt idx="0">
                  <c:v>44501</c:v>
                </c:pt>
                <c:pt idx="1">
                  <c:v>44511</c:v>
                </c:pt>
                <c:pt idx="2">
                  <c:v>44542</c:v>
                </c:pt>
                <c:pt idx="3">
                  <c:v>44652</c:v>
                </c:pt>
                <c:pt idx="4">
                  <c:v>44837</c:v>
                </c:pt>
              </c:numCache>
            </c:numRef>
          </c:val>
          <c:extLst>
            <c:ext xmlns:c16="http://schemas.microsoft.com/office/drawing/2014/chart" uri="{C3380CC4-5D6E-409C-BE32-E72D297353CC}">
              <c16:uniqueId val="{00000000-7815-4C09-A19C-0FE7B1E3CFFE}"/>
            </c:ext>
          </c:extLst>
        </c:ser>
        <c:ser>
          <c:idx val="1"/>
          <c:order val="1"/>
          <c:tx>
            <c:strRef>
              <c:f>'gantt chart 2'!$C$1</c:f>
              <c:strCache>
                <c:ptCount val="1"/>
                <c:pt idx="0">
                  <c:v>Days to complete</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'gantt chart 2'!$A$2:$A$6</c:f>
              <c:strCache>
                <c:ptCount val="5"/>
                <c:pt idx="0">
                  <c:v>Initiation </c:v>
                </c:pt>
                <c:pt idx="1">
                  <c:v>Planning</c:v>
                </c:pt>
                <c:pt idx="2">
                  <c:v>Execution</c:v>
                </c:pt>
                <c:pt idx="3">
                  <c:v>Control</c:v>
                </c:pt>
                <c:pt idx="4">
                  <c:v>Closeout</c:v>
                </c:pt>
              </c:strCache>
            </c:strRef>
          </c:cat>
          <c:val>
            <c:numRef>
              <c:f>'gantt chart 2'!$C$2:$C$6</c:f>
              <c:numCache>
                <c:formatCode>General</c:formatCode>
                <c:ptCount val="5"/>
                <c:pt idx="0">
                  <c:v>10</c:v>
                </c:pt>
                <c:pt idx="1">
                  <c:v>32</c:v>
                </c:pt>
                <c:pt idx="2">
                  <c:v>110</c:v>
                </c:pt>
                <c:pt idx="3">
                  <c:v>186</c:v>
                </c:pt>
                <c:pt idx="4">
                  <c:v>39</c:v>
                </c:pt>
              </c:numCache>
            </c:numRef>
          </c:val>
          <c:extLst>
            <c:ext xmlns:c16="http://schemas.microsoft.com/office/drawing/2014/chart" uri="{C3380CC4-5D6E-409C-BE32-E72D297353CC}">
              <c16:uniqueId val="{00000001-7815-4C09-A19C-0FE7B1E3CFFE}"/>
            </c:ext>
          </c:extLst>
        </c:ser>
        <c:dLbls>
          <c:showLegendKey val="0"/>
          <c:showVal val="0"/>
          <c:showCatName val="0"/>
          <c:showSerName val="0"/>
          <c:showPercent val="0"/>
          <c:showBubbleSize val="0"/>
        </c:dLbls>
        <c:gapWidth val="95"/>
        <c:gapDepth val="95"/>
        <c:shape val="box"/>
        <c:axId val="1234771856"/>
        <c:axId val="1234780592"/>
        <c:axId val="0"/>
      </c:bar3DChart>
      <c:catAx>
        <c:axId val="1234771856"/>
        <c:scaling>
          <c:orientation val="maxMin"/>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234780592"/>
        <c:crosses val="autoZero"/>
        <c:auto val="1"/>
        <c:lblAlgn val="ctr"/>
        <c:lblOffset val="100"/>
        <c:noMultiLvlLbl val="0"/>
      </c:catAx>
      <c:valAx>
        <c:axId val="1234780592"/>
        <c:scaling>
          <c:orientation val="minMax"/>
          <c:min val="44501"/>
        </c:scaling>
        <c:delete val="0"/>
        <c:axPos val="t"/>
        <c:majorGridlines>
          <c:spPr>
            <a:ln w="9525" cap="flat" cmpd="sng" algn="ctr">
              <a:solidFill>
                <a:schemeClr val="dk1">
                  <a:lumMod val="50000"/>
                  <a:lumOff val="50000"/>
                </a:schemeClr>
              </a:solidFill>
              <a:round/>
            </a:ln>
            <a:effectLst/>
          </c:spPr>
        </c:majorGridlines>
        <c:numFmt formatCode="d\-mmm"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234771856"/>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900" b="0" i="0" u="none" strike="noStrike" kern="1200" baseline="0">
                <a:solidFill>
                  <a:schemeClr val="lt1">
                    <a:lumMod val="85000"/>
                  </a:schemeClr>
                </a:solidFill>
                <a:latin typeface="+mn-lt"/>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DC653-0D06-48BE-8CBE-47C624F797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910F08-D46B-409C-8053-F61E9B2A78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30379A-E9F4-4B90-8EA2-8D66BBDB9D78}"/>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5" name="Footer Placeholder 4">
            <a:extLst>
              <a:ext uri="{FF2B5EF4-FFF2-40B4-BE49-F238E27FC236}">
                <a16:creationId xmlns:a16="http://schemas.microsoft.com/office/drawing/2014/main" id="{F1D402B7-B288-4E99-A764-7052AEFAE4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6ED5B-CB68-471C-86A4-34C116B1CB5A}"/>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3485110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C81B6-EAD4-4CAE-A05C-6FEAA5A166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F8D90B-5E36-4B58-8E04-8CAE1B7067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4C767E-CC52-4EA1-8EBE-D8944FC81761}"/>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5" name="Footer Placeholder 4">
            <a:extLst>
              <a:ext uri="{FF2B5EF4-FFF2-40B4-BE49-F238E27FC236}">
                <a16:creationId xmlns:a16="http://schemas.microsoft.com/office/drawing/2014/main" id="{19A4FA4C-BACB-4D32-8E00-27BEB697E2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C805E-0067-4182-BC49-DD37940BE193}"/>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4084859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642A1-49CC-4342-A22B-CF6D04F3EB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CB25EC-223F-4EAF-B0B6-2B09F43C18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6F832E-BECD-4ADD-9F9F-9C5110D82497}"/>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5" name="Footer Placeholder 4">
            <a:extLst>
              <a:ext uri="{FF2B5EF4-FFF2-40B4-BE49-F238E27FC236}">
                <a16:creationId xmlns:a16="http://schemas.microsoft.com/office/drawing/2014/main" id="{7F86E79A-1720-49AD-B257-C81A04D70E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FF9E76-1478-42BF-B47C-F6E7F73196FE}"/>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481616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72570-8032-4CCF-BB89-23A83D8BD9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7E1728-BAE9-4453-AA61-1316D06C7C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CC3B53-148A-408C-AF17-D6388B2A63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7A01B4-122F-4BDF-A8D0-75E0F47CF70F}"/>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6" name="Footer Placeholder 5">
            <a:extLst>
              <a:ext uri="{FF2B5EF4-FFF2-40B4-BE49-F238E27FC236}">
                <a16:creationId xmlns:a16="http://schemas.microsoft.com/office/drawing/2014/main" id="{252D5F01-63E2-4321-AECE-7BCFBB3432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8F0B91-C548-466C-853B-66A00F9800FA}"/>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1099468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79F5B-A305-43EB-953F-0B96D6D480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107709-15C7-46B0-9A4A-B9244F27E4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2DE7AE-073C-4288-908D-BF054DA24C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8FC6B5-5FE5-4B94-A519-217B352023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4F8E9B-895B-460F-B7EB-EA69825B99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463FCC-5680-42C3-985C-45FD4A4E07DA}"/>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8" name="Footer Placeholder 7">
            <a:extLst>
              <a:ext uri="{FF2B5EF4-FFF2-40B4-BE49-F238E27FC236}">
                <a16:creationId xmlns:a16="http://schemas.microsoft.com/office/drawing/2014/main" id="{C600D9E4-808F-4FED-95E9-9CE0BF275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FB3D6F-7117-48B7-820C-C24C1B020EC9}"/>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668280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9C08E-994F-4AD5-87FC-517F53D0267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EE5AAE-2574-4919-A174-4FA8491E7D97}"/>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4" name="Footer Placeholder 3">
            <a:extLst>
              <a:ext uri="{FF2B5EF4-FFF2-40B4-BE49-F238E27FC236}">
                <a16:creationId xmlns:a16="http://schemas.microsoft.com/office/drawing/2014/main" id="{266C09E0-FBE4-437C-9821-90A65126F4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4BC044-705E-4144-A83B-F155EAC2FD6F}"/>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1899204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38DAE2-4724-45ED-82C1-756AD626FEEF}"/>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3" name="Footer Placeholder 2">
            <a:extLst>
              <a:ext uri="{FF2B5EF4-FFF2-40B4-BE49-F238E27FC236}">
                <a16:creationId xmlns:a16="http://schemas.microsoft.com/office/drawing/2014/main" id="{40731F12-BECF-47BB-8CEF-AE0CFAF7AF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0F2E15-12CD-4A58-8C2D-9F10D8C1FF48}"/>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2443105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84217-C4B2-4338-8CC5-BDD72CA979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2E4825-CC9D-439E-BEDC-F5C41A33B3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7F6470-01C0-4501-AFD4-2C25ECDA62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29BE6F-F854-440D-9861-256C982BA091}"/>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6" name="Footer Placeholder 5">
            <a:extLst>
              <a:ext uri="{FF2B5EF4-FFF2-40B4-BE49-F238E27FC236}">
                <a16:creationId xmlns:a16="http://schemas.microsoft.com/office/drawing/2014/main" id="{F704351C-A14D-4FFA-8D22-728A6B0D8C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39FB55-EB68-422A-8250-76E0ED3650E2}"/>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2003054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D1128-A8AC-4CAD-ADCE-4C237F7982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C5F089-E583-41A7-88B0-32A751AFFE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D10F19-444C-4687-9081-E8C7C3DB01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1DC7DE-A5A3-42D9-84DF-750F162DE0FB}"/>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6" name="Footer Placeholder 5">
            <a:extLst>
              <a:ext uri="{FF2B5EF4-FFF2-40B4-BE49-F238E27FC236}">
                <a16:creationId xmlns:a16="http://schemas.microsoft.com/office/drawing/2014/main" id="{304150A9-9940-4F1B-8029-2014D6A5E2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2DCBD5-18F7-4168-9C45-9F480692145E}"/>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1408921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48EB8-FBBD-4CE7-BDC4-2BD89A60192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EE5E53-DD7B-4A3A-8A63-99FB50691E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0C7916-8E71-41A8-A780-9D64B21D17BC}"/>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5" name="Footer Placeholder 4">
            <a:extLst>
              <a:ext uri="{FF2B5EF4-FFF2-40B4-BE49-F238E27FC236}">
                <a16:creationId xmlns:a16="http://schemas.microsoft.com/office/drawing/2014/main" id="{8830C517-B0A2-4883-AB83-846783C352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565499-57C8-4A9E-95A3-E3E1993F05E2}"/>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1215881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D46C71-2770-435D-A784-22E6C02C41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A858B2-4867-495E-95F1-82F7866E8F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05F832-53AF-446D-8223-E76A0173B3B9}"/>
              </a:ext>
            </a:extLst>
          </p:cNvPr>
          <p:cNvSpPr>
            <a:spLocks noGrp="1"/>
          </p:cNvSpPr>
          <p:nvPr>
            <p:ph type="dt" sz="half" idx="10"/>
          </p:nvPr>
        </p:nvSpPr>
        <p:spPr/>
        <p:txBody>
          <a:bodyPr/>
          <a:lstStyle/>
          <a:p>
            <a:fld id="{72DAB8B7-BDCC-4423-98A4-88A17D5C24E2}" type="datetimeFigureOut">
              <a:rPr lang="en-GB" smtClean="0"/>
              <a:t>02/12/2021</a:t>
            </a:fld>
            <a:endParaRPr lang="en-GB"/>
          </a:p>
        </p:txBody>
      </p:sp>
      <p:sp>
        <p:nvSpPr>
          <p:cNvPr id="5" name="Footer Placeholder 4">
            <a:extLst>
              <a:ext uri="{FF2B5EF4-FFF2-40B4-BE49-F238E27FC236}">
                <a16:creationId xmlns:a16="http://schemas.microsoft.com/office/drawing/2014/main" id="{AB636A8C-5902-4931-9FB9-E78FECC8A6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4F42CB-5D22-46B1-B3C8-87BA7079B50E}"/>
              </a:ext>
            </a:extLst>
          </p:cNvPr>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718201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1B733F-262A-4A50-82D9-AC4D33E88F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A75257-5EA8-4951-9D06-AB18A803E7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1FBA7A-61F1-4CB4-AD02-29B7CBF9DF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DAB8B7-BDCC-4423-98A4-88A17D5C24E2}" type="datetimeFigureOut">
              <a:rPr lang="en-GB" smtClean="0"/>
              <a:t>02/12/2021</a:t>
            </a:fld>
            <a:endParaRPr lang="en-GB"/>
          </a:p>
        </p:txBody>
      </p:sp>
      <p:sp>
        <p:nvSpPr>
          <p:cNvPr id="5" name="Footer Placeholder 4">
            <a:extLst>
              <a:ext uri="{FF2B5EF4-FFF2-40B4-BE49-F238E27FC236}">
                <a16:creationId xmlns:a16="http://schemas.microsoft.com/office/drawing/2014/main" id="{E5D4618C-FD40-470E-BD2D-C243CC5FCC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E13E18-0F8C-4CA0-BB7A-7FDF0CA340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EF7CAE-ECD5-43DC-8135-623D8AF6A9FE}" type="slidenum">
              <a:rPr lang="en-GB" smtClean="0"/>
              <a:t>‹#›</a:t>
            </a:fld>
            <a:endParaRPr lang="en-GB"/>
          </a:p>
        </p:txBody>
      </p:sp>
    </p:spTree>
    <p:extLst>
      <p:ext uri="{BB962C8B-B14F-4D97-AF65-F5344CB8AC3E}">
        <p14:creationId xmlns:p14="http://schemas.microsoft.com/office/powerpoint/2010/main" val="4177441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D167EC7-BD0C-4F79-B054-7627E52C5287}"/>
              </a:ext>
            </a:extLst>
          </p:cNvPr>
          <p:cNvPicPr>
            <a:picLocks noChangeAspect="1"/>
          </p:cNvPicPr>
          <p:nvPr/>
        </p:nvPicPr>
        <p:blipFill rotWithShape="1">
          <a:blip r:embed="rId2"/>
          <a:srcRect t="7170" b="5282"/>
          <a:stretch/>
        </p:blipFill>
        <p:spPr>
          <a:xfrm>
            <a:off x="-3049"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30D266-EF86-4654-B717-ACCA94881AA0}"/>
              </a:ext>
            </a:extLst>
          </p:cNvPr>
          <p:cNvSpPr>
            <a:spLocks noGrp="1"/>
          </p:cNvSpPr>
          <p:nvPr>
            <p:ph type="ctrTitle"/>
          </p:nvPr>
        </p:nvSpPr>
        <p:spPr>
          <a:xfrm>
            <a:off x="1097280" y="325550"/>
            <a:ext cx="10058400" cy="2220880"/>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Project Management Plan </a:t>
            </a:r>
          </a:p>
        </p:txBody>
      </p:sp>
      <p:sp>
        <p:nvSpPr>
          <p:cNvPr id="3" name="Subtitle 2">
            <a:extLst>
              <a:ext uri="{FF2B5EF4-FFF2-40B4-BE49-F238E27FC236}">
                <a16:creationId xmlns:a16="http://schemas.microsoft.com/office/drawing/2014/main" id="{A6D91D54-0FC9-4C0B-BFFB-CE0700598189}"/>
              </a:ext>
            </a:extLst>
          </p:cNvPr>
          <p:cNvSpPr>
            <a:spLocks noGrp="1"/>
          </p:cNvSpPr>
          <p:nvPr>
            <p:ph type="subTitle" idx="1"/>
          </p:nvPr>
        </p:nvSpPr>
        <p:spPr>
          <a:xfrm>
            <a:off x="3048" y="5504104"/>
            <a:ext cx="3179990" cy="1282707"/>
          </a:xfrm>
          <a:effectLst>
            <a:outerShdw blurRad="50800" dist="38100" dir="2700000" algn="tl" rotWithShape="0">
              <a:prstClr val="black">
                <a:alpha val="40000"/>
              </a:prstClr>
            </a:outerShdw>
          </a:effectLst>
        </p:spPr>
        <p:txBody>
          <a:bodyPr>
            <a:normAutofit fontScale="77500" lnSpcReduction="20000"/>
          </a:bodyPr>
          <a:lstStyle/>
          <a:p>
            <a:pPr>
              <a:buFont typeface="Arial" panose="020B0604020202020204" pitchFamily="34" charset="0"/>
              <a:buNone/>
            </a:pPr>
            <a:r>
              <a:rPr lang="en-GB" altLang="en-US" sz="2400" dirty="0">
                <a:latin typeface="Garamond" panose="02020404030301010803" pitchFamily="18" charset="0"/>
                <a:sym typeface="Tahoma" panose="020B0604030504040204" pitchFamily="34" charset="0"/>
              </a:rPr>
              <a:t>Student name: Cristina Larisa Negesc</a:t>
            </a:r>
          </a:p>
          <a:p>
            <a:r>
              <a:rPr lang="en-US" altLang="zh-CN" sz="2400" dirty="0">
                <a:latin typeface="Garamond" panose="02020404030301010803" pitchFamily="18" charset="0"/>
                <a:sym typeface="Tahoma" panose="020B0604030504040204" pitchFamily="34" charset="0"/>
              </a:rPr>
              <a:t>Student Number: </a:t>
            </a:r>
            <a:r>
              <a:rPr lang="en-GB" altLang="en-US" sz="2400" dirty="0">
                <a:latin typeface="Garamond" panose="02020404030301010803" pitchFamily="18" charset="0"/>
                <a:sym typeface="Tahoma" panose="020B0604030504040204" pitchFamily="34" charset="0"/>
              </a:rPr>
              <a:t>1917996 </a:t>
            </a:r>
            <a:endParaRPr lang="en-US" altLang="zh-CN" sz="2400" dirty="0">
              <a:latin typeface="Garamond" panose="02020404030301010803" pitchFamily="18" charset="0"/>
              <a:sym typeface="Tahoma" panose="020B0604030504040204" pitchFamily="34" charset="0"/>
            </a:endParaRPr>
          </a:p>
          <a:p>
            <a:pPr>
              <a:buFont typeface="Arial" panose="020B0604020202020204" pitchFamily="34" charset="0"/>
              <a:buNone/>
            </a:pPr>
            <a:r>
              <a:rPr lang="en-US" altLang="zh-CN" sz="2400" dirty="0">
                <a:latin typeface="Garamond" panose="02020404030301010803" pitchFamily="18" charset="0"/>
                <a:sym typeface="Tahoma" panose="020B0604030504040204" pitchFamily="34" charset="0"/>
              </a:rPr>
              <a:t>Lecturer’s name: </a:t>
            </a:r>
            <a:r>
              <a:rPr lang="en-US" altLang="zh-CN" sz="2400" dirty="0" err="1">
                <a:latin typeface="Garamond" panose="02020404030301010803" pitchFamily="18" charset="0"/>
                <a:sym typeface="Tahoma" panose="020B0604030504040204" pitchFamily="34" charset="0"/>
              </a:rPr>
              <a:t>Dami</a:t>
            </a:r>
            <a:r>
              <a:rPr lang="en-US" altLang="zh-CN" sz="2400" dirty="0">
                <a:latin typeface="Garamond" panose="02020404030301010803" pitchFamily="18" charset="0"/>
                <a:sym typeface="Tahoma" panose="020B0604030504040204" pitchFamily="34" charset="0"/>
              </a:rPr>
              <a:t> </a:t>
            </a:r>
            <a:r>
              <a:rPr lang="en-US" altLang="zh-CN" sz="2400" dirty="0" err="1">
                <a:latin typeface="Garamond" panose="02020404030301010803" pitchFamily="18" charset="0"/>
                <a:sym typeface="Tahoma" panose="020B0604030504040204" pitchFamily="34" charset="0"/>
              </a:rPr>
              <a:t>Pokubo</a:t>
            </a:r>
            <a:endParaRPr lang="en-US" altLang="zh-CN" sz="2400" dirty="0">
              <a:latin typeface="Garamond" panose="02020404030301010803" pitchFamily="18" charset="0"/>
              <a:sym typeface="Tahoma" panose="020B0604030504040204" pitchFamily="34" charset="0"/>
            </a:endParaRPr>
          </a:p>
          <a:p>
            <a:endParaRPr lang="en-GB" dirty="0">
              <a:solidFill>
                <a:srgbClr val="FFFFFF"/>
              </a:solidFill>
            </a:endParaRPr>
          </a:p>
        </p:txBody>
      </p:sp>
      <p:sp>
        <p:nvSpPr>
          <p:cNvPr id="4" name="TextBox 3">
            <a:extLst>
              <a:ext uri="{FF2B5EF4-FFF2-40B4-BE49-F238E27FC236}">
                <a16:creationId xmlns:a16="http://schemas.microsoft.com/office/drawing/2014/main" id="{57BCF842-1573-4D89-9BCD-379E88E7B9AC}"/>
              </a:ext>
            </a:extLst>
          </p:cNvPr>
          <p:cNvSpPr txBox="1"/>
          <p:nvPr/>
        </p:nvSpPr>
        <p:spPr>
          <a:xfrm>
            <a:off x="3129831" y="3280843"/>
            <a:ext cx="5926238" cy="1015663"/>
          </a:xfrm>
          <a:prstGeom prst="rect">
            <a:avLst/>
          </a:prstGeom>
          <a:noFill/>
        </p:spPr>
        <p:txBody>
          <a:bodyPr wrap="square" rtlCol="0">
            <a:spAutoFit/>
          </a:bodyPr>
          <a:lstStyle/>
          <a:p>
            <a:r>
              <a:rPr lang="en-GB" sz="2400" dirty="0"/>
              <a:t>Managing Projects in the Workplace</a:t>
            </a:r>
          </a:p>
          <a:p>
            <a:r>
              <a:rPr lang="en-GB" dirty="0"/>
              <a:t>BMSW5104</a:t>
            </a:r>
          </a:p>
          <a:p>
            <a:endParaRPr lang="en-GB" dirty="0"/>
          </a:p>
        </p:txBody>
      </p:sp>
    </p:spTree>
    <p:extLst>
      <p:ext uri="{BB962C8B-B14F-4D97-AF65-F5344CB8AC3E}">
        <p14:creationId xmlns:p14="http://schemas.microsoft.com/office/powerpoint/2010/main" val="2764166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F35864-04FF-48F6-A79B-FCC6A3C602E9}"/>
              </a:ext>
            </a:extLst>
          </p:cNvPr>
          <p:cNvSpPr>
            <a:spLocks noGrp="1"/>
          </p:cNvSpPr>
          <p:nvPr>
            <p:ph type="title"/>
          </p:nvPr>
        </p:nvSpPr>
        <p:spPr>
          <a:xfrm>
            <a:off x="1653363" y="365760"/>
            <a:ext cx="9367203" cy="1188720"/>
          </a:xfrm>
        </p:spPr>
        <p:txBody>
          <a:bodyPr vert="horz" lIns="91440" tIns="45720" rIns="91440" bIns="45720" rtlCol="0" anchor="ctr">
            <a:normAutofit/>
          </a:bodyPr>
          <a:lstStyle/>
          <a:p>
            <a:pPr algn="ctr"/>
            <a:r>
              <a:rPr lang="en-GB" sz="1800" dirty="0">
                <a:effectLst/>
                <a:latin typeface="Arial" panose="020B0604020202020204" pitchFamily="34" charset="0"/>
                <a:ea typeface="Calibri" panose="020F0502020204030204" pitchFamily="34" charset="0"/>
              </a:rPr>
              <a:t>A basic project outline </a:t>
            </a:r>
            <a:endParaRPr lang="en-US" sz="4400" kern="1200" dirty="0">
              <a:solidFill>
                <a:schemeClr val="tx1"/>
              </a:solidFill>
              <a:latin typeface="+mj-lt"/>
              <a:ea typeface="+mj-ea"/>
              <a:cs typeface="+mj-cs"/>
            </a:endParaRPr>
          </a:p>
        </p:txBody>
      </p:sp>
      <p:sp>
        <p:nvSpPr>
          <p:cNvPr id="12" name="Freeform: Shape 11">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6">
            <a:extLst>
              <a:ext uri="{FF2B5EF4-FFF2-40B4-BE49-F238E27FC236}">
                <a16:creationId xmlns:a16="http://schemas.microsoft.com/office/drawing/2014/main" id="{2120A28E-5C29-4A6F-AD7F-D60F7C7E9A99}"/>
              </a:ext>
            </a:extLst>
          </p:cNvPr>
          <p:cNvSpPr>
            <a:spLocks noGrp="1"/>
          </p:cNvSpPr>
          <p:nvPr>
            <p:ph idx="1"/>
          </p:nvPr>
        </p:nvSpPr>
        <p:spPr>
          <a:xfrm>
            <a:off x="1653363" y="2176272"/>
            <a:ext cx="9367204" cy="4041648"/>
          </a:xfrm>
        </p:spPr>
        <p:txBody>
          <a:bodyPr vert="horz" lIns="91440" tIns="45720" rIns="91440" bIns="45720" rtlCol="0" anchor="t">
            <a:normAutofit/>
          </a:bodyPr>
          <a:lstStyle/>
          <a:p>
            <a:pPr lvl="0">
              <a:spcAft>
                <a:spcPts val="600"/>
              </a:spcAft>
            </a:pPr>
            <a:r>
              <a:rPr lang="en-US" sz="2400">
                <a:effectLst/>
              </a:rPr>
              <a:t>This project will involve the start-up of a private innovative nursery in different locations. Those locations will be big companies (Tesco, Asda, John Lewis, universities and so on) with several staff members. Each company will offer the location, but the nursery will be responsible for the rent, bills, the furniture, and everything required for the start-up and normal functioning. in this case, the company will be Asda Queslett Superstore.</a:t>
            </a:r>
          </a:p>
        </p:txBody>
      </p:sp>
    </p:spTree>
    <p:extLst>
      <p:ext uri="{BB962C8B-B14F-4D97-AF65-F5344CB8AC3E}">
        <p14:creationId xmlns:p14="http://schemas.microsoft.com/office/powerpoint/2010/main" val="2399129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455EA9-FD28-4749-B6E0-3B50ED444359}"/>
              </a:ext>
            </a:extLst>
          </p:cNvPr>
          <p:cNvSpPr>
            <a:spLocks noGrp="1"/>
          </p:cNvSpPr>
          <p:nvPr>
            <p:ph type="title"/>
          </p:nvPr>
        </p:nvSpPr>
        <p:spPr>
          <a:xfrm>
            <a:off x="1653363" y="365760"/>
            <a:ext cx="9367203" cy="1188720"/>
          </a:xfrm>
        </p:spPr>
        <p:txBody>
          <a:bodyPr vert="horz" lIns="91440" tIns="45720" rIns="91440" bIns="45720" rtlCol="0" anchor="ctr">
            <a:normAutofit/>
          </a:bodyPr>
          <a:lstStyle/>
          <a:p>
            <a:pPr algn="ctr"/>
            <a:r>
              <a:rPr lang="en-US" sz="1800" b="1" kern="1200" dirty="0">
                <a:solidFill>
                  <a:schemeClr val="tx1"/>
                </a:solidFill>
                <a:latin typeface="Arial" panose="020B0604020202020204" pitchFamily="34" charset="0"/>
                <a:cs typeface="Arial" panose="020B0604020202020204" pitchFamily="34" charset="0"/>
              </a:rPr>
              <a:t>Description</a:t>
            </a:r>
          </a:p>
        </p:txBody>
      </p:sp>
      <p:sp>
        <p:nvSpPr>
          <p:cNvPr id="18" name="Freeform: Shape 9">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1">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3">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427CCAE9-C9EA-40E9-9079-2AA40BB9B4B6}"/>
              </a:ext>
            </a:extLst>
          </p:cNvPr>
          <p:cNvSpPr>
            <a:spLocks noGrp="1"/>
          </p:cNvSpPr>
          <p:nvPr>
            <p:ph idx="1"/>
          </p:nvPr>
        </p:nvSpPr>
        <p:spPr>
          <a:xfrm>
            <a:off x="1653363" y="2176272"/>
            <a:ext cx="9367204" cy="4041648"/>
          </a:xfrm>
        </p:spPr>
        <p:txBody>
          <a:bodyPr vert="horz" lIns="91440" tIns="45720" rIns="91440" bIns="45720" rtlCol="0" anchor="t">
            <a:normAutofit/>
          </a:bodyPr>
          <a:lstStyle/>
          <a:p>
            <a:pPr>
              <a:spcAft>
                <a:spcPts val="800"/>
              </a:spcAft>
            </a:pPr>
            <a:r>
              <a:rPr lang="en-US" sz="2400" dirty="0">
                <a:effectLst/>
              </a:rPr>
              <a:t>The parents will have the opportunity to have their children in the same building. The working hours of the nursery will be flexible, and each parent will have the opportunity to choose the hours their child is attending the nursery based on their working program. Another benefit for the parents will be the opportunity to have lunch or dinner with their children or just visit them every time they need or have the opportunity to do so.</a:t>
            </a:r>
          </a:p>
        </p:txBody>
      </p:sp>
    </p:spTree>
    <p:extLst>
      <p:ext uri="{BB962C8B-B14F-4D97-AF65-F5344CB8AC3E}">
        <p14:creationId xmlns:p14="http://schemas.microsoft.com/office/powerpoint/2010/main" val="1437812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ED499A-73CA-43C7-8DF5-41E595B509C4}"/>
              </a:ext>
            </a:extLst>
          </p:cNvPr>
          <p:cNvSpPr>
            <a:spLocks noGrp="1"/>
          </p:cNvSpPr>
          <p:nvPr>
            <p:ph type="title"/>
          </p:nvPr>
        </p:nvSpPr>
        <p:spPr>
          <a:xfrm>
            <a:off x="1653363" y="365760"/>
            <a:ext cx="9367203" cy="1188720"/>
          </a:xfrm>
        </p:spPr>
        <p:txBody>
          <a:bodyPr vert="horz" lIns="91440" tIns="45720" rIns="91440" bIns="45720" rtlCol="0" anchor="ctr">
            <a:normAutofit/>
          </a:bodyPr>
          <a:lstStyle/>
          <a:p>
            <a:pPr algn="ctr"/>
            <a:r>
              <a:rPr lang="en-GB" sz="1800" dirty="0">
                <a:latin typeface="Arial" panose="020B0604020202020204" pitchFamily="34" charset="0"/>
                <a:ea typeface="Calibri" panose="020F0502020204030204" pitchFamily="34" charset="0"/>
              </a:rPr>
              <a:t>S</a:t>
            </a:r>
            <a:r>
              <a:rPr lang="en-GB" sz="1800" dirty="0">
                <a:effectLst/>
                <a:latin typeface="Arial" panose="020B0604020202020204" pitchFamily="34" charset="0"/>
                <a:ea typeface="Calibri" panose="020F0502020204030204" pitchFamily="34" charset="0"/>
              </a:rPr>
              <a:t>cope based on your project </a:t>
            </a:r>
            <a:endParaRPr lang="en-US" sz="4400" kern="1200" dirty="0">
              <a:solidFill>
                <a:schemeClr val="tx1"/>
              </a:solidFill>
              <a:latin typeface="+mj-lt"/>
              <a:ea typeface="+mj-ea"/>
              <a:cs typeface="+mj-cs"/>
            </a:endParaRPr>
          </a:p>
        </p:txBody>
      </p:sp>
      <p:sp>
        <p:nvSpPr>
          <p:cNvPr id="10" name="Freeform: Shape 9">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8301B470-70D5-4D19-8AD6-CD795F7C6756}"/>
              </a:ext>
            </a:extLst>
          </p:cNvPr>
          <p:cNvSpPr>
            <a:spLocks noGrp="1"/>
          </p:cNvSpPr>
          <p:nvPr>
            <p:ph idx="1"/>
          </p:nvPr>
        </p:nvSpPr>
        <p:spPr>
          <a:xfrm>
            <a:off x="1653363" y="2176272"/>
            <a:ext cx="9367204" cy="4041648"/>
          </a:xfrm>
        </p:spPr>
        <p:txBody>
          <a:bodyPr vert="horz" lIns="91440" tIns="45720" rIns="91440" bIns="45720" rtlCol="0" anchor="t">
            <a:normAutofit/>
          </a:bodyPr>
          <a:lstStyle/>
          <a:p>
            <a:pPr marL="457200">
              <a:spcAft>
                <a:spcPts val="600"/>
              </a:spcAft>
            </a:pPr>
            <a:r>
              <a:rPr lang="en-US" sz="2400">
                <a:effectLst/>
              </a:rPr>
              <a:t>The scope of this project is to facilitate the return to work to most parents which will lead to be more focused on their working projects and tasks and less worried for the fact a normal nursery will call them any time to pick up their child. Another benefit will be the relationship between the child and parent, a child will feel safer and the transition process from staying at home with parents to going to nursery will be easier if the child knows the parent is in the same building.</a:t>
            </a:r>
          </a:p>
        </p:txBody>
      </p:sp>
    </p:spTree>
    <p:extLst>
      <p:ext uri="{BB962C8B-B14F-4D97-AF65-F5344CB8AC3E}">
        <p14:creationId xmlns:p14="http://schemas.microsoft.com/office/powerpoint/2010/main" val="3572527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F812110C-454D-45D4-A43C-D268FC30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52A1025-02A5-4EDF-9170-D05410C609DF}"/>
              </a:ext>
            </a:extLst>
          </p:cNvPr>
          <p:cNvSpPr>
            <a:spLocks noGrp="1"/>
          </p:cNvSpPr>
          <p:nvPr>
            <p:ph type="title"/>
          </p:nvPr>
        </p:nvSpPr>
        <p:spPr>
          <a:xfrm>
            <a:off x="1655064" y="365760"/>
            <a:ext cx="9363456" cy="1188720"/>
          </a:xfrm>
        </p:spPr>
        <p:txBody>
          <a:bodyPr>
            <a:normAutofit/>
          </a:bodyPr>
          <a:lstStyle/>
          <a:p>
            <a:pPr algn="ctr"/>
            <a:r>
              <a:rPr lang="en-GB" sz="1800" dirty="0">
                <a:effectLst/>
                <a:latin typeface="Arial" panose="020B0604020202020204" pitchFamily="34" charset="0"/>
                <a:ea typeface="Times New Roman" panose="02020603050405020304" pitchFamily="18" charset="0"/>
              </a:rPr>
              <a:t>Stakeholder analysis </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12" name="Freeform: Shape 11">
            <a:extLst>
              <a:ext uri="{FF2B5EF4-FFF2-40B4-BE49-F238E27FC236}">
                <a16:creationId xmlns:a16="http://schemas.microsoft.com/office/drawing/2014/main" id="{A3663F10-4AEF-432D-B195-513FD3539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8AEFC5D-4625-4A90-904B-81C44B4AF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7" name="Content Placeholder 1">
            <a:extLst>
              <a:ext uri="{FF2B5EF4-FFF2-40B4-BE49-F238E27FC236}">
                <a16:creationId xmlns:a16="http://schemas.microsoft.com/office/drawing/2014/main" id="{219FBA97-2205-438B-85D0-70AF02E40856}"/>
              </a:ext>
            </a:extLst>
          </p:cNvPr>
          <p:cNvGraphicFramePr>
            <a:graphicFrameLocks noGrp="1"/>
          </p:cNvGraphicFramePr>
          <p:nvPr>
            <p:ph idx="1"/>
            <p:extLst>
              <p:ext uri="{D42A27DB-BD31-4B8C-83A1-F6EECF244321}">
                <p14:modId xmlns:p14="http://schemas.microsoft.com/office/powerpoint/2010/main" val="4045723360"/>
              </p:ext>
            </p:extLst>
          </p:nvPr>
        </p:nvGraphicFramePr>
        <p:xfrm>
          <a:off x="1655064" y="2232197"/>
          <a:ext cx="9363458" cy="3929802"/>
        </p:xfrm>
        <a:graphic>
          <a:graphicData uri="http://schemas.openxmlformats.org/drawingml/2006/table">
            <a:tbl>
              <a:tblPr firstRow="1" bandRow="1">
                <a:solidFill>
                  <a:schemeClr val="bg1">
                    <a:lumMod val="95000"/>
                  </a:schemeClr>
                </a:solidFill>
              </a:tblPr>
              <a:tblGrid>
                <a:gridCol w="1156842">
                  <a:extLst>
                    <a:ext uri="{9D8B030D-6E8A-4147-A177-3AD203B41FA5}">
                      <a16:colId xmlns:a16="http://schemas.microsoft.com/office/drawing/2014/main" val="3453443362"/>
                    </a:ext>
                  </a:extLst>
                </a:gridCol>
                <a:gridCol w="1583320">
                  <a:extLst>
                    <a:ext uri="{9D8B030D-6E8A-4147-A177-3AD203B41FA5}">
                      <a16:colId xmlns:a16="http://schemas.microsoft.com/office/drawing/2014/main" val="2989104061"/>
                    </a:ext>
                  </a:extLst>
                </a:gridCol>
                <a:gridCol w="2403514">
                  <a:extLst>
                    <a:ext uri="{9D8B030D-6E8A-4147-A177-3AD203B41FA5}">
                      <a16:colId xmlns:a16="http://schemas.microsoft.com/office/drawing/2014/main" val="388992294"/>
                    </a:ext>
                  </a:extLst>
                </a:gridCol>
                <a:gridCol w="2353729">
                  <a:extLst>
                    <a:ext uri="{9D8B030D-6E8A-4147-A177-3AD203B41FA5}">
                      <a16:colId xmlns:a16="http://schemas.microsoft.com/office/drawing/2014/main" val="3407308824"/>
                    </a:ext>
                  </a:extLst>
                </a:gridCol>
                <a:gridCol w="1866053">
                  <a:extLst>
                    <a:ext uri="{9D8B030D-6E8A-4147-A177-3AD203B41FA5}">
                      <a16:colId xmlns:a16="http://schemas.microsoft.com/office/drawing/2014/main" val="4116053361"/>
                    </a:ext>
                  </a:extLst>
                </a:gridCol>
              </a:tblGrid>
              <a:tr h="769138">
                <a:tc>
                  <a:txBody>
                    <a:bodyPr/>
                    <a:lstStyle/>
                    <a:p>
                      <a:pPr algn="ctr" fontAlgn="t">
                        <a:lnSpc>
                          <a:spcPct val="107000"/>
                        </a:lnSpc>
                        <a:spcBef>
                          <a:spcPts val="0"/>
                        </a:spcBef>
                        <a:spcAft>
                          <a:spcPts val="800"/>
                        </a:spcAft>
                      </a:pPr>
                      <a:r>
                        <a:rPr lang="en-GB" sz="1500" b="1"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500" b="1" i="0" u="none" strike="noStrike" cap="none" spc="0">
                        <a:solidFill>
                          <a:schemeClr val="tx1"/>
                        </a:solidFill>
                        <a:effectLst/>
                        <a:latin typeface="Arial" panose="020B0604020202020204" pitchFamily="34" charset="0"/>
                      </a:endParaRPr>
                    </a:p>
                    <a:p>
                      <a:pPr algn="ctr" fontAlgn="t">
                        <a:lnSpc>
                          <a:spcPct val="107000"/>
                        </a:lnSpc>
                        <a:spcBef>
                          <a:spcPts val="0"/>
                        </a:spcBef>
                        <a:spcAft>
                          <a:spcPts val="800"/>
                        </a:spcAft>
                      </a:pPr>
                      <a:r>
                        <a:rPr lang="en-GB" sz="1500" b="1"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Priority</a:t>
                      </a:r>
                      <a:endParaRPr lang="en-GB" sz="1500" b="1" i="0" u="none" strike="noStrike" cap="none" spc="0">
                        <a:solidFill>
                          <a:schemeClr val="tx1"/>
                        </a:solidFill>
                        <a:effectLst/>
                        <a:latin typeface="Arial" panose="020B0604020202020204" pitchFamily="34" charset="0"/>
                      </a:endParaRPr>
                    </a:p>
                  </a:txBody>
                  <a:tcPr marL="60316" marR="97075" marT="17234" marB="129249"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ctr" fontAlgn="t">
                        <a:lnSpc>
                          <a:spcPct val="107000"/>
                        </a:lnSpc>
                        <a:spcBef>
                          <a:spcPts val="0"/>
                        </a:spcBef>
                        <a:spcAft>
                          <a:spcPts val="800"/>
                        </a:spcAft>
                      </a:pPr>
                      <a:r>
                        <a:rPr lang="en-GB" sz="1500" b="1"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500" b="1" i="0" u="none" strike="noStrike" cap="none" spc="0">
                        <a:solidFill>
                          <a:schemeClr val="tx1"/>
                        </a:solidFill>
                        <a:effectLst/>
                        <a:latin typeface="Arial" panose="020B0604020202020204" pitchFamily="34" charset="0"/>
                      </a:endParaRPr>
                    </a:p>
                    <a:p>
                      <a:pPr algn="ctr" fontAlgn="t">
                        <a:lnSpc>
                          <a:spcPct val="107000"/>
                        </a:lnSpc>
                        <a:spcBef>
                          <a:spcPts val="0"/>
                        </a:spcBef>
                        <a:spcAft>
                          <a:spcPts val="800"/>
                        </a:spcAft>
                      </a:pPr>
                      <a:r>
                        <a:rPr lang="en-GB" sz="1500" b="1"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Stakeholder </a:t>
                      </a:r>
                      <a:endParaRPr lang="en-GB" sz="1500" b="1" i="0" u="none" strike="noStrike" cap="none" spc="0">
                        <a:solidFill>
                          <a:schemeClr val="tx1"/>
                        </a:solidFill>
                        <a:effectLst/>
                        <a:latin typeface="Arial" panose="020B0604020202020204" pitchFamily="34" charset="0"/>
                      </a:endParaRPr>
                    </a:p>
                  </a:txBody>
                  <a:tcPr marL="60316" marR="97075" marT="17234" marB="129249"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ctr" fontAlgn="t">
                        <a:lnSpc>
                          <a:spcPct val="107000"/>
                        </a:lnSpc>
                        <a:spcBef>
                          <a:spcPts val="0"/>
                        </a:spcBef>
                        <a:spcAft>
                          <a:spcPts val="800"/>
                        </a:spcAft>
                      </a:pPr>
                      <a:r>
                        <a:rPr lang="en-GB" sz="1500" b="1"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500" b="1" i="0" u="none" strike="noStrike" cap="none" spc="0">
                        <a:solidFill>
                          <a:schemeClr val="tx1"/>
                        </a:solidFill>
                        <a:effectLst/>
                        <a:latin typeface="Arial" panose="020B0604020202020204" pitchFamily="34" charset="0"/>
                      </a:endParaRPr>
                    </a:p>
                    <a:p>
                      <a:pPr algn="ctr" fontAlgn="t">
                        <a:lnSpc>
                          <a:spcPct val="107000"/>
                        </a:lnSpc>
                        <a:spcBef>
                          <a:spcPts val="0"/>
                        </a:spcBef>
                        <a:spcAft>
                          <a:spcPts val="800"/>
                        </a:spcAft>
                      </a:pPr>
                      <a:r>
                        <a:rPr lang="en-GB" sz="1500" b="1"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Interest</a:t>
                      </a:r>
                      <a:endParaRPr lang="en-GB" sz="1500" b="1" i="0" u="none" strike="noStrike" cap="none" spc="0">
                        <a:solidFill>
                          <a:schemeClr val="tx1"/>
                        </a:solidFill>
                        <a:effectLst/>
                        <a:latin typeface="Arial" panose="020B0604020202020204" pitchFamily="34" charset="0"/>
                      </a:endParaRPr>
                    </a:p>
                  </a:txBody>
                  <a:tcPr marL="60316" marR="97075" marT="17234" marB="129249"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ctr" fontAlgn="t">
                        <a:lnSpc>
                          <a:spcPct val="107000"/>
                        </a:lnSpc>
                        <a:spcBef>
                          <a:spcPts val="0"/>
                        </a:spcBef>
                        <a:spcAft>
                          <a:spcPts val="800"/>
                        </a:spcAft>
                      </a:pPr>
                      <a:r>
                        <a:rPr lang="en-GB" sz="1500" b="1"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500" b="1" i="0" u="none" strike="noStrike" cap="none" spc="0">
                        <a:solidFill>
                          <a:schemeClr val="tx1"/>
                        </a:solidFill>
                        <a:effectLst/>
                        <a:latin typeface="Arial" panose="020B0604020202020204" pitchFamily="34" charset="0"/>
                      </a:endParaRPr>
                    </a:p>
                    <a:p>
                      <a:pPr algn="ctr" fontAlgn="t">
                        <a:lnSpc>
                          <a:spcPct val="107000"/>
                        </a:lnSpc>
                        <a:spcBef>
                          <a:spcPts val="0"/>
                        </a:spcBef>
                        <a:spcAft>
                          <a:spcPts val="800"/>
                        </a:spcAft>
                      </a:pPr>
                      <a:r>
                        <a:rPr lang="en-GB" sz="1500" b="1"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Importance</a:t>
                      </a:r>
                      <a:endParaRPr lang="en-GB" sz="1500" b="1" i="0" u="none" strike="noStrike" cap="none" spc="0">
                        <a:solidFill>
                          <a:schemeClr val="tx1"/>
                        </a:solidFill>
                        <a:effectLst/>
                        <a:latin typeface="Arial" panose="020B0604020202020204" pitchFamily="34" charset="0"/>
                      </a:endParaRPr>
                    </a:p>
                  </a:txBody>
                  <a:tcPr marL="60316" marR="97075" marT="17234" marB="129249"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ctr" fontAlgn="t">
                        <a:lnSpc>
                          <a:spcPct val="107000"/>
                        </a:lnSpc>
                        <a:spcBef>
                          <a:spcPts val="0"/>
                        </a:spcBef>
                        <a:spcAft>
                          <a:spcPts val="800"/>
                        </a:spcAft>
                      </a:pPr>
                      <a:r>
                        <a:rPr lang="en-GB" sz="1500" b="1"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500" b="1" i="0" u="none" strike="noStrike" cap="none" spc="0">
                        <a:solidFill>
                          <a:schemeClr val="tx1"/>
                        </a:solidFill>
                        <a:effectLst/>
                        <a:latin typeface="Arial" panose="020B0604020202020204" pitchFamily="34" charset="0"/>
                      </a:endParaRPr>
                    </a:p>
                    <a:p>
                      <a:pPr algn="ctr" fontAlgn="t">
                        <a:lnSpc>
                          <a:spcPct val="107000"/>
                        </a:lnSpc>
                        <a:spcBef>
                          <a:spcPts val="0"/>
                        </a:spcBef>
                        <a:spcAft>
                          <a:spcPts val="800"/>
                        </a:spcAft>
                      </a:pPr>
                      <a:r>
                        <a:rPr lang="en-GB" sz="1500" b="1"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Influence</a:t>
                      </a:r>
                      <a:endParaRPr lang="en-GB" sz="1500" b="1" i="0" u="none" strike="noStrike" cap="none" spc="0">
                        <a:solidFill>
                          <a:schemeClr val="tx1"/>
                        </a:solidFill>
                        <a:effectLst/>
                        <a:latin typeface="Arial" panose="020B0604020202020204" pitchFamily="34" charset="0"/>
                      </a:endParaRPr>
                    </a:p>
                  </a:txBody>
                  <a:tcPr marL="60316" marR="97075" marT="17234" marB="129249"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2351816445"/>
                  </a:ext>
                </a:extLst>
              </a:tr>
              <a:tr h="629123">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100" b="0" i="0" u="none" strike="noStrike" cap="none" spc="0">
                        <a:solidFill>
                          <a:schemeClr val="tx1"/>
                        </a:solidFill>
                        <a:effectLst/>
                        <a:latin typeface="Arial" panose="020B0604020202020204" pitchFamily="34" charset="0"/>
                      </a:endParaRPr>
                    </a:p>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b="0" i="0" u="none" strike="noStrike" cap="none" spc="0">
                        <a:solidFill>
                          <a:schemeClr val="tx1"/>
                        </a:solidFill>
                        <a:effectLst/>
                        <a:latin typeface="Arial" panose="020B0604020202020204" pitchFamily="34" charset="0"/>
                      </a:endParaRPr>
                    </a:p>
                  </a:txBody>
                  <a:tcPr marL="60316" marR="97075" marT="17234" marB="129249">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Children</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Feeling safe, play, learning new things</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target group</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Low - they do what they are told</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1550127007"/>
                  </a:ext>
                </a:extLst>
              </a:tr>
              <a:tr h="541886">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a:t>
                      </a:r>
                      <a:endParaRPr lang="en-GB" sz="1100" b="0" i="0" u="none" strike="noStrike" cap="none" spc="0">
                        <a:solidFill>
                          <a:schemeClr val="tx1"/>
                        </a:solidFill>
                        <a:effectLst/>
                        <a:latin typeface="Arial" panose="020B0604020202020204" pitchFamily="34" charset="0"/>
                      </a:endParaRPr>
                    </a:p>
                  </a:txBody>
                  <a:tcPr marL="60316" marR="97075" marT="17234" marB="129249">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Parents</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Child’s wellbeing, working relaxed</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parents of the target group</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 they decide their child is attending</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805437130"/>
                  </a:ext>
                </a:extLst>
              </a:tr>
              <a:tr h="541886">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Medium </a:t>
                      </a:r>
                      <a:endParaRPr lang="en-GB" sz="1100" b="0" i="0" u="none" strike="noStrike" cap="none" spc="0">
                        <a:solidFill>
                          <a:schemeClr val="tx1"/>
                        </a:solidFill>
                        <a:effectLst/>
                        <a:latin typeface="Arial" panose="020B0604020202020204" pitchFamily="34" charset="0"/>
                      </a:endParaRPr>
                    </a:p>
                  </a:txBody>
                  <a:tcPr marL="60316" marR="97075" marT="17234" marB="129249">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Nursery practitioners</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Their job</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 they take care of the children</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 they influence the children</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4228576451"/>
                  </a:ext>
                </a:extLst>
              </a:tr>
              <a:tr h="905883">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100" b="0" i="0" u="none" strike="noStrike" cap="none" spc="0">
                        <a:solidFill>
                          <a:schemeClr val="tx1"/>
                        </a:solidFill>
                        <a:effectLst/>
                        <a:latin typeface="Arial" panose="020B0604020202020204" pitchFamily="34" charset="0"/>
                      </a:endParaRPr>
                    </a:p>
                  </a:txBody>
                  <a:tcPr marL="60316" marR="97075" marT="17234" marB="129249">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Asda</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Parents/Workers more keen to come back to work faster and relaxed knowing their child is safe and close</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 they provide the location</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 Asda’s employees will bring their children to the nursery</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090149018"/>
                  </a:ext>
                </a:extLst>
              </a:tr>
              <a:tr h="541886">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100" b="0" i="0" u="none" strike="noStrike" cap="none" spc="0">
                        <a:solidFill>
                          <a:schemeClr val="tx1"/>
                        </a:solidFill>
                        <a:effectLst/>
                        <a:latin typeface="Arial" panose="020B0604020202020204" pitchFamily="34" charset="0"/>
                      </a:endParaRPr>
                    </a:p>
                  </a:txBody>
                  <a:tcPr marL="60316" marR="97075" marT="17234" marB="129249">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Bank</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Receiving interest rates from the loan</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 will provide the necessary funds for the start-up </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fontAlgn="t">
                        <a:lnSpc>
                          <a:spcPct val="107000"/>
                        </a:lnSpc>
                        <a:spcBef>
                          <a:spcPts val="0"/>
                        </a:spcBef>
                        <a:spcAft>
                          <a:spcPts val="800"/>
                        </a:spcAft>
                      </a:pPr>
                      <a:r>
                        <a:rPr lang="en-GB" sz="1100" b="0" i="0" u="none" strike="noStrike" cap="none" spc="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 they decide if the loan will be approved</a:t>
                      </a:r>
                      <a:endParaRPr lang="en-GB" sz="1100" b="0" i="0" u="none" strike="noStrike" cap="none" spc="0">
                        <a:solidFill>
                          <a:schemeClr val="tx1"/>
                        </a:solidFill>
                        <a:effectLst/>
                        <a:latin typeface="Arial" panose="020B0604020202020204" pitchFamily="34" charset="0"/>
                      </a:endParaRPr>
                    </a:p>
                  </a:txBody>
                  <a:tcPr marL="60316" marR="97075" marT="17234" marB="129249">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958295540"/>
                  </a:ext>
                </a:extLst>
              </a:tr>
            </a:tbl>
          </a:graphicData>
        </a:graphic>
      </p:graphicFrame>
    </p:spTree>
    <p:extLst>
      <p:ext uri="{BB962C8B-B14F-4D97-AF65-F5344CB8AC3E}">
        <p14:creationId xmlns:p14="http://schemas.microsoft.com/office/powerpoint/2010/main" val="1218257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Title 62">
            <a:extLst>
              <a:ext uri="{FF2B5EF4-FFF2-40B4-BE49-F238E27FC236}">
                <a16:creationId xmlns:a16="http://schemas.microsoft.com/office/drawing/2014/main" id="{AF37FD77-BB26-495D-ABC6-82AD9D6F18D6}"/>
              </a:ext>
            </a:extLst>
          </p:cNvPr>
          <p:cNvSpPr>
            <a:spLocks noGrp="1"/>
          </p:cNvSpPr>
          <p:nvPr>
            <p:ph type="title"/>
          </p:nvPr>
        </p:nvSpPr>
        <p:spPr>
          <a:xfrm>
            <a:off x="838200" y="365126"/>
            <a:ext cx="5340605" cy="1146176"/>
          </a:xfrm>
        </p:spPr>
        <p:txBody>
          <a:bodyPr>
            <a:normAutofit/>
          </a:bodyPr>
          <a:lstStyle/>
          <a:p>
            <a:pPr algn="ctr"/>
            <a:r>
              <a:rPr lang="en-GB" sz="1800" dirty="0">
                <a:effectLst/>
                <a:latin typeface="Arial" panose="020B0604020202020204" pitchFamily="34" charset="0"/>
                <a:ea typeface="Times New Roman" panose="02020603050405020304" pitchFamily="18" charset="0"/>
              </a:rPr>
              <a:t>A typical Work Breakdown Structure (WBS) </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69" name="Freeform: Shape 68">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70">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2" name="Picture 61">
            <a:extLst>
              <a:ext uri="{FF2B5EF4-FFF2-40B4-BE49-F238E27FC236}">
                <a16:creationId xmlns:a16="http://schemas.microsoft.com/office/drawing/2014/main" id="{6C19457A-9AA2-49F7-8459-A31E79DE4130}"/>
              </a:ext>
            </a:extLst>
          </p:cNvPr>
          <p:cNvPicPr>
            <a:picLocks noChangeAspect="1"/>
          </p:cNvPicPr>
          <p:nvPr/>
        </p:nvPicPr>
        <p:blipFill>
          <a:blip r:embed="rId2"/>
          <a:stretch>
            <a:fillRect/>
          </a:stretch>
        </p:blipFill>
        <p:spPr>
          <a:xfrm>
            <a:off x="1639746" y="2055838"/>
            <a:ext cx="7639291" cy="4802162"/>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562749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F812110C-454D-45D4-A43C-D268FC30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BA4EBAFC-C7E8-46D1-945C-AA9584B64919}"/>
              </a:ext>
            </a:extLst>
          </p:cNvPr>
          <p:cNvSpPr>
            <a:spLocks noGrp="1"/>
          </p:cNvSpPr>
          <p:nvPr>
            <p:ph type="title"/>
          </p:nvPr>
        </p:nvSpPr>
        <p:spPr>
          <a:xfrm>
            <a:off x="1655064" y="365760"/>
            <a:ext cx="9363456" cy="1188720"/>
          </a:xfrm>
        </p:spPr>
        <p:txBody>
          <a:bodyPr>
            <a:normAutofit/>
          </a:bodyPr>
          <a:lstStyle/>
          <a:p>
            <a:pPr algn="ctr"/>
            <a:r>
              <a:rPr lang="en-GB" sz="1800" dirty="0">
                <a:latin typeface="Arial" panose="020B0604020202020204" pitchFamily="34" charset="0"/>
                <a:ea typeface="Calibri" panose="020F0502020204030204" pitchFamily="34" charset="0"/>
              </a:rPr>
              <a:t>D</a:t>
            </a:r>
            <a:r>
              <a:rPr lang="en-GB" sz="1800" dirty="0">
                <a:effectLst/>
                <a:latin typeface="Arial" panose="020B0604020202020204" pitchFamily="34" charset="0"/>
                <a:ea typeface="Calibri" panose="020F0502020204030204" pitchFamily="34" charset="0"/>
              </a:rPr>
              <a:t>raft of costs/resources use </a:t>
            </a:r>
            <a:endParaRPr lang="en-GB" dirty="0"/>
          </a:p>
        </p:txBody>
      </p:sp>
      <p:sp>
        <p:nvSpPr>
          <p:cNvPr id="12" name="Freeform: Shape 11">
            <a:extLst>
              <a:ext uri="{FF2B5EF4-FFF2-40B4-BE49-F238E27FC236}">
                <a16:creationId xmlns:a16="http://schemas.microsoft.com/office/drawing/2014/main" id="{A3663F10-4AEF-432D-B195-513FD3539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8AEFC5D-4625-4A90-904B-81C44B4AF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7" name="Content Placeholder 1">
            <a:extLst>
              <a:ext uri="{FF2B5EF4-FFF2-40B4-BE49-F238E27FC236}">
                <a16:creationId xmlns:a16="http://schemas.microsoft.com/office/drawing/2014/main" id="{618A1381-5719-45DB-AC32-30C7A26457A8}"/>
              </a:ext>
            </a:extLst>
          </p:cNvPr>
          <p:cNvGraphicFramePr>
            <a:graphicFrameLocks noGrp="1"/>
          </p:cNvGraphicFramePr>
          <p:nvPr>
            <p:ph idx="1"/>
            <p:extLst>
              <p:ext uri="{D42A27DB-BD31-4B8C-83A1-F6EECF244321}">
                <p14:modId xmlns:p14="http://schemas.microsoft.com/office/powerpoint/2010/main" val="3779980551"/>
              </p:ext>
            </p:extLst>
          </p:nvPr>
        </p:nvGraphicFramePr>
        <p:xfrm>
          <a:off x="1180619" y="1687908"/>
          <a:ext cx="9541803" cy="5170087"/>
        </p:xfrm>
        <a:graphic>
          <a:graphicData uri="http://schemas.openxmlformats.org/drawingml/2006/table">
            <a:tbl>
              <a:tblPr firstRow="1" firstCol="1" bandRow="1">
                <a:tableStyleId>{5C22544A-7EE6-4342-B048-85BDC9FD1C3A}</a:tableStyleId>
              </a:tblPr>
              <a:tblGrid>
                <a:gridCol w="1032657">
                  <a:extLst>
                    <a:ext uri="{9D8B030D-6E8A-4147-A177-3AD203B41FA5}">
                      <a16:colId xmlns:a16="http://schemas.microsoft.com/office/drawing/2014/main" val="2458935546"/>
                    </a:ext>
                  </a:extLst>
                </a:gridCol>
                <a:gridCol w="3929457">
                  <a:extLst>
                    <a:ext uri="{9D8B030D-6E8A-4147-A177-3AD203B41FA5}">
                      <a16:colId xmlns:a16="http://schemas.microsoft.com/office/drawing/2014/main" val="1698302684"/>
                    </a:ext>
                  </a:extLst>
                </a:gridCol>
                <a:gridCol w="1611486">
                  <a:extLst>
                    <a:ext uri="{9D8B030D-6E8A-4147-A177-3AD203B41FA5}">
                      <a16:colId xmlns:a16="http://schemas.microsoft.com/office/drawing/2014/main" val="2083338853"/>
                    </a:ext>
                  </a:extLst>
                </a:gridCol>
                <a:gridCol w="1499111">
                  <a:extLst>
                    <a:ext uri="{9D8B030D-6E8A-4147-A177-3AD203B41FA5}">
                      <a16:colId xmlns:a16="http://schemas.microsoft.com/office/drawing/2014/main" val="633204036"/>
                    </a:ext>
                  </a:extLst>
                </a:gridCol>
                <a:gridCol w="1469092">
                  <a:extLst>
                    <a:ext uri="{9D8B030D-6E8A-4147-A177-3AD203B41FA5}">
                      <a16:colId xmlns:a16="http://schemas.microsoft.com/office/drawing/2014/main" val="3867033026"/>
                    </a:ext>
                  </a:extLst>
                </a:gridCol>
              </a:tblGrid>
              <a:tr h="166777">
                <a:tc>
                  <a:txBody>
                    <a:bodyPr/>
                    <a:lstStyle/>
                    <a:p>
                      <a:pPr algn="ctr">
                        <a:lnSpc>
                          <a:spcPct val="107000"/>
                        </a:lnSpc>
                        <a:spcAft>
                          <a:spcPts val="800"/>
                        </a:spcAft>
                      </a:pPr>
                      <a:r>
                        <a:rPr lang="en-GB" sz="1050" dirty="0">
                          <a:effectLst/>
                        </a:rPr>
                        <a:t>Activity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ctr">
                        <a:lnSpc>
                          <a:spcPct val="107000"/>
                        </a:lnSpc>
                        <a:spcAft>
                          <a:spcPts val="800"/>
                        </a:spcAft>
                      </a:pPr>
                      <a:r>
                        <a:rPr lang="en-GB" sz="1050">
                          <a:effectLst/>
                        </a:rPr>
                        <a:t>Sub-activity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ctr">
                        <a:lnSpc>
                          <a:spcPct val="107000"/>
                        </a:lnSpc>
                        <a:spcAft>
                          <a:spcPts val="800"/>
                        </a:spcAft>
                      </a:pPr>
                      <a:r>
                        <a:rPr lang="en-GB" sz="1050">
                          <a:effectLst/>
                        </a:rPr>
                        <a:t>Sub Sub-activity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ctr">
                        <a:lnSpc>
                          <a:spcPct val="107000"/>
                        </a:lnSpc>
                        <a:spcAft>
                          <a:spcPts val="800"/>
                        </a:spcAft>
                      </a:pPr>
                      <a:r>
                        <a:rPr lang="en-GB" sz="1050">
                          <a:effectLst/>
                        </a:rPr>
                        <a:t>Number of days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ctr">
                        <a:lnSpc>
                          <a:spcPct val="107000"/>
                        </a:lnSpc>
                        <a:spcAft>
                          <a:spcPts val="800"/>
                        </a:spcAft>
                      </a:pPr>
                      <a:r>
                        <a:rPr lang="en-GB" sz="1050">
                          <a:effectLst/>
                        </a:rPr>
                        <a:t>Cost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extLst>
                  <a:ext uri="{0D108BD9-81ED-4DB2-BD59-A6C34878D82A}">
                    <a16:rowId xmlns:a16="http://schemas.microsoft.com/office/drawing/2014/main" val="3987007798"/>
                  </a:ext>
                </a:extLst>
              </a:tr>
              <a:tr h="166777">
                <a:tc>
                  <a:txBody>
                    <a:bodyPr/>
                    <a:lstStyle/>
                    <a:p>
                      <a:pPr algn="ctr">
                        <a:lnSpc>
                          <a:spcPct val="107000"/>
                        </a:lnSpc>
                        <a:spcAft>
                          <a:spcPts val="800"/>
                        </a:spcAft>
                      </a:pPr>
                      <a:r>
                        <a:rPr lang="en-GB" sz="1050">
                          <a:effectLst/>
                        </a:rPr>
                        <a:t>Initiation</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ctr">
                        <a:lnSpc>
                          <a:spcPct val="107000"/>
                        </a:lnSpc>
                        <a:spcAft>
                          <a:spcPts val="800"/>
                        </a:spcAft>
                      </a:pPr>
                      <a:r>
                        <a:rPr lang="en-GB" sz="1050">
                          <a:effectLst/>
                        </a:rPr>
                        <a:t>Developing the Project Plan Draft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Estimated time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5</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726253456"/>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Submit the Project Plan Draft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Estimated time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1</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1741274119"/>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Review the Project Plan with Asda and the bank</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Estimated time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3</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127445053"/>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dirty="0">
                          <a:effectLst/>
                        </a:rPr>
                        <a:t>Project Plan Draft Signed/Approved</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Estimated time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1</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4167924606"/>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3815795145"/>
                  </a:ext>
                </a:extLst>
              </a:tr>
              <a:tr h="166777">
                <a:tc>
                  <a:txBody>
                    <a:bodyPr/>
                    <a:lstStyle/>
                    <a:p>
                      <a:pPr algn="ctr">
                        <a:lnSpc>
                          <a:spcPct val="107000"/>
                        </a:lnSpc>
                        <a:spcAft>
                          <a:spcPts val="800"/>
                        </a:spcAft>
                      </a:pPr>
                      <a:r>
                        <a:rPr lang="en-GB" sz="1050">
                          <a:effectLst/>
                        </a:rPr>
                        <a:t>Planning</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ctr">
                        <a:lnSpc>
                          <a:spcPct val="107000"/>
                        </a:lnSpc>
                        <a:spcAft>
                          <a:spcPts val="800"/>
                        </a:spcAft>
                      </a:pPr>
                      <a:r>
                        <a:rPr lang="en-GB" sz="1050">
                          <a:effectLst/>
                        </a:rPr>
                        <a:t>The Project Scope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Estimated time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3</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983003870"/>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Establish the Project Team</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Estimated time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4</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4131172441"/>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Developing the Project Plan</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Estimated time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14</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1620234809"/>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Submit The Project Plan</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Estimated time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1</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3079374492"/>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Approval of the Project Plan</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Estimated time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7</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3010958801"/>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3149904339"/>
                  </a:ext>
                </a:extLst>
              </a:tr>
              <a:tr h="166777">
                <a:tc>
                  <a:txBody>
                    <a:bodyPr/>
                    <a:lstStyle/>
                    <a:p>
                      <a:pPr algn="ctr">
                        <a:lnSpc>
                          <a:spcPct val="107000"/>
                        </a:lnSpc>
                        <a:spcAft>
                          <a:spcPts val="800"/>
                        </a:spcAft>
                      </a:pPr>
                      <a:r>
                        <a:rPr lang="en-GB" sz="1050">
                          <a:effectLst/>
                        </a:rPr>
                        <a:t>Execution</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Compliance documents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14</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500.00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2969509347"/>
                  </a:ext>
                </a:extLst>
              </a:tr>
              <a:tr h="166777">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ctr">
                        <a:lnSpc>
                          <a:spcPct val="107000"/>
                        </a:lnSpc>
                        <a:spcAft>
                          <a:spcPts val="800"/>
                        </a:spcAft>
                      </a:pPr>
                      <a:r>
                        <a:rPr lang="en-GB" sz="1050">
                          <a:effectLst/>
                        </a:rPr>
                        <a:t>Ofsted Yearly Registration</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30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220.00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4179414700"/>
                  </a:ext>
                </a:extLst>
              </a:tr>
              <a:tr h="166777">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ctr">
                        <a:lnSpc>
                          <a:spcPct val="107000"/>
                        </a:lnSpc>
                        <a:spcAft>
                          <a:spcPts val="800"/>
                        </a:spcAft>
                      </a:pPr>
                      <a:r>
                        <a:rPr lang="en-GB" sz="1050">
                          <a:effectLst/>
                        </a:rPr>
                        <a:t>Securing the indoor and outdoor location</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fences, premises inspection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14</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2,000.00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510018029"/>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Securing windows and doors with card lock system</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7</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2,000.00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382969423"/>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dirty="0">
                          <a:effectLst/>
                        </a:rPr>
                        <a:t>Paint the walls (interior and exterior)</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14</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5,000.00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3580309194"/>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Order and fit carpet for indoors and sponge flooring outdoors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30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7,000.00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2480230609"/>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dirty="0">
                          <a:effectLst/>
                        </a:rPr>
                        <a:t>Order and fit children furniture including toilets and sinks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30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15,000.00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1725128180"/>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dirty="0">
                          <a:effectLst/>
                        </a:rPr>
                        <a:t>Order children equipment and toys (indoors and outdoors)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14</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7,000.00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2016756069"/>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Promotional posters for Asda’s employees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14</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200.00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3669581041"/>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IT resources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30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5,000.00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1229608566"/>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1027987437"/>
                  </a:ext>
                </a:extLst>
              </a:tr>
              <a:tr h="166777">
                <a:tc>
                  <a:txBody>
                    <a:bodyPr/>
                    <a:lstStyle/>
                    <a:p>
                      <a:pPr algn="ctr">
                        <a:lnSpc>
                          <a:spcPct val="107000"/>
                        </a:lnSpc>
                        <a:spcAft>
                          <a:spcPts val="800"/>
                        </a:spcAft>
                      </a:pPr>
                      <a:r>
                        <a:rPr lang="en-GB" sz="1050">
                          <a:effectLst/>
                        </a:rPr>
                        <a:t>Control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ctr">
                        <a:lnSpc>
                          <a:spcPct val="107000"/>
                        </a:lnSpc>
                        <a:spcAft>
                          <a:spcPts val="800"/>
                        </a:spcAft>
                      </a:pPr>
                      <a:r>
                        <a:rPr lang="en-GB" sz="1050">
                          <a:effectLst/>
                        </a:rPr>
                        <a:t>Monitor and Control Project Management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90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2737323251"/>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Risk Management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30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2537206639"/>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Update Project Management Plan</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60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3458408974"/>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1704358427"/>
                  </a:ext>
                </a:extLst>
              </a:tr>
              <a:tr h="166777">
                <a:tc>
                  <a:txBody>
                    <a:bodyPr/>
                    <a:lstStyle/>
                    <a:p>
                      <a:pPr algn="ctr">
                        <a:lnSpc>
                          <a:spcPct val="107000"/>
                        </a:lnSpc>
                        <a:spcAft>
                          <a:spcPts val="800"/>
                        </a:spcAft>
                      </a:pPr>
                      <a:r>
                        <a:rPr lang="en-GB" sz="1050">
                          <a:effectLst/>
                        </a:rPr>
                        <a:t>Closeout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Project Acceptance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5</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dirty="0">
                          <a:effectLst/>
                        </a:rPr>
                        <a:t> £                     -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765072124"/>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Resolution of the project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a:effectLst/>
                        </a:rPr>
                        <a:t>10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                     -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95910185"/>
                  </a:ext>
                </a:extLst>
              </a:tr>
              <a:tr h="166777">
                <a:tc>
                  <a:txBody>
                    <a:bodyPr/>
                    <a:lstStyle/>
                    <a:p>
                      <a:pPr algn="ctr">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ctr">
                        <a:lnSpc>
                          <a:spcPct val="107000"/>
                        </a:lnSpc>
                        <a:spcAft>
                          <a:spcPts val="800"/>
                        </a:spcAft>
                      </a:pPr>
                      <a:r>
                        <a:rPr lang="en-GB" sz="1050">
                          <a:effectLst/>
                        </a:rPr>
                        <a:t>Final Documentation</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ctr"/>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dirty="0">
                          <a:effectLst/>
                        </a:rPr>
                        <a:t>10</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dirty="0">
                          <a:effectLst/>
                        </a:rPr>
                        <a:t> £                     -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1655717617"/>
                  </a:ext>
                </a:extLst>
              </a:tr>
              <a:tr h="166777">
                <a:tc>
                  <a:txBody>
                    <a:bodyPr/>
                    <a:lstStyle/>
                    <a:p>
                      <a:pPr algn="ctr">
                        <a:lnSpc>
                          <a:spcPct val="107000"/>
                        </a:lnSpc>
                        <a:spcAft>
                          <a:spcPts val="800"/>
                        </a:spcAft>
                      </a:pPr>
                      <a:r>
                        <a:rPr lang="en-GB" sz="1050">
                          <a:effectLst/>
                        </a:rPr>
                        <a:t>TOTAL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l">
                        <a:lnSpc>
                          <a:spcPct val="107000"/>
                        </a:lnSpc>
                        <a:spcAft>
                          <a:spcPts val="800"/>
                        </a:spcAft>
                      </a:pPr>
                      <a:r>
                        <a:rPr lang="en-GB" sz="105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tc>
                  <a:txBody>
                    <a:bodyPr/>
                    <a:lstStyle/>
                    <a:p>
                      <a:pPr algn="r">
                        <a:lnSpc>
                          <a:spcPct val="107000"/>
                        </a:lnSpc>
                        <a:spcAft>
                          <a:spcPts val="800"/>
                        </a:spcAft>
                      </a:pPr>
                      <a:r>
                        <a:rPr lang="en-GB" sz="1050" dirty="0">
                          <a:effectLst/>
                        </a:rPr>
                        <a:t>£43,920</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605" marR="20605" marT="0" marB="0" anchor="b"/>
                </a:tc>
                <a:extLst>
                  <a:ext uri="{0D108BD9-81ED-4DB2-BD59-A6C34878D82A}">
                    <a16:rowId xmlns:a16="http://schemas.microsoft.com/office/drawing/2014/main" val="1174934738"/>
                  </a:ext>
                </a:extLst>
              </a:tr>
            </a:tbl>
          </a:graphicData>
        </a:graphic>
      </p:graphicFrame>
    </p:spTree>
    <p:extLst>
      <p:ext uri="{BB962C8B-B14F-4D97-AF65-F5344CB8AC3E}">
        <p14:creationId xmlns:p14="http://schemas.microsoft.com/office/powerpoint/2010/main" val="207996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hart 5">
            <a:extLst>
              <a:ext uri="{FF2B5EF4-FFF2-40B4-BE49-F238E27FC236}">
                <a16:creationId xmlns:a16="http://schemas.microsoft.com/office/drawing/2014/main" id="{662C369E-C69D-4A0D-A8CC-FD580E111070}"/>
              </a:ext>
            </a:extLst>
          </p:cNvPr>
          <p:cNvGraphicFramePr/>
          <p:nvPr>
            <p:extLst>
              <p:ext uri="{D42A27DB-BD31-4B8C-83A1-F6EECF244321}">
                <p14:modId xmlns:p14="http://schemas.microsoft.com/office/powerpoint/2010/main" val="1765048449"/>
              </p:ext>
            </p:extLst>
          </p:nvPr>
        </p:nvGraphicFramePr>
        <p:xfrm>
          <a:off x="6096000" y="2133600"/>
          <a:ext cx="5459413" cy="4086225"/>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a:extLst>
              <a:ext uri="{FF2B5EF4-FFF2-40B4-BE49-F238E27FC236}">
                <a16:creationId xmlns:a16="http://schemas.microsoft.com/office/drawing/2014/main" id="{A57F0E03-036F-4BDB-BC7B-71C29D8EE8C3}"/>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GB" sz="1800" dirty="0">
                <a:effectLst/>
                <a:latin typeface="Arial" panose="020B0604020202020204" pitchFamily="34" charset="0"/>
                <a:ea typeface="Times New Roman" panose="02020603050405020304" pitchFamily="18" charset="0"/>
              </a:rPr>
              <a:t>An outline Project Schedule / Gantt Chart </a:t>
            </a:r>
            <a:br>
              <a:rPr lang="en-GB" sz="1800" dirty="0">
                <a:effectLst/>
                <a:latin typeface="Times New Roman" panose="02020603050405020304" pitchFamily="18" charset="0"/>
                <a:ea typeface="Times New Roman" panose="02020603050405020304" pitchFamily="18" charset="0"/>
              </a:rPr>
            </a:br>
            <a:endParaRPr lang="en-US" sz="4400" kern="1200" dirty="0">
              <a:solidFill>
                <a:srgbClr val="FFFFFF"/>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9DC3737E-4CAC-4542-A28F-E306E884D235}"/>
              </a:ext>
            </a:extLst>
          </p:cNvPr>
          <p:cNvGraphicFramePr>
            <a:graphicFrameLocks noGrp="1"/>
          </p:cNvGraphicFramePr>
          <p:nvPr>
            <p:ph idx="1"/>
            <p:extLst>
              <p:ext uri="{D42A27DB-BD31-4B8C-83A1-F6EECF244321}">
                <p14:modId xmlns:p14="http://schemas.microsoft.com/office/powerpoint/2010/main" val="950412407"/>
              </p:ext>
            </p:extLst>
          </p:nvPr>
        </p:nvGraphicFramePr>
        <p:xfrm>
          <a:off x="6096000" y="639763"/>
          <a:ext cx="5459412" cy="1423986"/>
        </p:xfrm>
        <a:graphic>
          <a:graphicData uri="http://schemas.openxmlformats.org/drawingml/2006/table">
            <a:tbl>
              <a:tblPr firstRow="1" firstCol="1">
                <a:tableStyleId>{5C22544A-7EE6-4342-B048-85BDC9FD1C3A}</a:tableStyleId>
              </a:tblPr>
              <a:tblGrid>
                <a:gridCol w="1593898">
                  <a:extLst>
                    <a:ext uri="{9D8B030D-6E8A-4147-A177-3AD203B41FA5}">
                      <a16:colId xmlns:a16="http://schemas.microsoft.com/office/drawing/2014/main" val="2676065933"/>
                    </a:ext>
                  </a:extLst>
                </a:gridCol>
                <a:gridCol w="1493495">
                  <a:extLst>
                    <a:ext uri="{9D8B030D-6E8A-4147-A177-3AD203B41FA5}">
                      <a16:colId xmlns:a16="http://schemas.microsoft.com/office/drawing/2014/main" val="3656228318"/>
                    </a:ext>
                  </a:extLst>
                </a:gridCol>
                <a:gridCol w="2372019">
                  <a:extLst>
                    <a:ext uri="{9D8B030D-6E8A-4147-A177-3AD203B41FA5}">
                      <a16:colId xmlns:a16="http://schemas.microsoft.com/office/drawing/2014/main" val="347093826"/>
                    </a:ext>
                  </a:extLst>
                </a:gridCol>
              </a:tblGrid>
              <a:tr h="237331">
                <a:tc>
                  <a:txBody>
                    <a:bodyPr/>
                    <a:lstStyle/>
                    <a:p>
                      <a:pPr>
                        <a:lnSpc>
                          <a:spcPct val="107000"/>
                        </a:lnSpc>
                        <a:spcAft>
                          <a:spcPts val="800"/>
                        </a:spcAft>
                      </a:pPr>
                      <a:r>
                        <a:rPr lang="en-GB" sz="1300">
                          <a:effectLst/>
                        </a:rPr>
                        <a:t>Task</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nSpc>
                          <a:spcPct val="107000"/>
                        </a:lnSpc>
                        <a:spcAft>
                          <a:spcPts val="800"/>
                        </a:spcAft>
                      </a:pPr>
                      <a:r>
                        <a:rPr lang="en-GB" sz="1300">
                          <a:effectLst/>
                        </a:rPr>
                        <a:t>Start Date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nSpc>
                          <a:spcPct val="107000"/>
                        </a:lnSpc>
                        <a:spcAft>
                          <a:spcPts val="800"/>
                        </a:spcAft>
                      </a:pPr>
                      <a:r>
                        <a:rPr lang="en-GB" sz="1300">
                          <a:effectLst/>
                        </a:rPr>
                        <a:t>Days to complete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extLst>
                  <a:ext uri="{0D108BD9-81ED-4DB2-BD59-A6C34878D82A}">
                    <a16:rowId xmlns:a16="http://schemas.microsoft.com/office/drawing/2014/main" val="599844343"/>
                  </a:ext>
                </a:extLst>
              </a:tr>
              <a:tr h="237331">
                <a:tc>
                  <a:txBody>
                    <a:bodyPr/>
                    <a:lstStyle/>
                    <a:p>
                      <a:pPr>
                        <a:lnSpc>
                          <a:spcPct val="107000"/>
                        </a:lnSpc>
                        <a:spcAft>
                          <a:spcPts val="800"/>
                        </a:spcAft>
                      </a:pPr>
                      <a:r>
                        <a:rPr lang="en-GB" sz="1300">
                          <a:effectLst/>
                        </a:rPr>
                        <a:t>Initiation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gn="r">
                        <a:lnSpc>
                          <a:spcPct val="107000"/>
                        </a:lnSpc>
                        <a:spcAft>
                          <a:spcPts val="800"/>
                        </a:spcAft>
                      </a:pPr>
                      <a:r>
                        <a:rPr lang="en-GB" sz="1300">
                          <a:effectLst/>
                        </a:rPr>
                        <a:t>01-Nov</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gn="r">
                        <a:lnSpc>
                          <a:spcPct val="107000"/>
                        </a:lnSpc>
                        <a:spcAft>
                          <a:spcPts val="800"/>
                        </a:spcAft>
                      </a:pPr>
                      <a:r>
                        <a:rPr lang="en-GB" sz="1300">
                          <a:effectLst/>
                        </a:rPr>
                        <a:t>10</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extLst>
                  <a:ext uri="{0D108BD9-81ED-4DB2-BD59-A6C34878D82A}">
                    <a16:rowId xmlns:a16="http://schemas.microsoft.com/office/drawing/2014/main" val="2708023188"/>
                  </a:ext>
                </a:extLst>
              </a:tr>
              <a:tr h="237331">
                <a:tc>
                  <a:txBody>
                    <a:bodyPr/>
                    <a:lstStyle/>
                    <a:p>
                      <a:pPr>
                        <a:lnSpc>
                          <a:spcPct val="107000"/>
                        </a:lnSpc>
                        <a:spcAft>
                          <a:spcPts val="800"/>
                        </a:spcAft>
                      </a:pPr>
                      <a:r>
                        <a:rPr lang="en-GB" sz="1300">
                          <a:effectLst/>
                        </a:rPr>
                        <a:t>Planning</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gn="r">
                        <a:lnSpc>
                          <a:spcPct val="107000"/>
                        </a:lnSpc>
                        <a:spcAft>
                          <a:spcPts val="800"/>
                        </a:spcAft>
                      </a:pPr>
                      <a:r>
                        <a:rPr lang="en-GB" sz="1300">
                          <a:effectLst/>
                        </a:rPr>
                        <a:t>11-Nov</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gn="r">
                        <a:lnSpc>
                          <a:spcPct val="107000"/>
                        </a:lnSpc>
                        <a:spcAft>
                          <a:spcPts val="800"/>
                        </a:spcAft>
                      </a:pPr>
                      <a:r>
                        <a:rPr lang="en-GB" sz="1300">
                          <a:effectLst/>
                        </a:rPr>
                        <a:t>32</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extLst>
                  <a:ext uri="{0D108BD9-81ED-4DB2-BD59-A6C34878D82A}">
                    <a16:rowId xmlns:a16="http://schemas.microsoft.com/office/drawing/2014/main" val="1321348745"/>
                  </a:ext>
                </a:extLst>
              </a:tr>
              <a:tr h="237331">
                <a:tc>
                  <a:txBody>
                    <a:bodyPr/>
                    <a:lstStyle/>
                    <a:p>
                      <a:pPr>
                        <a:lnSpc>
                          <a:spcPct val="107000"/>
                        </a:lnSpc>
                        <a:spcAft>
                          <a:spcPts val="800"/>
                        </a:spcAft>
                      </a:pPr>
                      <a:r>
                        <a:rPr lang="en-GB" sz="1300">
                          <a:effectLst/>
                        </a:rPr>
                        <a:t>Execution</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gn="r">
                        <a:lnSpc>
                          <a:spcPct val="107000"/>
                        </a:lnSpc>
                        <a:spcAft>
                          <a:spcPts val="800"/>
                        </a:spcAft>
                      </a:pPr>
                      <a:r>
                        <a:rPr lang="en-GB" sz="1300">
                          <a:effectLst/>
                        </a:rPr>
                        <a:t>12-Dec</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gn="r">
                        <a:lnSpc>
                          <a:spcPct val="107000"/>
                        </a:lnSpc>
                        <a:spcAft>
                          <a:spcPts val="800"/>
                        </a:spcAft>
                      </a:pPr>
                      <a:r>
                        <a:rPr lang="en-GB" sz="1300">
                          <a:effectLst/>
                        </a:rPr>
                        <a:t>110</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extLst>
                  <a:ext uri="{0D108BD9-81ED-4DB2-BD59-A6C34878D82A}">
                    <a16:rowId xmlns:a16="http://schemas.microsoft.com/office/drawing/2014/main" val="337026968"/>
                  </a:ext>
                </a:extLst>
              </a:tr>
              <a:tr h="237331">
                <a:tc>
                  <a:txBody>
                    <a:bodyPr/>
                    <a:lstStyle/>
                    <a:p>
                      <a:pPr>
                        <a:lnSpc>
                          <a:spcPct val="107000"/>
                        </a:lnSpc>
                        <a:spcAft>
                          <a:spcPts val="800"/>
                        </a:spcAft>
                      </a:pPr>
                      <a:r>
                        <a:rPr lang="en-GB" sz="1300">
                          <a:effectLst/>
                        </a:rPr>
                        <a:t>Control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gn="r">
                        <a:lnSpc>
                          <a:spcPct val="107000"/>
                        </a:lnSpc>
                        <a:spcAft>
                          <a:spcPts val="800"/>
                        </a:spcAft>
                      </a:pPr>
                      <a:r>
                        <a:rPr lang="en-GB" sz="1300">
                          <a:effectLst/>
                        </a:rPr>
                        <a:t>01-Apr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gn="r">
                        <a:lnSpc>
                          <a:spcPct val="107000"/>
                        </a:lnSpc>
                        <a:spcAft>
                          <a:spcPts val="800"/>
                        </a:spcAft>
                      </a:pPr>
                      <a:r>
                        <a:rPr lang="en-GB" sz="1300">
                          <a:effectLst/>
                        </a:rPr>
                        <a:t>186</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extLst>
                  <a:ext uri="{0D108BD9-81ED-4DB2-BD59-A6C34878D82A}">
                    <a16:rowId xmlns:a16="http://schemas.microsoft.com/office/drawing/2014/main" val="3176390648"/>
                  </a:ext>
                </a:extLst>
              </a:tr>
              <a:tr h="237331">
                <a:tc>
                  <a:txBody>
                    <a:bodyPr/>
                    <a:lstStyle/>
                    <a:p>
                      <a:pPr>
                        <a:lnSpc>
                          <a:spcPct val="107000"/>
                        </a:lnSpc>
                        <a:spcAft>
                          <a:spcPts val="800"/>
                        </a:spcAft>
                      </a:pPr>
                      <a:r>
                        <a:rPr lang="en-GB" sz="1300">
                          <a:effectLst/>
                        </a:rPr>
                        <a:t>Closeout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gn="r">
                        <a:lnSpc>
                          <a:spcPct val="107000"/>
                        </a:lnSpc>
                        <a:spcAft>
                          <a:spcPts val="800"/>
                        </a:spcAft>
                      </a:pPr>
                      <a:r>
                        <a:rPr lang="en-GB" sz="1300">
                          <a:effectLst/>
                        </a:rPr>
                        <a:t>03-Oct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tc>
                  <a:txBody>
                    <a:bodyPr/>
                    <a:lstStyle/>
                    <a:p>
                      <a:pPr algn="r">
                        <a:lnSpc>
                          <a:spcPct val="107000"/>
                        </a:lnSpc>
                        <a:spcAft>
                          <a:spcPts val="800"/>
                        </a:spcAft>
                      </a:pPr>
                      <a:r>
                        <a:rPr lang="en-GB" sz="1300">
                          <a:effectLst/>
                        </a:rPr>
                        <a:t>39</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649" marR="78649" marT="0" marB="0" anchor="b"/>
                </a:tc>
                <a:extLst>
                  <a:ext uri="{0D108BD9-81ED-4DB2-BD59-A6C34878D82A}">
                    <a16:rowId xmlns:a16="http://schemas.microsoft.com/office/drawing/2014/main" val="19584947"/>
                  </a:ext>
                </a:extLst>
              </a:tr>
            </a:tbl>
          </a:graphicData>
        </a:graphic>
      </p:graphicFrame>
    </p:spTree>
    <p:extLst>
      <p:ext uri="{BB962C8B-B14F-4D97-AF65-F5344CB8AC3E}">
        <p14:creationId xmlns:p14="http://schemas.microsoft.com/office/powerpoint/2010/main" val="2870613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812110C-454D-45D4-A43C-D268FC30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F71809-C82A-4FF7-A8AF-2369D70E7F6F}"/>
              </a:ext>
            </a:extLst>
          </p:cNvPr>
          <p:cNvSpPr>
            <a:spLocks noGrp="1"/>
          </p:cNvSpPr>
          <p:nvPr>
            <p:ph type="title"/>
          </p:nvPr>
        </p:nvSpPr>
        <p:spPr>
          <a:xfrm>
            <a:off x="1655064" y="365760"/>
            <a:ext cx="9363456" cy="1188720"/>
          </a:xfrm>
        </p:spPr>
        <p:txBody>
          <a:bodyPr>
            <a:normAutofit/>
          </a:bodyPr>
          <a:lstStyle/>
          <a:p>
            <a:pPr algn="ctr"/>
            <a:r>
              <a:rPr lang="en-GB" sz="1800" dirty="0">
                <a:effectLst/>
                <a:latin typeface="Arial" panose="020B0604020202020204" pitchFamily="34" charset="0"/>
                <a:ea typeface="Times New Roman" panose="02020603050405020304" pitchFamily="18" charset="0"/>
              </a:rPr>
              <a:t>Project network</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11" name="Freeform: Shape 10">
            <a:extLst>
              <a:ext uri="{FF2B5EF4-FFF2-40B4-BE49-F238E27FC236}">
                <a16:creationId xmlns:a16="http://schemas.microsoft.com/office/drawing/2014/main" id="{A3663F10-4AEF-432D-B195-513FD3539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8AEFC5D-4625-4A90-904B-81C44B4AF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Content Placeholder 3">
            <a:extLst>
              <a:ext uri="{FF2B5EF4-FFF2-40B4-BE49-F238E27FC236}">
                <a16:creationId xmlns:a16="http://schemas.microsoft.com/office/drawing/2014/main" id="{D8A14073-8019-4888-A25B-F0B06EE85E37}"/>
              </a:ext>
            </a:extLst>
          </p:cNvPr>
          <p:cNvGraphicFramePr>
            <a:graphicFrameLocks noGrp="1"/>
          </p:cNvGraphicFramePr>
          <p:nvPr>
            <p:ph idx="1"/>
            <p:extLst>
              <p:ext uri="{D42A27DB-BD31-4B8C-83A1-F6EECF244321}">
                <p14:modId xmlns:p14="http://schemas.microsoft.com/office/powerpoint/2010/main" val="547418216"/>
              </p:ext>
            </p:extLst>
          </p:nvPr>
        </p:nvGraphicFramePr>
        <p:xfrm>
          <a:off x="1400537" y="2176272"/>
          <a:ext cx="9850055" cy="4432872"/>
        </p:xfrm>
        <a:graphic>
          <a:graphicData uri="http://schemas.openxmlformats.org/drawingml/2006/table">
            <a:tbl>
              <a:tblPr firstRow="1" firstCol="1" bandRow="1">
                <a:tableStyleId>{5C22544A-7EE6-4342-B048-85BDC9FD1C3A}</a:tableStyleId>
              </a:tblPr>
              <a:tblGrid>
                <a:gridCol w="1039792">
                  <a:extLst>
                    <a:ext uri="{9D8B030D-6E8A-4147-A177-3AD203B41FA5}">
                      <a16:colId xmlns:a16="http://schemas.microsoft.com/office/drawing/2014/main" val="1641289028"/>
                    </a:ext>
                  </a:extLst>
                </a:gridCol>
                <a:gridCol w="581828">
                  <a:extLst>
                    <a:ext uri="{9D8B030D-6E8A-4147-A177-3AD203B41FA5}">
                      <a16:colId xmlns:a16="http://schemas.microsoft.com/office/drawing/2014/main" val="2158740258"/>
                    </a:ext>
                  </a:extLst>
                </a:gridCol>
                <a:gridCol w="5441733">
                  <a:extLst>
                    <a:ext uri="{9D8B030D-6E8A-4147-A177-3AD203B41FA5}">
                      <a16:colId xmlns:a16="http://schemas.microsoft.com/office/drawing/2014/main" val="3080487708"/>
                    </a:ext>
                  </a:extLst>
                </a:gridCol>
                <a:gridCol w="1191909">
                  <a:extLst>
                    <a:ext uri="{9D8B030D-6E8A-4147-A177-3AD203B41FA5}">
                      <a16:colId xmlns:a16="http://schemas.microsoft.com/office/drawing/2014/main" val="2321782168"/>
                    </a:ext>
                  </a:extLst>
                </a:gridCol>
                <a:gridCol w="1594793">
                  <a:extLst>
                    <a:ext uri="{9D8B030D-6E8A-4147-A177-3AD203B41FA5}">
                      <a16:colId xmlns:a16="http://schemas.microsoft.com/office/drawing/2014/main" val="3986589484"/>
                    </a:ext>
                  </a:extLst>
                </a:gridCol>
              </a:tblGrid>
              <a:tr h="184703">
                <a:tc>
                  <a:txBody>
                    <a:bodyPr/>
                    <a:lstStyle/>
                    <a:p>
                      <a:pPr algn="ctr">
                        <a:lnSpc>
                          <a:spcPct val="107000"/>
                        </a:lnSpc>
                        <a:spcAft>
                          <a:spcPts val="800"/>
                        </a:spcAft>
                      </a:pPr>
                      <a:r>
                        <a:rPr lang="en-GB" sz="900">
                          <a:effectLst/>
                        </a:rPr>
                        <a:t>WBS ID</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ctr">
                        <a:lnSpc>
                          <a:spcPct val="107000"/>
                        </a:lnSpc>
                        <a:spcAft>
                          <a:spcPts val="800"/>
                        </a:spcAft>
                      </a:pPr>
                      <a:r>
                        <a:rPr lang="en-GB" sz="900">
                          <a:effectLst/>
                        </a:rPr>
                        <a:t>ID</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ctr">
                        <a:lnSpc>
                          <a:spcPct val="107000"/>
                        </a:lnSpc>
                        <a:spcAft>
                          <a:spcPts val="800"/>
                        </a:spcAft>
                      </a:pPr>
                      <a:r>
                        <a:rPr lang="en-GB" sz="900">
                          <a:effectLst/>
                        </a:rPr>
                        <a:t>Task</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ctr">
                        <a:lnSpc>
                          <a:spcPct val="107000"/>
                        </a:lnSpc>
                        <a:spcAft>
                          <a:spcPts val="800"/>
                        </a:spcAft>
                      </a:pPr>
                      <a:r>
                        <a:rPr lang="en-GB" sz="900">
                          <a:effectLst/>
                        </a:rPr>
                        <a:t>Duration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ctr">
                        <a:lnSpc>
                          <a:spcPct val="107000"/>
                        </a:lnSpc>
                        <a:spcAft>
                          <a:spcPts val="800"/>
                        </a:spcAft>
                      </a:pPr>
                      <a:r>
                        <a:rPr lang="en-GB" sz="900">
                          <a:effectLst/>
                        </a:rPr>
                        <a:t>Predecessors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784405606"/>
                  </a:ext>
                </a:extLst>
              </a:tr>
              <a:tr h="184703">
                <a:tc>
                  <a:txBody>
                    <a:bodyPr/>
                    <a:lstStyle/>
                    <a:p>
                      <a:pPr>
                        <a:lnSpc>
                          <a:spcPct val="107000"/>
                        </a:lnSpc>
                        <a:spcAft>
                          <a:spcPts val="800"/>
                        </a:spcAft>
                      </a:pPr>
                      <a:r>
                        <a:rPr lang="en-GB" sz="900">
                          <a:effectLst/>
                        </a:rPr>
                        <a:t>1.1.1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Developing the Project Plan Draft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1585674361"/>
                  </a:ext>
                </a:extLst>
              </a:tr>
              <a:tr h="184703">
                <a:tc>
                  <a:txBody>
                    <a:bodyPr/>
                    <a:lstStyle/>
                    <a:p>
                      <a:pPr>
                        <a:lnSpc>
                          <a:spcPct val="107000"/>
                        </a:lnSpc>
                        <a:spcAft>
                          <a:spcPts val="800"/>
                        </a:spcAft>
                      </a:pPr>
                      <a:r>
                        <a:rPr lang="en-GB" sz="900">
                          <a:effectLst/>
                        </a:rPr>
                        <a:t>1.1.2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Submit the Project Plan Draft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2822153140"/>
                  </a:ext>
                </a:extLst>
              </a:tr>
              <a:tr h="184703">
                <a:tc>
                  <a:txBody>
                    <a:bodyPr/>
                    <a:lstStyle/>
                    <a:p>
                      <a:pPr>
                        <a:lnSpc>
                          <a:spcPct val="107000"/>
                        </a:lnSpc>
                        <a:spcAft>
                          <a:spcPts val="800"/>
                        </a:spcAft>
                      </a:pPr>
                      <a:r>
                        <a:rPr lang="en-GB" sz="900">
                          <a:effectLst/>
                        </a:rPr>
                        <a:t>1.1.3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Review the Project Plan with Asda and the bank</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1 2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876129405"/>
                  </a:ext>
                </a:extLst>
              </a:tr>
              <a:tr h="184703">
                <a:tc>
                  <a:txBody>
                    <a:bodyPr/>
                    <a:lstStyle/>
                    <a:p>
                      <a:pPr>
                        <a:lnSpc>
                          <a:spcPct val="107000"/>
                        </a:lnSpc>
                        <a:spcAft>
                          <a:spcPts val="800"/>
                        </a:spcAft>
                      </a:pPr>
                      <a:r>
                        <a:rPr lang="en-GB" sz="900">
                          <a:effectLst/>
                        </a:rPr>
                        <a:t>1.1.4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Project Plan Draft Signed/Approved</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2959589883"/>
                  </a:ext>
                </a:extLst>
              </a:tr>
              <a:tr h="184703">
                <a:tc>
                  <a:txBody>
                    <a:bodyPr/>
                    <a:lstStyle/>
                    <a:p>
                      <a:pPr>
                        <a:lnSpc>
                          <a:spcPct val="107000"/>
                        </a:lnSpc>
                        <a:spcAft>
                          <a:spcPts val="800"/>
                        </a:spcAft>
                      </a:pPr>
                      <a:r>
                        <a:rPr lang="en-GB" sz="900">
                          <a:effectLst/>
                        </a:rPr>
                        <a:t>1.2.1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The Project Scope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760985945"/>
                  </a:ext>
                </a:extLst>
              </a:tr>
              <a:tr h="184703">
                <a:tc>
                  <a:txBody>
                    <a:bodyPr/>
                    <a:lstStyle/>
                    <a:p>
                      <a:pPr>
                        <a:lnSpc>
                          <a:spcPct val="107000"/>
                        </a:lnSpc>
                        <a:spcAft>
                          <a:spcPts val="800"/>
                        </a:spcAft>
                      </a:pPr>
                      <a:r>
                        <a:rPr lang="en-GB" sz="900">
                          <a:effectLst/>
                        </a:rPr>
                        <a:t>1.2.2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6</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Establish the Project Team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698541449"/>
                  </a:ext>
                </a:extLst>
              </a:tr>
              <a:tr h="184703">
                <a:tc>
                  <a:txBody>
                    <a:bodyPr/>
                    <a:lstStyle/>
                    <a:p>
                      <a:pPr>
                        <a:lnSpc>
                          <a:spcPct val="107000"/>
                        </a:lnSpc>
                        <a:spcAft>
                          <a:spcPts val="800"/>
                        </a:spcAft>
                      </a:pPr>
                      <a:r>
                        <a:rPr lang="en-GB" sz="900">
                          <a:effectLst/>
                        </a:rPr>
                        <a:t>1.2.3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7</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Developing the Project Plan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14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2854140390"/>
                  </a:ext>
                </a:extLst>
              </a:tr>
              <a:tr h="184703">
                <a:tc>
                  <a:txBody>
                    <a:bodyPr/>
                    <a:lstStyle/>
                    <a:p>
                      <a:pPr>
                        <a:lnSpc>
                          <a:spcPct val="107000"/>
                        </a:lnSpc>
                        <a:spcAft>
                          <a:spcPts val="800"/>
                        </a:spcAft>
                      </a:pPr>
                      <a:r>
                        <a:rPr lang="en-GB" sz="900">
                          <a:effectLst/>
                        </a:rPr>
                        <a:t>1.2.4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8</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Submit The Project Plan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7</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319867978"/>
                  </a:ext>
                </a:extLst>
              </a:tr>
              <a:tr h="184703">
                <a:tc>
                  <a:txBody>
                    <a:bodyPr/>
                    <a:lstStyle/>
                    <a:p>
                      <a:pPr>
                        <a:lnSpc>
                          <a:spcPct val="107000"/>
                        </a:lnSpc>
                        <a:spcAft>
                          <a:spcPts val="800"/>
                        </a:spcAft>
                      </a:pPr>
                      <a:r>
                        <a:rPr lang="en-GB" sz="900">
                          <a:effectLst/>
                        </a:rPr>
                        <a:t>1.2.5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Approval of the Project Plan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7</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6 8</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3777667793"/>
                  </a:ext>
                </a:extLst>
              </a:tr>
              <a:tr h="184703">
                <a:tc>
                  <a:txBody>
                    <a:bodyPr/>
                    <a:lstStyle/>
                    <a:p>
                      <a:pPr>
                        <a:lnSpc>
                          <a:spcPct val="107000"/>
                        </a:lnSpc>
                        <a:spcAft>
                          <a:spcPts val="800"/>
                        </a:spcAft>
                      </a:pPr>
                      <a:r>
                        <a:rPr lang="en-GB" sz="900">
                          <a:effectLst/>
                        </a:rPr>
                        <a:t>1.3.1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Securing the indoor and outdoor location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14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4192888186"/>
                  </a:ext>
                </a:extLst>
              </a:tr>
              <a:tr h="184703">
                <a:tc>
                  <a:txBody>
                    <a:bodyPr/>
                    <a:lstStyle/>
                    <a:p>
                      <a:pPr>
                        <a:lnSpc>
                          <a:spcPct val="107000"/>
                        </a:lnSpc>
                        <a:spcAft>
                          <a:spcPts val="800"/>
                        </a:spcAft>
                      </a:pPr>
                      <a:r>
                        <a:rPr lang="en-GB" sz="900">
                          <a:effectLst/>
                        </a:rPr>
                        <a:t>1.3.2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Securing windows and doors with card lock system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7</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2513723052"/>
                  </a:ext>
                </a:extLst>
              </a:tr>
              <a:tr h="184703">
                <a:tc>
                  <a:txBody>
                    <a:bodyPr/>
                    <a:lstStyle/>
                    <a:p>
                      <a:pPr>
                        <a:lnSpc>
                          <a:spcPct val="107000"/>
                        </a:lnSpc>
                        <a:spcAft>
                          <a:spcPts val="800"/>
                        </a:spcAft>
                      </a:pPr>
                      <a:r>
                        <a:rPr lang="en-GB" sz="900">
                          <a:effectLst/>
                        </a:rPr>
                        <a:t>1.3.3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Paint the walls (interior and exterior)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14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2914153738"/>
                  </a:ext>
                </a:extLst>
              </a:tr>
              <a:tr h="184703">
                <a:tc>
                  <a:txBody>
                    <a:bodyPr/>
                    <a:lstStyle/>
                    <a:p>
                      <a:pPr>
                        <a:lnSpc>
                          <a:spcPct val="107000"/>
                        </a:lnSpc>
                        <a:spcAft>
                          <a:spcPts val="800"/>
                        </a:spcAft>
                      </a:pPr>
                      <a:r>
                        <a:rPr lang="en-GB" sz="900">
                          <a:effectLst/>
                        </a:rPr>
                        <a:t>1.3.4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Order and fit carpet for indoors and sponge flooring outdoors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30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2993732171"/>
                  </a:ext>
                </a:extLst>
              </a:tr>
              <a:tr h="184703">
                <a:tc>
                  <a:txBody>
                    <a:bodyPr/>
                    <a:lstStyle/>
                    <a:p>
                      <a:pPr>
                        <a:lnSpc>
                          <a:spcPct val="107000"/>
                        </a:lnSpc>
                        <a:spcAft>
                          <a:spcPts val="800"/>
                        </a:spcAft>
                      </a:pPr>
                      <a:r>
                        <a:rPr lang="en-GB" sz="900">
                          <a:effectLst/>
                        </a:rPr>
                        <a:t>1.3.5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Order and fit children furniture including toilets and sinks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30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544625848"/>
                  </a:ext>
                </a:extLst>
              </a:tr>
              <a:tr h="184703">
                <a:tc>
                  <a:txBody>
                    <a:bodyPr/>
                    <a:lstStyle/>
                    <a:p>
                      <a:pPr>
                        <a:lnSpc>
                          <a:spcPct val="107000"/>
                        </a:lnSpc>
                        <a:spcAft>
                          <a:spcPts val="800"/>
                        </a:spcAft>
                      </a:pPr>
                      <a:r>
                        <a:rPr lang="en-GB" sz="900">
                          <a:effectLst/>
                        </a:rPr>
                        <a:t>1.3.6</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Order children equipment and toys (indoors and outdoors)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14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481408409"/>
                  </a:ext>
                </a:extLst>
              </a:tr>
              <a:tr h="184703">
                <a:tc>
                  <a:txBody>
                    <a:bodyPr/>
                    <a:lstStyle/>
                    <a:p>
                      <a:pPr>
                        <a:lnSpc>
                          <a:spcPct val="107000"/>
                        </a:lnSpc>
                        <a:spcAft>
                          <a:spcPts val="800"/>
                        </a:spcAft>
                      </a:pPr>
                      <a:r>
                        <a:rPr lang="en-GB" sz="900">
                          <a:effectLst/>
                        </a:rPr>
                        <a:t>1.3.7</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16</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Promotional posters for Asda’s employees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14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3136437386"/>
                  </a:ext>
                </a:extLst>
              </a:tr>
              <a:tr h="184703">
                <a:tc>
                  <a:txBody>
                    <a:bodyPr/>
                    <a:lstStyle/>
                    <a:p>
                      <a:pPr>
                        <a:lnSpc>
                          <a:spcPct val="107000"/>
                        </a:lnSpc>
                        <a:spcAft>
                          <a:spcPts val="800"/>
                        </a:spcAft>
                      </a:pPr>
                      <a:r>
                        <a:rPr lang="en-GB" sz="900">
                          <a:effectLst/>
                        </a:rPr>
                        <a:t>1.3.8</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17</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dirty="0">
                          <a:effectLst/>
                        </a:rPr>
                        <a:t>IT resources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30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2672598276"/>
                  </a:ext>
                </a:extLst>
              </a:tr>
              <a:tr h="184703">
                <a:tc>
                  <a:txBody>
                    <a:bodyPr/>
                    <a:lstStyle/>
                    <a:p>
                      <a:pPr>
                        <a:lnSpc>
                          <a:spcPct val="107000"/>
                        </a:lnSpc>
                        <a:spcAft>
                          <a:spcPts val="800"/>
                        </a:spcAft>
                      </a:pPr>
                      <a:r>
                        <a:rPr lang="en-GB" sz="900">
                          <a:effectLst/>
                        </a:rPr>
                        <a:t>1.4.1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18</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Monitor and control Project Management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90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10-017</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950101834"/>
                  </a:ext>
                </a:extLst>
              </a:tr>
              <a:tr h="184703">
                <a:tc>
                  <a:txBody>
                    <a:bodyPr/>
                    <a:lstStyle/>
                    <a:p>
                      <a:pPr>
                        <a:lnSpc>
                          <a:spcPct val="107000"/>
                        </a:lnSpc>
                        <a:spcAft>
                          <a:spcPts val="800"/>
                        </a:spcAft>
                      </a:pPr>
                      <a:r>
                        <a:rPr lang="en-GB" sz="900">
                          <a:effectLst/>
                        </a:rPr>
                        <a:t>1.4.2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19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Risk Management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30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18</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1592633101"/>
                  </a:ext>
                </a:extLst>
              </a:tr>
              <a:tr h="184703">
                <a:tc>
                  <a:txBody>
                    <a:bodyPr/>
                    <a:lstStyle/>
                    <a:p>
                      <a:pPr>
                        <a:lnSpc>
                          <a:spcPct val="107000"/>
                        </a:lnSpc>
                        <a:spcAft>
                          <a:spcPts val="800"/>
                        </a:spcAft>
                      </a:pPr>
                      <a:r>
                        <a:rPr lang="en-GB" sz="900">
                          <a:effectLst/>
                        </a:rPr>
                        <a:t>1.4.3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Update Project Management Plan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60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18 19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1983984830"/>
                  </a:ext>
                </a:extLst>
              </a:tr>
              <a:tr h="184703">
                <a:tc>
                  <a:txBody>
                    <a:bodyPr/>
                    <a:lstStyle/>
                    <a:p>
                      <a:pPr>
                        <a:lnSpc>
                          <a:spcPct val="107000"/>
                        </a:lnSpc>
                        <a:spcAft>
                          <a:spcPts val="800"/>
                        </a:spcAft>
                      </a:pPr>
                      <a:r>
                        <a:rPr lang="en-GB" sz="900">
                          <a:effectLst/>
                        </a:rPr>
                        <a:t>1.5.1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21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Project Acceptance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3300716887"/>
                  </a:ext>
                </a:extLst>
              </a:tr>
              <a:tr h="184703">
                <a:tc>
                  <a:txBody>
                    <a:bodyPr/>
                    <a:lstStyle/>
                    <a:p>
                      <a:pPr>
                        <a:lnSpc>
                          <a:spcPct val="107000"/>
                        </a:lnSpc>
                        <a:spcAft>
                          <a:spcPts val="800"/>
                        </a:spcAft>
                      </a:pPr>
                      <a:r>
                        <a:rPr lang="en-GB" sz="900">
                          <a:effectLst/>
                        </a:rPr>
                        <a:t>1.5.2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22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Resolution of the Project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a:effectLst/>
                        </a:rPr>
                        <a:t>21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692132567"/>
                  </a:ext>
                </a:extLst>
              </a:tr>
              <a:tr h="184703">
                <a:tc>
                  <a:txBody>
                    <a:bodyPr/>
                    <a:lstStyle/>
                    <a:p>
                      <a:pPr>
                        <a:lnSpc>
                          <a:spcPct val="107000"/>
                        </a:lnSpc>
                        <a:spcAft>
                          <a:spcPts val="800"/>
                        </a:spcAft>
                      </a:pPr>
                      <a:r>
                        <a:rPr lang="en-GB" sz="900">
                          <a:effectLst/>
                        </a:rPr>
                        <a:t>1.5.3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23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nSpc>
                          <a:spcPct val="107000"/>
                        </a:lnSpc>
                        <a:spcAft>
                          <a:spcPts val="800"/>
                        </a:spcAft>
                      </a:pPr>
                      <a:r>
                        <a:rPr lang="en-GB" sz="900">
                          <a:effectLst/>
                        </a:rPr>
                        <a:t>Final Documentation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ctr"/>
                </a:tc>
                <a:tc>
                  <a:txBody>
                    <a:bodyPr/>
                    <a:lstStyle/>
                    <a:p>
                      <a:pPr algn="r">
                        <a:lnSpc>
                          <a:spcPct val="107000"/>
                        </a:lnSpc>
                        <a:spcAft>
                          <a:spcPts val="80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tc>
                  <a:txBody>
                    <a:bodyPr/>
                    <a:lstStyle/>
                    <a:p>
                      <a:pPr algn="r">
                        <a:lnSpc>
                          <a:spcPct val="107000"/>
                        </a:lnSpc>
                        <a:spcAft>
                          <a:spcPts val="800"/>
                        </a:spcAft>
                      </a:pPr>
                      <a:r>
                        <a:rPr lang="en-GB" sz="900" dirty="0">
                          <a:effectLst/>
                        </a:rPr>
                        <a:t>22</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41194" marR="41194" marT="0" marB="0" anchor="b"/>
                </a:tc>
                <a:extLst>
                  <a:ext uri="{0D108BD9-81ED-4DB2-BD59-A6C34878D82A}">
                    <a16:rowId xmlns:a16="http://schemas.microsoft.com/office/drawing/2014/main" val="1294918189"/>
                  </a:ext>
                </a:extLst>
              </a:tr>
            </a:tbl>
          </a:graphicData>
        </a:graphic>
      </p:graphicFrame>
    </p:spTree>
    <p:extLst>
      <p:ext uri="{BB962C8B-B14F-4D97-AF65-F5344CB8AC3E}">
        <p14:creationId xmlns:p14="http://schemas.microsoft.com/office/powerpoint/2010/main" val="1212038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0FA-7C37-492A-AAB3-A2E8D5C80B09}"/>
              </a:ext>
            </a:extLst>
          </p:cNvPr>
          <p:cNvSpPr>
            <a:spLocks noGrp="1"/>
          </p:cNvSpPr>
          <p:nvPr>
            <p:ph type="title"/>
          </p:nvPr>
        </p:nvSpPr>
        <p:spPr/>
        <p:txBody>
          <a:bodyPr/>
          <a:lstStyle/>
          <a:p>
            <a:pPr algn="ctr"/>
            <a:r>
              <a:rPr lang="en-GB" sz="1800" dirty="0">
                <a:effectLst/>
                <a:latin typeface="Arial" panose="020B0604020202020204" pitchFamily="34" charset="0"/>
                <a:ea typeface="Times New Roman" panose="02020603050405020304" pitchFamily="18" charset="0"/>
              </a:rPr>
              <a:t>Project network</a:t>
            </a:r>
            <a:br>
              <a:rPr lang="en-GB" sz="1800" dirty="0">
                <a:effectLst/>
                <a:latin typeface="Times New Roman" panose="02020603050405020304" pitchFamily="18" charset="0"/>
                <a:ea typeface="Times New Roman" panose="02020603050405020304" pitchFamily="18" charset="0"/>
              </a:rPr>
            </a:br>
            <a:endParaRPr lang="en-GB" dirty="0"/>
          </a:p>
        </p:txBody>
      </p:sp>
      <p:graphicFrame>
        <p:nvGraphicFramePr>
          <p:cNvPr id="4" name="Content Placeholder 3">
            <a:extLst>
              <a:ext uri="{FF2B5EF4-FFF2-40B4-BE49-F238E27FC236}">
                <a16:creationId xmlns:a16="http://schemas.microsoft.com/office/drawing/2014/main" id="{400E6A34-78D6-47F0-8E09-8212377176D8}"/>
              </a:ext>
            </a:extLst>
          </p:cNvPr>
          <p:cNvGraphicFramePr>
            <a:graphicFrameLocks noGrp="1"/>
          </p:cNvGraphicFramePr>
          <p:nvPr>
            <p:ph idx="1"/>
            <p:extLst>
              <p:ext uri="{D42A27DB-BD31-4B8C-83A1-F6EECF244321}">
                <p14:modId xmlns:p14="http://schemas.microsoft.com/office/powerpoint/2010/main" val="2595980131"/>
              </p:ext>
            </p:extLst>
          </p:nvPr>
        </p:nvGraphicFramePr>
        <p:xfrm>
          <a:off x="2179730" y="2167782"/>
          <a:ext cx="7245258" cy="4132162"/>
        </p:xfrm>
        <a:graphic>
          <a:graphicData uri="http://schemas.openxmlformats.org/drawingml/2006/table">
            <a:tbl>
              <a:tblPr>
                <a:tableStyleId>{5C22544A-7EE6-4342-B048-85BDC9FD1C3A}</a:tableStyleId>
              </a:tblPr>
              <a:tblGrid>
                <a:gridCol w="7245258">
                  <a:extLst>
                    <a:ext uri="{9D8B030D-6E8A-4147-A177-3AD203B41FA5}">
                      <a16:colId xmlns:a16="http://schemas.microsoft.com/office/drawing/2014/main" val="1223962058"/>
                    </a:ext>
                  </a:extLst>
                </a:gridCol>
              </a:tblGrid>
              <a:tr h="4132162">
                <a:tc>
                  <a:txBody>
                    <a:bodyPr/>
                    <a:lstStyle/>
                    <a:p>
                      <a:pPr algn="ctr">
                        <a:lnSpc>
                          <a:spcPct val="107000"/>
                        </a:lnSpc>
                        <a:spcAft>
                          <a:spcPts val="800"/>
                        </a:spcAft>
                      </a:pPr>
                      <a:r>
                        <a:rPr lang="en-GB" sz="700" dirty="0">
                          <a:effectLst/>
                        </a:rPr>
                        <a:t>2</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4982" marR="44982" marT="0" marB="0"/>
                </a:tc>
                <a:extLst>
                  <a:ext uri="{0D108BD9-81ED-4DB2-BD59-A6C34878D82A}">
                    <a16:rowId xmlns:a16="http://schemas.microsoft.com/office/drawing/2014/main" val="342800571"/>
                  </a:ext>
                </a:extLst>
              </a:tr>
            </a:tbl>
          </a:graphicData>
        </a:graphic>
      </p:graphicFrame>
      <p:sp>
        <p:nvSpPr>
          <p:cNvPr id="5" name="Oval 4">
            <a:extLst>
              <a:ext uri="{FF2B5EF4-FFF2-40B4-BE49-F238E27FC236}">
                <a16:creationId xmlns:a16="http://schemas.microsoft.com/office/drawing/2014/main" id="{EC12E81B-0A32-4094-BA7B-B5E72F226C20}"/>
              </a:ext>
            </a:extLst>
          </p:cNvPr>
          <p:cNvSpPr/>
          <p:nvPr/>
        </p:nvSpPr>
        <p:spPr>
          <a:xfrm>
            <a:off x="2587002" y="3652838"/>
            <a:ext cx="327025" cy="3270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a:t>
            </a:r>
          </a:p>
        </p:txBody>
      </p:sp>
      <p:sp>
        <p:nvSpPr>
          <p:cNvPr id="6" name="Oval 5">
            <a:extLst>
              <a:ext uri="{FF2B5EF4-FFF2-40B4-BE49-F238E27FC236}">
                <a16:creationId xmlns:a16="http://schemas.microsoft.com/office/drawing/2014/main" id="{82925123-FAC7-47D0-99E9-E1CAE389F520}"/>
              </a:ext>
            </a:extLst>
          </p:cNvPr>
          <p:cNvSpPr/>
          <p:nvPr/>
        </p:nvSpPr>
        <p:spPr>
          <a:xfrm>
            <a:off x="3018802" y="3429000"/>
            <a:ext cx="284162" cy="3444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2</a:t>
            </a:r>
          </a:p>
        </p:txBody>
      </p:sp>
      <p:sp>
        <p:nvSpPr>
          <p:cNvPr id="7" name="Oval 6">
            <a:extLst>
              <a:ext uri="{FF2B5EF4-FFF2-40B4-BE49-F238E27FC236}">
                <a16:creationId xmlns:a16="http://schemas.microsoft.com/office/drawing/2014/main" id="{5CE592FA-78FA-4D00-9BE0-75F251F39D9A}"/>
              </a:ext>
            </a:extLst>
          </p:cNvPr>
          <p:cNvSpPr/>
          <p:nvPr/>
        </p:nvSpPr>
        <p:spPr>
          <a:xfrm>
            <a:off x="3018802" y="3843338"/>
            <a:ext cx="284162" cy="3698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3</a:t>
            </a:r>
          </a:p>
        </p:txBody>
      </p:sp>
      <p:sp>
        <p:nvSpPr>
          <p:cNvPr id="8" name="Oval 7">
            <a:extLst>
              <a:ext uri="{FF2B5EF4-FFF2-40B4-BE49-F238E27FC236}">
                <a16:creationId xmlns:a16="http://schemas.microsoft.com/office/drawing/2014/main" id="{84734E8D-E411-479E-B0EC-31E8564B85A1}"/>
              </a:ext>
            </a:extLst>
          </p:cNvPr>
          <p:cNvSpPr/>
          <p:nvPr/>
        </p:nvSpPr>
        <p:spPr>
          <a:xfrm>
            <a:off x="3422027" y="3894138"/>
            <a:ext cx="285750" cy="3444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4</a:t>
            </a:r>
          </a:p>
        </p:txBody>
      </p:sp>
      <p:sp>
        <p:nvSpPr>
          <p:cNvPr id="9" name="Oval 8">
            <a:extLst>
              <a:ext uri="{FF2B5EF4-FFF2-40B4-BE49-F238E27FC236}">
                <a16:creationId xmlns:a16="http://schemas.microsoft.com/office/drawing/2014/main" id="{8ABBF182-8841-4F48-B482-CB0276E217DC}"/>
              </a:ext>
            </a:extLst>
          </p:cNvPr>
          <p:cNvSpPr/>
          <p:nvPr/>
        </p:nvSpPr>
        <p:spPr>
          <a:xfrm>
            <a:off x="3750639" y="3532188"/>
            <a:ext cx="284163" cy="3698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5</a:t>
            </a:r>
          </a:p>
        </p:txBody>
      </p:sp>
      <p:sp>
        <p:nvSpPr>
          <p:cNvPr id="10" name="Oval 9">
            <a:extLst>
              <a:ext uri="{FF2B5EF4-FFF2-40B4-BE49-F238E27FC236}">
                <a16:creationId xmlns:a16="http://schemas.microsoft.com/office/drawing/2014/main" id="{1AF7D3C7-4861-45E8-B50C-75D6D27B6AD9}"/>
              </a:ext>
            </a:extLst>
          </p:cNvPr>
          <p:cNvSpPr/>
          <p:nvPr/>
        </p:nvSpPr>
        <p:spPr>
          <a:xfrm>
            <a:off x="3768102" y="4024313"/>
            <a:ext cx="285750" cy="3270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7</a:t>
            </a:r>
          </a:p>
        </p:txBody>
      </p:sp>
      <p:sp>
        <p:nvSpPr>
          <p:cNvPr id="11" name="Oval 10">
            <a:extLst>
              <a:ext uri="{FF2B5EF4-FFF2-40B4-BE49-F238E27FC236}">
                <a16:creationId xmlns:a16="http://schemas.microsoft.com/office/drawing/2014/main" id="{E1BFB21E-01EF-45C3-A43E-F694CF47B1B7}"/>
              </a:ext>
            </a:extLst>
          </p:cNvPr>
          <p:cNvSpPr/>
          <p:nvPr/>
        </p:nvSpPr>
        <p:spPr>
          <a:xfrm>
            <a:off x="4199902" y="3567113"/>
            <a:ext cx="284162" cy="3444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6</a:t>
            </a:r>
          </a:p>
        </p:txBody>
      </p:sp>
      <p:sp>
        <p:nvSpPr>
          <p:cNvPr id="12" name="Oval 11">
            <a:extLst>
              <a:ext uri="{FF2B5EF4-FFF2-40B4-BE49-F238E27FC236}">
                <a16:creationId xmlns:a16="http://schemas.microsoft.com/office/drawing/2014/main" id="{92DBE3C8-6CA9-4A73-821C-13582E786D09}"/>
              </a:ext>
            </a:extLst>
          </p:cNvPr>
          <p:cNvSpPr/>
          <p:nvPr/>
        </p:nvSpPr>
        <p:spPr>
          <a:xfrm>
            <a:off x="4207839" y="4067175"/>
            <a:ext cx="284163" cy="3524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8</a:t>
            </a:r>
          </a:p>
        </p:txBody>
      </p:sp>
      <p:sp>
        <p:nvSpPr>
          <p:cNvPr id="13" name="Oval 12">
            <a:extLst>
              <a:ext uri="{FF2B5EF4-FFF2-40B4-BE49-F238E27FC236}">
                <a16:creationId xmlns:a16="http://schemas.microsoft.com/office/drawing/2014/main" id="{3D6CEE91-CDD5-4BE3-92B6-EFADFE44E84D}"/>
              </a:ext>
            </a:extLst>
          </p:cNvPr>
          <p:cNvSpPr/>
          <p:nvPr/>
        </p:nvSpPr>
        <p:spPr>
          <a:xfrm>
            <a:off x="4571377" y="3859213"/>
            <a:ext cx="284162" cy="3540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9</a:t>
            </a:r>
          </a:p>
        </p:txBody>
      </p:sp>
      <p:sp>
        <p:nvSpPr>
          <p:cNvPr id="14" name="Oval 13">
            <a:extLst>
              <a:ext uri="{FF2B5EF4-FFF2-40B4-BE49-F238E27FC236}">
                <a16:creationId xmlns:a16="http://schemas.microsoft.com/office/drawing/2014/main" id="{277D1102-5B45-4522-BD20-275DC88F22B5}"/>
              </a:ext>
            </a:extLst>
          </p:cNvPr>
          <p:cNvSpPr/>
          <p:nvPr/>
        </p:nvSpPr>
        <p:spPr>
          <a:xfrm>
            <a:off x="5028577" y="2600325"/>
            <a:ext cx="481012" cy="3698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ea typeface="Calibri" panose="020F0502020204030204" pitchFamily="34" charset="0"/>
                <a:cs typeface="Times New Roman" panose="02020603050405020304" pitchFamily="18" charset="0"/>
              </a:rPr>
              <a:t>10</a:t>
            </a:r>
          </a:p>
        </p:txBody>
      </p:sp>
      <p:sp>
        <p:nvSpPr>
          <p:cNvPr id="15" name="Oval 14">
            <a:extLst>
              <a:ext uri="{FF2B5EF4-FFF2-40B4-BE49-F238E27FC236}">
                <a16:creationId xmlns:a16="http://schemas.microsoft.com/office/drawing/2014/main" id="{095FF448-8DF1-499F-9483-C25F0FAC00CA}"/>
              </a:ext>
            </a:extLst>
          </p:cNvPr>
          <p:cNvSpPr/>
          <p:nvPr/>
        </p:nvSpPr>
        <p:spPr>
          <a:xfrm>
            <a:off x="4958727" y="3100388"/>
            <a:ext cx="552450" cy="3286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11</a:t>
            </a:r>
          </a:p>
        </p:txBody>
      </p:sp>
      <p:sp>
        <p:nvSpPr>
          <p:cNvPr id="16" name="Oval 15">
            <a:extLst>
              <a:ext uri="{FF2B5EF4-FFF2-40B4-BE49-F238E27FC236}">
                <a16:creationId xmlns:a16="http://schemas.microsoft.com/office/drawing/2014/main" id="{6D056CA6-F13B-4FEE-8292-614FEC89DF25}"/>
              </a:ext>
            </a:extLst>
          </p:cNvPr>
          <p:cNvSpPr/>
          <p:nvPr/>
        </p:nvSpPr>
        <p:spPr>
          <a:xfrm>
            <a:off x="5011114" y="3489325"/>
            <a:ext cx="498475" cy="3444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GB" sz="1100">
                <a:effectLst/>
                <a:ea typeface="Calibri" panose="020F0502020204030204" pitchFamily="34" charset="0"/>
                <a:cs typeface="Times New Roman" panose="02020603050405020304" pitchFamily="18" charset="0"/>
              </a:rPr>
              <a:t>12</a:t>
            </a:r>
          </a:p>
        </p:txBody>
      </p:sp>
      <p:sp>
        <p:nvSpPr>
          <p:cNvPr id="17" name="Oval 16">
            <a:extLst>
              <a:ext uri="{FF2B5EF4-FFF2-40B4-BE49-F238E27FC236}">
                <a16:creationId xmlns:a16="http://schemas.microsoft.com/office/drawing/2014/main" id="{9FDDD43B-26F2-44B5-B5F8-20703AC52909}"/>
              </a:ext>
            </a:extLst>
          </p:cNvPr>
          <p:cNvSpPr/>
          <p:nvPr/>
        </p:nvSpPr>
        <p:spPr>
          <a:xfrm>
            <a:off x="4976189" y="3903663"/>
            <a:ext cx="534988" cy="3619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13</a:t>
            </a:r>
          </a:p>
        </p:txBody>
      </p:sp>
      <p:sp>
        <p:nvSpPr>
          <p:cNvPr id="18" name="Oval 17">
            <a:extLst>
              <a:ext uri="{FF2B5EF4-FFF2-40B4-BE49-F238E27FC236}">
                <a16:creationId xmlns:a16="http://schemas.microsoft.com/office/drawing/2014/main" id="{FB7B402C-E6EB-4E6E-8A1E-729D70406576}"/>
              </a:ext>
            </a:extLst>
          </p:cNvPr>
          <p:cNvSpPr/>
          <p:nvPr/>
        </p:nvSpPr>
        <p:spPr>
          <a:xfrm>
            <a:off x="5036514" y="4291013"/>
            <a:ext cx="482600" cy="3460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14</a:t>
            </a:r>
          </a:p>
        </p:txBody>
      </p:sp>
      <p:sp>
        <p:nvSpPr>
          <p:cNvPr id="19" name="Oval 18">
            <a:extLst>
              <a:ext uri="{FF2B5EF4-FFF2-40B4-BE49-F238E27FC236}">
                <a16:creationId xmlns:a16="http://schemas.microsoft.com/office/drawing/2014/main" id="{BB7D2946-8192-45DA-BF39-CDB6DE652AE9}"/>
              </a:ext>
            </a:extLst>
          </p:cNvPr>
          <p:cNvSpPr/>
          <p:nvPr/>
        </p:nvSpPr>
        <p:spPr>
          <a:xfrm>
            <a:off x="5028577" y="4679950"/>
            <a:ext cx="490537" cy="3444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15</a:t>
            </a:r>
          </a:p>
        </p:txBody>
      </p:sp>
      <p:sp>
        <p:nvSpPr>
          <p:cNvPr id="20" name="Oval 19">
            <a:extLst>
              <a:ext uri="{FF2B5EF4-FFF2-40B4-BE49-F238E27FC236}">
                <a16:creationId xmlns:a16="http://schemas.microsoft.com/office/drawing/2014/main" id="{97B4A33F-1D40-4997-A97E-176E7D5E3E94}"/>
              </a:ext>
            </a:extLst>
          </p:cNvPr>
          <p:cNvSpPr/>
          <p:nvPr/>
        </p:nvSpPr>
        <p:spPr>
          <a:xfrm>
            <a:off x="5011114" y="5102225"/>
            <a:ext cx="508000" cy="3444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16</a:t>
            </a:r>
          </a:p>
        </p:txBody>
      </p:sp>
      <p:sp>
        <p:nvSpPr>
          <p:cNvPr id="21" name="Oval 20">
            <a:extLst>
              <a:ext uri="{FF2B5EF4-FFF2-40B4-BE49-F238E27FC236}">
                <a16:creationId xmlns:a16="http://schemas.microsoft.com/office/drawing/2014/main" id="{25A2543B-4CBC-4809-9406-591C5ED7495B}"/>
              </a:ext>
            </a:extLst>
          </p:cNvPr>
          <p:cNvSpPr/>
          <p:nvPr/>
        </p:nvSpPr>
        <p:spPr>
          <a:xfrm>
            <a:off x="5036514" y="5516563"/>
            <a:ext cx="500063" cy="3714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17</a:t>
            </a:r>
          </a:p>
        </p:txBody>
      </p:sp>
      <p:sp>
        <p:nvSpPr>
          <p:cNvPr id="22" name="Oval 21">
            <a:extLst>
              <a:ext uri="{FF2B5EF4-FFF2-40B4-BE49-F238E27FC236}">
                <a16:creationId xmlns:a16="http://schemas.microsoft.com/office/drawing/2014/main" id="{86D1A96A-6D7E-47FB-B735-EE6F7A226D36}"/>
              </a:ext>
            </a:extLst>
          </p:cNvPr>
          <p:cNvSpPr/>
          <p:nvPr/>
        </p:nvSpPr>
        <p:spPr>
          <a:xfrm>
            <a:off x="5865189" y="4075113"/>
            <a:ext cx="482600" cy="3619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18</a:t>
            </a:r>
          </a:p>
        </p:txBody>
      </p:sp>
      <p:sp>
        <p:nvSpPr>
          <p:cNvPr id="23" name="Oval 22">
            <a:extLst>
              <a:ext uri="{FF2B5EF4-FFF2-40B4-BE49-F238E27FC236}">
                <a16:creationId xmlns:a16="http://schemas.microsoft.com/office/drawing/2014/main" id="{C6DE64AE-D4B9-4817-992A-771A7B9EA6DA}"/>
              </a:ext>
            </a:extLst>
          </p:cNvPr>
          <p:cNvSpPr/>
          <p:nvPr/>
        </p:nvSpPr>
        <p:spPr>
          <a:xfrm>
            <a:off x="5882652" y="4645025"/>
            <a:ext cx="490537" cy="3794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19</a:t>
            </a:r>
          </a:p>
        </p:txBody>
      </p:sp>
      <p:sp>
        <p:nvSpPr>
          <p:cNvPr id="24" name="Oval 23">
            <a:extLst>
              <a:ext uri="{FF2B5EF4-FFF2-40B4-BE49-F238E27FC236}">
                <a16:creationId xmlns:a16="http://schemas.microsoft.com/office/drawing/2014/main" id="{E7304CF4-DFE4-4D31-BD82-10E978217CCD}"/>
              </a:ext>
            </a:extLst>
          </p:cNvPr>
          <p:cNvSpPr/>
          <p:nvPr/>
        </p:nvSpPr>
        <p:spPr>
          <a:xfrm>
            <a:off x="6373189" y="4395788"/>
            <a:ext cx="509588" cy="3778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20</a:t>
            </a:r>
          </a:p>
        </p:txBody>
      </p:sp>
      <p:sp>
        <p:nvSpPr>
          <p:cNvPr id="25" name="Oval 24">
            <a:extLst>
              <a:ext uri="{FF2B5EF4-FFF2-40B4-BE49-F238E27FC236}">
                <a16:creationId xmlns:a16="http://schemas.microsoft.com/office/drawing/2014/main" id="{07B1D018-FC1E-4FA3-95D6-8A001DCEA893}"/>
              </a:ext>
            </a:extLst>
          </p:cNvPr>
          <p:cNvSpPr/>
          <p:nvPr/>
        </p:nvSpPr>
        <p:spPr>
          <a:xfrm>
            <a:off x="6985964" y="4471988"/>
            <a:ext cx="492125" cy="3714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21</a:t>
            </a:r>
          </a:p>
        </p:txBody>
      </p:sp>
      <p:sp>
        <p:nvSpPr>
          <p:cNvPr id="26" name="Oval 25">
            <a:extLst>
              <a:ext uri="{FF2B5EF4-FFF2-40B4-BE49-F238E27FC236}">
                <a16:creationId xmlns:a16="http://schemas.microsoft.com/office/drawing/2014/main" id="{61991585-BFEA-43E6-97A5-07888C16FBD9}"/>
              </a:ext>
            </a:extLst>
          </p:cNvPr>
          <p:cNvSpPr/>
          <p:nvPr/>
        </p:nvSpPr>
        <p:spPr>
          <a:xfrm>
            <a:off x="7589214" y="4429125"/>
            <a:ext cx="552450" cy="3889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22</a:t>
            </a:r>
          </a:p>
        </p:txBody>
      </p:sp>
      <p:sp>
        <p:nvSpPr>
          <p:cNvPr id="27" name="Oval 26">
            <a:extLst>
              <a:ext uri="{FF2B5EF4-FFF2-40B4-BE49-F238E27FC236}">
                <a16:creationId xmlns:a16="http://schemas.microsoft.com/office/drawing/2014/main" id="{C6AD8E06-71F7-4B33-BFB0-F4972844C187}"/>
              </a:ext>
            </a:extLst>
          </p:cNvPr>
          <p:cNvSpPr/>
          <p:nvPr/>
        </p:nvSpPr>
        <p:spPr>
          <a:xfrm>
            <a:off x="8262314" y="4462463"/>
            <a:ext cx="534988" cy="396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23</a:t>
            </a:r>
          </a:p>
        </p:txBody>
      </p:sp>
      <p:cxnSp>
        <p:nvCxnSpPr>
          <p:cNvPr id="28" name="Straight Connector 27">
            <a:extLst>
              <a:ext uri="{FF2B5EF4-FFF2-40B4-BE49-F238E27FC236}">
                <a16:creationId xmlns:a16="http://schemas.microsoft.com/office/drawing/2014/main" id="{B8C66AB7-69CE-42D3-9AB2-EBF6A906D563}"/>
              </a:ext>
            </a:extLst>
          </p:cNvPr>
          <p:cNvCxnSpPr/>
          <p:nvPr/>
        </p:nvCxnSpPr>
        <p:spPr>
          <a:xfrm flipV="1">
            <a:off x="2923552" y="3635375"/>
            <a:ext cx="163512" cy="1460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EAA2269-44C8-4B1B-8D82-141D52590F4F}"/>
              </a:ext>
            </a:extLst>
          </p:cNvPr>
          <p:cNvCxnSpPr/>
          <p:nvPr/>
        </p:nvCxnSpPr>
        <p:spPr>
          <a:xfrm>
            <a:off x="2879102" y="3929063"/>
            <a:ext cx="173037" cy="857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0816D03-D954-4A66-969F-07923630CCAB}"/>
              </a:ext>
            </a:extLst>
          </p:cNvPr>
          <p:cNvCxnSpPr/>
          <p:nvPr/>
        </p:nvCxnSpPr>
        <p:spPr>
          <a:xfrm>
            <a:off x="3172789" y="3781425"/>
            <a:ext cx="0" cy="120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E5920A8-51F9-4599-B1BE-90A564E909F5}"/>
              </a:ext>
            </a:extLst>
          </p:cNvPr>
          <p:cNvCxnSpPr/>
          <p:nvPr/>
        </p:nvCxnSpPr>
        <p:spPr>
          <a:xfrm flipV="1">
            <a:off x="3275977" y="4049713"/>
            <a:ext cx="198437" cy="7937"/>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8BE2703-0DB1-41CF-BFDF-69D0EDB86293}"/>
              </a:ext>
            </a:extLst>
          </p:cNvPr>
          <p:cNvCxnSpPr/>
          <p:nvPr/>
        </p:nvCxnSpPr>
        <p:spPr>
          <a:xfrm>
            <a:off x="4034802" y="3722688"/>
            <a:ext cx="336550" cy="7937"/>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6CC491C-017B-426A-B467-CECB46943D5B}"/>
              </a:ext>
            </a:extLst>
          </p:cNvPr>
          <p:cNvCxnSpPr/>
          <p:nvPr/>
        </p:nvCxnSpPr>
        <p:spPr>
          <a:xfrm flipV="1">
            <a:off x="3629989" y="3773488"/>
            <a:ext cx="198438" cy="13811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CB0A6F-265B-41DF-8401-519A9218F0F4}"/>
              </a:ext>
            </a:extLst>
          </p:cNvPr>
          <p:cNvCxnSpPr/>
          <p:nvPr/>
        </p:nvCxnSpPr>
        <p:spPr>
          <a:xfrm>
            <a:off x="3690314" y="4127500"/>
            <a:ext cx="188913" cy="60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17EAC50-AB00-4665-8ACB-8CF694540905}"/>
              </a:ext>
            </a:extLst>
          </p:cNvPr>
          <p:cNvCxnSpPr/>
          <p:nvPr/>
        </p:nvCxnSpPr>
        <p:spPr>
          <a:xfrm>
            <a:off x="4484064" y="3816350"/>
            <a:ext cx="223838" cy="163513"/>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C6DD3E3-B5C9-4212-A5CC-37B30A4959CC}"/>
              </a:ext>
            </a:extLst>
          </p:cNvPr>
          <p:cNvCxnSpPr/>
          <p:nvPr/>
        </p:nvCxnSpPr>
        <p:spPr>
          <a:xfrm>
            <a:off x="4034802" y="4248150"/>
            <a:ext cx="22542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7A4E95F-113C-404B-994B-CA2632C2B669}"/>
              </a:ext>
            </a:extLst>
          </p:cNvPr>
          <p:cNvCxnSpPr/>
          <p:nvPr/>
        </p:nvCxnSpPr>
        <p:spPr>
          <a:xfrm flipV="1">
            <a:off x="4433264" y="4084638"/>
            <a:ext cx="274638" cy="857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B466CB8-C894-48CB-8119-6B9D9D221B43}"/>
              </a:ext>
            </a:extLst>
          </p:cNvPr>
          <p:cNvCxnSpPr/>
          <p:nvPr/>
        </p:nvCxnSpPr>
        <p:spPr>
          <a:xfrm flipH="1">
            <a:off x="4707902" y="2773363"/>
            <a:ext cx="346075" cy="1103312"/>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9B7256C-618B-4664-965D-E5409F171BAF}"/>
              </a:ext>
            </a:extLst>
          </p:cNvPr>
          <p:cNvCxnSpPr/>
          <p:nvPr/>
        </p:nvCxnSpPr>
        <p:spPr>
          <a:xfrm flipH="1">
            <a:off x="4692027" y="3341688"/>
            <a:ext cx="309562" cy="57785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148D153-30D1-486F-B6CC-FE064F9A887B}"/>
              </a:ext>
            </a:extLst>
          </p:cNvPr>
          <p:cNvCxnSpPr/>
          <p:nvPr/>
        </p:nvCxnSpPr>
        <p:spPr>
          <a:xfrm flipH="1">
            <a:off x="4734889" y="3695700"/>
            <a:ext cx="284163" cy="284163"/>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1976E2B-4EF6-40EC-B200-EBCAD197AD5E}"/>
              </a:ext>
            </a:extLst>
          </p:cNvPr>
          <p:cNvCxnSpPr/>
          <p:nvPr/>
        </p:nvCxnSpPr>
        <p:spPr>
          <a:xfrm flipH="1" flipV="1">
            <a:off x="4752352" y="4024313"/>
            <a:ext cx="301625" cy="412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7EDB195-2983-4CE3-A9D9-36C5B9202DD6}"/>
              </a:ext>
            </a:extLst>
          </p:cNvPr>
          <p:cNvCxnSpPr/>
          <p:nvPr/>
        </p:nvCxnSpPr>
        <p:spPr>
          <a:xfrm flipH="1" flipV="1">
            <a:off x="4760289" y="4110038"/>
            <a:ext cx="319088" cy="3714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1376D9F-4148-43CB-B7BB-BE265D93D044}"/>
              </a:ext>
            </a:extLst>
          </p:cNvPr>
          <p:cNvCxnSpPr/>
          <p:nvPr/>
        </p:nvCxnSpPr>
        <p:spPr>
          <a:xfrm flipH="1" flipV="1">
            <a:off x="4674564" y="4092575"/>
            <a:ext cx="404813" cy="776288"/>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06AC88D-0AAC-4700-A996-740F80B331CA}"/>
              </a:ext>
            </a:extLst>
          </p:cNvPr>
          <p:cNvCxnSpPr/>
          <p:nvPr/>
        </p:nvCxnSpPr>
        <p:spPr>
          <a:xfrm flipH="1" flipV="1">
            <a:off x="4726952" y="4144963"/>
            <a:ext cx="317500" cy="1112837"/>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6E9D5B96-77AE-4DD5-9008-AE2483A2356C}"/>
              </a:ext>
            </a:extLst>
          </p:cNvPr>
          <p:cNvCxnSpPr/>
          <p:nvPr/>
        </p:nvCxnSpPr>
        <p:spPr>
          <a:xfrm flipH="1" flipV="1">
            <a:off x="4674564" y="4084638"/>
            <a:ext cx="422275" cy="1570037"/>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7950937B-F2E4-4910-B81C-BA42CBD2EC5A}"/>
              </a:ext>
            </a:extLst>
          </p:cNvPr>
          <p:cNvCxnSpPr/>
          <p:nvPr/>
        </p:nvCxnSpPr>
        <p:spPr>
          <a:xfrm>
            <a:off x="6071564" y="4419600"/>
            <a:ext cx="17463" cy="354013"/>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97FFA184-4840-4D6E-BC71-E7087B0C6BF5}"/>
              </a:ext>
            </a:extLst>
          </p:cNvPr>
          <p:cNvCxnSpPr/>
          <p:nvPr/>
        </p:nvCxnSpPr>
        <p:spPr>
          <a:xfrm>
            <a:off x="5509589" y="2798763"/>
            <a:ext cx="630238" cy="1371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9BE88F7-F81F-40FE-9E83-86BAD081C2DF}"/>
              </a:ext>
            </a:extLst>
          </p:cNvPr>
          <p:cNvCxnSpPr/>
          <p:nvPr/>
        </p:nvCxnSpPr>
        <p:spPr>
          <a:xfrm>
            <a:off x="5441327" y="3298825"/>
            <a:ext cx="622300" cy="922338"/>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8310026-02C2-45F1-8E36-B8BCC0C0BFA0}"/>
              </a:ext>
            </a:extLst>
          </p:cNvPr>
          <p:cNvCxnSpPr/>
          <p:nvPr/>
        </p:nvCxnSpPr>
        <p:spPr>
          <a:xfrm>
            <a:off x="5433389" y="4102100"/>
            <a:ext cx="474663" cy="153988"/>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A1DAE92-AE11-47FF-9216-B23582322B03}"/>
              </a:ext>
            </a:extLst>
          </p:cNvPr>
          <p:cNvCxnSpPr/>
          <p:nvPr/>
        </p:nvCxnSpPr>
        <p:spPr>
          <a:xfrm>
            <a:off x="5476252" y="3678238"/>
            <a:ext cx="500062" cy="534987"/>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FED69E4-CB21-47BD-9678-3A4D58792CAD}"/>
              </a:ext>
            </a:extLst>
          </p:cNvPr>
          <p:cNvCxnSpPr/>
          <p:nvPr/>
        </p:nvCxnSpPr>
        <p:spPr>
          <a:xfrm flipV="1">
            <a:off x="5476252" y="4265613"/>
            <a:ext cx="396875" cy="188912"/>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FBBD14F-1D59-4F78-8FE3-58ADF76718B5}"/>
              </a:ext>
            </a:extLst>
          </p:cNvPr>
          <p:cNvCxnSpPr/>
          <p:nvPr/>
        </p:nvCxnSpPr>
        <p:spPr>
          <a:xfrm flipV="1">
            <a:off x="5493714" y="4291013"/>
            <a:ext cx="517525" cy="52705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ECBF06C-2533-405D-94A9-9F86E93C471C}"/>
              </a:ext>
            </a:extLst>
          </p:cNvPr>
          <p:cNvCxnSpPr/>
          <p:nvPr/>
        </p:nvCxnSpPr>
        <p:spPr>
          <a:xfrm flipV="1">
            <a:off x="5476252" y="4368800"/>
            <a:ext cx="534987" cy="887413"/>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EA634C9-5402-47F8-B0CA-12F6767827DF}"/>
              </a:ext>
            </a:extLst>
          </p:cNvPr>
          <p:cNvCxnSpPr/>
          <p:nvPr/>
        </p:nvCxnSpPr>
        <p:spPr>
          <a:xfrm flipV="1">
            <a:off x="5519114" y="4386263"/>
            <a:ext cx="544513" cy="1266825"/>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96E3ACD-F9F1-40B3-87E9-5A765808CCF2}"/>
              </a:ext>
            </a:extLst>
          </p:cNvPr>
          <p:cNvCxnSpPr/>
          <p:nvPr/>
        </p:nvCxnSpPr>
        <p:spPr>
          <a:xfrm flipV="1">
            <a:off x="6347789" y="4705350"/>
            <a:ext cx="103188" cy="111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23CC51DB-760A-4227-8FC0-DBF8341EAADA}"/>
              </a:ext>
            </a:extLst>
          </p:cNvPr>
          <p:cNvCxnSpPr/>
          <p:nvPr/>
        </p:nvCxnSpPr>
        <p:spPr>
          <a:xfrm>
            <a:off x="6295402" y="4308475"/>
            <a:ext cx="215900" cy="180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8FDC845-C54A-4A3D-A698-05A34EF8215F}"/>
              </a:ext>
            </a:extLst>
          </p:cNvPr>
          <p:cNvCxnSpPr/>
          <p:nvPr/>
        </p:nvCxnSpPr>
        <p:spPr>
          <a:xfrm>
            <a:off x="6847852" y="4619625"/>
            <a:ext cx="215900" cy="33338"/>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BA185053-1B35-4AF9-AE09-813874893382}"/>
              </a:ext>
            </a:extLst>
          </p:cNvPr>
          <p:cNvCxnSpPr/>
          <p:nvPr/>
        </p:nvCxnSpPr>
        <p:spPr>
          <a:xfrm flipV="1">
            <a:off x="7460627" y="4637088"/>
            <a:ext cx="146050" cy="158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4077D7E-3CFC-413A-93F2-CBF424D88230}"/>
              </a:ext>
            </a:extLst>
          </p:cNvPr>
          <p:cNvCxnSpPr/>
          <p:nvPr/>
        </p:nvCxnSpPr>
        <p:spPr>
          <a:xfrm>
            <a:off x="8108327" y="4645025"/>
            <a:ext cx="223837" cy="254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931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F812110C-454D-45D4-A43C-D268FC30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6B1035-3957-4970-B967-4433680A5A87}"/>
              </a:ext>
            </a:extLst>
          </p:cNvPr>
          <p:cNvSpPr>
            <a:spLocks noGrp="1"/>
          </p:cNvSpPr>
          <p:nvPr>
            <p:ph type="title"/>
          </p:nvPr>
        </p:nvSpPr>
        <p:spPr>
          <a:xfrm>
            <a:off x="1655064" y="365760"/>
            <a:ext cx="9363456" cy="1188720"/>
          </a:xfrm>
        </p:spPr>
        <p:txBody>
          <a:bodyPr>
            <a:normAutofit/>
          </a:bodyPr>
          <a:lstStyle/>
          <a:p>
            <a:pPr algn="ctr"/>
            <a:r>
              <a:rPr lang="en-GB" sz="1800" dirty="0">
                <a:effectLst/>
                <a:latin typeface="Arial" panose="020B0604020202020204" pitchFamily="34" charset="0"/>
                <a:ea typeface="Times New Roman" panose="02020603050405020304" pitchFamily="18" charset="0"/>
              </a:rPr>
              <a:t>Risk assessment</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22" name="Freeform: Shape 21">
            <a:extLst>
              <a:ext uri="{FF2B5EF4-FFF2-40B4-BE49-F238E27FC236}">
                <a16:creationId xmlns:a16="http://schemas.microsoft.com/office/drawing/2014/main" id="{A3663F10-4AEF-432D-B195-513FD3539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8AEFC5D-4625-4A90-904B-81C44B4AF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Content Placeholder 3">
            <a:extLst>
              <a:ext uri="{FF2B5EF4-FFF2-40B4-BE49-F238E27FC236}">
                <a16:creationId xmlns:a16="http://schemas.microsoft.com/office/drawing/2014/main" id="{3EB77331-B02A-4A6E-BA64-C87AB8CD1E84}"/>
              </a:ext>
            </a:extLst>
          </p:cNvPr>
          <p:cNvGraphicFramePr>
            <a:graphicFrameLocks noGrp="1"/>
          </p:cNvGraphicFramePr>
          <p:nvPr>
            <p:ph idx="1"/>
            <p:extLst>
              <p:ext uri="{D42A27DB-BD31-4B8C-83A1-F6EECF244321}">
                <p14:modId xmlns:p14="http://schemas.microsoft.com/office/powerpoint/2010/main" val="3191498553"/>
              </p:ext>
            </p:extLst>
          </p:nvPr>
        </p:nvGraphicFramePr>
        <p:xfrm>
          <a:off x="1655061" y="2280678"/>
          <a:ext cx="9363459" cy="4211562"/>
        </p:xfrm>
        <a:graphic>
          <a:graphicData uri="http://schemas.openxmlformats.org/drawingml/2006/table">
            <a:tbl>
              <a:tblPr firstRow="1" bandRow="1"/>
              <a:tblGrid>
                <a:gridCol w="2078648">
                  <a:extLst>
                    <a:ext uri="{9D8B030D-6E8A-4147-A177-3AD203B41FA5}">
                      <a16:colId xmlns:a16="http://schemas.microsoft.com/office/drawing/2014/main" val="3710284776"/>
                    </a:ext>
                  </a:extLst>
                </a:gridCol>
                <a:gridCol w="1177691">
                  <a:extLst>
                    <a:ext uri="{9D8B030D-6E8A-4147-A177-3AD203B41FA5}">
                      <a16:colId xmlns:a16="http://schemas.microsoft.com/office/drawing/2014/main" val="1496305878"/>
                    </a:ext>
                  </a:extLst>
                </a:gridCol>
                <a:gridCol w="1067277">
                  <a:extLst>
                    <a:ext uri="{9D8B030D-6E8A-4147-A177-3AD203B41FA5}">
                      <a16:colId xmlns:a16="http://schemas.microsoft.com/office/drawing/2014/main" val="3139346645"/>
                    </a:ext>
                  </a:extLst>
                </a:gridCol>
                <a:gridCol w="1131318">
                  <a:extLst>
                    <a:ext uri="{9D8B030D-6E8A-4147-A177-3AD203B41FA5}">
                      <a16:colId xmlns:a16="http://schemas.microsoft.com/office/drawing/2014/main" val="2190820467"/>
                    </a:ext>
                  </a:extLst>
                </a:gridCol>
                <a:gridCol w="1095413">
                  <a:extLst>
                    <a:ext uri="{9D8B030D-6E8A-4147-A177-3AD203B41FA5}">
                      <a16:colId xmlns:a16="http://schemas.microsoft.com/office/drawing/2014/main" val="1577733688"/>
                    </a:ext>
                  </a:extLst>
                </a:gridCol>
                <a:gridCol w="2813112">
                  <a:extLst>
                    <a:ext uri="{9D8B030D-6E8A-4147-A177-3AD203B41FA5}">
                      <a16:colId xmlns:a16="http://schemas.microsoft.com/office/drawing/2014/main" val="2194623383"/>
                    </a:ext>
                  </a:extLst>
                </a:gridCol>
              </a:tblGrid>
              <a:tr h="501757">
                <a:tc>
                  <a:txBody>
                    <a:bodyPr/>
                    <a:lstStyle/>
                    <a:p>
                      <a:pPr algn="ctr" fontAlgn="t">
                        <a:lnSpc>
                          <a:spcPct val="107000"/>
                        </a:lnSpc>
                        <a:spcBef>
                          <a:spcPts val="0"/>
                        </a:spcBef>
                        <a:spcAft>
                          <a:spcPts val="800"/>
                        </a:spcAft>
                      </a:pPr>
                      <a:r>
                        <a:rPr lang="en-GB" sz="1050" b="0" i="0" u="none" strike="noStrike">
                          <a:effectLst/>
                          <a:latin typeface="Arial" panose="020B0604020202020204" pitchFamily="34" charset="0"/>
                          <a:ea typeface="Calibri" panose="020F0502020204030204" pitchFamily="34" charset="0"/>
                          <a:cs typeface="Times New Roman" panose="02020603050405020304" pitchFamily="18" charset="0"/>
                        </a:rPr>
                        <a:t>R</a:t>
                      </a: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isk Description</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ctr"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Likelihood of the risk occurring</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ctr"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Impact if the risk occurs</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ctr"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Severity</a:t>
                      </a:r>
                      <a:endParaRPr lang="en-GB" sz="1050" b="0" i="0" u="none" strike="noStrike">
                        <a:effectLst/>
                        <a:latin typeface="Arial" panose="020B0604020202020204" pitchFamily="34" charset="0"/>
                      </a:endParaRPr>
                    </a:p>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Rating based on impact &amp;Likelihood</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ctr"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Owner</a:t>
                      </a:r>
                      <a:endParaRPr lang="en-GB" sz="1050" b="0" i="0" u="none" strike="noStrike">
                        <a:effectLst/>
                        <a:latin typeface="Arial" panose="020B0604020202020204" pitchFamily="34" charset="0"/>
                      </a:endParaRPr>
                    </a:p>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Person who will manage the risk</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ctr"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Mitigation action</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extLst>
                  <a:ext uri="{0D108BD9-81ED-4DB2-BD59-A6C34878D82A}">
                    <a16:rowId xmlns:a16="http://schemas.microsoft.com/office/drawing/2014/main" val="1007923142"/>
                  </a:ext>
                </a:extLst>
              </a:tr>
              <a:tr h="346098">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project's goal and objective are not properly defined.</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Medium</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Project Manager</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tabLst>
                          <a:tab pos="810895" algn="l"/>
                        </a:tabLs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Ensure the purpose of the project is clearly specified in the Project draft.</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extLst>
                  <a:ext uri="{0D108BD9-81ED-4DB2-BD59-A6C34878D82A}">
                    <a16:rowId xmlns:a16="http://schemas.microsoft.com/office/drawing/2014/main" val="789767448"/>
                  </a:ext>
                </a:extLst>
              </a:tr>
              <a:tr h="346098">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project's design and statement of deliverables are incomplete.</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Low</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21AA0E"/>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Project Manager</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Establish the scope of work in detail through a design workshop with subject matter experts.</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extLst>
                  <a:ext uri="{0D108BD9-81ED-4DB2-BD59-A6C34878D82A}">
                    <a16:rowId xmlns:a16="http://schemas.microsoft.com/office/drawing/2014/main" val="2695119728"/>
                  </a:ext>
                </a:extLst>
              </a:tr>
              <a:tr h="498203">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timetable for the project is not well established or understood.</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Low</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21AA0E"/>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Medium</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Medium</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Project Manager</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Organize a planning session with the project team to ensure that everyone understands the plan and that the probability of missing tasks is minimized.</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extLst>
                  <a:ext uri="{0D108BD9-81ED-4DB2-BD59-A6C34878D82A}">
                    <a16:rowId xmlns:a16="http://schemas.microsoft.com/office/drawing/2014/main" val="398415449"/>
                  </a:ext>
                </a:extLst>
              </a:tr>
              <a:tr h="1543039">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Delays on the part of the contractor.</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Medium</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105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50" b="0" i="0" u="none" strike="noStrike" dirty="0">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Project Manager</a:t>
                      </a:r>
                      <a:endParaRPr lang="en-GB" sz="1050" b="0" i="0" u="none" strike="noStrike">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5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Contracts should contain clauses for service charges.</a:t>
                      </a:r>
                      <a:endParaRPr lang="en-GB" sz="1050" b="0" i="0" u="none" strike="noStrike" dirty="0">
                        <a:effectLst/>
                        <a:latin typeface="Arial" panose="020B0604020202020204" pitchFamily="34" charset="0"/>
                      </a:endParaRPr>
                    </a:p>
                    <a:p>
                      <a:pPr algn="l" fontAlgn="t">
                        <a:lnSpc>
                          <a:spcPct val="107000"/>
                        </a:lnSpc>
                        <a:spcBef>
                          <a:spcPts val="0"/>
                        </a:spcBef>
                        <a:spcAft>
                          <a:spcPts val="800"/>
                        </a:spcAft>
                      </a:pPr>
                      <a:r>
                        <a:rPr lang="en-GB" sz="105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Schedule in and safeguard lead time throughout the duration of the project.</a:t>
                      </a:r>
                      <a:endParaRPr lang="en-GB" sz="1050" b="0" i="0" u="none" strike="noStrike" dirty="0">
                        <a:effectLst/>
                        <a:latin typeface="Arial" panose="020B0604020202020204" pitchFamily="34" charset="0"/>
                      </a:endParaRPr>
                    </a:p>
                    <a:p>
                      <a:pPr algn="l" fontAlgn="t">
                        <a:lnSpc>
                          <a:spcPct val="107000"/>
                        </a:lnSpc>
                        <a:spcBef>
                          <a:spcPts val="0"/>
                        </a:spcBef>
                        <a:spcAft>
                          <a:spcPts val="800"/>
                        </a:spcAft>
                      </a:pPr>
                      <a:r>
                        <a:rPr lang="en-GB" sz="105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Communicate your schedule as soon as possible.</a:t>
                      </a:r>
                      <a:endParaRPr lang="en-GB" sz="1050" b="0" i="0" u="none" strike="noStrike" dirty="0">
                        <a:effectLst/>
                        <a:latin typeface="Arial" panose="020B0604020202020204" pitchFamily="34" charset="0"/>
                      </a:endParaRPr>
                    </a:p>
                    <a:p>
                      <a:pPr algn="l" fontAlgn="t">
                        <a:lnSpc>
                          <a:spcPct val="107000"/>
                        </a:lnSpc>
                        <a:spcBef>
                          <a:spcPts val="0"/>
                        </a:spcBef>
                        <a:spcAft>
                          <a:spcPts val="800"/>
                        </a:spcAft>
                      </a:pPr>
                      <a:r>
                        <a:rPr lang="en-GB" sz="105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Keep in touch with your providers on a frequent basis. Continue to inquire as to if they require anything further.</a:t>
                      </a:r>
                      <a:endParaRPr lang="en-GB" sz="1050" b="0" i="0" u="none" strike="noStrike" dirty="0">
                        <a:effectLst/>
                        <a:latin typeface="Arial" panose="020B0604020202020204" pitchFamily="34" charset="0"/>
                      </a:endParaRPr>
                    </a:p>
                  </a:txBody>
                  <a:tcPr marL="55940" marR="55940" marT="77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extLst>
                  <a:ext uri="{0D108BD9-81ED-4DB2-BD59-A6C34878D82A}">
                    <a16:rowId xmlns:a16="http://schemas.microsoft.com/office/drawing/2014/main" val="3992997595"/>
                  </a:ext>
                </a:extLst>
              </a:tr>
            </a:tbl>
          </a:graphicData>
        </a:graphic>
      </p:graphicFrame>
    </p:spTree>
    <p:extLst>
      <p:ext uri="{BB962C8B-B14F-4D97-AF65-F5344CB8AC3E}">
        <p14:creationId xmlns:p14="http://schemas.microsoft.com/office/powerpoint/2010/main" val="3985105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360C-5A54-4DA0-AFDA-4BBC56624D66}"/>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C8AB081D-B005-4CEA-9B5E-82AF9A6F65F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752103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1254</Words>
  <Application>Microsoft Office PowerPoint</Application>
  <PresentationFormat>Widescreen</PresentationFormat>
  <Paragraphs>409</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Garamond</vt:lpstr>
      <vt:lpstr>Times New Roman</vt:lpstr>
      <vt:lpstr>Office Theme</vt:lpstr>
      <vt:lpstr>Project Management Plan </vt:lpstr>
      <vt:lpstr>A basic project outline </vt:lpstr>
      <vt:lpstr>Description</vt:lpstr>
      <vt:lpstr>Scope based on your project </vt:lpstr>
      <vt:lpstr>Stakeholder analysis  </vt:lpstr>
      <vt:lpstr>A typical Work Breakdown Structure (WBS)  </vt:lpstr>
      <vt:lpstr>Draft of costs/resources use </vt:lpstr>
      <vt:lpstr>An outline Project Schedule / Gantt Chart  </vt:lpstr>
      <vt:lpstr>Project network </vt:lpstr>
      <vt:lpstr>Project network </vt:lpstr>
      <vt:lpstr>Risk assessment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Cristina Larisa Negesc (1917996)</dc:creator>
  <cp:lastModifiedBy>Cristina Larisa Negesc (1917996)</cp:lastModifiedBy>
  <cp:revision>6</cp:revision>
  <dcterms:created xsi:type="dcterms:W3CDTF">2021-12-02T04:26:54Z</dcterms:created>
  <dcterms:modified xsi:type="dcterms:W3CDTF">2021-12-02T05:08:31Z</dcterms:modified>
</cp:coreProperties>
</file>