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6"/>
  </p:notesMasterIdLst>
  <p:sldIdLst>
    <p:sldId id="257" r:id="rId2"/>
    <p:sldId id="258" r:id="rId3"/>
    <p:sldId id="281" r:id="rId4"/>
    <p:sldId id="259" r:id="rId5"/>
    <p:sldId id="263" r:id="rId6"/>
    <p:sldId id="260" r:id="rId7"/>
    <p:sldId id="261" r:id="rId8"/>
    <p:sldId id="262" r:id="rId9"/>
    <p:sldId id="265" r:id="rId10"/>
    <p:sldId id="264" r:id="rId11"/>
    <p:sldId id="271" r:id="rId12"/>
    <p:sldId id="266" r:id="rId13"/>
    <p:sldId id="272" r:id="rId14"/>
    <p:sldId id="277" r:id="rId15"/>
    <p:sldId id="273" r:id="rId16"/>
    <p:sldId id="270" r:id="rId17"/>
    <p:sldId id="274" r:id="rId18"/>
    <p:sldId id="275" r:id="rId19"/>
    <p:sldId id="280" r:id="rId20"/>
    <p:sldId id="279" r:id="rId21"/>
    <p:sldId id="278" r:id="rId22"/>
    <p:sldId id="276" r:id="rId23"/>
    <p:sldId id="282" r:id="rId24"/>
    <p:sldId id="284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5FB5F8-CFC7-1D4F-B5E3-95B8F1C7D411}" v="7" dt="2023-03-14T19:07:58.5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73"/>
    <p:restoredTop sz="94705"/>
  </p:normalViewPr>
  <p:slideViewPr>
    <p:cSldViewPr snapToGrid="0">
      <p:cViewPr varScale="1">
        <p:scale>
          <a:sx n="93" d="100"/>
          <a:sy n="93" d="100"/>
        </p:scale>
        <p:origin x="75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stasiia Patiuk (2213584)" userId="4f614d51-f2ca-4ca9-a479-82cfd078f26d" providerId="ADAL" clId="{F35FB5F8-CFC7-1D4F-B5E3-95B8F1C7D411}"/>
    <pc:docChg chg="undo custSel addSld delSld modSld">
      <pc:chgData name="Anastasiia Patiuk (2213584)" userId="4f614d51-f2ca-4ca9-a479-82cfd078f26d" providerId="ADAL" clId="{F35FB5F8-CFC7-1D4F-B5E3-95B8F1C7D411}" dt="2023-03-14T19:09:50.369" v="154" actId="2696"/>
      <pc:docMkLst>
        <pc:docMk/>
      </pc:docMkLst>
      <pc:sldChg chg="addSp modSp mod">
        <pc:chgData name="Anastasiia Patiuk (2213584)" userId="4f614d51-f2ca-4ca9-a479-82cfd078f26d" providerId="ADAL" clId="{F35FB5F8-CFC7-1D4F-B5E3-95B8F1C7D411}" dt="2023-03-14T19:06:19.953" v="106" actId="14100"/>
        <pc:sldMkLst>
          <pc:docMk/>
          <pc:sldMk cId="3791259717" sldId="257"/>
        </pc:sldMkLst>
        <pc:spChg chg="add mod">
          <ac:chgData name="Anastasiia Patiuk (2213584)" userId="4f614d51-f2ca-4ca9-a479-82cfd078f26d" providerId="ADAL" clId="{F35FB5F8-CFC7-1D4F-B5E3-95B8F1C7D411}" dt="2023-03-14T19:06:19.953" v="106" actId="14100"/>
          <ac:spMkLst>
            <pc:docMk/>
            <pc:sldMk cId="3791259717" sldId="257"/>
            <ac:spMk id="6" creationId="{8AE1AEE5-510C-0643-613F-4E1542E32CBD}"/>
          </ac:spMkLst>
        </pc:spChg>
      </pc:sldChg>
      <pc:sldChg chg="addSp delSp modSp new mod setBg">
        <pc:chgData name="Anastasiia Patiuk (2213584)" userId="4f614d51-f2ca-4ca9-a479-82cfd078f26d" providerId="ADAL" clId="{F35FB5F8-CFC7-1D4F-B5E3-95B8F1C7D411}" dt="2023-03-14T19:08:57.784" v="153" actId="1076"/>
        <pc:sldMkLst>
          <pc:docMk/>
          <pc:sldMk cId="911902624" sldId="281"/>
        </pc:sldMkLst>
        <pc:spChg chg="add mod">
          <ac:chgData name="Anastasiia Patiuk (2213584)" userId="4f614d51-f2ca-4ca9-a479-82cfd078f26d" providerId="ADAL" clId="{F35FB5F8-CFC7-1D4F-B5E3-95B8F1C7D411}" dt="2023-03-14T19:08:57.784" v="153" actId="1076"/>
          <ac:spMkLst>
            <pc:docMk/>
            <pc:sldMk cId="911902624" sldId="281"/>
            <ac:spMk id="2" creationId="{6531AEC8-0EA2-2D2E-C820-34A05517D36C}"/>
          </ac:spMkLst>
        </pc:spChg>
        <pc:spChg chg="del">
          <ac:chgData name="Anastasiia Patiuk (2213584)" userId="4f614d51-f2ca-4ca9-a479-82cfd078f26d" providerId="ADAL" clId="{F35FB5F8-CFC7-1D4F-B5E3-95B8F1C7D411}" dt="2023-03-14T14:09:34.771" v="4" actId="26606"/>
          <ac:spMkLst>
            <pc:docMk/>
            <pc:sldMk cId="911902624" sldId="281"/>
            <ac:spMk id="2" creationId="{D67E2E73-92FB-AC84-0892-9F72F35CE912}"/>
          </ac:spMkLst>
        </pc:spChg>
        <pc:spChg chg="del">
          <ac:chgData name="Anastasiia Patiuk (2213584)" userId="4f614d51-f2ca-4ca9-a479-82cfd078f26d" providerId="ADAL" clId="{F35FB5F8-CFC7-1D4F-B5E3-95B8F1C7D411}" dt="2023-03-14T14:09:31.178" v="1"/>
          <ac:spMkLst>
            <pc:docMk/>
            <pc:sldMk cId="911902624" sldId="281"/>
            <ac:spMk id="3" creationId="{810872FC-37AA-9274-166F-CD3A6F828A7D}"/>
          </ac:spMkLst>
        </pc:spChg>
        <pc:spChg chg="add">
          <ac:chgData name="Anastasiia Patiuk (2213584)" userId="4f614d51-f2ca-4ca9-a479-82cfd078f26d" providerId="ADAL" clId="{F35FB5F8-CFC7-1D4F-B5E3-95B8F1C7D411}" dt="2023-03-14T14:09:34.771" v="4" actId="26606"/>
          <ac:spMkLst>
            <pc:docMk/>
            <pc:sldMk cId="911902624" sldId="281"/>
            <ac:spMk id="10" creationId="{42A4FC2C-047E-45A5-965D-8E1E3BF09BC6}"/>
          </ac:spMkLst>
        </pc:spChg>
        <pc:picChg chg="add mod">
          <ac:chgData name="Anastasiia Patiuk (2213584)" userId="4f614d51-f2ca-4ca9-a479-82cfd078f26d" providerId="ADAL" clId="{F35FB5F8-CFC7-1D4F-B5E3-95B8F1C7D411}" dt="2023-03-14T14:09:34.771" v="4" actId="26606"/>
          <ac:picMkLst>
            <pc:docMk/>
            <pc:sldMk cId="911902624" sldId="281"/>
            <ac:picMk id="5" creationId="{D28F8196-B282-69C8-BA2A-07C2727D79F1}"/>
          </ac:picMkLst>
        </pc:picChg>
      </pc:sldChg>
      <pc:sldChg chg="modSp new mod">
        <pc:chgData name="Anastasiia Patiuk (2213584)" userId="4f614d51-f2ca-4ca9-a479-82cfd078f26d" providerId="ADAL" clId="{F35FB5F8-CFC7-1D4F-B5E3-95B8F1C7D411}" dt="2023-03-14T19:04:07.874" v="68" actId="27636"/>
        <pc:sldMkLst>
          <pc:docMk/>
          <pc:sldMk cId="18678565" sldId="282"/>
        </pc:sldMkLst>
        <pc:spChg chg="mod">
          <ac:chgData name="Anastasiia Patiuk (2213584)" userId="4f614d51-f2ca-4ca9-a479-82cfd078f26d" providerId="ADAL" clId="{F35FB5F8-CFC7-1D4F-B5E3-95B8F1C7D411}" dt="2023-03-14T18:15:14.990" v="16" actId="2711"/>
          <ac:spMkLst>
            <pc:docMk/>
            <pc:sldMk cId="18678565" sldId="282"/>
            <ac:spMk id="2" creationId="{6E834343-B600-7FAB-74EC-C79134F50F30}"/>
          </ac:spMkLst>
        </pc:spChg>
        <pc:spChg chg="mod">
          <ac:chgData name="Anastasiia Patiuk (2213584)" userId="4f614d51-f2ca-4ca9-a479-82cfd078f26d" providerId="ADAL" clId="{F35FB5F8-CFC7-1D4F-B5E3-95B8F1C7D411}" dt="2023-03-14T19:04:07.874" v="68" actId="27636"/>
          <ac:spMkLst>
            <pc:docMk/>
            <pc:sldMk cId="18678565" sldId="282"/>
            <ac:spMk id="3" creationId="{3D65F20D-4DFC-3954-A5D1-7E1C0C490D97}"/>
          </ac:spMkLst>
        </pc:spChg>
      </pc:sldChg>
      <pc:sldChg chg="delSp modSp new del mod">
        <pc:chgData name="Anastasiia Patiuk (2213584)" userId="4f614d51-f2ca-4ca9-a479-82cfd078f26d" providerId="ADAL" clId="{F35FB5F8-CFC7-1D4F-B5E3-95B8F1C7D411}" dt="2023-03-14T19:09:50.369" v="154" actId="2696"/>
        <pc:sldMkLst>
          <pc:docMk/>
          <pc:sldMk cId="1112989040" sldId="283"/>
        </pc:sldMkLst>
        <pc:spChg chg="del">
          <ac:chgData name="Anastasiia Patiuk (2213584)" userId="4f614d51-f2ca-4ca9-a479-82cfd078f26d" providerId="ADAL" clId="{F35FB5F8-CFC7-1D4F-B5E3-95B8F1C7D411}" dt="2023-03-14T19:02:01.127" v="32" actId="478"/>
          <ac:spMkLst>
            <pc:docMk/>
            <pc:sldMk cId="1112989040" sldId="283"/>
            <ac:spMk id="2" creationId="{B050E908-A4C6-A70E-268B-179356A53329}"/>
          </ac:spMkLst>
        </pc:spChg>
        <pc:spChg chg="mod">
          <ac:chgData name="Anastasiia Patiuk (2213584)" userId="4f614d51-f2ca-4ca9-a479-82cfd078f26d" providerId="ADAL" clId="{F35FB5F8-CFC7-1D4F-B5E3-95B8F1C7D411}" dt="2023-03-14T19:03:44.061" v="60" actId="27636"/>
          <ac:spMkLst>
            <pc:docMk/>
            <pc:sldMk cId="1112989040" sldId="283"/>
            <ac:spMk id="3" creationId="{7DC62C28-78A9-4518-35DF-97AFFAD65585}"/>
          </ac:spMkLst>
        </pc:spChg>
      </pc:sldChg>
      <pc:sldChg chg="modSp add mod">
        <pc:chgData name="Anastasiia Patiuk (2213584)" userId="4f614d51-f2ca-4ca9-a479-82cfd078f26d" providerId="ADAL" clId="{F35FB5F8-CFC7-1D4F-B5E3-95B8F1C7D411}" dt="2023-03-14T19:05:18.005" v="77" actId="1076"/>
        <pc:sldMkLst>
          <pc:docMk/>
          <pc:sldMk cId="3569992329" sldId="284"/>
        </pc:sldMkLst>
        <pc:spChg chg="mod">
          <ac:chgData name="Anastasiia Patiuk (2213584)" userId="4f614d51-f2ca-4ca9-a479-82cfd078f26d" providerId="ADAL" clId="{F35FB5F8-CFC7-1D4F-B5E3-95B8F1C7D411}" dt="2023-03-14T19:05:18.005" v="77" actId="1076"/>
          <ac:spMkLst>
            <pc:docMk/>
            <pc:sldMk cId="3569992329" sldId="284"/>
            <ac:spMk id="3" creationId="{3D65F20D-4DFC-3954-A5D1-7E1C0C490D9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FA995-46CD-DD4B-9644-6632664A36D5}" type="datetimeFigureOut">
              <a:rPr lang="en-US" smtClean="0"/>
              <a:t>3/14/23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621618-A01F-0C47-8213-7EC8E96676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721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21618-A01F-0C47-8213-7EC8E966764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774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931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624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835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216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777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718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72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817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756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886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599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0A113-6CE3-B143-9396-AFA155DB0F36}" type="datetimeFigureOut">
              <a:rPr lang="en-US" smtClean="0"/>
              <a:t>3/14/23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A1747A-8E01-4248-9A0C-979B9A42F8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8934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j.ctt7t4j8" TargetMode="External"/><Relationship Id="rId2" Type="http://schemas.openxmlformats.org/officeDocument/2006/relationships/hyperlink" Target="https://awarewomenartists.com/en/artiste/shirin-nesha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ritannica.com/topic/history-of-Europe/The-Wars-of-Religion" TargetMode="External"/><Relationship Id="rId4" Type="http://schemas.openxmlformats.org/officeDocument/2006/relationships/hyperlink" Target="http://www.jstor.org/stable/3590615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j.ctt32bqx9.5" TargetMode="External"/><Relationship Id="rId2" Type="http://schemas.openxmlformats.org/officeDocument/2006/relationships/hyperlink" Target="http://www.jstor.org/stable/10.3138/j.ctt2ttp51.1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37/rel00002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1AD33-E5A6-F371-7F03-93350345F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24" y="3928790"/>
            <a:ext cx="5377769" cy="2129110"/>
          </a:xfrm>
        </p:spPr>
        <p:txBody>
          <a:bodyPr anchor="t">
            <a:normAutofit/>
          </a:bodyPr>
          <a:lstStyle/>
          <a:p>
            <a:r>
              <a:rPr lang="en-US" sz="4800" b="1" dirty="0">
                <a:latin typeface="Sinhala MN" pitchFamily="2" charset="0"/>
              </a:rPr>
              <a:t>Religious Identity</a:t>
            </a:r>
          </a:p>
        </p:txBody>
      </p:sp>
      <p:pic>
        <p:nvPicPr>
          <p:cNvPr id="5" name="Content Placeholder 4" descr="A person wearing a mask&#10;&#10;Description automatically generated with medium confidence">
            <a:extLst>
              <a:ext uri="{FF2B5EF4-FFF2-40B4-BE49-F238E27FC236}">
                <a16:creationId xmlns:a16="http://schemas.microsoft.com/office/drawing/2014/main" id="{536FF5C5-CD3A-0EED-1614-3E0A88A1D3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09" r="1" b="26634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E1AEE5-510C-0643-613F-4E1542E32CBD}"/>
              </a:ext>
            </a:extLst>
          </p:cNvPr>
          <p:cNvSpPr txBox="1"/>
          <p:nvPr/>
        </p:nvSpPr>
        <p:spPr>
          <a:xfrm>
            <a:off x="374424" y="4993345"/>
            <a:ext cx="24103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Anastasiia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Patiuk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259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B2A263-1B35-4790-4365-0A3B26088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93381"/>
            <a:ext cx="6808842" cy="1716255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Sinhala MN" pitchFamily="2" charset="0"/>
              </a:rPr>
              <a:t>What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Sinhala MN" pitchFamily="2" charset="0"/>
              </a:rPr>
              <a:t>identity</a:t>
            </a:r>
            <a:r>
              <a:rPr lang="en-US" dirty="0">
                <a:latin typeface="Sinhala MN" pitchFamily="2" charset="0"/>
              </a:rPr>
              <a:t>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1CD0B9E-E6BE-8B54-1C89-121A403E3A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5" r="512" b="-3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BEB33-DC24-8235-4388-87E4525C3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77" y="2217906"/>
            <a:ext cx="5036840" cy="4138443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1">
                    <a:lumMod val="95000"/>
                    <a:alpha val="80000"/>
                  </a:schemeClr>
                </a:solidFill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</a:rPr>
              <a:t>‘A</a:t>
            </a:r>
            <a:r>
              <a:rPr lang="en-GB" sz="2400" dirty="0">
                <a:solidFill>
                  <a:schemeClr val="tx1">
                    <a:lumMod val="95000"/>
                    <a:alpha val="80000"/>
                  </a:schemeClr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</a:rPr>
              <a:t> widespread concern with one’s personal identity, and its relations to “the others” among whom one lives ’</a:t>
            </a:r>
          </a:p>
          <a:p>
            <a:pPr algn="just"/>
            <a:r>
              <a:rPr lang="en-US" sz="2400" dirty="0">
                <a:solidFill>
                  <a:schemeClr val="tx1">
                    <a:lumMod val="95000"/>
                    <a:alpha val="80000"/>
                  </a:schemeClr>
                </a:solidFill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</a:rPr>
              <a:t>According to Rosseau, the ’self’ recalled from the past and linearly connected with present and future. It is a ‘project’ that demands to understand one similarities and differences.</a:t>
            </a:r>
          </a:p>
          <a:p>
            <a:r>
              <a:rPr lang="en-US" sz="2400" dirty="0">
                <a:solidFill>
                  <a:schemeClr val="tx1">
                    <a:lumMod val="95000"/>
                    <a:alpha val="80000"/>
                  </a:schemeClr>
                </a:solidFill>
                <a:latin typeface="Times New Roman" panose="02020603050405020304" pitchFamily="18" charset="0"/>
                <a:ea typeface="Verdana" panose="020B0604030504040204" pitchFamily="34" charset="0"/>
                <a:cs typeface="Times New Roman" panose="02020603050405020304" pitchFamily="18" charset="0"/>
              </a:rPr>
              <a:t>Division between personal and collective identity.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632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Map&#10;&#10;Description automatically generated">
            <a:extLst>
              <a:ext uri="{FF2B5EF4-FFF2-40B4-BE49-F238E27FC236}">
                <a16:creationId xmlns:a16="http://schemas.microsoft.com/office/drawing/2014/main" id="{D28F8196-B282-69C8-BA2A-07C2727D79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" b="1866"/>
          <a:stretch/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531AEC8-0EA2-2D2E-C820-34A05517D36C}"/>
              </a:ext>
            </a:extLst>
          </p:cNvPr>
          <p:cNvSpPr txBox="1"/>
          <p:nvPr/>
        </p:nvSpPr>
        <p:spPr>
          <a:xfrm>
            <a:off x="8672945" y="6315150"/>
            <a:ext cx="2912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StatisticsandData.org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902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0DB9C61-90E0-484F-8602-02F49EDC1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34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7ED563-E5DB-4937-BF78-7893C4D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680" y="228036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7B9ED-5318-B4C5-2E69-5092B6F0B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220" y="860028"/>
            <a:ext cx="6006192" cy="94534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31345E"/>
                </a:solidFill>
                <a:latin typeface="Sinhala MN" pitchFamily="2" charset="0"/>
              </a:rPr>
              <a:t>What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Sinhala MN" pitchFamily="2" charset="0"/>
              </a:rPr>
              <a:t>religion</a:t>
            </a:r>
            <a:r>
              <a:rPr lang="en-US" dirty="0">
                <a:solidFill>
                  <a:srgbClr val="31345E"/>
                </a:solidFill>
                <a:latin typeface="Sinhala MN" pitchFamily="2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02485-F52C-3114-A34D-656C01FA7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857" y="2057400"/>
            <a:ext cx="6870609" cy="434759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is more than 50 definitions.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Linda Woodhead (2011) offers 5 major concepts of religion: </a:t>
            </a:r>
          </a:p>
          <a:p>
            <a:r>
              <a:rPr lang="en-US" sz="2400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religion as culture</a:t>
            </a:r>
          </a:p>
          <a:p>
            <a:r>
              <a:rPr lang="en-US" sz="2400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religion as identity</a:t>
            </a:r>
          </a:p>
          <a:p>
            <a:r>
              <a:rPr lang="en-US" sz="2400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religion as relationship</a:t>
            </a:r>
          </a:p>
          <a:p>
            <a:r>
              <a:rPr lang="en-US" sz="2400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religion as practice</a:t>
            </a:r>
          </a:p>
          <a:p>
            <a:r>
              <a:rPr lang="en-US" sz="2400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religion as power</a:t>
            </a:r>
          </a:p>
          <a:p>
            <a:endParaRPr lang="en-US" sz="2400" dirty="0">
              <a:solidFill>
                <a:srgbClr val="31345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rgbClr val="31345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rgbClr val="31345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solidFill>
                <a:srgbClr val="31345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06B647-FE95-4550-8350-3D2180C62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0466" y="699706"/>
            <a:ext cx="4114800" cy="5477256"/>
          </a:xfrm>
          <a:prstGeom prst="rect">
            <a:avLst/>
          </a:prstGeom>
          <a:solidFill>
            <a:srgbClr val="FFFFFF"/>
          </a:solidFill>
          <a:ln w="15875">
            <a:solidFill>
              <a:srgbClr val="31345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ecorated&#10;&#10;Description automatically generated">
            <a:extLst>
              <a:ext uri="{FF2B5EF4-FFF2-40B4-BE49-F238E27FC236}">
                <a16:creationId xmlns:a16="http://schemas.microsoft.com/office/drawing/2014/main" id="{0327AD9C-8510-0BCF-8F76-EC3250C12A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492" b="1"/>
          <a:stretch/>
        </p:blipFill>
        <p:spPr>
          <a:xfrm>
            <a:off x="7523826" y="862763"/>
            <a:ext cx="3788081" cy="5151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720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0DB9C61-90E0-484F-8602-02F49EDC1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34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7ED563-E5DB-4937-BF78-7893C4D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680" y="228036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7B9ED-5318-B4C5-2E69-5092B6F0B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220" y="860028"/>
            <a:ext cx="6006192" cy="132490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31345E"/>
                </a:solidFill>
                <a:latin typeface="Sinhala MN" pitchFamily="2" charset="0"/>
              </a:rPr>
              <a:t>What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Sinhala MN" pitchFamily="2" charset="0"/>
              </a:rPr>
              <a:t>religion</a:t>
            </a:r>
            <a:r>
              <a:rPr lang="en-US" dirty="0">
                <a:solidFill>
                  <a:srgbClr val="31345E"/>
                </a:solidFill>
                <a:latin typeface="Sinhala MN" pitchFamily="2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02485-F52C-3114-A34D-656C01FA7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220" y="2248823"/>
            <a:ext cx="6006192" cy="3580477"/>
          </a:xfrm>
        </p:spPr>
        <p:txBody>
          <a:bodyPr>
            <a:normAutofit/>
          </a:bodyPr>
          <a:lstStyle/>
          <a:p>
            <a:pPr algn="just"/>
            <a:r>
              <a:rPr lang="en-US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Nowadays, religion is often seen as a largely private or spiritual realm that somehow go beyond the ordinary realms of language and history.</a:t>
            </a:r>
          </a:p>
          <a:p>
            <a:pPr algn="just"/>
            <a:endParaRPr lang="en-US" dirty="0">
              <a:solidFill>
                <a:srgbClr val="31345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solidFill>
                  <a:srgbClr val="3134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"Religion is not political, not concerned with current events; it is about ‘the heart’.”</a:t>
            </a:r>
          </a:p>
          <a:p>
            <a:pPr marL="0" indent="0">
              <a:buNone/>
            </a:pPr>
            <a:endParaRPr lang="en-US" sz="2400" dirty="0">
              <a:solidFill>
                <a:srgbClr val="31345E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06B647-FE95-4550-8350-3D2180C62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0466" y="699706"/>
            <a:ext cx="4114800" cy="5477256"/>
          </a:xfrm>
          <a:prstGeom prst="rect">
            <a:avLst/>
          </a:prstGeom>
          <a:solidFill>
            <a:srgbClr val="FFFFFF"/>
          </a:solidFill>
          <a:ln w="15875">
            <a:solidFill>
              <a:srgbClr val="31345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imeline&#10;&#10;Description automatically generated">
            <a:extLst>
              <a:ext uri="{FF2B5EF4-FFF2-40B4-BE49-F238E27FC236}">
                <a16:creationId xmlns:a16="http://schemas.microsoft.com/office/drawing/2014/main" id="{594DB384-9DB7-6135-B3B7-DF2E9E467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0466" y="330905"/>
            <a:ext cx="423282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979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4FEE9-1002-E225-4522-D33F55083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807528" cy="1807305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effectLst/>
                <a:latin typeface="Sinhala MN" pitchFamily="2" charset="0"/>
              </a:rPr>
              <a:t>In the Name of </a:t>
            </a:r>
            <a:r>
              <a:rPr lang="en-GB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Sinhala MN" pitchFamily="2" charset="0"/>
              </a:rPr>
              <a:t>God</a:t>
            </a:r>
            <a:r>
              <a:rPr lang="en-GB" b="0" i="0" u="none" strike="noStrike" dirty="0">
                <a:effectLst/>
                <a:latin typeface="Sinhala MN" pitchFamily="2" charset="0"/>
              </a:rPr>
              <a:t>!</a:t>
            </a:r>
            <a:endParaRPr lang="en-US" dirty="0">
              <a:latin typeface="Sinhala MN" pitchFamily="2" charset="0"/>
            </a:endParaRPr>
          </a:p>
        </p:txBody>
      </p:sp>
      <p:sp>
        <p:nvSpPr>
          <p:cNvPr id="25" name="Content Placeholder 8">
            <a:extLst>
              <a:ext uri="{FF2B5EF4-FFF2-40B4-BE49-F238E27FC236}">
                <a16:creationId xmlns:a16="http://schemas.microsoft.com/office/drawing/2014/main" id="{8B993D97-1F17-AC69-46B9-CE717BDB8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5124586" cy="3843666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“Between 1520 and 1650 almost all the wars that erupted in Europe were, in one way or another, religious wars.” 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Political stability itself was understood to be contingent upon religious homogeneity.”</a:t>
            </a:r>
          </a:p>
          <a:p>
            <a:pPr algn="just"/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“For Luther, the Crusades were, first and foremost, an exercise in corruption and extortion .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"</a:t>
            </a: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AJensonPro"/>
            </a:endParaRPr>
          </a:p>
          <a:p>
            <a:endParaRPr lang="en-GB" sz="1400" dirty="0">
              <a:effectLst/>
            </a:endParaRPr>
          </a:p>
          <a:p>
            <a:endParaRPr lang="en-US" sz="2000" dirty="0"/>
          </a:p>
        </p:txBody>
      </p:sp>
      <p:pic>
        <p:nvPicPr>
          <p:cNvPr id="5" name="Content Placeholder 4" descr="A picture containing text, indoor, several, variety&#10;&#10;Description automatically generated">
            <a:extLst>
              <a:ext uri="{FF2B5EF4-FFF2-40B4-BE49-F238E27FC236}">
                <a16:creationId xmlns:a16="http://schemas.microsoft.com/office/drawing/2014/main" id="{4F0F4E96-C2ED-AA58-0F10-1DF3617F80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176" r="1" b="28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310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6D63C-57D0-BE1D-11DE-45679BF5F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0" y="341086"/>
            <a:ext cx="10515600" cy="1043667"/>
          </a:xfrm>
        </p:spPr>
        <p:txBody>
          <a:bodyPr/>
          <a:lstStyle/>
          <a:p>
            <a:r>
              <a:rPr lang="en-US" dirty="0">
                <a:latin typeface="Sinhala MN" pitchFamily="2" charset="0"/>
                <a:ea typeface="Verdana" panose="020B0604030504040204" pitchFamily="34" charset="0"/>
                <a:cs typeface="Verdana" panose="020B0604030504040204" pitchFamily="34" charset="0"/>
              </a:rPr>
              <a:t>How to define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Sinhala MN" pitchFamily="2" charset="0"/>
                <a:ea typeface="Verdana" panose="020B0604030504040204" pitchFamily="34" charset="0"/>
                <a:cs typeface="Verdana" panose="020B0604030504040204" pitchFamily="34" charset="0"/>
              </a:rPr>
              <a:t>religious identity</a:t>
            </a:r>
            <a:r>
              <a:rPr lang="en-US" dirty="0">
                <a:latin typeface="Sinhala MN" pitchFamily="2" charset="0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BABA0-9F5C-907D-11B3-8C3E90B4D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2986" y="1843768"/>
            <a:ext cx="6014357" cy="467314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Wendy Cadge (2006) describes religious identity as the combination of a person's associations, behaviours, and beliefs related to a particular religious tradition.</a:t>
            </a:r>
          </a:p>
          <a:p>
            <a:pPr marL="0" indent="0" algn="just">
              <a:buNone/>
            </a:pPr>
            <a:endParaRPr lang="en-GB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Internal: practices, beliefs, values.</a:t>
            </a:r>
          </a:p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External: rituals, traditions </a:t>
            </a:r>
            <a:endParaRPr lang="en-GB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icture containing text, colorful, decorated, painted&#10;&#10;Description automatically generated">
            <a:extLst>
              <a:ext uri="{FF2B5EF4-FFF2-40B4-BE49-F238E27FC236}">
                <a16:creationId xmlns:a16="http://schemas.microsoft.com/office/drawing/2014/main" id="{2177D28C-8C75-4031-6F6F-76F0B67AAD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14" y="1492095"/>
            <a:ext cx="3784281" cy="5024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002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wearing clothing&#10;&#10;Description automatically generated with medium confidence">
            <a:extLst>
              <a:ext uri="{FF2B5EF4-FFF2-40B4-BE49-F238E27FC236}">
                <a16:creationId xmlns:a16="http://schemas.microsoft.com/office/drawing/2014/main" id="{F77171B6-BE83-13F1-D512-7CF68B0E66D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alphaModFix amt="50000"/>
          </a:blip>
          <a:stretch>
            <a:fillRect/>
          </a:stretch>
        </p:blipFill>
        <p:spPr>
          <a:xfrm>
            <a:off x="2349500" y="698499"/>
            <a:ext cx="7493000" cy="5461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10E50-8246-FD48-C2E8-AAAAE5D80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307" y="1010386"/>
            <a:ext cx="10869386" cy="3988140"/>
          </a:xfrm>
        </p:spPr>
        <p:txBody>
          <a:bodyPr>
            <a:noAutofit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self-other approach and ideas of difference in the creation of religious identity. </a:t>
            </a:r>
          </a:p>
          <a:p>
            <a:pPr marL="514350" indent="-514350" algn="just">
              <a:buFont typeface="+mj-lt"/>
              <a:buAutoNum type="arabicPeriod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people can change their identities, give up old ones, adopt new ones, and even reorganize their hierarchy of identities, religious identities tend to be permanent. </a:t>
            </a:r>
          </a:p>
          <a:p>
            <a:pPr marL="514350" indent="-514350" algn="just">
              <a:buFont typeface="+mj-lt"/>
              <a:buAutoNum type="arabicPeriod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for some people, religiosity may be defined or attributed, religious identification does not necessarily imply religiosity per se.</a:t>
            </a:r>
          </a:p>
        </p:txBody>
      </p:sp>
    </p:spTree>
    <p:extLst>
      <p:ext uri="{BB962C8B-B14F-4D97-AF65-F5344CB8AC3E}">
        <p14:creationId xmlns:p14="http://schemas.microsoft.com/office/powerpoint/2010/main" val="3217481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4F68C4F-7298-8E9D-6E2E-39B4B18B99C2}"/>
              </a:ext>
            </a:extLst>
          </p:cNvPr>
          <p:cNvSpPr/>
          <p:nvPr/>
        </p:nvSpPr>
        <p:spPr>
          <a:xfrm>
            <a:off x="628487" y="1453243"/>
            <a:ext cx="10935026" cy="460465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endParaRPr lang="en-US" b="1">
              <a:ln/>
              <a:solidFill>
                <a:schemeClr val="accent4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51638-3285-7108-9D04-43D2EC14CC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Wendy Cadge points out two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categories: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‘Strong inherited religious identities’ (assertation).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‘The result of choice’ religious identities (achievement).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Graphic 6" descr="Asian Temple with solid fill">
            <a:extLst>
              <a:ext uri="{FF2B5EF4-FFF2-40B4-BE49-F238E27FC236}">
                <a16:creationId xmlns:a16="http://schemas.microsoft.com/office/drawing/2014/main" id="{C65B9B95-A0A4-0A19-DDC7-54C9C6BC90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96770" y="1453243"/>
            <a:ext cx="914400" cy="91440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6D6E3EF-DCD3-0AB5-81F3-9BC7EF4BE7F4}"/>
              </a:ext>
            </a:extLst>
          </p:cNvPr>
          <p:cNvCxnSpPr>
            <a:cxnSpLocks/>
          </p:cNvCxnSpPr>
          <p:nvPr/>
        </p:nvCxnSpPr>
        <p:spPr>
          <a:xfrm>
            <a:off x="7184571" y="-16566"/>
            <a:ext cx="5007429" cy="4474266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EB0141F-597B-E2AD-69B0-BC78E00A3C55}"/>
              </a:ext>
            </a:extLst>
          </p:cNvPr>
          <p:cNvCxnSpPr>
            <a:cxnSpLocks/>
          </p:cNvCxnSpPr>
          <p:nvPr/>
        </p:nvCxnSpPr>
        <p:spPr>
          <a:xfrm flipH="1">
            <a:off x="8147957" y="1702254"/>
            <a:ext cx="4044043" cy="5242833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FD284C2-06E8-9D29-F312-E3CC2B62A4DD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4316186" cy="566056"/>
          </a:xfrm>
          <a:prstGeom prst="line">
            <a:avLst/>
          </a:prstGeom>
          <a:ln w="571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6596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0CBCC-4849-F9B9-76E6-3EA0E5332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6006" y="250826"/>
            <a:ext cx="5445579" cy="810532"/>
          </a:xfrm>
        </p:spPr>
        <p:txBody>
          <a:bodyPr/>
          <a:lstStyle/>
          <a:p>
            <a:r>
              <a:rPr lang="en-US" u="sng" dirty="0">
                <a:latin typeface="Sinhala MN" pitchFamily="2" charset="0"/>
              </a:rPr>
              <a:t>Religious</a:t>
            </a:r>
            <a:r>
              <a:rPr lang="en-US" dirty="0">
                <a:latin typeface="Sinhala MN" pitchFamily="2" charset="0"/>
              </a:rPr>
              <a:t> </a:t>
            </a:r>
            <a:r>
              <a:rPr lang="en-US" u="sng" dirty="0">
                <a:latin typeface="Sinhala MN" pitchFamily="2" charset="0"/>
              </a:rPr>
              <a:t>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8828E-7D48-2B5C-83D6-614A0E596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4753"/>
            <a:ext cx="3766457" cy="160337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Collective, determined and  with implied religiosity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(Traditional)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092CAA-9771-41AE-E1AC-FE9CDB3F65AE}"/>
              </a:ext>
            </a:extLst>
          </p:cNvPr>
          <p:cNvSpPr txBox="1">
            <a:spLocks/>
          </p:cNvSpPr>
          <p:nvPr/>
        </p:nvSpPr>
        <p:spPr>
          <a:xfrm>
            <a:off x="6999514" y="1384753"/>
            <a:ext cx="3766457" cy="160337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Personal, chosen and  without implied religiosity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(Philosophical)</a:t>
            </a:r>
          </a:p>
        </p:txBody>
      </p:sp>
      <p:sp>
        <p:nvSpPr>
          <p:cNvPr id="5" name="Left Bracket 4">
            <a:extLst>
              <a:ext uri="{FF2B5EF4-FFF2-40B4-BE49-F238E27FC236}">
                <a16:creationId xmlns:a16="http://schemas.microsoft.com/office/drawing/2014/main" id="{C41A3CE8-3FFF-D87B-43E1-2CB927E36FAF}"/>
              </a:ext>
            </a:extLst>
          </p:cNvPr>
          <p:cNvSpPr/>
          <p:nvPr/>
        </p:nvSpPr>
        <p:spPr>
          <a:xfrm>
            <a:off x="838200" y="1384752"/>
            <a:ext cx="45719" cy="1603375"/>
          </a:xfrm>
          <a:prstGeom prst="leftBracket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Left Bracket 6">
            <a:extLst>
              <a:ext uri="{FF2B5EF4-FFF2-40B4-BE49-F238E27FC236}">
                <a16:creationId xmlns:a16="http://schemas.microsoft.com/office/drawing/2014/main" id="{CE4B61D3-A872-310A-50F0-01BA25C7DB0C}"/>
              </a:ext>
            </a:extLst>
          </p:cNvPr>
          <p:cNvSpPr/>
          <p:nvPr/>
        </p:nvSpPr>
        <p:spPr>
          <a:xfrm>
            <a:off x="7162800" y="1384751"/>
            <a:ext cx="45719" cy="1603375"/>
          </a:xfrm>
          <a:prstGeom prst="leftBracket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Left Bracket 7">
            <a:extLst>
              <a:ext uri="{FF2B5EF4-FFF2-40B4-BE49-F238E27FC236}">
                <a16:creationId xmlns:a16="http://schemas.microsoft.com/office/drawing/2014/main" id="{E4FBFEC5-BB1E-AD8D-2B99-F04373BF9441}"/>
              </a:ext>
            </a:extLst>
          </p:cNvPr>
          <p:cNvSpPr/>
          <p:nvPr/>
        </p:nvSpPr>
        <p:spPr>
          <a:xfrm rot="10800000">
            <a:off x="4708072" y="1384750"/>
            <a:ext cx="45719" cy="1603375"/>
          </a:xfrm>
          <a:prstGeom prst="leftBracket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Left Bracket 8">
            <a:extLst>
              <a:ext uri="{FF2B5EF4-FFF2-40B4-BE49-F238E27FC236}">
                <a16:creationId xmlns:a16="http://schemas.microsoft.com/office/drawing/2014/main" id="{6C04DB15-BD9B-AFE8-CE9D-441568C7BAA8}"/>
              </a:ext>
            </a:extLst>
          </p:cNvPr>
          <p:cNvSpPr/>
          <p:nvPr/>
        </p:nvSpPr>
        <p:spPr>
          <a:xfrm rot="10800000">
            <a:off x="10720252" y="1384750"/>
            <a:ext cx="45719" cy="1603375"/>
          </a:xfrm>
          <a:prstGeom prst="leftBracket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icture containing person, outdoor, fireplace, night&#10;&#10;Description automatically generated">
            <a:extLst>
              <a:ext uri="{FF2B5EF4-FFF2-40B4-BE49-F238E27FC236}">
                <a16:creationId xmlns:a16="http://schemas.microsoft.com/office/drawing/2014/main" id="{0B749B02-9FAE-C013-4C13-DCD01CB89D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809" b="5714"/>
          <a:stretch/>
        </p:blipFill>
        <p:spPr>
          <a:xfrm>
            <a:off x="1178334" y="3151414"/>
            <a:ext cx="3162893" cy="3455760"/>
          </a:xfrm>
          <a:prstGeom prst="rect">
            <a:avLst/>
          </a:prstGeom>
        </p:spPr>
      </p:pic>
      <p:pic>
        <p:nvPicPr>
          <p:cNvPr id="13" name="Picture 12" descr="A person sitting on a barrel&#10;&#10;Description automatically generated with medium confidence">
            <a:extLst>
              <a:ext uri="{FF2B5EF4-FFF2-40B4-BE49-F238E27FC236}">
                <a16:creationId xmlns:a16="http://schemas.microsoft.com/office/drawing/2014/main" id="{F561716A-67BE-4D33-6744-677C5FEC3B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25" t="8809" r="9034" b="13809"/>
          <a:stretch/>
        </p:blipFill>
        <p:spPr>
          <a:xfrm>
            <a:off x="7462157" y="3133050"/>
            <a:ext cx="2926352" cy="3474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766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CAB2C-272A-C74D-44EF-096B0B2AD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656614" cy="1325563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Sinhala MN" pitchFamily="2" charset="0"/>
              </a:rPr>
              <a:t>The factors that influence on </a:t>
            </a:r>
            <a:r>
              <a:rPr lang="en-US" sz="3200" dirty="0">
                <a:solidFill>
                  <a:schemeClr val="accent2">
                    <a:lumMod val="75000"/>
                  </a:schemeClr>
                </a:solidFill>
                <a:latin typeface="Sinhala MN" pitchFamily="2" charset="0"/>
              </a:rPr>
              <a:t>construction</a:t>
            </a:r>
            <a:r>
              <a:rPr lang="en-US" sz="3200" dirty="0">
                <a:latin typeface="Sinhala MN" pitchFamily="2" charset="0"/>
              </a:rPr>
              <a:t> of religious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FE801-3AB6-D665-BD82-D737B961B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0540" y="2237014"/>
            <a:ext cx="4196489" cy="3792992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History/Culture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Society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1C093A-8810-39F7-B73E-2FC56E51B01E}"/>
              </a:ext>
            </a:extLst>
          </p:cNvPr>
          <p:cNvSpPr txBox="1"/>
          <p:nvPr/>
        </p:nvSpPr>
        <p:spPr>
          <a:xfrm>
            <a:off x="5083629" y="5015547"/>
            <a:ext cx="5860900" cy="1477328"/>
          </a:xfrm>
          <a:prstGeom prst="rect">
            <a:avLst/>
          </a:prstGeom>
          <a:noFill/>
          <a:ln>
            <a:solidFill>
              <a:schemeClr val="accent2">
                <a:alpha val="94392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religion were you born into?</a:t>
            </a:r>
            <a:b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 what religion were you raised?</a:t>
            </a:r>
            <a:b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religion do you currently identify with?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12475F-E307-90B4-7774-CE5FD631B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5390" y="1721417"/>
            <a:ext cx="4829960" cy="2978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548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DE07F3A-3BF1-4C33-3D5F-BBAE18BDFDB9}"/>
              </a:ext>
            </a:extLst>
          </p:cNvPr>
          <p:cNvSpPr/>
          <p:nvPr/>
        </p:nvSpPr>
        <p:spPr>
          <a:xfrm>
            <a:off x="289378" y="310244"/>
            <a:ext cx="3069771" cy="106135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93116-B811-7F91-FA3D-AA81BC2DD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171" y="293915"/>
            <a:ext cx="3069771" cy="1061356"/>
          </a:xfrm>
        </p:spPr>
        <p:txBody>
          <a:bodyPr/>
          <a:lstStyle/>
          <a:p>
            <a:r>
              <a:rPr lang="en-US" dirty="0">
                <a:latin typeface="Sinhala MN" pitchFamily="2" charset="0"/>
              </a:rPr>
              <a:t>History</a:t>
            </a:r>
          </a:p>
        </p:txBody>
      </p:sp>
      <p:pic>
        <p:nvPicPr>
          <p:cNvPr id="6" name="Content Placeholder 5" descr="Calendar&#10;&#10;Description automatically generated with low confidence">
            <a:extLst>
              <a:ext uri="{FF2B5EF4-FFF2-40B4-BE49-F238E27FC236}">
                <a16:creationId xmlns:a16="http://schemas.microsoft.com/office/drawing/2014/main" id="{F70FBFDC-2A68-372B-5FF1-563D663AC3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4216" y="135051"/>
            <a:ext cx="6418406" cy="647802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F0370A-8CB6-762C-E7CA-B455B7AD176C}"/>
              </a:ext>
            </a:extLst>
          </p:cNvPr>
          <p:cNvSpPr txBox="1"/>
          <p:nvPr/>
        </p:nvSpPr>
        <p:spPr>
          <a:xfrm>
            <a:off x="555171" y="1681843"/>
            <a:ext cx="4490357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Hinduism: </a:t>
            </a:r>
          </a:p>
          <a:p>
            <a:pPr algn="just"/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Most scholars believe Hinduism started somewhere between 2300 B.C. and 1500 B.C. in the Indus Valley, near modern-day Pakistan. But many Hindus argue that their faith is timeless and has always existed.</a:t>
            </a:r>
          </a:p>
          <a:p>
            <a:endParaRPr lang="en-US" dirty="0"/>
          </a:p>
          <a:p>
            <a:pPr algn="just"/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“R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eligions maintain past and present social boundaries and connections .”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707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D80680B-B62A-00C3-6FD1-C2B7DD4B70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1" y="1"/>
            <a:ext cx="12192000" cy="67802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DE07F3A-3BF1-4C33-3D5F-BBAE18BDFDB9}"/>
              </a:ext>
            </a:extLst>
          </p:cNvPr>
          <p:cNvSpPr/>
          <p:nvPr/>
        </p:nvSpPr>
        <p:spPr>
          <a:xfrm>
            <a:off x="289378" y="310244"/>
            <a:ext cx="3069771" cy="106135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93116-B811-7F91-FA3D-AA81BC2DD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171" y="293915"/>
            <a:ext cx="3069771" cy="1061356"/>
          </a:xfrm>
        </p:spPr>
        <p:txBody>
          <a:bodyPr/>
          <a:lstStyle/>
          <a:p>
            <a:r>
              <a:rPr lang="en-US" dirty="0">
                <a:latin typeface="Sinhala MN" pitchFamily="2" charset="0"/>
              </a:rPr>
              <a:t>Society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F0370A-8CB6-762C-E7CA-B455B7AD176C}"/>
              </a:ext>
            </a:extLst>
          </p:cNvPr>
          <p:cNvSpPr txBox="1"/>
          <p:nvPr/>
        </p:nvSpPr>
        <p:spPr>
          <a:xfrm>
            <a:off x="555171" y="1992086"/>
            <a:ext cx="449035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3200" i="1" dirty="0"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Hinduism:</a:t>
            </a:r>
          </a:p>
          <a:p>
            <a:pPr algn="just"/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   impact of </a:t>
            </a:r>
            <a:r>
              <a:rPr lang="en-GB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larger cultural community context of rituals, ceremonies, and services.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C0358E-0D9A-53C6-848B-2F4466E00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100" y="1992086"/>
            <a:ext cx="4909457" cy="4351338"/>
          </a:xfrm>
        </p:spPr>
        <p:txBody>
          <a:bodyPr/>
          <a:lstStyle/>
          <a:p>
            <a:pPr marL="0" indent="0" algn="just" defTabSz="457200">
              <a:buNone/>
            </a:pPr>
            <a:r>
              <a:rPr lang="en-US" sz="3200" i="1" dirty="0"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Buddhism:</a:t>
            </a:r>
          </a:p>
          <a:p>
            <a:pPr marL="0" indent="0" algn="just" defTabSz="457200">
              <a:buNone/>
            </a:pPr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defTabSz="45720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popularity of this philosophical approach among people in your social bubble.</a:t>
            </a:r>
          </a:p>
          <a:p>
            <a:pPr marL="0" indent="0" algn="just" defTabSz="457200">
              <a:buNone/>
            </a:pP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defTabSz="45720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Peer Contexts of Religious Identity Development)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defTabSz="457200">
              <a:buNone/>
            </a:pP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7503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4E58EAE2-9C8D-7A4A-40E0-823C6D303F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0"/>
          <a:stretch/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3A08A-AFEB-F8BF-580C-30EFE6F62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9085" y="1120501"/>
            <a:ext cx="6723039" cy="2682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chemeClr val="bg1">
                    <a:alpha val="80000"/>
                  </a:schemeClr>
                </a:solidFill>
                <a:effectLst/>
                <a:latin typeface="Sinhala MN" pitchFamily="2" charset="0"/>
              </a:rPr>
              <a:t>Many Hindus mark adulthood with the second spiritual birth ceremony of Upanayana for </a:t>
            </a:r>
            <a:r>
              <a:rPr lang="en-GB" sz="3200" dirty="0" err="1">
                <a:solidFill>
                  <a:schemeClr val="bg1">
                    <a:alpha val="80000"/>
                  </a:schemeClr>
                </a:solidFill>
                <a:effectLst/>
                <a:latin typeface="Sinhala MN" pitchFamily="2" charset="0"/>
              </a:rPr>
              <a:t>Dvija</a:t>
            </a:r>
            <a:r>
              <a:rPr lang="en-GB" sz="3200" dirty="0">
                <a:solidFill>
                  <a:schemeClr val="bg1">
                    <a:alpha val="80000"/>
                  </a:schemeClr>
                </a:solidFill>
                <a:latin typeface="Sinhala MN" pitchFamily="2" charset="0"/>
              </a:rPr>
              <a:t>.</a:t>
            </a: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9BF3AC-B8B2-78D6-6ABE-38E45760CD76}"/>
              </a:ext>
            </a:extLst>
          </p:cNvPr>
          <p:cNvSpPr txBox="1"/>
          <p:nvPr/>
        </p:nvSpPr>
        <p:spPr>
          <a:xfrm>
            <a:off x="5699478" y="3204508"/>
            <a:ext cx="46209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0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initiation ceremony (upanayana) invests the male initiates with a sacred thread, a loop worn next to the skin over the left shoulder and across the right hip.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851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person, crowd&#10;&#10;Description automatically generated">
            <a:extLst>
              <a:ext uri="{FF2B5EF4-FFF2-40B4-BE49-F238E27FC236}">
                <a16:creationId xmlns:a16="http://schemas.microsoft.com/office/drawing/2014/main" id="{E6A2BE93-EE2E-511A-95E3-E7D223E2D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4874" y="3219902"/>
            <a:ext cx="2218849" cy="3465827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63F2D91B-1846-2291-E21C-D1DDBCE437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7137" y="3219903"/>
            <a:ext cx="2525486" cy="346582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DE07F3A-3BF1-4C33-3D5F-BBAE18BDFDB9}"/>
              </a:ext>
            </a:extLst>
          </p:cNvPr>
          <p:cNvSpPr/>
          <p:nvPr/>
        </p:nvSpPr>
        <p:spPr>
          <a:xfrm>
            <a:off x="289377" y="310244"/>
            <a:ext cx="5392965" cy="106135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93116-B811-7F91-FA3D-AA81BC2DD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171" y="293915"/>
            <a:ext cx="4996543" cy="1061356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Sinhala MN" pitchFamily="2" charset="0"/>
              </a:rPr>
              <a:t>Family/Personality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F0370A-8CB6-762C-E7CA-B455B7AD176C}"/>
              </a:ext>
            </a:extLst>
          </p:cNvPr>
          <p:cNvSpPr txBox="1"/>
          <p:nvPr/>
        </p:nvSpPr>
        <p:spPr>
          <a:xfrm>
            <a:off x="1191985" y="1774648"/>
            <a:ext cx="44903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Hinduism: </a:t>
            </a:r>
          </a:p>
          <a:p>
            <a:pPr algn="just"/>
            <a:endParaRPr lang="en-US" sz="3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cult of family.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73E27FE-CB7A-C2B8-0DF6-3BD77DF85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85" y="4020499"/>
            <a:ext cx="5257799" cy="1864632"/>
          </a:xfrm>
        </p:spPr>
        <p:txBody>
          <a:bodyPr/>
          <a:lstStyle/>
          <a:p>
            <a:pPr marL="0" indent="0">
              <a:buNone/>
            </a:pP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Buddhism:</a:t>
            </a:r>
          </a:p>
          <a:p>
            <a:pPr marL="0" indent="0">
              <a:buNone/>
            </a:pPr>
            <a:endParaRPr lang="en-US" sz="32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matter of personal choice.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216D39-1853-B6D6-FF97-33F0851FE8AE}"/>
              </a:ext>
            </a:extLst>
          </p:cNvPr>
          <p:cNvSpPr txBox="1"/>
          <p:nvPr/>
        </p:nvSpPr>
        <p:spPr>
          <a:xfrm>
            <a:off x="7054875" y="685800"/>
            <a:ext cx="484774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“Social learning theorists note that children who perceive their parents as their spiritual role models are more likely to report the importance of religion and positive God experiences com- pared to children without parental spiritual models.”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7981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5974E-B334-FF93-0129-D96D54D0F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>
                <a:latin typeface="Sinhala MN" pitchFamily="2" charset="0"/>
              </a:rPr>
              <a:t>How do they maintain their identity?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E9AF9-CBDF-FF07-7142-5D339C203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7" y="713232"/>
            <a:ext cx="6224335" cy="5431536"/>
          </a:xfrm>
        </p:spPr>
        <p:txBody>
          <a:bodyPr anchor="ctr">
            <a:normAutofit/>
          </a:bodyPr>
          <a:lstStyle/>
          <a:p>
            <a:pPr algn="just"/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Hinduism and Buddhism have many similarities. Buddhism, in fact, arose out of Hinduism. Buddhism and Hinduism agree on karma, dharma, moksha and reincarnation. 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But some key differences exist between the two religions: Buddhism rejects the priests of Hinduism, the formal rituals, and the caste system. Buddha urged people to seek enlightenment through meditation.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17651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sport&#10;&#10;Description automatically generated">
            <a:extLst>
              <a:ext uri="{FF2B5EF4-FFF2-40B4-BE49-F238E27FC236}">
                <a16:creationId xmlns:a16="http://schemas.microsoft.com/office/drawing/2014/main" id="{0EBBE028-567A-9481-F58E-50DC06C7DE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b="13571"/>
          <a:stretch/>
        </p:blipFill>
        <p:spPr>
          <a:xfrm>
            <a:off x="6335487" y="0"/>
            <a:ext cx="5856514" cy="6842218"/>
          </a:xfrm>
          <a:prstGeom prst="rect">
            <a:avLst/>
          </a:prstGeom>
        </p:spPr>
      </p:pic>
      <p:pic>
        <p:nvPicPr>
          <p:cNvPr id="8" name="Picture 7" descr="A picture containing text, sport&#10;&#10;Description automatically generated">
            <a:extLst>
              <a:ext uri="{FF2B5EF4-FFF2-40B4-BE49-F238E27FC236}">
                <a16:creationId xmlns:a16="http://schemas.microsoft.com/office/drawing/2014/main" id="{D5E7BDE0-209D-7AB7-680D-1D821C5CB5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b="13571"/>
          <a:stretch/>
        </p:blipFill>
        <p:spPr>
          <a:xfrm>
            <a:off x="6335486" y="15782"/>
            <a:ext cx="5856514" cy="6842218"/>
          </a:xfrm>
          <a:prstGeom prst="rect">
            <a:avLst/>
          </a:prstGeom>
        </p:spPr>
      </p:pic>
      <p:pic>
        <p:nvPicPr>
          <p:cNvPr id="5" name="Content Placeholder 4" descr="A statue of a person holding a baby&#10;&#10;Description automatically generated with medium confidence">
            <a:extLst>
              <a:ext uri="{FF2B5EF4-FFF2-40B4-BE49-F238E27FC236}">
                <a16:creationId xmlns:a16="http://schemas.microsoft.com/office/drawing/2014/main" id="{87F7F28D-B11D-1F72-28B0-735C036F4F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70000"/>
          </a:blip>
          <a:srcRect r="7619"/>
          <a:stretch/>
        </p:blipFill>
        <p:spPr>
          <a:xfrm>
            <a:off x="0" y="0"/>
            <a:ext cx="6335486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427401-5111-A723-A983-46FC6EFDA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2014" y="15782"/>
            <a:ext cx="4239986" cy="1325563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chemeClr val="bg1"/>
                </a:solidFill>
                <a:latin typeface="Sinhala MN" pitchFamily="2" charset="0"/>
              </a:rPr>
              <a:t>Rituals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C3B2A5C-DC7C-9203-FEC5-A7CCD0FF4CB9}"/>
              </a:ext>
            </a:extLst>
          </p:cNvPr>
          <p:cNvSpPr txBox="1">
            <a:spLocks/>
          </p:cNvSpPr>
          <p:nvPr/>
        </p:nvSpPr>
        <p:spPr>
          <a:xfrm>
            <a:off x="1295399" y="4942862"/>
            <a:ext cx="423998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dirty="0">
                <a:latin typeface="Sinhala MN" pitchFamily="2" charset="0"/>
              </a:rPr>
              <a:t>Meditation</a:t>
            </a:r>
          </a:p>
        </p:txBody>
      </p:sp>
    </p:spTree>
    <p:extLst>
      <p:ext uri="{BB962C8B-B14F-4D97-AF65-F5344CB8AC3E}">
        <p14:creationId xmlns:p14="http://schemas.microsoft.com/office/powerpoint/2010/main" val="25592457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F784850-E32D-A36E-578D-E5C190EA5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34" y="4441370"/>
            <a:ext cx="4586513" cy="1115531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Sinhala MN" pitchFamily="2" charset="0"/>
              </a:rPr>
              <a:t>Caste system</a:t>
            </a:r>
          </a:p>
        </p:txBody>
      </p:sp>
      <p:pic>
        <p:nvPicPr>
          <p:cNvPr id="5" name="Content Placeholder 4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C6818602-802C-B2A5-8061-3FAB14465B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76" r="4044" b="-1"/>
          <a:stretch/>
        </p:blipFill>
        <p:spPr>
          <a:xfrm>
            <a:off x="6525453" y="1"/>
            <a:ext cx="5666547" cy="3398024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3495E25E-350B-1E10-0DCA-5EE7E64CE0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31" r="9163" b="-2"/>
          <a:stretch/>
        </p:blipFill>
        <p:spPr>
          <a:xfrm>
            <a:off x="6522277" y="3398024"/>
            <a:ext cx="5669723" cy="3469076"/>
          </a:xfrm>
          <a:prstGeom prst="rect">
            <a:avLst/>
          </a:prstGeom>
        </p:spPr>
      </p:pic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2F0DABC0-C293-2D9E-8678-BFFD7D3E3CE8}"/>
              </a:ext>
            </a:extLst>
          </p:cNvPr>
          <p:cNvSpPr txBox="1">
            <a:spLocks/>
          </p:cNvSpPr>
          <p:nvPr/>
        </p:nvSpPr>
        <p:spPr>
          <a:xfrm>
            <a:off x="1080035" y="1900528"/>
            <a:ext cx="4586513" cy="11155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dirty="0">
                <a:solidFill>
                  <a:schemeClr val="bg1"/>
                </a:solidFill>
                <a:latin typeface="Sinhala MN" pitchFamily="2" charset="0"/>
              </a:rPr>
              <a:t>All humans are equal</a:t>
            </a:r>
          </a:p>
        </p:txBody>
      </p:sp>
    </p:spTree>
    <p:extLst>
      <p:ext uri="{BB962C8B-B14F-4D97-AF65-F5344CB8AC3E}">
        <p14:creationId xmlns:p14="http://schemas.microsoft.com/office/powerpoint/2010/main" val="37055827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C2161E-435C-80A4-3C12-ACF9F467B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950" y="555625"/>
            <a:ext cx="4635500" cy="4629150"/>
          </a:xfrm>
          <a:prstGeom prst="rect">
            <a:avLst/>
          </a:prstGeom>
        </p:spPr>
      </p:pic>
      <p:pic>
        <p:nvPicPr>
          <p:cNvPr id="5" name="Content Placeholder 4" descr="Shape, arrow&#10;&#10;Description automatically generated">
            <a:extLst>
              <a:ext uri="{FF2B5EF4-FFF2-40B4-BE49-F238E27FC236}">
                <a16:creationId xmlns:a16="http://schemas.microsoft.com/office/drawing/2014/main" id="{4CF285D1-A314-0870-2373-72B41D4F41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9491"/>
          <a:stretch/>
        </p:blipFill>
        <p:spPr>
          <a:xfrm>
            <a:off x="6078538" y="555625"/>
            <a:ext cx="4733925" cy="462915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A56E90-3B62-24BB-7756-8C7E0514B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accent2">
                    <a:lumMod val="75000"/>
                  </a:schemeClr>
                </a:solidFill>
                <a:latin typeface="Sinhala MN" pitchFamily="2" charset="0"/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4014676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46622B4-A9A5-5671-5B3B-5C5A7595B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610" y="299509"/>
            <a:ext cx="4052691" cy="62589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71804-E3E7-79B2-E7E0-AE17D8C18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091" y="1224644"/>
            <a:ext cx="4916292" cy="3004456"/>
          </a:xfrm>
        </p:spPr>
        <p:txBody>
          <a:bodyPr anchor="t">
            <a:normAutofit/>
          </a:bodyPr>
          <a:lstStyle/>
          <a:p>
            <a:pPr marL="0" indent="0" algn="just">
              <a:buNone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  <a:effectLst/>
                <a:latin typeface="Sinhala MN" pitchFamily="2" charset="0"/>
              </a:rPr>
              <a:t>“Both Weber and Durkheim convey a lively sense of religion’s role in shaping, symbolizing, communicating, stabilizing and sacralising shared </a:t>
            </a:r>
            <a:r>
              <a:rPr lang="en-GB" b="1" dirty="0">
                <a:solidFill>
                  <a:schemeClr val="accent2">
                    <a:lumMod val="75000"/>
                    <a:alpha val="80000"/>
                  </a:schemeClr>
                </a:solidFill>
                <a:effectLst/>
                <a:latin typeface="Sinhala MN" pitchFamily="2" charset="0"/>
              </a:rPr>
              <a:t>values</a:t>
            </a:r>
            <a:r>
              <a:rPr lang="en-GB" b="1" dirty="0">
                <a:solidFill>
                  <a:schemeClr val="tx1">
                    <a:alpha val="80000"/>
                  </a:schemeClr>
                </a:solidFill>
                <a:latin typeface="Sinhala MN" pitchFamily="2" charset="0"/>
              </a:rPr>
              <a:t>.”</a:t>
            </a:r>
            <a:endParaRPr lang="en-GB" dirty="0">
              <a:solidFill>
                <a:schemeClr val="tx1">
                  <a:alpha val="80000"/>
                </a:schemeClr>
              </a:solidFill>
              <a:latin typeface="Sinhala MN" pitchFamily="2" charset="0"/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91239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AEEA7-B3AE-9E78-89D9-F6AD18C81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210" y="348797"/>
            <a:ext cx="5257800" cy="1325563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Sinhala MN" pitchFamily="2" charset="0"/>
              </a:rPr>
              <a:t>Clashing</a:t>
            </a:r>
            <a:r>
              <a:rPr lang="en-US" dirty="0">
                <a:latin typeface="Sinhala MN" pitchFamily="2" charset="0"/>
              </a:rPr>
              <a:t> identities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7B63A-8E75-02E6-E633-7B80DFDFB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271" y="1890940"/>
            <a:ext cx="4844143" cy="435133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Recent scholarship on LGBTQ populations from religious backgrounds has found that some address the conflict by rejecting an identity (religious or sexual), by compartmentalizing their conflicting identities, by creating a spiritual personal identity in the place of a religious social identity, or by integrating their identities.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98CFAE9-263E-0DCB-4D04-D7C13A847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2010" y="0"/>
            <a:ext cx="63399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764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EE0B6E2-7CE8-4D86-87FC-4B58A7D8E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picture containing tree, outdoor, sunset, silhouette&#10;&#10;Description automatically generated">
            <a:extLst>
              <a:ext uri="{FF2B5EF4-FFF2-40B4-BE49-F238E27FC236}">
                <a16:creationId xmlns:a16="http://schemas.microsoft.com/office/drawing/2014/main" id="{EC2AEA75-16F9-56F3-8B13-434680ABA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9091" r="1" b="1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8FB8BA5-B38A-2F4E-0978-3676C8F7AEAA}"/>
              </a:ext>
            </a:extLst>
          </p:cNvPr>
          <p:cNvSpPr txBox="1"/>
          <p:nvPr/>
        </p:nvSpPr>
        <p:spPr>
          <a:xfrm>
            <a:off x="1191985" y="1789409"/>
            <a:ext cx="51598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Sinhala MN" pitchFamily="2" charset="0"/>
              </a:rPr>
              <a:t>Believe or not believe?</a:t>
            </a:r>
          </a:p>
          <a:p>
            <a:r>
              <a:rPr lang="en-US" sz="3200" dirty="0">
                <a:latin typeface="Sinhala MN" pitchFamily="2" charset="0"/>
              </a:rPr>
              <a:t>Too difficult to answer</a:t>
            </a:r>
          </a:p>
          <a:p>
            <a:r>
              <a:rPr lang="en-US" sz="3200" dirty="0">
                <a:latin typeface="Sinhala MN" pitchFamily="2" charset="0"/>
              </a:rPr>
              <a:t>So, I just say thank you</a:t>
            </a:r>
          </a:p>
        </p:txBody>
      </p:sp>
    </p:spTree>
    <p:extLst>
      <p:ext uri="{BB962C8B-B14F-4D97-AF65-F5344CB8AC3E}">
        <p14:creationId xmlns:p14="http://schemas.microsoft.com/office/powerpoint/2010/main" val="20920980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34343-B600-7FAB-74EC-C79134F50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Sinhala MN" pitchFamily="2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5F20D-4DFC-3954-A5D1-7E1C0C490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6" y="1825625"/>
            <a:ext cx="10938164" cy="4667250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Aware: Archives of Women Artists, Research and Exhibitions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Shirin Neshat — Archives of Women Artists, Research and Exhibitions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https://awarewomenartists.com/en/artiste/shirin-neshat/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Brooks, P. (2011).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Enigmas of Identity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Princeton University Press.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http://www.jstor.org/stable/j.ctt7t4j8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Cadge, W., &amp;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Davidman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(2006). Ascription, Choice, and the Construction of Religious Identities in the Contemporary United States.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for the Scientific Study of Religion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45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23–38.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http://www.jstor.org/stable/3590615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Duderija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(2008) “Factors determining religious identity construction among Western-Born1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muslims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Towards a theoretical framework,”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Muslim Minority Affairs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28(3), pp. 371–400.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/10.1080/13602000802548003.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Fearon, J. D. (1999)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identity (as we now use the word)?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http://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www.web.stanford.edu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/group/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fearon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-research/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cgi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-bin/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wordpress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wp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-content/uploads/2013/10/What-is-Identity-as-we-now-use-the-word-.pdf(Accessed: March 10,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Hinduism - origins, Facts &amp; Beliefs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History (2017) HISTORY.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www.history.com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/topics/religion/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hinduism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March 7, 2023).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Europe | Summary, Wars, Map, Ideas, &amp; Colonialism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(2023). Available at: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https://www.britannica.com/topic/history-of-Europe/The-Wars-of-Religion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785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34343-B600-7FAB-74EC-C79134F50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Sinhala MN" pitchFamily="2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5F20D-4DFC-3954-A5D1-7E1C0C490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6" y="1690688"/>
            <a:ext cx="11111346" cy="4968875"/>
          </a:xfrm>
        </p:spPr>
        <p:txBody>
          <a:bodyPr>
            <a:normAutofit lnSpcReduction="10000"/>
          </a:bodyPr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Hupp, Stephen; Jewell, Jeremy (2019).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Religious Identity.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Child and Adolescent Development, pp. 1-10. Available at: doi:10.1002/9781119171492.wecad458 </a:t>
            </a: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James, P. (2011). Religion, Identity, and Global Governance: What Have We Learned? In P. James (Ed.),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Religion, Identity, and Global Governance: Ideas, Evidence, and Practice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(pp. 313–324). University of Toronto Press.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http://www.jstor.org/stable/10.3138/j.ctt2ttp51.19</a:t>
            </a: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Nongbri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(2013). What Do We Mean By “Religion”? In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Before Religion: A History of a Modern Concept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(pp. 15–24). Yale University Press.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http://www.jstor.org/stable/j.ctt32bqx9.5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Paloutzian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R.F. and Park, C.L. (2021) “The psychology of religion and spirituality: How big the tent?,”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Psychology of Religion and Spirituality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13(1), pp. 3–13. Available at: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https://doi.org/10.1037/rel0000218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Werbner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(2010) Religious identity in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Wetherel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M.l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&amp; Mohanty, C. T.,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SAGE Handbook of Identities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SAGE Publications Ltd. Available at: https://search-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ebscohost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com.ezproxy.uwtsd.ac.uk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login.aspx?direct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true&amp;db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nlebk&amp;AN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=472451&amp;site=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ehost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-live (Accessed: 14 March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Woodhead, L. (2011) “Five concepts of religion,”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Review of Sociology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21(1), pp. 121–143.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/10.1080/03906701.2011.544192.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 rt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992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5597</TotalTime>
  <Words>1413</Words>
  <Application>Microsoft Macintosh PowerPoint</Application>
  <PresentationFormat>Widescreen</PresentationFormat>
  <Paragraphs>104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AJensonPro</vt:lpstr>
      <vt:lpstr>Arial</vt:lpstr>
      <vt:lpstr>Calibri</vt:lpstr>
      <vt:lpstr>Calibri Light</vt:lpstr>
      <vt:lpstr>Sinhala MN</vt:lpstr>
      <vt:lpstr>Times New Roman</vt:lpstr>
      <vt:lpstr>Office Theme</vt:lpstr>
      <vt:lpstr>Religious Identity</vt:lpstr>
      <vt:lpstr>What is identity?</vt:lpstr>
      <vt:lpstr>PowerPoint Presentation</vt:lpstr>
      <vt:lpstr>What is religion?</vt:lpstr>
      <vt:lpstr>What is religion?</vt:lpstr>
      <vt:lpstr>In the Name of God!</vt:lpstr>
      <vt:lpstr>How to define religious identity?</vt:lpstr>
      <vt:lpstr>PowerPoint Presentation</vt:lpstr>
      <vt:lpstr>PowerPoint Presentation</vt:lpstr>
      <vt:lpstr>Religious Identity</vt:lpstr>
      <vt:lpstr>The factors that influence on construction of religious identity</vt:lpstr>
      <vt:lpstr>History</vt:lpstr>
      <vt:lpstr>Society</vt:lpstr>
      <vt:lpstr>PowerPoint Presentation</vt:lpstr>
      <vt:lpstr>Family/Personality</vt:lpstr>
      <vt:lpstr>How do they maintain their identity?</vt:lpstr>
      <vt:lpstr>Rituals</vt:lpstr>
      <vt:lpstr>PowerPoint Presentation</vt:lpstr>
      <vt:lpstr>Symbols</vt:lpstr>
      <vt:lpstr>PowerPoint Presentation</vt:lpstr>
      <vt:lpstr>Clashing identities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Religious Identity</dc:title>
  <dc:creator>Anastasiia Patiuk (2213584)</dc:creator>
  <cp:lastModifiedBy>Anastasiia Patiuk (2213584)</cp:lastModifiedBy>
  <cp:revision>1</cp:revision>
  <dcterms:created xsi:type="dcterms:W3CDTF">2023-03-10T21:52:17Z</dcterms:created>
  <dcterms:modified xsi:type="dcterms:W3CDTF">2023-03-14T19:09:54Z</dcterms:modified>
</cp:coreProperties>
</file>