
<file path=[Content_Types].xml><?xml version="1.0" encoding="utf-8"?>
<Types xmlns="http://schemas.openxmlformats.org/package/2006/content-types">
  <Default Extension="1" ContentType="image/jpeg"/>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1" r:id="rId6"/>
    <p:sldId id="260"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7451" autoAdjust="0"/>
  </p:normalViewPr>
  <p:slideViewPr>
    <p:cSldViewPr snapToGrid="0">
      <p:cViewPr varScale="1">
        <p:scale>
          <a:sx n="55" d="100"/>
          <a:sy n="55" d="100"/>
        </p:scale>
        <p:origin x="174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CC9F61-483E-469A-BBF9-80F30B13BFE4}" type="datetimeFigureOut">
              <a:rPr lang="en-GB" smtClean="0"/>
              <a:t>14/07/2026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35A25C-2D59-420E-AC3F-B0C651A8FB40}" type="slidenum">
              <a:rPr lang="en-GB" smtClean="0"/>
              <a:t>‹#›</a:t>
            </a:fld>
            <a:endParaRPr lang="en-GB"/>
          </a:p>
        </p:txBody>
      </p:sp>
    </p:spTree>
    <p:extLst>
      <p:ext uri="{BB962C8B-B14F-4D97-AF65-F5344CB8AC3E}">
        <p14:creationId xmlns:p14="http://schemas.microsoft.com/office/powerpoint/2010/main" val="6023866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this presentation, I have chosen communication because it is one of the most important skills in health and social care. Professionals use communication every day when speaking to service users, families, carers and other staff members. Good communication helps people feel listened to, respected and safe. It also helps professionals understand individual needs and provide the right support. The Care Quality Commission (2024) explains that people receiving care should be treated with dignity and respect, and communication is a key part of this. In this presentation, I will explain what communication means, why it matters in professional practice, and how I would apply it in a real health and social care setting.</a:t>
            </a:r>
          </a:p>
        </p:txBody>
      </p:sp>
      <p:sp>
        <p:nvSpPr>
          <p:cNvPr id="4" name="Slide Number Placeholder 3"/>
          <p:cNvSpPr>
            <a:spLocks noGrp="1"/>
          </p:cNvSpPr>
          <p:nvPr>
            <p:ph type="sldNum" sz="quarter" idx="5"/>
          </p:nvPr>
        </p:nvSpPr>
        <p:spPr/>
        <p:txBody>
          <a:bodyPr/>
          <a:lstStyle/>
          <a:p>
            <a:fld id="{8035A25C-2D59-420E-AC3F-B0C651A8FB40}" type="slidenum">
              <a:rPr lang="en-GB" smtClean="0"/>
              <a:t>2</a:t>
            </a:fld>
            <a:endParaRPr lang="en-GB"/>
          </a:p>
        </p:txBody>
      </p:sp>
    </p:spTree>
    <p:extLst>
      <p:ext uri="{BB962C8B-B14F-4D97-AF65-F5344CB8AC3E}">
        <p14:creationId xmlns:p14="http://schemas.microsoft.com/office/powerpoint/2010/main" val="2689744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Communication means sharing information between people. In health and social care, this is very important because professionals need to understand the needs, choices and concerns of service users. Communication can be spoken, written or shown through body language. For example, a support worker may speak to a service user about their care, write notes about what happened during a shift, or use calm body language to make someone feel safe. Active listening is also important because it shows the person that their feelings and views matter. Egan (2019) explains that effective helping skills include listening, empathy and responding in a supportive way.</a:t>
            </a:r>
          </a:p>
          <a:p>
            <a:br>
              <a:rPr lang="en-GB" dirty="0"/>
            </a:br>
            <a:endParaRPr lang="en-GB" dirty="0"/>
          </a:p>
          <a:p>
            <a:endParaRPr lang="en-GB" dirty="0"/>
          </a:p>
        </p:txBody>
      </p:sp>
      <p:sp>
        <p:nvSpPr>
          <p:cNvPr id="4" name="Slide Number Placeholder 3"/>
          <p:cNvSpPr>
            <a:spLocks noGrp="1"/>
          </p:cNvSpPr>
          <p:nvPr>
            <p:ph type="sldNum" sz="quarter" idx="5"/>
          </p:nvPr>
        </p:nvSpPr>
        <p:spPr/>
        <p:txBody>
          <a:bodyPr/>
          <a:lstStyle/>
          <a:p>
            <a:fld id="{8035A25C-2D59-420E-AC3F-B0C651A8FB40}" type="slidenum">
              <a:rPr lang="en-GB" smtClean="0"/>
              <a:t>3</a:t>
            </a:fld>
            <a:endParaRPr lang="en-GB"/>
          </a:p>
        </p:txBody>
      </p:sp>
    </p:spTree>
    <p:extLst>
      <p:ext uri="{BB962C8B-B14F-4D97-AF65-F5344CB8AC3E}">
        <p14:creationId xmlns:p14="http://schemas.microsoft.com/office/powerpoint/2010/main" val="4071660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Communication is important in health and social care because service users may be vulnerable, anxious or unsure about what is happening. When professionals communicate well, it helps to build trust and makes the person feel valued. It also helps staff understand what support the person needs. For example, if a service user is in pain but cannot explain it clearly, a care worker needs to listen carefully, observe body language and report concerns properly. Good communication also reduces mistakes, especially when sharing information with nurses, doctors, social workers or family members. The Nursing and Midwifery Council (2018) highlights that professionals should communicate clearly, keep accurate records and work cooperatively with others. This shows why communication is important for safe and effective care.</a:t>
            </a:r>
          </a:p>
        </p:txBody>
      </p:sp>
      <p:sp>
        <p:nvSpPr>
          <p:cNvPr id="4" name="Slide Number Placeholder 3"/>
          <p:cNvSpPr>
            <a:spLocks noGrp="1"/>
          </p:cNvSpPr>
          <p:nvPr>
            <p:ph type="sldNum" sz="quarter" idx="5"/>
          </p:nvPr>
        </p:nvSpPr>
        <p:spPr/>
        <p:txBody>
          <a:bodyPr/>
          <a:lstStyle/>
          <a:p>
            <a:fld id="{8035A25C-2D59-420E-AC3F-B0C651A8FB40}" type="slidenum">
              <a:rPr lang="en-GB" smtClean="0"/>
              <a:t>4</a:t>
            </a:fld>
            <a:endParaRPr lang="en-GB"/>
          </a:p>
        </p:txBody>
      </p:sp>
    </p:spTree>
    <p:extLst>
      <p:ext uri="{BB962C8B-B14F-4D97-AF65-F5344CB8AC3E}">
        <p14:creationId xmlns:p14="http://schemas.microsoft.com/office/powerpoint/2010/main" val="863261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a professional setting, communication must be clear and respectful. Health and social care workers should avoid confusing language and should not speak in a way that makes the service user feel embarrassed or ignored. Communication should also be confidential. This means private information should only be shared with the right people and only when necessary. It is also important to adapt communication to the individual. For example, a person with dementia may need simple sentences and reassurance. A child with additional needs may need visual prompts or extra time to respond. A person who is upset may need a calm voice and patience. This links to person-centred care because the professional is focusing on the individual rather than treating everyone the same. The Nursing and Midwifery Council (2018) also states that professionals should communicate clearly and respect people’s dignity.</a:t>
            </a:r>
          </a:p>
        </p:txBody>
      </p:sp>
      <p:sp>
        <p:nvSpPr>
          <p:cNvPr id="4" name="Slide Number Placeholder 3"/>
          <p:cNvSpPr>
            <a:spLocks noGrp="1"/>
          </p:cNvSpPr>
          <p:nvPr>
            <p:ph type="sldNum" sz="quarter" idx="5"/>
          </p:nvPr>
        </p:nvSpPr>
        <p:spPr/>
        <p:txBody>
          <a:bodyPr/>
          <a:lstStyle/>
          <a:p>
            <a:fld id="{8035A25C-2D59-420E-AC3F-B0C651A8FB40}" type="slidenum">
              <a:rPr lang="en-GB" smtClean="0"/>
              <a:t>5</a:t>
            </a:fld>
            <a:endParaRPr lang="en-GB"/>
          </a:p>
        </p:txBody>
      </p:sp>
    </p:spTree>
    <p:extLst>
      <p:ext uri="{BB962C8B-B14F-4D97-AF65-F5344CB8AC3E}">
        <p14:creationId xmlns:p14="http://schemas.microsoft.com/office/powerpoint/2010/main" val="3821203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practical example could be working in a care home. If an elderly service user refuses personal care, I would not force them or become frustrated. Instead, I would use calm and respectful communication. I would ask open questions to understand why they are upset. They may be in pain, embarrassed, confused or frightened. I would listen carefully and look at their body language. I would also explain each step before doing anything, because this can help the person feel more in control. If I was concerned about their wellbeing, I would report this to a senior staff member and write clear notes. This links to the Nursing and Midwifery Council (2018), which explains that professionals should keep clear and accurate records and communicate effectively with others. This shows that communication supports dignity, safety and professional responsibility.</a:t>
            </a:r>
          </a:p>
        </p:txBody>
      </p:sp>
      <p:sp>
        <p:nvSpPr>
          <p:cNvPr id="4" name="Slide Number Placeholder 3"/>
          <p:cNvSpPr>
            <a:spLocks noGrp="1"/>
          </p:cNvSpPr>
          <p:nvPr>
            <p:ph type="sldNum" sz="quarter" idx="5"/>
          </p:nvPr>
        </p:nvSpPr>
        <p:spPr/>
        <p:txBody>
          <a:bodyPr/>
          <a:lstStyle/>
          <a:p>
            <a:fld id="{8035A25C-2D59-420E-AC3F-B0C651A8FB40}" type="slidenum">
              <a:rPr lang="en-GB" smtClean="0"/>
              <a:t>6</a:t>
            </a:fld>
            <a:endParaRPr lang="en-GB"/>
          </a:p>
        </p:txBody>
      </p:sp>
    </p:spTree>
    <p:extLst>
      <p:ext uri="{BB962C8B-B14F-4D97-AF65-F5344CB8AC3E}">
        <p14:creationId xmlns:p14="http://schemas.microsoft.com/office/powerpoint/2010/main" val="4272504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part of self-awareness, I understand that communication is one of my important strengths, but it is also something I can continue to develop. I feel that I am caring and approachable, which can help service users feel comfortable talking to me. I also try to listen and understand how people feel. However, I know I can improve my confidence when speaking in professional situations, especially when talking to other professionals. I can also improve my written communication by making sure care notes are clear, accurate and detailed.</a:t>
            </a:r>
          </a:p>
          <a:p>
            <a:r>
              <a:rPr lang="en-GB" dirty="0"/>
              <a:t>To conclude, communication is a key skill in health and social care because it affects the quality and safety of care. Good communication helps service users feel respected and understood. It also supports safeguarding, teamwork and accurate record keeping. Communication is not just about talking; it includes listening, observing, writing and adapting to the needs of each person. The Care Quality Commission (2024) explains that dignity and respect are important parts of good care, and communication helps professionals put this into practice. Improving this skill will help me become more confident and professional in future health and social care practice.</a:t>
            </a:r>
          </a:p>
          <a:p>
            <a:endParaRPr lang="en-GB" dirty="0"/>
          </a:p>
        </p:txBody>
      </p:sp>
      <p:sp>
        <p:nvSpPr>
          <p:cNvPr id="4" name="Slide Number Placeholder 3"/>
          <p:cNvSpPr>
            <a:spLocks noGrp="1"/>
          </p:cNvSpPr>
          <p:nvPr>
            <p:ph type="sldNum" sz="quarter" idx="5"/>
          </p:nvPr>
        </p:nvSpPr>
        <p:spPr/>
        <p:txBody>
          <a:bodyPr/>
          <a:lstStyle/>
          <a:p>
            <a:fld id="{8035A25C-2D59-420E-AC3F-B0C651A8FB40}" type="slidenum">
              <a:rPr lang="en-GB" smtClean="0"/>
              <a:t>7</a:t>
            </a:fld>
            <a:endParaRPr lang="en-GB"/>
          </a:p>
        </p:txBody>
      </p:sp>
    </p:spTree>
    <p:extLst>
      <p:ext uri="{BB962C8B-B14F-4D97-AF65-F5344CB8AC3E}">
        <p14:creationId xmlns:p14="http://schemas.microsoft.com/office/powerpoint/2010/main" val="3781624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035A25C-2D59-420E-AC3F-B0C651A8FB40}" type="slidenum">
              <a:rPr lang="en-GB" smtClean="0"/>
              <a:t>8</a:t>
            </a:fld>
            <a:endParaRPr lang="en-GB"/>
          </a:p>
        </p:txBody>
      </p:sp>
    </p:spTree>
    <p:extLst>
      <p:ext uri="{BB962C8B-B14F-4D97-AF65-F5344CB8AC3E}">
        <p14:creationId xmlns:p14="http://schemas.microsoft.com/office/powerpoint/2010/main" val="27301174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3F345-01EE-52ED-F7AA-A67C96A0E43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55C0AAC-ABD6-D70A-680B-57A34F33F82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861953-C505-A1CD-417B-05D6A5E87565}"/>
              </a:ext>
            </a:extLst>
          </p:cNvPr>
          <p:cNvSpPr>
            <a:spLocks noGrp="1"/>
          </p:cNvSpPr>
          <p:nvPr>
            <p:ph type="dt" sz="half" idx="10"/>
          </p:nvPr>
        </p:nvSpPr>
        <p:spPr/>
        <p:txBody>
          <a:bodyPr/>
          <a:lstStyle/>
          <a:p>
            <a:fld id="{629EB46B-DD2A-461C-8FC0-4B168852B359}" type="datetimeFigureOut">
              <a:rPr lang="en-GB" smtClean="0"/>
              <a:t>14/07/2026</a:t>
            </a:fld>
            <a:endParaRPr lang="en-GB"/>
          </a:p>
        </p:txBody>
      </p:sp>
      <p:sp>
        <p:nvSpPr>
          <p:cNvPr id="5" name="Footer Placeholder 4">
            <a:extLst>
              <a:ext uri="{FF2B5EF4-FFF2-40B4-BE49-F238E27FC236}">
                <a16:creationId xmlns:a16="http://schemas.microsoft.com/office/drawing/2014/main" id="{1945E645-E6F0-42E3-20DF-2707982B59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475231-5C39-4F34-501E-0F67E070A48D}"/>
              </a:ext>
            </a:extLst>
          </p:cNvPr>
          <p:cNvSpPr>
            <a:spLocks noGrp="1"/>
          </p:cNvSpPr>
          <p:nvPr>
            <p:ph type="sldNum" sz="quarter" idx="12"/>
          </p:nvPr>
        </p:nvSpPr>
        <p:spPr/>
        <p:txBody>
          <a:bodyPr/>
          <a:lstStyle/>
          <a:p>
            <a:fld id="{0344BFCA-A905-4BC5-890A-A3E56F5EEFF0}" type="slidenum">
              <a:rPr lang="en-GB" smtClean="0"/>
              <a:t>‹#›</a:t>
            </a:fld>
            <a:endParaRPr lang="en-GB"/>
          </a:p>
        </p:txBody>
      </p:sp>
    </p:spTree>
    <p:extLst>
      <p:ext uri="{BB962C8B-B14F-4D97-AF65-F5344CB8AC3E}">
        <p14:creationId xmlns:p14="http://schemas.microsoft.com/office/powerpoint/2010/main" val="1409692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DE0AE-0981-150E-D87D-2B754CD81D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2E315C3-6A29-8EC8-5DFF-02DB63C01C0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4A4FA8-5733-CC99-63BD-60919A56DD07}"/>
              </a:ext>
            </a:extLst>
          </p:cNvPr>
          <p:cNvSpPr>
            <a:spLocks noGrp="1"/>
          </p:cNvSpPr>
          <p:nvPr>
            <p:ph type="dt" sz="half" idx="10"/>
          </p:nvPr>
        </p:nvSpPr>
        <p:spPr/>
        <p:txBody>
          <a:bodyPr/>
          <a:lstStyle/>
          <a:p>
            <a:fld id="{629EB46B-DD2A-461C-8FC0-4B168852B359}" type="datetimeFigureOut">
              <a:rPr lang="en-GB" smtClean="0"/>
              <a:t>14/07/2026</a:t>
            </a:fld>
            <a:endParaRPr lang="en-GB"/>
          </a:p>
        </p:txBody>
      </p:sp>
      <p:sp>
        <p:nvSpPr>
          <p:cNvPr id="5" name="Footer Placeholder 4">
            <a:extLst>
              <a:ext uri="{FF2B5EF4-FFF2-40B4-BE49-F238E27FC236}">
                <a16:creationId xmlns:a16="http://schemas.microsoft.com/office/drawing/2014/main" id="{C7E434D1-C821-3AA6-CEFD-E26E606254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2F0D54-2424-3A58-D24F-EF5DEDE8837A}"/>
              </a:ext>
            </a:extLst>
          </p:cNvPr>
          <p:cNvSpPr>
            <a:spLocks noGrp="1"/>
          </p:cNvSpPr>
          <p:nvPr>
            <p:ph type="sldNum" sz="quarter" idx="12"/>
          </p:nvPr>
        </p:nvSpPr>
        <p:spPr/>
        <p:txBody>
          <a:bodyPr/>
          <a:lstStyle/>
          <a:p>
            <a:fld id="{0344BFCA-A905-4BC5-890A-A3E56F5EEFF0}" type="slidenum">
              <a:rPr lang="en-GB" smtClean="0"/>
              <a:t>‹#›</a:t>
            </a:fld>
            <a:endParaRPr lang="en-GB"/>
          </a:p>
        </p:txBody>
      </p:sp>
    </p:spTree>
    <p:extLst>
      <p:ext uri="{BB962C8B-B14F-4D97-AF65-F5344CB8AC3E}">
        <p14:creationId xmlns:p14="http://schemas.microsoft.com/office/powerpoint/2010/main" val="991806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67B03-A5FE-36A0-346E-58DB6C4C18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FB1807C-188D-E367-4B26-FD7D03F9B35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BFFF5B-5515-3757-302E-47F5F4C824AB}"/>
              </a:ext>
            </a:extLst>
          </p:cNvPr>
          <p:cNvSpPr>
            <a:spLocks noGrp="1"/>
          </p:cNvSpPr>
          <p:nvPr>
            <p:ph type="dt" sz="half" idx="10"/>
          </p:nvPr>
        </p:nvSpPr>
        <p:spPr/>
        <p:txBody>
          <a:bodyPr/>
          <a:lstStyle/>
          <a:p>
            <a:fld id="{629EB46B-DD2A-461C-8FC0-4B168852B359}" type="datetimeFigureOut">
              <a:rPr lang="en-GB" smtClean="0"/>
              <a:t>14/07/2026</a:t>
            </a:fld>
            <a:endParaRPr lang="en-GB"/>
          </a:p>
        </p:txBody>
      </p:sp>
      <p:sp>
        <p:nvSpPr>
          <p:cNvPr id="5" name="Footer Placeholder 4">
            <a:extLst>
              <a:ext uri="{FF2B5EF4-FFF2-40B4-BE49-F238E27FC236}">
                <a16:creationId xmlns:a16="http://schemas.microsoft.com/office/drawing/2014/main" id="{0C5307C5-22B4-2408-752D-B587C9A5A9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EC8A80-F521-4656-E975-2ECF4AF875B1}"/>
              </a:ext>
            </a:extLst>
          </p:cNvPr>
          <p:cNvSpPr>
            <a:spLocks noGrp="1"/>
          </p:cNvSpPr>
          <p:nvPr>
            <p:ph type="sldNum" sz="quarter" idx="12"/>
          </p:nvPr>
        </p:nvSpPr>
        <p:spPr/>
        <p:txBody>
          <a:bodyPr/>
          <a:lstStyle/>
          <a:p>
            <a:fld id="{0344BFCA-A905-4BC5-890A-A3E56F5EEFF0}" type="slidenum">
              <a:rPr lang="en-GB" smtClean="0"/>
              <a:t>‹#›</a:t>
            </a:fld>
            <a:endParaRPr lang="en-GB"/>
          </a:p>
        </p:txBody>
      </p:sp>
    </p:spTree>
    <p:extLst>
      <p:ext uri="{BB962C8B-B14F-4D97-AF65-F5344CB8AC3E}">
        <p14:creationId xmlns:p14="http://schemas.microsoft.com/office/powerpoint/2010/main" val="3334341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8B83D-CB2A-6A3F-465E-7169117139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2D9119-5F98-25E4-9D59-8A6352985E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002BC07-7FED-54E9-7E23-479C9EAD5B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3E7695E-0390-CEFB-D373-0A12E0902698}"/>
              </a:ext>
            </a:extLst>
          </p:cNvPr>
          <p:cNvSpPr>
            <a:spLocks noGrp="1"/>
          </p:cNvSpPr>
          <p:nvPr>
            <p:ph type="dt" sz="half" idx="10"/>
          </p:nvPr>
        </p:nvSpPr>
        <p:spPr/>
        <p:txBody>
          <a:bodyPr/>
          <a:lstStyle/>
          <a:p>
            <a:fld id="{629EB46B-DD2A-461C-8FC0-4B168852B359}" type="datetimeFigureOut">
              <a:rPr lang="en-GB" smtClean="0"/>
              <a:t>14/07/2026</a:t>
            </a:fld>
            <a:endParaRPr lang="en-GB"/>
          </a:p>
        </p:txBody>
      </p:sp>
      <p:sp>
        <p:nvSpPr>
          <p:cNvPr id="6" name="Footer Placeholder 5">
            <a:extLst>
              <a:ext uri="{FF2B5EF4-FFF2-40B4-BE49-F238E27FC236}">
                <a16:creationId xmlns:a16="http://schemas.microsoft.com/office/drawing/2014/main" id="{B98F6AD5-4A3A-0BE0-9119-46F823DF7E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E3A735-BBC3-3471-0BD9-BBBD1732E376}"/>
              </a:ext>
            </a:extLst>
          </p:cNvPr>
          <p:cNvSpPr>
            <a:spLocks noGrp="1"/>
          </p:cNvSpPr>
          <p:nvPr>
            <p:ph type="sldNum" sz="quarter" idx="12"/>
          </p:nvPr>
        </p:nvSpPr>
        <p:spPr/>
        <p:txBody>
          <a:bodyPr/>
          <a:lstStyle/>
          <a:p>
            <a:fld id="{0344BFCA-A905-4BC5-890A-A3E56F5EEFF0}" type="slidenum">
              <a:rPr lang="en-GB" smtClean="0"/>
              <a:t>‹#›</a:t>
            </a:fld>
            <a:endParaRPr lang="en-GB"/>
          </a:p>
        </p:txBody>
      </p:sp>
    </p:spTree>
    <p:extLst>
      <p:ext uri="{BB962C8B-B14F-4D97-AF65-F5344CB8AC3E}">
        <p14:creationId xmlns:p14="http://schemas.microsoft.com/office/powerpoint/2010/main" val="1444839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13CE8-34C9-4240-0A61-D9DC8E4479D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4699B1-FA1B-2F2F-C0BC-A7DCFD7AA9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45ECE7C-4BCE-BDB1-9C62-DC8F5B405C1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B1AC41F-CA88-CA8E-0295-77DB5CF64D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9D64BE-FFBC-CCBB-0E93-A4FBA2E17E0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9DFA497-5AB3-17A1-4E60-791474D4ECB0}"/>
              </a:ext>
            </a:extLst>
          </p:cNvPr>
          <p:cNvSpPr>
            <a:spLocks noGrp="1"/>
          </p:cNvSpPr>
          <p:nvPr>
            <p:ph type="dt" sz="half" idx="10"/>
          </p:nvPr>
        </p:nvSpPr>
        <p:spPr/>
        <p:txBody>
          <a:bodyPr/>
          <a:lstStyle/>
          <a:p>
            <a:fld id="{629EB46B-DD2A-461C-8FC0-4B168852B359}" type="datetimeFigureOut">
              <a:rPr lang="en-GB" smtClean="0"/>
              <a:t>14/07/2026</a:t>
            </a:fld>
            <a:endParaRPr lang="en-GB"/>
          </a:p>
        </p:txBody>
      </p:sp>
      <p:sp>
        <p:nvSpPr>
          <p:cNvPr id="8" name="Footer Placeholder 7">
            <a:extLst>
              <a:ext uri="{FF2B5EF4-FFF2-40B4-BE49-F238E27FC236}">
                <a16:creationId xmlns:a16="http://schemas.microsoft.com/office/drawing/2014/main" id="{DCA45CDB-F5EE-0813-4A67-5B9E1F7A7AB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05B9ABA-94C7-5479-2AE7-193683AF8B87}"/>
              </a:ext>
            </a:extLst>
          </p:cNvPr>
          <p:cNvSpPr>
            <a:spLocks noGrp="1"/>
          </p:cNvSpPr>
          <p:nvPr>
            <p:ph type="sldNum" sz="quarter" idx="12"/>
          </p:nvPr>
        </p:nvSpPr>
        <p:spPr/>
        <p:txBody>
          <a:bodyPr/>
          <a:lstStyle/>
          <a:p>
            <a:fld id="{0344BFCA-A905-4BC5-890A-A3E56F5EEFF0}" type="slidenum">
              <a:rPr lang="en-GB" smtClean="0"/>
              <a:t>‹#›</a:t>
            </a:fld>
            <a:endParaRPr lang="en-GB"/>
          </a:p>
        </p:txBody>
      </p:sp>
    </p:spTree>
    <p:extLst>
      <p:ext uri="{BB962C8B-B14F-4D97-AF65-F5344CB8AC3E}">
        <p14:creationId xmlns:p14="http://schemas.microsoft.com/office/powerpoint/2010/main" val="962427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30AF3-425C-165D-E8DF-E61B3EFD63F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8683A7F-6A3A-5DFE-8EDA-3759F51C601D}"/>
              </a:ext>
            </a:extLst>
          </p:cNvPr>
          <p:cNvSpPr>
            <a:spLocks noGrp="1"/>
          </p:cNvSpPr>
          <p:nvPr>
            <p:ph type="dt" sz="half" idx="10"/>
          </p:nvPr>
        </p:nvSpPr>
        <p:spPr/>
        <p:txBody>
          <a:bodyPr/>
          <a:lstStyle/>
          <a:p>
            <a:fld id="{629EB46B-DD2A-461C-8FC0-4B168852B359}" type="datetimeFigureOut">
              <a:rPr lang="en-GB" smtClean="0"/>
              <a:t>14/07/2026</a:t>
            </a:fld>
            <a:endParaRPr lang="en-GB"/>
          </a:p>
        </p:txBody>
      </p:sp>
      <p:sp>
        <p:nvSpPr>
          <p:cNvPr id="4" name="Footer Placeholder 3">
            <a:extLst>
              <a:ext uri="{FF2B5EF4-FFF2-40B4-BE49-F238E27FC236}">
                <a16:creationId xmlns:a16="http://schemas.microsoft.com/office/drawing/2014/main" id="{A6062DFC-27C9-86B7-12E7-FFDC546AA8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943C130-A4E6-9D04-635B-4AA203225E47}"/>
              </a:ext>
            </a:extLst>
          </p:cNvPr>
          <p:cNvSpPr>
            <a:spLocks noGrp="1"/>
          </p:cNvSpPr>
          <p:nvPr>
            <p:ph type="sldNum" sz="quarter" idx="12"/>
          </p:nvPr>
        </p:nvSpPr>
        <p:spPr/>
        <p:txBody>
          <a:bodyPr/>
          <a:lstStyle/>
          <a:p>
            <a:fld id="{0344BFCA-A905-4BC5-890A-A3E56F5EEFF0}" type="slidenum">
              <a:rPr lang="en-GB" smtClean="0"/>
              <a:t>‹#›</a:t>
            </a:fld>
            <a:endParaRPr lang="en-GB"/>
          </a:p>
        </p:txBody>
      </p:sp>
    </p:spTree>
    <p:extLst>
      <p:ext uri="{BB962C8B-B14F-4D97-AF65-F5344CB8AC3E}">
        <p14:creationId xmlns:p14="http://schemas.microsoft.com/office/powerpoint/2010/main" val="376327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21BE94-DC99-4982-471A-1FB6F0A9DB72}"/>
              </a:ext>
            </a:extLst>
          </p:cNvPr>
          <p:cNvSpPr>
            <a:spLocks noGrp="1"/>
          </p:cNvSpPr>
          <p:nvPr>
            <p:ph type="dt" sz="half" idx="10"/>
          </p:nvPr>
        </p:nvSpPr>
        <p:spPr/>
        <p:txBody>
          <a:bodyPr/>
          <a:lstStyle/>
          <a:p>
            <a:fld id="{629EB46B-DD2A-461C-8FC0-4B168852B359}" type="datetimeFigureOut">
              <a:rPr lang="en-GB" smtClean="0"/>
              <a:t>14/07/2026</a:t>
            </a:fld>
            <a:endParaRPr lang="en-GB"/>
          </a:p>
        </p:txBody>
      </p:sp>
      <p:sp>
        <p:nvSpPr>
          <p:cNvPr id="3" name="Footer Placeholder 2">
            <a:extLst>
              <a:ext uri="{FF2B5EF4-FFF2-40B4-BE49-F238E27FC236}">
                <a16:creationId xmlns:a16="http://schemas.microsoft.com/office/drawing/2014/main" id="{A7E6C36A-9872-5229-2503-A2D5CFE06E5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9F067AE-AA26-3D13-05FA-6622C7634492}"/>
              </a:ext>
            </a:extLst>
          </p:cNvPr>
          <p:cNvSpPr>
            <a:spLocks noGrp="1"/>
          </p:cNvSpPr>
          <p:nvPr>
            <p:ph type="sldNum" sz="quarter" idx="12"/>
          </p:nvPr>
        </p:nvSpPr>
        <p:spPr/>
        <p:txBody>
          <a:bodyPr/>
          <a:lstStyle/>
          <a:p>
            <a:fld id="{0344BFCA-A905-4BC5-890A-A3E56F5EEFF0}" type="slidenum">
              <a:rPr lang="en-GB" smtClean="0"/>
              <a:t>‹#›</a:t>
            </a:fld>
            <a:endParaRPr lang="en-GB"/>
          </a:p>
        </p:txBody>
      </p:sp>
    </p:spTree>
    <p:extLst>
      <p:ext uri="{BB962C8B-B14F-4D97-AF65-F5344CB8AC3E}">
        <p14:creationId xmlns:p14="http://schemas.microsoft.com/office/powerpoint/2010/main" val="4267051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99028-CE33-1EE2-FAA6-33FC5F4AD8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187B89A-5890-3FFA-ABF7-3CE0255A23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40C6E1-A79C-0046-B010-EAFDB32969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843F2C6-7162-C9E5-9A71-70317602F199}"/>
              </a:ext>
            </a:extLst>
          </p:cNvPr>
          <p:cNvSpPr>
            <a:spLocks noGrp="1"/>
          </p:cNvSpPr>
          <p:nvPr>
            <p:ph type="dt" sz="half" idx="10"/>
          </p:nvPr>
        </p:nvSpPr>
        <p:spPr/>
        <p:txBody>
          <a:bodyPr/>
          <a:lstStyle/>
          <a:p>
            <a:fld id="{629EB46B-DD2A-461C-8FC0-4B168852B359}" type="datetimeFigureOut">
              <a:rPr lang="en-GB" smtClean="0"/>
              <a:t>14/07/2026</a:t>
            </a:fld>
            <a:endParaRPr lang="en-GB"/>
          </a:p>
        </p:txBody>
      </p:sp>
      <p:sp>
        <p:nvSpPr>
          <p:cNvPr id="6" name="Footer Placeholder 5">
            <a:extLst>
              <a:ext uri="{FF2B5EF4-FFF2-40B4-BE49-F238E27FC236}">
                <a16:creationId xmlns:a16="http://schemas.microsoft.com/office/drawing/2014/main" id="{980261C1-979D-12C5-2681-B2E9E376E7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C17AF30-6EE8-118B-98E1-4370C17AE87B}"/>
              </a:ext>
            </a:extLst>
          </p:cNvPr>
          <p:cNvSpPr>
            <a:spLocks noGrp="1"/>
          </p:cNvSpPr>
          <p:nvPr>
            <p:ph type="sldNum" sz="quarter" idx="12"/>
          </p:nvPr>
        </p:nvSpPr>
        <p:spPr/>
        <p:txBody>
          <a:bodyPr/>
          <a:lstStyle/>
          <a:p>
            <a:fld id="{0344BFCA-A905-4BC5-890A-A3E56F5EEFF0}" type="slidenum">
              <a:rPr lang="en-GB" smtClean="0"/>
              <a:t>‹#›</a:t>
            </a:fld>
            <a:endParaRPr lang="en-GB"/>
          </a:p>
        </p:txBody>
      </p:sp>
    </p:spTree>
    <p:extLst>
      <p:ext uri="{BB962C8B-B14F-4D97-AF65-F5344CB8AC3E}">
        <p14:creationId xmlns:p14="http://schemas.microsoft.com/office/powerpoint/2010/main" val="955331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EE616-3DB4-BA91-2DB2-30728CE1F2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3597716-C8F3-9868-ED99-0F7614F531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C30C8C-020B-10B3-BBB2-F826D3EFEF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4FB9C6B-0EAD-0ADF-4117-83B66BBA8203}"/>
              </a:ext>
            </a:extLst>
          </p:cNvPr>
          <p:cNvSpPr>
            <a:spLocks noGrp="1"/>
          </p:cNvSpPr>
          <p:nvPr>
            <p:ph type="dt" sz="half" idx="10"/>
          </p:nvPr>
        </p:nvSpPr>
        <p:spPr/>
        <p:txBody>
          <a:bodyPr/>
          <a:lstStyle/>
          <a:p>
            <a:fld id="{629EB46B-DD2A-461C-8FC0-4B168852B359}" type="datetimeFigureOut">
              <a:rPr lang="en-GB" smtClean="0"/>
              <a:t>14/07/2026</a:t>
            </a:fld>
            <a:endParaRPr lang="en-GB"/>
          </a:p>
        </p:txBody>
      </p:sp>
      <p:sp>
        <p:nvSpPr>
          <p:cNvPr id="6" name="Footer Placeholder 5">
            <a:extLst>
              <a:ext uri="{FF2B5EF4-FFF2-40B4-BE49-F238E27FC236}">
                <a16:creationId xmlns:a16="http://schemas.microsoft.com/office/drawing/2014/main" id="{72E55873-8C71-B44D-8BE8-98F573DF5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B3A32E-C231-A95C-00FD-5F0881A62956}"/>
              </a:ext>
            </a:extLst>
          </p:cNvPr>
          <p:cNvSpPr>
            <a:spLocks noGrp="1"/>
          </p:cNvSpPr>
          <p:nvPr>
            <p:ph type="sldNum" sz="quarter" idx="12"/>
          </p:nvPr>
        </p:nvSpPr>
        <p:spPr/>
        <p:txBody>
          <a:bodyPr/>
          <a:lstStyle/>
          <a:p>
            <a:fld id="{0344BFCA-A905-4BC5-890A-A3E56F5EEFF0}" type="slidenum">
              <a:rPr lang="en-GB" smtClean="0"/>
              <a:t>‹#›</a:t>
            </a:fld>
            <a:endParaRPr lang="en-GB"/>
          </a:p>
        </p:txBody>
      </p:sp>
    </p:spTree>
    <p:extLst>
      <p:ext uri="{BB962C8B-B14F-4D97-AF65-F5344CB8AC3E}">
        <p14:creationId xmlns:p14="http://schemas.microsoft.com/office/powerpoint/2010/main" val="197308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BCF49-FBB3-DAE5-623C-42615C7F4FA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C6D08C-5FDA-3EDC-DDB5-2CFBD459DE8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B9592A-24DA-58D5-BEB0-F9FA6A3E6873}"/>
              </a:ext>
            </a:extLst>
          </p:cNvPr>
          <p:cNvSpPr>
            <a:spLocks noGrp="1"/>
          </p:cNvSpPr>
          <p:nvPr>
            <p:ph type="dt" sz="half" idx="10"/>
          </p:nvPr>
        </p:nvSpPr>
        <p:spPr/>
        <p:txBody>
          <a:bodyPr/>
          <a:lstStyle/>
          <a:p>
            <a:fld id="{629EB46B-DD2A-461C-8FC0-4B168852B359}" type="datetimeFigureOut">
              <a:rPr lang="en-GB" smtClean="0"/>
              <a:t>14/07/2026</a:t>
            </a:fld>
            <a:endParaRPr lang="en-GB"/>
          </a:p>
        </p:txBody>
      </p:sp>
      <p:sp>
        <p:nvSpPr>
          <p:cNvPr id="5" name="Footer Placeholder 4">
            <a:extLst>
              <a:ext uri="{FF2B5EF4-FFF2-40B4-BE49-F238E27FC236}">
                <a16:creationId xmlns:a16="http://schemas.microsoft.com/office/drawing/2014/main" id="{CA16B4DA-F957-095D-DBE0-D7E6D95E61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E3E9D9-436C-ECA0-AC20-8ABBC9910BDB}"/>
              </a:ext>
            </a:extLst>
          </p:cNvPr>
          <p:cNvSpPr>
            <a:spLocks noGrp="1"/>
          </p:cNvSpPr>
          <p:nvPr>
            <p:ph type="sldNum" sz="quarter" idx="12"/>
          </p:nvPr>
        </p:nvSpPr>
        <p:spPr/>
        <p:txBody>
          <a:bodyPr/>
          <a:lstStyle/>
          <a:p>
            <a:fld id="{0344BFCA-A905-4BC5-890A-A3E56F5EEFF0}" type="slidenum">
              <a:rPr lang="en-GB" smtClean="0"/>
              <a:t>‹#›</a:t>
            </a:fld>
            <a:endParaRPr lang="en-GB"/>
          </a:p>
        </p:txBody>
      </p:sp>
    </p:spTree>
    <p:extLst>
      <p:ext uri="{BB962C8B-B14F-4D97-AF65-F5344CB8AC3E}">
        <p14:creationId xmlns:p14="http://schemas.microsoft.com/office/powerpoint/2010/main" val="3219463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F4FB21-B120-46CE-5AEB-A9808E56F3E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FE3E5FD-EC0B-37AF-7030-DD0E3F4C117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462EE0-83FE-D3BB-460C-11A0E1C2326F}"/>
              </a:ext>
            </a:extLst>
          </p:cNvPr>
          <p:cNvSpPr>
            <a:spLocks noGrp="1"/>
          </p:cNvSpPr>
          <p:nvPr>
            <p:ph type="dt" sz="half" idx="10"/>
          </p:nvPr>
        </p:nvSpPr>
        <p:spPr/>
        <p:txBody>
          <a:bodyPr/>
          <a:lstStyle/>
          <a:p>
            <a:fld id="{629EB46B-DD2A-461C-8FC0-4B168852B359}" type="datetimeFigureOut">
              <a:rPr lang="en-GB" smtClean="0"/>
              <a:t>14/07/2026</a:t>
            </a:fld>
            <a:endParaRPr lang="en-GB"/>
          </a:p>
        </p:txBody>
      </p:sp>
      <p:sp>
        <p:nvSpPr>
          <p:cNvPr id="5" name="Footer Placeholder 4">
            <a:extLst>
              <a:ext uri="{FF2B5EF4-FFF2-40B4-BE49-F238E27FC236}">
                <a16:creationId xmlns:a16="http://schemas.microsoft.com/office/drawing/2014/main" id="{E4F96E98-542C-917E-C624-0138E713B7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5DFC67-FF0C-5ABF-261E-BE5D8B97BE72}"/>
              </a:ext>
            </a:extLst>
          </p:cNvPr>
          <p:cNvSpPr>
            <a:spLocks noGrp="1"/>
          </p:cNvSpPr>
          <p:nvPr>
            <p:ph type="sldNum" sz="quarter" idx="12"/>
          </p:nvPr>
        </p:nvSpPr>
        <p:spPr/>
        <p:txBody>
          <a:bodyPr/>
          <a:lstStyle/>
          <a:p>
            <a:fld id="{0344BFCA-A905-4BC5-890A-A3E56F5EEFF0}" type="slidenum">
              <a:rPr lang="en-GB" smtClean="0"/>
              <a:t>‹#›</a:t>
            </a:fld>
            <a:endParaRPr lang="en-GB"/>
          </a:p>
        </p:txBody>
      </p:sp>
    </p:spTree>
    <p:extLst>
      <p:ext uri="{BB962C8B-B14F-4D97-AF65-F5344CB8AC3E}">
        <p14:creationId xmlns:p14="http://schemas.microsoft.com/office/powerpoint/2010/main" val="673982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F0D821-24ED-7EF4-19C1-821B7540FE0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35DAF4-6B44-A4CD-7F36-DD1D808FEA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E43993-F7C0-832E-60B2-EEA0B8EF0C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29EB46B-DD2A-461C-8FC0-4B168852B359}" type="datetimeFigureOut">
              <a:rPr lang="en-GB" smtClean="0"/>
              <a:t>14/07/2026</a:t>
            </a:fld>
            <a:endParaRPr lang="en-GB"/>
          </a:p>
        </p:txBody>
      </p:sp>
      <p:sp>
        <p:nvSpPr>
          <p:cNvPr id="5" name="Footer Placeholder 4">
            <a:extLst>
              <a:ext uri="{FF2B5EF4-FFF2-40B4-BE49-F238E27FC236}">
                <a16:creationId xmlns:a16="http://schemas.microsoft.com/office/drawing/2014/main" id="{C4F9A6B8-58F5-620F-4A71-5B699E6208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F0BEF53-6165-D812-2D24-0332A31C0A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44BFCA-A905-4BC5-890A-A3E56F5EEFF0}" type="slidenum">
              <a:rPr lang="en-GB" smtClean="0"/>
              <a:t>‹#›</a:t>
            </a:fld>
            <a:endParaRPr lang="en-GB"/>
          </a:p>
        </p:txBody>
      </p:sp>
    </p:spTree>
    <p:extLst>
      <p:ext uri="{BB962C8B-B14F-4D97-AF65-F5344CB8AC3E}">
        <p14:creationId xmlns:p14="http://schemas.microsoft.com/office/powerpoint/2010/main" val="637196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hyperlink" Target="https://www.rawpixel.com/search/meanin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hyperlink" Target="https://creativecommons.org/licenses/by/3.0/" TargetMode="External"/><Relationship Id="rId4" Type="http://schemas.openxmlformats.org/officeDocument/2006/relationships/hyperlink" Target="https://openlibrary-repo.ecampusontario.ca/jspui/bitstream/123456789/557/7/Communication-at-Work-1550774326.-htmlbook.htm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hyperlink" Target="https://creativecommons.org/licenses/by-sa/3.0/"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hyperlink" Target="https://openlibrary-repo.ecampusontario.ca/jspui/bitstream/123456789/525/18/Communication-for-Business-Professionals-1564507596.-htmlbook.html" TargetMode="External"/><Relationship Id="rId5" Type="http://schemas.openxmlformats.org/officeDocument/2006/relationships/image" Target="../media/image4.jpg"/><Relationship Id="rId4" Type="http://schemas.openxmlformats.org/officeDocument/2006/relationships/hyperlink" Target="https://www.simplypsychology.org/poor-communication-relationship.html"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hyperlink" Target="https://www.publicdomainpictures.net/view-image.php?image=8394&amp;picture=old-nursing-home"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cqc.org.uk/guidance-providers/regulations-enforcement/regulation-10-dignity-respect"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nmc.org.uk/standards/co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AFF8E8A3-3E80-79DD-651D-88BC67F7A2DD}"/>
              </a:ext>
            </a:extLst>
          </p:cNvPr>
          <p:cNvSpPr>
            <a:spLocks noGrp="1"/>
          </p:cNvSpPr>
          <p:nvPr>
            <p:ph type="ctrTitle"/>
          </p:nvPr>
        </p:nvSpPr>
        <p:spPr>
          <a:xfrm>
            <a:off x="838200" y="713312"/>
            <a:ext cx="4038600" cy="5431376"/>
          </a:xfrm>
        </p:spPr>
        <p:txBody>
          <a:bodyPr vert="horz" lIns="91440" tIns="45720" rIns="91440" bIns="45720" rtlCol="0" anchor="ctr">
            <a:normAutofit/>
          </a:bodyPr>
          <a:lstStyle/>
          <a:p>
            <a:pPr algn="l"/>
            <a:r>
              <a:rPr lang="en-US" sz="4400" b="1" kern="1200">
                <a:solidFill>
                  <a:schemeClr val="tx1"/>
                </a:solidFill>
                <a:latin typeface="+mj-lt"/>
                <a:ea typeface="+mj-ea"/>
                <a:cs typeface="+mj-cs"/>
              </a:rPr>
              <a:t>Self-Awareness Presentation: Communication in Health and Social Care</a:t>
            </a:r>
            <a:br>
              <a:rPr lang="en-US" sz="4400" kern="1200">
                <a:solidFill>
                  <a:schemeClr val="tx1"/>
                </a:solidFill>
                <a:latin typeface="+mj-lt"/>
                <a:ea typeface="+mj-ea"/>
                <a:cs typeface="+mj-cs"/>
              </a:rPr>
            </a:br>
            <a:endParaRPr lang="en-US" sz="4400" kern="1200">
              <a:solidFill>
                <a:schemeClr val="tx1"/>
              </a:solidFill>
              <a:latin typeface="+mj-lt"/>
              <a:ea typeface="+mj-ea"/>
              <a:cs typeface="+mj-cs"/>
            </a:endParaRPr>
          </a:p>
        </p:txBody>
      </p:sp>
      <p:sp>
        <p:nvSpPr>
          <p:cNvPr id="3" name="Subtitle 2">
            <a:extLst>
              <a:ext uri="{FF2B5EF4-FFF2-40B4-BE49-F238E27FC236}">
                <a16:creationId xmlns:a16="http://schemas.microsoft.com/office/drawing/2014/main" id="{B62E4463-EA7C-3755-F550-61B33BBA2781}"/>
              </a:ext>
            </a:extLst>
          </p:cNvPr>
          <p:cNvSpPr>
            <a:spLocks noGrp="1"/>
          </p:cNvSpPr>
          <p:nvPr>
            <p:ph type="subTitle" idx="1"/>
          </p:nvPr>
        </p:nvSpPr>
        <p:spPr>
          <a:xfrm>
            <a:off x="6095999" y="713313"/>
            <a:ext cx="5257801" cy="5431376"/>
          </a:xfrm>
        </p:spPr>
        <p:txBody>
          <a:bodyPr vert="horz" lIns="91440" tIns="45720" rIns="91440" bIns="45720" rtlCol="0" anchor="ctr">
            <a:normAutofit/>
          </a:bodyPr>
          <a:lstStyle/>
          <a:p>
            <a:pPr indent="-228600" algn="l">
              <a:buFont typeface="Arial" panose="020B0604020202020204" pitchFamily="34" charset="0"/>
              <a:buChar char="•"/>
            </a:pPr>
            <a:r>
              <a:rPr lang="en-US" sz="2000" dirty="0"/>
              <a:t>Name: Kerry wall</a:t>
            </a:r>
          </a:p>
          <a:p>
            <a:pPr indent="-228600" algn="l">
              <a:buFont typeface="Arial" panose="020B0604020202020204" pitchFamily="34" charset="0"/>
              <a:buChar char="•"/>
            </a:pPr>
            <a:r>
              <a:rPr lang="en-US" sz="2000" dirty="0"/>
              <a:t>Student Number: 2511436</a:t>
            </a:r>
          </a:p>
          <a:p>
            <a:pPr indent="-228600" algn="l">
              <a:buFont typeface="Arial" panose="020B0604020202020204" pitchFamily="34" charset="0"/>
              <a:buChar char="•"/>
            </a:pPr>
            <a:r>
              <a:rPr lang="en-US" sz="2000" dirty="0"/>
              <a:t>Module code: LCHS4009</a:t>
            </a:r>
          </a:p>
          <a:p>
            <a:pPr indent="-228600" algn="l">
              <a:buFont typeface="Arial" panose="020B0604020202020204" pitchFamily="34" charset="0"/>
              <a:buChar char="•"/>
            </a:pPr>
            <a:r>
              <a:rPr lang="en-US" sz="2000" dirty="0"/>
              <a:t>Course: Health and Social Care</a:t>
            </a:r>
          </a:p>
          <a:p>
            <a:pPr indent="-228600" algn="l">
              <a:buFont typeface="Arial" panose="020B0604020202020204" pitchFamily="34" charset="0"/>
              <a:buChar char="•"/>
            </a:pPr>
            <a:r>
              <a:rPr lang="en-US" sz="2000" dirty="0"/>
              <a:t>Component 1: Self-Awareness Presentation</a:t>
            </a:r>
          </a:p>
          <a:p>
            <a:pPr indent="-228600" algn="l">
              <a:buFont typeface="Arial" panose="020B0604020202020204" pitchFamily="34" charset="0"/>
              <a:buChar char="•"/>
            </a:pPr>
            <a:r>
              <a:rPr lang="en-US" sz="2000" dirty="0"/>
              <a:t>Skill chosen: Communication</a:t>
            </a:r>
          </a:p>
          <a:p>
            <a:pPr algn="l"/>
            <a:endParaRPr lang="en-US" sz="2000" dirty="0"/>
          </a:p>
          <a:p>
            <a:pPr indent="-228600" algn="l">
              <a:buFont typeface="Arial" panose="020B0604020202020204" pitchFamily="34" charset="0"/>
              <a:buChar char="•"/>
            </a:pPr>
            <a:endParaRPr lang="en-US" sz="2000" dirty="0"/>
          </a:p>
        </p:txBody>
      </p:sp>
    </p:spTree>
    <p:extLst>
      <p:ext uri="{BB962C8B-B14F-4D97-AF65-F5344CB8AC3E}">
        <p14:creationId xmlns:p14="http://schemas.microsoft.com/office/powerpoint/2010/main" val="1479811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4E771B7D-737E-818A-30D2-F2450C5ED422}"/>
              </a:ext>
            </a:extLst>
          </p:cNvPr>
          <p:cNvPicPr>
            <a:picLocks noGrp="1" noChangeAspect="1"/>
          </p:cNvPicPr>
          <p:nvPr>
            <p:ph sz="half"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2533" r="15081" b="-1"/>
          <a:stretch>
            <a:fillRect/>
          </a:stretch>
        </p:blipFill>
        <p:spPr>
          <a:xfrm>
            <a:off x="3306519" y="1587"/>
            <a:ext cx="4846882" cy="6856413"/>
          </a:xfrm>
          <a:custGeom>
            <a:avLst/>
            <a:gdLst/>
            <a:ahLst/>
            <a:cxnLst/>
            <a:rect l="l" t="t" r="r" b="b"/>
            <a:pathLst>
              <a:path w="5110407" h="6856413">
                <a:moveTo>
                  <a:pt x="121782" y="0"/>
                </a:moveTo>
                <a:lnTo>
                  <a:pt x="4731440" y="0"/>
                </a:lnTo>
                <a:lnTo>
                  <a:pt x="4775629" y="179775"/>
                </a:lnTo>
                <a:cubicBezTo>
                  <a:pt x="5052916" y="1415453"/>
                  <a:pt x="5165791" y="2739148"/>
                  <a:pt x="5084710" y="4108260"/>
                </a:cubicBezTo>
                <a:cubicBezTo>
                  <a:pt x="5038379" y="4890611"/>
                  <a:pt x="4930907" y="5650759"/>
                  <a:pt x="4768709" y="6381464"/>
                </a:cubicBezTo>
                <a:lnTo>
                  <a:pt x="4653290" y="6856413"/>
                </a:lnTo>
                <a:lnTo>
                  <a:pt x="0" y="6856413"/>
                </a:lnTo>
                <a:lnTo>
                  <a:pt x="21062" y="6803488"/>
                </a:lnTo>
                <a:cubicBezTo>
                  <a:pt x="355644" y="5917239"/>
                  <a:pt x="573134" y="4914171"/>
                  <a:pt x="636462" y="3844830"/>
                </a:cubicBezTo>
                <a:cubicBezTo>
                  <a:pt x="713862" y="2537857"/>
                  <a:pt x="550895" y="1302013"/>
                  <a:pt x="203879" y="236924"/>
                </a:cubicBezTo>
                <a:close/>
              </a:path>
            </a:pathLst>
          </a:custGeom>
        </p:spPr>
      </p:pic>
      <p:sp>
        <p:nvSpPr>
          <p:cNvPr id="2" name="Title 1">
            <a:extLst>
              <a:ext uri="{FF2B5EF4-FFF2-40B4-BE49-F238E27FC236}">
                <a16:creationId xmlns:a16="http://schemas.microsoft.com/office/drawing/2014/main" id="{BB827D2B-6113-5386-1581-D557632971EB}"/>
              </a:ext>
            </a:extLst>
          </p:cNvPr>
          <p:cNvSpPr>
            <a:spLocks noGrp="1"/>
          </p:cNvSpPr>
          <p:nvPr>
            <p:ph type="title"/>
          </p:nvPr>
        </p:nvSpPr>
        <p:spPr>
          <a:xfrm>
            <a:off x="481012" y="485775"/>
            <a:ext cx="2825506" cy="5719762"/>
          </a:xfrm>
        </p:spPr>
        <p:txBody>
          <a:bodyPr vert="horz" lIns="91440" tIns="45720" rIns="91440" bIns="45720" rtlCol="0" anchor="ctr">
            <a:normAutofit/>
          </a:bodyPr>
          <a:lstStyle/>
          <a:p>
            <a:r>
              <a:rPr lang="en-US" sz="3600"/>
              <a:t>Introduction </a:t>
            </a:r>
          </a:p>
        </p:txBody>
      </p:sp>
      <p:sp>
        <p:nvSpPr>
          <p:cNvPr id="4" name="Content Placeholder 3">
            <a:extLst>
              <a:ext uri="{FF2B5EF4-FFF2-40B4-BE49-F238E27FC236}">
                <a16:creationId xmlns:a16="http://schemas.microsoft.com/office/drawing/2014/main" id="{0A46F1F6-8508-C40F-5FD2-9D2347B66235}"/>
              </a:ext>
            </a:extLst>
          </p:cNvPr>
          <p:cNvSpPr>
            <a:spLocks noGrp="1"/>
          </p:cNvSpPr>
          <p:nvPr>
            <p:ph sz="half" idx="2"/>
          </p:nvPr>
        </p:nvSpPr>
        <p:spPr>
          <a:xfrm>
            <a:off x="8416925" y="485774"/>
            <a:ext cx="3292475" cy="5719763"/>
          </a:xfrm>
        </p:spPr>
        <p:txBody>
          <a:bodyPr vert="horz" lIns="91440" tIns="45720" rIns="91440" bIns="45720" rtlCol="0" anchor="ctr">
            <a:normAutofit/>
          </a:bodyPr>
          <a:lstStyle/>
          <a:p>
            <a:pPr marL="0" indent="0">
              <a:buNone/>
            </a:pPr>
            <a:r>
              <a:rPr lang="en-US" sz="1800" dirty="0"/>
              <a:t>The key skill I have chosen is communication.</a:t>
            </a:r>
          </a:p>
          <a:p>
            <a:r>
              <a:rPr lang="en-US" sz="1800" dirty="0"/>
              <a:t>Communication is used every day in health and social care.</a:t>
            </a:r>
          </a:p>
          <a:p>
            <a:r>
              <a:rPr lang="en-US" sz="1800" dirty="0"/>
              <a:t>It helps professionals understand and support service users.</a:t>
            </a:r>
          </a:p>
          <a:p>
            <a:r>
              <a:rPr lang="en-US" sz="1800" dirty="0"/>
              <a:t>It can include speaking, listening, body language and written records.</a:t>
            </a:r>
          </a:p>
          <a:p>
            <a:r>
              <a:rPr lang="en-GB" sz="1800" dirty="0"/>
              <a:t>Good communication supports dignity, respect and safe care (Care Quality Commission, 2024).</a:t>
            </a:r>
            <a:endParaRPr lang="en-US" sz="1800" dirty="0"/>
          </a:p>
          <a:p>
            <a:r>
              <a:rPr lang="en-US" sz="1800" dirty="0"/>
              <a:t>This presentation will explain why communication is important and how I would use it in practice.</a:t>
            </a:r>
          </a:p>
          <a:p>
            <a:endParaRPr lang="en-US" sz="1800" dirty="0"/>
          </a:p>
        </p:txBody>
      </p:sp>
    </p:spTree>
    <p:extLst>
      <p:ext uri="{BB962C8B-B14F-4D97-AF65-F5344CB8AC3E}">
        <p14:creationId xmlns:p14="http://schemas.microsoft.com/office/powerpoint/2010/main" val="297862719"/>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86CB98-21BA-69AB-3EB3-5FCB9EDDEC56}"/>
              </a:ext>
            </a:extLst>
          </p:cNvPr>
          <p:cNvSpPr>
            <a:spLocks noGrp="1"/>
          </p:cNvSpPr>
          <p:nvPr>
            <p:ph type="title"/>
          </p:nvPr>
        </p:nvSpPr>
        <p:spPr>
          <a:xfrm>
            <a:off x="630936" y="640080"/>
            <a:ext cx="4818888" cy="1481328"/>
          </a:xfrm>
        </p:spPr>
        <p:txBody>
          <a:bodyPr vert="horz" lIns="91440" tIns="45720" rIns="91440" bIns="45720" rtlCol="0" anchor="b">
            <a:normAutofit/>
          </a:bodyPr>
          <a:lstStyle/>
          <a:p>
            <a:r>
              <a:rPr lang="en-US" sz="5000" kern="1200">
                <a:solidFill>
                  <a:schemeClr val="tx1"/>
                </a:solidFill>
                <a:latin typeface="+mj-lt"/>
                <a:ea typeface="+mj-ea"/>
                <a:cs typeface="+mj-cs"/>
              </a:rPr>
              <a:t>What is communication </a:t>
            </a:r>
          </a:p>
        </p:txBody>
      </p:sp>
      <p:sp>
        <p:nvSpPr>
          <p:cNvPr id="14"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25BC05B-A245-ABF9-250F-0A0D9872A407}"/>
              </a:ext>
            </a:extLst>
          </p:cNvPr>
          <p:cNvSpPr>
            <a:spLocks noGrp="1"/>
          </p:cNvSpPr>
          <p:nvPr>
            <p:ph sz="half" idx="1"/>
          </p:nvPr>
        </p:nvSpPr>
        <p:spPr>
          <a:xfrm>
            <a:off x="630936" y="2660904"/>
            <a:ext cx="4818888" cy="3547872"/>
          </a:xfrm>
        </p:spPr>
        <p:txBody>
          <a:bodyPr vert="horz" lIns="91440" tIns="45720" rIns="91440" bIns="45720" rtlCol="0" anchor="t">
            <a:normAutofit/>
          </a:bodyPr>
          <a:lstStyle/>
          <a:p>
            <a:r>
              <a:rPr lang="en-US" sz="1700" dirty="0"/>
              <a:t>Communication is how people share information, feelings, needs and ideas.</a:t>
            </a:r>
          </a:p>
          <a:p>
            <a:r>
              <a:rPr lang="en-US" sz="1700" dirty="0"/>
              <a:t>It can be verbal, non-verbal or written.</a:t>
            </a:r>
          </a:p>
          <a:p>
            <a:r>
              <a:rPr lang="en-US" sz="1700" dirty="0"/>
              <a:t>Verbal communication includes speaking clearly and respectfully.</a:t>
            </a:r>
          </a:p>
          <a:p>
            <a:r>
              <a:rPr lang="en-US" sz="1700" dirty="0"/>
              <a:t>Non-verbal communication includes eye contact, facial expressions and body language.</a:t>
            </a:r>
          </a:p>
          <a:p>
            <a:r>
              <a:rPr lang="en-US" sz="1700" dirty="0"/>
              <a:t>Written communication includes care notes, reports and records.</a:t>
            </a:r>
          </a:p>
          <a:p>
            <a:r>
              <a:rPr lang="en-GB" sz="1800" dirty="0"/>
              <a:t>Active listening means listening carefully and showing understanding (Egan, 2019).</a:t>
            </a:r>
            <a:endParaRPr lang="en-US" sz="1700" dirty="0"/>
          </a:p>
        </p:txBody>
      </p:sp>
      <p:pic>
        <p:nvPicPr>
          <p:cNvPr id="6" name="Content Placeholder 5">
            <a:extLst>
              <a:ext uri="{FF2B5EF4-FFF2-40B4-BE49-F238E27FC236}">
                <a16:creationId xmlns:a16="http://schemas.microsoft.com/office/drawing/2014/main" id="{C6EBAC17-31C7-B8B1-DE21-C16853CC2DEF}"/>
              </a:ext>
            </a:extLst>
          </p:cNvPr>
          <p:cNvPicPr>
            <a:picLocks noGrp="1" noChangeAspect="1"/>
          </p:cNvPicPr>
          <p:nvPr>
            <p:ph sz="half" idx="2"/>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99048" y="1627541"/>
            <a:ext cx="5458968" cy="3602918"/>
          </a:xfrm>
          <a:prstGeom prst="rect">
            <a:avLst/>
          </a:prstGeom>
        </p:spPr>
      </p:pic>
      <p:sp>
        <p:nvSpPr>
          <p:cNvPr id="7" name="TextBox 6">
            <a:extLst>
              <a:ext uri="{FF2B5EF4-FFF2-40B4-BE49-F238E27FC236}">
                <a16:creationId xmlns:a16="http://schemas.microsoft.com/office/drawing/2014/main" id="{E385120F-BF89-C1A5-99FF-56A32B66F877}"/>
              </a:ext>
            </a:extLst>
          </p:cNvPr>
          <p:cNvSpPr txBox="1"/>
          <p:nvPr/>
        </p:nvSpPr>
        <p:spPr>
          <a:xfrm>
            <a:off x="9260592" y="5030404"/>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openlibrary-repo.ecampusontario.ca/jspui/bitstream/123456789/557/7/Communication-at-Work-1550774326.-htmlbook.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3333715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3113EE-0B1C-79B1-6994-6DD82F41ECAA}"/>
              </a:ext>
            </a:extLst>
          </p:cNvPr>
          <p:cNvSpPr>
            <a:spLocks noGrp="1"/>
          </p:cNvSpPr>
          <p:nvPr>
            <p:ph type="title"/>
          </p:nvPr>
        </p:nvSpPr>
        <p:spPr>
          <a:xfrm>
            <a:off x="6392583" y="501651"/>
            <a:ext cx="4434720" cy="1716255"/>
          </a:xfrm>
        </p:spPr>
        <p:txBody>
          <a:bodyPr vert="horz" lIns="91440" tIns="45720" rIns="91440" bIns="45720" rtlCol="0" anchor="b">
            <a:normAutofit/>
          </a:bodyPr>
          <a:lstStyle/>
          <a:p>
            <a:r>
              <a:rPr lang="en-US" sz="3500" b="1" kern="1200">
                <a:solidFill>
                  <a:schemeClr val="tx1"/>
                </a:solidFill>
                <a:latin typeface="+mj-lt"/>
                <a:ea typeface="+mj-ea"/>
                <a:cs typeface="+mj-cs"/>
              </a:rPr>
              <a:t>Why Communication is Important</a:t>
            </a:r>
            <a:br>
              <a:rPr lang="en-US" sz="3500" kern="1200">
                <a:solidFill>
                  <a:schemeClr val="tx1"/>
                </a:solidFill>
                <a:latin typeface="+mj-lt"/>
                <a:ea typeface="+mj-ea"/>
                <a:cs typeface="+mj-cs"/>
              </a:rPr>
            </a:br>
            <a:endParaRPr lang="en-US" sz="3500" kern="1200">
              <a:solidFill>
                <a:schemeClr val="tx1"/>
              </a:solidFill>
              <a:latin typeface="+mj-lt"/>
              <a:ea typeface="+mj-ea"/>
              <a:cs typeface="+mj-cs"/>
            </a:endParaRPr>
          </a:p>
        </p:txBody>
      </p:sp>
      <p:sp>
        <p:nvSpPr>
          <p:cNvPr id="16" name="Rectangle 15">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480697BF-4E33-3D67-0167-F1BAA6A3132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10334" b="3295"/>
          <a:stretch>
            <a:fillRect/>
          </a:stretch>
        </p:blipFill>
        <p:spPr>
          <a:xfrm>
            <a:off x="279143" y="299508"/>
            <a:ext cx="5221625" cy="3010397"/>
          </a:xfrm>
          <a:prstGeom prst="rect">
            <a:avLst/>
          </a:prstGeom>
        </p:spPr>
      </p:pic>
      <p:pic>
        <p:nvPicPr>
          <p:cNvPr id="6" name="Content Placeholder 5">
            <a:extLst>
              <a:ext uri="{FF2B5EF4-FFF2-40B4-BE49-F238E27FC236}">
                <a16:creationId xmlns:a16="http://schemas.microsoft.com/office/drawing/2014/main" id="{CD25D0E8-8CF2-BCCA-A4EB-06BE4A21768F}"/>
              </a:ext>
            </a:extLst>
          </p:cNvPr>
          <p:cNvPicPr>
            <a:picLocks noGrp="1" noChangeAspect="1"/>
          </p:cNvPicPr>
          <p:nvPr>
            <p:ph sz="half" idx="1"/>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b="23130"/>
          <a:stretch>
            <a:fillRect/>
          </a:stretch>
        </p:blipFill>
        <p:spPr>
          <a:xfrm>
            <a:off x="279143" y="3548095"/>
            <a:ext cx="5221625" cy="3010397"/>
          </a:xfrm>
          <a:prstGeom prst="rect">
            <a:avLst/>
          </a:prstGeom>
        </p:spPr>
      </p:pic>
      <p:sp>
        <p:nvSpPr>
          <p:cNvPr id="4" name="Content Placeholder 3">
            <a:extLst>
              <a:ext uri="{FF2B5EF4-FFF2-40B4-BE49-F238E27FC236}">
                <a16:creationId xmlns:a16="http://schemas.microsoft.com/office/drawing/2014/main" id="{674390D1-7F84-73C2-BE6E-7E0782E53199}"/>
              </a:ext>
            </a:extLst>
          </p:cNvPr>
          <p:cNvSpPr>
            <a:spLocks noGrp="1"/>
          </p:cNvSpPr>
          <p:nvPr>
            <p:ph sz="half" idx="2"/>
          </p:nvPr>
        </p:nvSpPr>
        <p:spPr>
          <a:xfrm>
            <a:off x="6392583" y="1870364"/>
            <a:ext cx="4434721" cy="4485985"/>
          </a:xfrm>
        </p:spPr>
        <p:txBody>
          <a:bodyPr vert="horz" lIns="91440" tIns="45720" rIns="91440" bIns="45720" rtlCol="0" anchor="t">
            <a:normAutofit/>
          </a:bodyPr>
          <a:lstStyle/>
          <a:p>
            <a:r>
              <a:rPr lang="en-US" sz="1800" dirty="0"/>
              <a:t>Builds trust with service users.</a:t>
            </a:r>
          </a:p>
          <a:p>
            <a:r>
              <a:rPr lang="en-US" sz="1800" dirty="0"/>
              <a:t>Helps professionals understand individual needs.</a:t>
            </a:r>
          </a:p>
          <a:p>
            <a:r>
              <a:rPr lang="en-US" sz="1800" dirty="0"/>
              <a:t>Reduces mistakes and confusion.</a:t>
            </a:r>
          </a:p>
          <a:p>
            <a:r>
              <a:rPr lang="en-US" sz="1800" dirty="0"/>
              <a:t>Supports safeguarding and accurate reporting.</a:t>
            </a:r>
          </a:p>
          <a:p>
            <a:r>
              <a:rPr lang="en-GB" sz="1800" dirty="0"/>
              <a:t>Promotes dignity, respect and person-centred care (Care Quality Commission, 2024).</a:t>
            </a:r>
            <a:endParaRPr lang="en-US" sz="1800" dirty="0"/>
          </a:p>
          <a:p>
            <a:r>
              <a:rPr lang="en-US" sz="1800" dirty="0"/>
              <a:t>Poor communication can lead to distress or unsafe care.</a:t>
            </a:r>
          </a:p>
          <a:p>
            <a:r>
              <a:rPr lang="en-GB" sz="1800" dirty="0"/>
              <a:t>Improves teamwork between professionals (Nursing and Midwifery Council, 2018).</a:t>
            </a:r>
            <a:endParaRPr lang="en-US" sz="1800" dirty="0"/>
          </a:p>
          <a:p>
            <a:endParaRPr lang="en-US" sz="1700" dirty="0">
              <a:solidFill>
                <a:schemeClr val="tx1">
                  <a:alpha val="80000"/>
                </a:schemeClr>
              </a:solidFill>
            </a:endParaRP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3893"/>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6ABC75B8-BFE0-8EF4-7683-CE682BB4B601}"/>
              </a:ext>
            </a:extLst>
          </p:cNvPr>
          <p:cNvSpPr txBox="1"/>
          <p:nvPr/>
        </p:nvSpPr>
        <p:spPr>
          <a:xfrm>
            <a:off x="3068692" y="6358437"/>
            <a:ext cx="243207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6" tooltip="https://openlibrary-repo.ecampusontario.ca/jspui/bitstream/123456789/525/18/Communication-for-Business-Professionals-1564507596.-htmlbook.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7"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801116883"/>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285BFB-BA5A-827A-845E-96E55EC670AA}"/>
              </a:ext>
            </a:extLst>
          </p:cNvPr>
          <p:cNvSpPr>
            <a:spLocks noGrp="1"/>
          </p:cNvSpPr>
          <p:nvPr>
            <p:ph type="title"/>
          </p:nvPr>
        </p:nvSpPr>
        <p:spPr>
          <a:xfrm>
            <a:off x="1245072" y="1289765"/>
            <a:ext cx="3651101" cy="4270963"/>
          </a:xfrm>
        </p:spPr>
        <p:txBody>
          <a:bodyPr anchor="ctr">
            <a:normAutofit/>
          </a:bodyPr>
          <a:lstStyle/>
          <a:p>
            <a:pPr algn="ctr"/>
            <a:r>
              <a:rPr lang="en-GB" sz="3900" b="1">
                <a:solidFill>
                  <a:srgbClr val="FFFFFF"/>
                </a:solidFill>
              </a:rPr>
              <a:t>Communication in Professional Practice</a:t>
            </a:r>
            <a:br>
              <a:rPr lang="en-GB" sz="3900">
                <a:solidFill>
                  <a:srgbClr val="FFFFFF"/>
                </a:solidFill>
              </a:rPr>
            </a:br>
            <a:endParaRPr lang="en-GB" sz="3900">
              <a:solidFill>
                <a:srgbClr val="FFFFFF"/>
              </a:solidFill>
            </a:endParaRP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23" name="Content Placeholder 2">
            <a:extLst>
              <a:ext uri="{FF2B5EF4-FFF2-40B4-BE49-F238E27FC236}">
                <a16:creationId xmlns:a16="http://schemas.microsoft.com/office/drawing/2014/main" id="{2FB4BBAB-D3A7-8F8E-E504-AC9CB7D1A653}"/>
              </a:ext>
            </a:extLst>
          </p:cNvPr>
          <p:cNvSpPr>
            <a:spLocks noGrp="1"/>
          </p:cNvSpPr>
          <p:nvPr>
            <p:ph idx="1"/>
          </p:nvPr>
        </p:nvSpPr>
        <p:spPr>
          <a:xfrm>
            <a:off x="6297233" y="518400"/>
            <a:ext cx="4771607" cy="5837949"/>
          </a:xfrm>
        </p:spPr>
        <p:txBody>
          <a:bodyPr anchor="ctr">
            <a:normAutofit/>
          </a:bodyPr>
          <a:lstStyle/>
          <a:p>
            <a:r>
              <a:rPr lang="en-GB" sz="2000" dirty="0"/>
              <a:t>Communication should be clear and respectful (Nursing and Midwifery Council, 2018).</a:t>
            </a:r>
            <a:endParaRPr lang="en-GB" sz="2000" dirty="0">
              <a:solidFill>
                <a:schemeClr val="tx1">
                  <a:alpha val="80000"/>
                </a:schemeClr>
              </a:solidFill>
            </a:endParaRPr>
          </a:p>
          <a:p>
            <a:r>
              <a:rPr lang="en-GB" sz="2000" dirty="0">
                <a:solidFill>
                  <a:schemeClr val="tx1">
                    <a:alpha val="80000"/>
                  </a:schemeClr>
                </a:solidFill>
              </a:rPr>
              <a:t>Information should be kept confidential.</a:t>
            </a:r>
          </a:p>
          <a:p>
            <a:r>
              <a:rPr lang="en-GB" sz="2000" dirty="0">
                <a:solidFill>
                  <a:schemeClr val="tx1">
                    <a:alpha val="80000"/>
                  </a:schemeClr>
                </a:solidFill>
              </a:rPr>
              <a:t>Professionals should communicate in a non-judgemental way.</a:t>
            </a:r>
          </a:p>
          <a:p>
            <a:r>
              <a:rPr lang="en-GB" sz="2000" dirty="0">
                <a:solidFill>
                  <a:schemeClr val="tx1">
                    <a:alpha val="80000"/>
                  </a:schemeClr>
                </a:solidFill>
              </a:rPr>
              <a:t>Communication should be person-centred.</a:t>
            </a:r>
          </a:p>
          <a:p>
            <a:r>
              <a:rPr lang="en-GB" sz="2000" dirty="0">
                <a:solidFill>
                  <a:schemeClr val="tx1">
                    <a:alpha val="80000"/>
                  </a:schemeClr>
                </a:solidFill>
              </a:rPr>
              <a:t>The approach should be adapted to the individual.</a:t>
            </a:r>
          </a:p>
          <a:p>
            <a:r>
              <a:rPr lang="en-GB" sz="2000" dirty="0">
                <a:solidFill>
                  <a:schemeClr val="tx1">
                    <a:alpha val="80000"/>
                  </a:schemeClr>
                </a:solidFill>
              </a:rPr>
              <a:t>Age, disability, language, culture and emotional state should be considered.</a:t>
            </a:r>
          </a:p>
          <a:p>
            <a:endParaRPr lang="en-GB" sz="2000" dirty="0">
              <a:solidFill>
                <a:schemeClr val="tx1">
                  <a:alpha val="80000"/>
                </a:schemeClr>
              </a:solidFill>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178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C4E17B-E1E9-167D-C3E7-10E41EDDC6B1}"/>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b="1"/>
              <a:t>Practical Example in a Care Setting</a:t>
            </a:r>
            <a:br>
              <a:rPr lang="en-US" sz="4600"/>
            </a:br>
            <a:endParaRPr lang="en-US" sz="4600"/>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156AA2E-2D4F-1256-2252-E53B3CDC2451}"/>
              </a:ext>
            </a:extLst>
          </p:cNvPr>
          <p:cNvSpPr>
            <a:spLocks noGrp="1"/>
          </p:cNvSpPr>
          <p:nvPr>
            <p:ph sz="half" idx="1"/>
          </p:nvPr>
        </p:nvSpPr>
        <p:spPr>
          <a:xfrm>
            <a:off x="572493" y="2071316"/>
            <a:ext cx="6713552" cy="4119172"/>
          </a:xfrm>
        </p:spPr>
        <p:txBody>
          <a:bodyPr vert="horz" lIns="91440" tIns="45720" rIns="91440" bIns="45720" rtlCol="0" anchor="t">
            <a:normAutofit/>
          </a:bodyPr>
          <a:lstStyle/>
          <a:p>
            <a:pPr marL="0" indent="0">
              <a:buNone/>
            </a:pPr>
            <a:r>
              <a:rPr lang="en-US" sz="2200" b="1" dirty="0"/>
              <a:t>Example: Supporting an elderly service user in a care home who refuses personal care.</a:t>
            </a:r>
            <a:endParaRPr lang="en-US" sz="2200" dirty="0"/>
          </a:p>
          <a:p>
            <a:r>
              <a:rPr lang="en-US" sz="2000" dirty="0"/>
              <a:t>Speak calmly and respectfully.</a:t>
            </a:r>
          </a:p>
          <a:p>
            <a:r>
              <a:rPr lang="en-US" sz="2000" dirty="0"/>
              <a:t>Ask open questions, such as “Can you tell me what is upsetting you?”</a:t>
            </a:r>
          </a:p>
          <a:p>
            <a:r>
              <a:rPr lang="en-US" sz="2000" dirty="0"/>
              <a:t>Listen without interrupting.</a:t>
            </a:r>
          </a:p>
          <a:p>
            <a:r>
              <a:rPr lang="en-US" sz="2000" dirty="0"/>
              <a:t>Watch body language and facial expressions.</a:t>
            </a:r>
          </a:p>
          <a:p>
            <a:r>
              <a:rPr lang="en-US" sz="2000" dirty="0"/>
              <a:t>Give the person time to respond.</a:t>
            </a:r>
          </a:p>
          <a:p>
            <a:r>
              <a:rPr lang="en-US" sz="2000" dirty="0"/>
              <a:t>Explain what I am doing before providing care.</a:t>
            </a:r>
          </a:p>
          <a:p>
            <a:r>
              <a:rPr lang="en-GB" sz="2000" dirty="0"/>
              <a:t>Record and report concerns to senior staff (Nursing and Midwifery Council, 2018</a:t>
            </a:r>
            <a:r>
              <a:rPr lang="en-GB" sz="2400" dirty="0"/>
              <a:t>).</a:t>
            </a:r>
            <a:endParaRPr lang="en-US" sz="2200" dirty="0"/>
          </a:p>
        </p:txBody>
      </p:sp>
      <p:pic>
        <p:nvPicPr>
          <p:cNvPr id="9" name="Content Placeholder 8">
            <a:extLst>
              <a:ext uri="{FF2B5EF4-FFF2-40B4-BE49-F238E27FC236}">
                <a16:creationId xmlns:a16="http://schemas.microsoft.com/office/drawing/2014/main" id="{471D1C18-F83A-F44B-C655-A4A5B22E5388}"/>
              </a:ext>
            </a:extLst>
          </p:cNvPr>
          <p:cNvPicPr>
            <a:picLocks noGrp="1" noChangeAspect="1"/>
          </p:cNvPicPr>
          <p:nvPr>
            <p:ph sz="half" idx="2"/>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0319" r="15398"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892276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05E63B-4A97-70CF-50A1-35ABEEBFDF52}"/>
              </a:ext>
            </a:extLst>
          </p:cNvPr>
          <p:cNvSpPr>
            <a:spLocks noGrp="1"/>
          </p:cNvSpPr>
          <p:nvPr>
            <p:ph type="title"/>
          </p:nvPr>
        </p:nvSpPr>
        <p:spPr>
          <a:xfrm>
            <a:off x="686834" y="1153572"/>
            <a:ext cx="3200400" cy="4461163"/>
          </a:xfrm>
        </p:spPr>
        <p:txBody>
          <a:bodyPr>
            <a:normAutofit/>
          </a:bodyPr>
          <a:lstStyle/>
          <a:p>
            <a:r>
              <a:rPr lang="en-GB" b="1" dirty="0">
                <a:solidFill>
                  <a:srgbClr val="FFFFFF"/>
                </a:solidFill>
              </a:rPr>
              <a:t>My Self-Awareness and Conclusion</a:t>
            </a:r>
            <a:br>
              <a:rPr lang="en-GB" dirty="0">
                <a:solidFill>
                  <a:srgbClr val="FFFFFF"/>
                </a:solidFill>
              </a:rPr>
            </a:br>
            <a:endParaRPr lang="en-GB" dirty="0">
              <a:solidFill>
                <a:srgbClr val="FFFFFF"/>
              </a:solidFill>
            </a:endParaRPr>
          </a:p>
        </p:txBody>
      </p:sp>
      <p:sp>
        <p:nvSpPr>
          <p:cNvPr id="24" name="Arc 2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141F20E-FCE4-7D2B-79E7-A20E3EB734FD}"/>
              </a:ext>
            </a:extLst>
          </p:cNvPr>
          <p:cNvSpPr>
            <a:spLocks noGrp="1"/>
          </p:cNvSpPr>
          <p:nvPr>
            <p:ph idx="1"/>
          </p:nvPr>
        </p:nvSpPr>
        <p:spPr>
          <a:xfrm>
            <a:off x="4447308" y="591344"/>
            <a:ext cx="6906491" cy="5585619"/>
          </a:xfrm>
        </p:spPr>
        <p:txBody>
          <a:bodyPr anchor="ctr">
            <a:normAutofit/>
          </a:bodyPr>
          <a:lstStyle/>
          <a:p>
            <a:r>
              <a:rPr lang="en-GB" sz="1500" b="1" dirty="0"/>
              <a:t>My strengths:</a:t>
            </a:r>
            <a:endParaRPr lang="en-GB" sz="1500" dirty="0"/>
          </a:p>
          <a:p>
            <a:r>
              <a:rPr lang="en-GB" sz="1500" dirty="0"/>
              <a:t>I am caring and approachable.</a:t>
            </a:r>
          </a:p>
          <a:p>
            <a:r>
              <a:rPr lang="en-GB" sz="1500" dirty="0"/>
              <a:t>I can listen to people and show empathy.</a:t>
            </a:r>
          </a:p>
          <a:p>
            <a:r>
              <a:rPr lang="en-GB" sz="1500" dirty="0"/>
              <a:t>I try to understand how others may be feeling.</a:t>
            </a:r>
          </a:p>
          <a:p>
            <a:r>
              <a:rPr lang="en-GB" sz="1500" b="1" dirty="0"/>
              <a:t>Areas I can improve:</a:t>
            </a:r>
            <a:endParaRPr lang="en-GB" sz="1500" dirty="0"/>
          </a:p>
          <a:p>
            <a:r>
              <a:rPr lang="en-GB" sz="1500" dirty="0"/>
              <a:t>Building confidence when speaking professionally.</a:t>
            </a:r>
          </a:p>
          <a:p>
            <a:r>
              <a:rPr lang="en-GB" sz="1500" dirty="0"/>
              <a:t>Using clearer professional language.</a:t>
            </a:r>
          </a:p>
          <a:p>
            <a:r>
              <a:rPr lang="en-GB" sz="1500" dirty="0"/>
              <a:t>Making written notes detailed and accurate.</a:t>
            </a:r>
          </a:p>
          <a:p>
            <a:r>
              <a:rPr lang="en-GB" sz="1500" dirty="0"/>
              <a:t>Staying calm during stressful situations.</a:t>
            </a:r>
          </a:p>
          <a:p>
            <a:r>
              <a:rPr lang="en-GB" sz="1500" b="1" dirty="0"/>
              <a:t>Conclusion:</a:t>
            </a:r>
            <a:endParaRPr lang="en-GB" sz="1500" dirty="0"/>
          </a:p>
          <a:p>
            <a:r>
              <a:rPr lang="en-GB" sz="1500" dirty="0"/>
              <a:t>Communication is essential in health and social care.</a:t>
            </a:r>
          </a:p>
          <a:p>
            <a:r>
              <a:rPr lang="en-GB" sz="1600" dirty="0"/>
              <a:t>It supports safe, respectful and person-centred care (Care Quality Commission, 2024).</a:t>
            </a:r>
            <a:endParaRPr lang="en-GB" sz="1500" dirty="0"/>
          </a:p>
          <a:p>
            <a:r>
              <a:rPr lang="en-GB" sz="1500" dirty="0"/>
              <a:t>It helps build trust and understand service users’ needs.</a:t>
            </a:r>
          </a:p>
          <a:p>
            <a:r>
              <a:rPr lang="en-GB" sz="1500" dirty="0"/>
              <a:t>It reduces mistakes and improves teamwork.</a:t>
            </a:r>
          </a:p>
          <a:p>
            <a:r>
              <a:rPr lang="en-GB" sz="1500" dirty="0"/>
              <a:t>Improving this skill will help me become more confident in professional practice.</a:t>
            </a:r>
          </a:p>
          <a:p>
            <a:endParaRPr lang="en-GB" sz="1500" dirty="0"/>
          </a:p>
        </p:txBody>
      </p:sp>
    </p:spTree>
    <p:extLst>
      <p:ext uri="{BB962C8B-B14F-4D97-AF65-F5344CB8AC3E}">
        <p14:creationId xmlns:p14="http://schemas.microsoft.com/office/powerpoint/2010/main" val="2661294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5A827-2573-4C20-A165-11EB2E38F1A6}"/>
              </a:ext>
            </a:extLst>
          </p:cNvPr>
          <p:cNvSpPr>
            <a:spLocks noGrp="1"/>
          </p:cNvSpPr>
          <p:nvPr>
            <p:ph type="title"/>
          </p:nvPr>
        </p:nvSpPr>
        <p:spPr/>
        <p:txBody>
          <a:bodyPr/>
          <a:lstStyle/>
          <a:p>
            <a:r>
              <a:rPr lang="en-GB" b="1" dirty="0"/>
              <a:t>References</a:t>
            </a:r>
            <a:br>
              <a:rPr lang="en-GB" dirty="0"/>
            </a:br>
            <a:endParaRPr lang="en-GB" dirty="0"/>
          </a:p>
        </p:txBody>
      </p:sp>
      <p:sp>
        <p:nvSpPr>
          <p:cNvPr id="3" name="Content Placeholder 2">
            <a:extLst>
              <a:ext uri="{FF2B5EF4-FFF2-40B4-BE49-F238E27FC236}">
                <a16:creationId xmlns:a16="http://schemas.microsoft.com/office/drawing/2014/main" id="{456EC7BC-0EA0-7F69-2286-240C7EA8A57F}"/>
              </a:ext>
            </a:extLst>
          </p:cNvPr>
          <p:cNvSpPr>
            <a:spLocks noGrp="1"/>
          </p:cNvSpPr>
          <p:nvPr>
            <p:ph idx="1"/>
          </p:nvPr>
        </p:nvSpPr>
        <p:spPr/>
        <p:txBody>
          <a:bodyPr>
            <a:normAutofit lnSpcReduction="10000"/>
          </a:bodyPr>
          <a:lstStyle/>
          <a:p>
            <a:r>
              <a:rPr lang="en-GB" dirty="0"/>
              <a:t>Care Quality Commission (2024) </a:t>
            </a:r>
            <a:r>
              <a:rPr lang="en-GB" i="1" dirty="0"/>
              <a:t>Regulation 10: Dignity and respect</a:t>
            </a:r>
            <a:r>
              <a:rPr lang="en-GB" dirty="0"/>
              <a:t>. Available at: </a:t>
            </a:r>
            <a:r>
              <a:rPr lang="en-GB" dirty="0">
                <a:hlinkClick r:id="rId3"/>
              </a:rPr>
              <a:t>https://www.cqc.org.uk/guidance-providers/regulations-enforcement/regulation-10-dignity-respect</a:t>
            </a:r>
            <a:r>
              <a:rPr lang="en-GB" dirty="0"/>
              <a:t> Accessed: 12 July 2026.</a:t>
            </a:r>
          </a:p>
          <a:p>
            <a:r>
              <a:rPr lang="en-GB" dirty="0"/>
              <a:t>Egan, G. (2019) </a:t>
            </a:r>
            <a:r>
              <a:rPr lang="en-GB" i="1" dirty="0"/>
              <a:t>The Skilled Helper: A Problem-Management and Opportunity-Development Approach to Helping</a:t>
            </a:r>
            <a:r>
              <a:rPr lang="en-GB" dirty="0"/>
              <a:t>. 11th edn. Boston: Cengage Learning.</a:t>
            </a:r>
          </a:p>
          <a:p>
            <a:r>
              <a:rPr lang="en-GB" dirty="0"/>
              <a:t>Nursing and Midwifery Council (2018) </a:t>
            </a:r>
            <a:r>
              <a:rPr lang="en-GB" i="1" dirty="0"/>
              <a:t>The Code: Professional standards of practice and behaviour for nurses, midwives and nursing associates</a:t>
            </a:r>
            <a:r>
              <a:rPr lang="en-GB" dirty="0"/>
              <a:t>. London: NMC. Available at: </a:t>
            </a:r>
            <a:r>
              <a:rPr lang="en-GB" dirty="0">
                <a:hlinkClick r:id="rId4"/>
              </a:rPr>
              <a:t>https://www.nmc.org.uk/standards/code/</a:t>
            </a:r>
            <a:r>
              <a:rPr lang="en-GB" dirty="0"/>
              <a:t> Accessed: 13 July 2026.</a:t>
            </a:r>
          </a:p>
          <a:p>
            <a:endParaRPr lang="en-GB" dirty="0"/>
          </a:p>
        </p:txBody>
      </p:sp>
    </p:spTree>
    <p:extLst>
      <p:ext uri="{BB962C8B-B14F-4D97-AF65-F5344CB8AC3E}">
        <p14:creationId xmlns:p14="http://schemas.microsoft.com/office/powerpoint/2010/main" val="2233234318"/>
      </p:ext>
    </p:extLst>
  </p:cSld>
  <p:clrMapOvr>
    <a:masterClrMapping/>
  </p:clrMapOvr>
  <p:transition spd="slow">
    <p:randomBar dir="vert"/>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1565</Words>
  <Application>Microsoft Office PowerPoint</Application>
  <PresentationFormat>Widescreen</PresentationFormat>
  <Paragraphs>82</Paragraphs>
  <Slides>8</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Aptos Display</vt:lpstr>
      <vt:lpstr>Arial</vt:lpstr>
      <vt:lpstr>Office Theme</vt:lpstr>
      <vt:lpstr>Self-Awareness Presentation: Communication in Health and Social Care </vt:lpstr>
      <vt:lpstr>Introduction </vt:lpstr>
      <vt:lpstr>What is communication </vt:lpstr>
      <vt:lpstr>Why Communication is Important </vt:lpstr>
      <vt:lpstr>Communication in Professional Practice </vt:lpstr>
      <vt:lpstr>Practical Example in a Care Setting </vt:lpstr>
      <vt:lpstr>My Self-Awareness and 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Kerry Wall (2511436)</dc:creator>
  <cp:lastModifiedBy>Kerry Wall (2511436)</cp:lastModifiedBy>
  <cp:revision>3</cp:revision>
  <dcterms:created xsi:type="dcterms:W3CDTF">2026-07-08T12:47:26Z</dcterms:created>
  <dcterms:modified xsi:type="dcterms:W3CDTF">2026-07-20T21:02:13Z</dcterms:modified>
</cp:coreProperties>
</file>