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8" autoAdjust="0"/>
    <p:restoredTop sz="77518" autoAdjust="0"/>
  </p:normalViewPr>
  <p:slideViewPr>
    <p:cSldViewPr snapToGrid="0">
      <p:cViewPr varScale="1">
        <p:scale>
          <a:sx n="87" d="100"/>
          <a:sy n="87" d="100"/>
        </p:scale>
        <p:origin x="158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FCADEE-7BED-4B52-A548-A3F3D687E883}" type="datetimeFigureOut">
              <a:rPr lang="en-GB" smtClean="0"/>
              <a:t>10/09/2020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58C9D6-9A98-41EA-9128-A5E19BC4810A}" type="slidenum">
              <a:rPr lang="en-GB" smtClean="0"/>
              <a:t>‹#›</a:t>
            </a:fld>
            <a:endParaRPr lang="en-GB"/>
          </a:p>
        </p:txBody>
      </p:sp>
    </p:spTree>
    <p:extLst>
      <p:ext uri="{BB962C8B-B14F-4D97-AF65-F5344CB8AC3E}">
        <p14:creationId xmlns:p14="http://schemas.microsoft.com/office/powerpoint/2010/main" val="5496260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Hafod</a:t>
            </a:r>
            <a:r>
              <a:rPr lang="en-GB" dirty="0"/>
              <a:t> and the lower Swansea Valley lay outside the limits of the borough of Swansea until 1835, but the area acted as one of the principal engines that enabled Swansea to become ‘the metropolis of South Wales.’1 ‘For its advancement and almost unprecedented commercial prosperity, the place is not less indebted to the mineral treasures abounding in its neighbourhood than to its highly advantageous maritime situation. The vast stores of coal, culm, ironstone limestone, rotten-stone, flags, fire-clay and other mineral productions, combined with its local facilities of intercourse with the sea… led to the establishment of furnaces for the smelting of copper-ore, which were conducted with such complete success, that Swansea soon became the principal seat of the copper trade of Great Britain.’2 Although it was the copper industry that drove the dramatic growth of Swansea, it was the combination of mineral resources in the hinterland and the advantages of a maritime location on a navigable estuary that made its environs the chosen place for the establishment of the copper industry. These resources of course encouraged other industries and activities. </a:t>
            </a:r>
          </a:p>
        </p:txBody>
      </p:sp>
      <p:sp>
        <p:nvSpPr>
          <p:cNvPr id="4" name="Slide Number Placeholder 3"/>
          <p:cNvSpPr>
            <a:spLocks noGrp="1"/>
          </p:cNvSpPr>
          <p:nvPr>
            <p:ph type="sldNum" sz="quarter" idx="5"/>
          </p:nvPr>
        </p:nvSpPr>
        <p:spPr/>
        <p:txBody>
          <a:bodyPr/>
          <a:lstStyle/>
          <a:p>
            <a:fld id="{7E58C9D6-9A98-41EA-9128-A5E19BC4810A}" type="slidenum">
              <a:rPr lang="en-GB" smtClean="0"/>
              <a:t>2</a:t>
            </a:fld>
            <a:endParaRPr lang="en-GB"/>
          </a:p>
        </p:txBody>
      </p:sp>
    </p:spTree>
    <p:extLst>
      <p:ext uri="{BB962C8B-B14F-4D97-AF65-F5344CB8AC3E}">
        <p14:creationId xmlns:p14="http://schemas.microsoft.com/office/powerpoint/2010/main" val="39510881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58C9D6-9A98-41EA-9128-A5E19BC4810A}" type="slidenum">
              <a:rPr lang="en-GB" smtClean="0"/>
              <a:t>3</a:t>
            </a:fld>
            <a:endParaRPr lang="en-GB"/>
          </a:p>
        </p:txBody>
      </p:sp>
    </p:spTree>
    <p:extLst>
      <p:ext uri="{BB962C8B-B14F-4D97-AF65-F5344CB8AC3E}">
        <p14:creationId xmlns:p14="http://schemas.microsoft.com/office/powerpoint/2010/main" val="25216243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58C9D6-9A98-41EA-9128-A5E19BC4810A}" type="slidenum">
              <a:rPr lang="en-GB" smtClean="0"/>
              <a:t>4</a:t>
            </a:fld>
            <a:endParaRPr lang="en-GB"/>
          </a:p>
        </p:txBody>
      </p:sp>
    </p:spTree>
    <p:extLst>
      <p:ext uri="{BB962C8B-B14F-4D97-AF65-F5344CB8AC3E}">
        <p14:creationId xmlns:p14="http://schemas.microsoft.com/office/powerpoint/2010/main" val="281102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58C9D6-9A98-41EA-9128-A5E19BC4810A}" type="slidenum">
              <a:rPr lang="en-GB" smtClean="0"/>
              <a:t>5</a:t>
            </a:fld>
            <a:endParaRPr lang="en-GB"/>
          </a:p>
        </p:txBody>
      </p:sp>
    </p:spTree>
    <p:extLst>
      <p:ext uri="{BB962C8B-B14F-4D97-AF65-F5344CB8AC3E}">
        <p14:creationId xmlns:p14="http://schemas.microsoft.com/office/powerpoint/2010/main" val="17157794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58C9D6-9A98-41EA-9128-A5E19BC4810A}" type="slidenum">
              <a:rPr lang="en-GB" smtClean="0"/>
              <a:t>6</a:t>
            </a:fld>
            <a:endParaRPr lang="en-GB"/>
          </a:p>
        </p:txBody>
      </p:sp>
    </p:spTree>
    <p:extLst>
      <p:ext uri="{BB962C8B-B14F-4D97-AF65-F5344CB8AC3E}">
        <p14:creationId xmlns:p14="http://schemas.microsoft.com/office/powerpoint/2010/main" val="19457079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58C9D6-9A98-41EA-9128-A5E19BC4810A}" type="slidenum">
              <a:rPr lang="en-GB" smtClean="0"/>
              <a:t>7</a:t>
            </a:fld>
            <a:endParaRPr lang="en-GB"/>
          </a:p>
        </p:txBody>
      </p:sp>
    </p:spTree>
    <p:extLst>
      <p:ext uri="{BB962C8B-B14F-4D97-AF65-F5344CB8AC3E}">
        <p14:creationId xmlns:p14="http://schemas.microsoft.com/office/powerpoint/2010/main" val="18389389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D57477-5679-440F-9052-2A5DFF2EBF63}" type="datetimeFigureOut">
              <a:rPr lang="en-GB" smtClean="0"/>
              <a:t>10/09/2020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8EB1F-0CE5-4ACD-871D-20C63980C738}" type="slidenum">
              <a:rPr lang="en-GB" smtClean="0"/>
              <a:t>‹#›</a:t>
            </a:fld>
            <a:endParaRPr lang="en-GB"/>
          </a:p>
        </p:txBody>
      </p:sp>
    </p:spTree>
    <p:extLst>
      <p:ext uri="{BB962C8B-B14F-4D97-AF65-F5344CB8AC3E}">
        <p14:creationId xmlns:p14="http://schemas.microsoft.com/office/powerpoint/2010/main" val="16028403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D57477-5679-440F-9052-2A5DFF2EBF63}" type="datetimeFigureOut">
              <a:rPr lang="en-GB" smtClean="0"/>
              <a:t>10/09/2020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8EB1F-0CE5-4ACD-871D-20C63980C738}" type="slidenum">
              <a:rPr lang="en-GB" smtClean="0"/>
              <a:t>‹#›</a:t>
            </a:fld>
            <a:endParaRPr lang="en-GB"/>
          </a:p>
        </p:txBody>
      </p:sp>
    </p:spTree>
    <p:extLst>
      <p:ext uri="{BB962C8B-B14F-4D97-AF65-F5344CB8AC3E}">
        <p14:creationId xmlns:p14="http://schemas.microsoft.com/office/powerpoint/2010/main" val="2452489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D57477-5679-440F-9052-2A5DFF2EBF63}" type="datetimeFigureOut">
              <a:rPr lang="en-GB" smtClean="0"/>
              <a:t>10/09/2020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8EB1F-0CE5-4ACD-871D-20C63980C738}" type="slidenum">
              <a:rPr lang="en-GB" smtClean="0"/>
              <a:t>‹#›</a:t>
            </a:fld>
            <a:endParaRPr lang="en-GB"/>
          </a:p>
        </p:txBody>
      </p:sp>
    </p:spTree>
    <p:extLst>
      <p:ext uri="{BB962C8B-B14F-4D97-AF65-F5344CB8AC3E}">
        <p14:creationId xmlns:p14="http://schemas.microsoft.com/office/powerpoint/2010/main" val="1374049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D57477-5679-440F-9052-2A5DFF2EBF63}" type="datetimeFigureOut">
              <a:rPr lang="en-GB" smtClean="0"/>
              <a:t>10/09/2020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18EB1F-0CE5-4ACD-871D-20C63980C738}" type="slidenum">
              <a:rPr lang="en-GB" smtClean="0"/>
              <a:t>‹#›</a:t>
            </a:fld>
            <a:endParaRPr lang="en-GB"/>
          </a:p>
        </p:txBody>
      </p:sp>
    </p:spTree>
    <p:extLst>
      <p:ext uri="{BB962C8B-B14F-4D97-AF65-F5344CB8AC3E}">
        <p14:creationId xmlns:p14="http://schemas.microsoft.com/office/powerpoint/2010/main" val="3887871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D57477-5679-440F-9052-2A5DFF2EBF63}" type="datetimeFigureOut">
              <a:rPr lang="en-GB" smtClean="0"/>
              <a:t>10/09/2020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18EB1F-0CE5-4ACD-871D-20C63980C738}" type="slidenum">
              <a:rPr lang="en-GB" smtClean="0"/>
              <a:t>‹#›</a:t>
            </a:fld>
            <a:endParaRPr lang="en-GB"/>
          </a:p>
        </p:txBody>
      </p:sp>
    </p:spTree>
    <p:extLst>
      <p:ext uri="{BB962C8B-B14F-4D97-AF65-F5344CB8AC3E}">
        <p14:creationId xmlns:p14="http://schemas.microsoft.com/office/powerpoint/2010/main" val="2940217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D57477-5679-440F-9052-2A5DFF2EBF63}" type="datetimeFigureOut">
              <a:rPr lang="en-GB" smtClean="0"/>
              <a:t>10/09/2020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18EB1F-0CE5-4ACD-871D-20C63980C738}" type="slidenum">
              <a:rPr lang="en-GB" smtClean="0"/>
              <a:t>‹#›</a:t>
            </a:fld>
            <a:endParaRPr lang="en-GB"/>
          </a:p>
        </p:txBody>
      </p:sp>
    </p:spTree>
    <p:extLst>
      <p:ext uri="{BB962C8B-B14F-4D97-AF65-F5344CB8AC3E}">
        <p14:creationId xmlns:p14="http://schemas.microsoft.com/office/powerpoint/2010/main" val="10748766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D57477-5679-440F-9052-2A5DFF2EBF63}" type="datetimeFigureOut">
              <a:rPr lang="en-GB" smtClean="0"/>
              <a:t>10/09/2020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18EB1F-0CE5-4ACD-871D-20C63980C738}" type="slidenum">
              <a:rPr lang="en-GB" smtClean="0"/>
              <a:t>‹#›</a:t>
            </a:fld>
            <a:endParaRPr lang="en-GB"/>
          </a:p>
        </p:txBody>
      </p:sp>
    </p:spTree>
    <p:extLst>
      <p:ext uri="{BB962C8B-B14F-4D97-AF65-F5344CB8AC3E}">
        <p14:creationId xmlns:p14="http://schemas.microsoft.com/office/powerpoint/2010/main" val="3020213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8D57477-5679-440F-9052-2A5DFF2EBF63}" type="datetimeFigureOut">
              <a:rPr lang="en-GB" smtClean="0"/>
              <a:t>10/09/2020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18EB1F-0CE5-4ACD-871D-20C63980C738}" type="slidenum">
              <a:rPr lang="en-GB" smtClean="0"/>
              <a:t>‹#›</a:t>
            </a:fld>
            <a:endParaRPr lang="en-GB"/>
          </a:p>
        </p:txBody>
      </p:sp>
    </p:spTree>
    <p:extLst>
      <p:ext uri="{BB962C8B-B14F-4D97-AF65-F5344CB8AC3E}">
        <p14:creationId xmlns:p14="http://schemas.microsoft.com/office/powerpoint/2010/main" val="12893573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8D57477-5679-440F-9052-2A5DFF2EBF63}" type="datetimeFigureOut">
              <a:rPr lang="en-GB" smtClean="0"/>
              <a:t>10/09/2020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18EB1F-0CE5-4ACD-871D-20C63980C738}" type="slidenum">
              <a:rPr lang="en-GB" smtClean="0"/>
              <a:t>‹#›</a:t>
            </a:fld>
            <a:endParaRPr lang="en-GB"/>
          </a:p>
        </p:txBody>
      </p:sp>
    </p:spTree>
    <p:extLst>
      <p:ext uri="{BB962C8B-B14F-4D97-AF65-F5344CB8AC3E}">
        <p14:creationId xmlns:p14="http://schemas.microsoft.com/office/powerpoint/2010/main" val="10411895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D57477-5679-440F-9052-2A5DFF2EBF63}" type="datetimeFigureOut">
              <a:rPr lang="en-GB" smtClean="0"/>
              <a:t>10/09/2020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8EB1F-0CE5-4ACD-871D-20C63980C738}" type="slidenum">
              <a:rPr lang="en-GB" smtClean="0"/>
              <a:t>‹#›</a:t>
            </a:fld>
            <a:endParaRPr lang="en-GB"/>
          </a:p>
        </p:txBody>
      </p:sp>
    </p:spTree>
    <p:extLst>
      <p:ext uri="{BB962C8B-B14F-4D97-AF65-F5344CB8AC3E}">
        <p14:creationId xmlns:p14="http://schemas.microsoft.com/office/powerpoint/2010/main" val="12225714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D57477-5679-440F-9052-2A5DFF2EBF63}" type="datetimeFigureOut">
              <a:rPr lang="en-GB" smtClean="0"/>
              <a:t>10/09/2020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8EB1F-0CE5-4ACD-871D-20C63980C738}" type="slidenum">
              <a:rPr lang="en-GB" smtClean="0"/>
              <a:t>‹#›</a:t>
            </a:fld>
            <a:endParaRPr lang="en-GB"/>
          </a:p>
        </p:txBody>
      </p:sp>
    </p:spTree>
    <p:extLst>
      <p:ext uri="{BB962C8B-B14F-4D97-AF65-F5344CB8AC3E}">
        <p14:creationId xmlns:p14="http://schemas.microsoft.com/office/powerpoint/2010/main" val="24420771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D57477-5679-440F-9052-2A5DFF2EBF63}" type="datetimeFigureOut">
              <a:rPr lang="en-GB" smtClean="0"/>
              <a:t>10/09/2020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18EB1F-0CE5-4ACD-871D-20C63980C738}" type="slidenum">
              <a:rPr lang="en-GB" smtClean="0"/>
              <a:t>‹#›</a:t>
            </a:fld>
            <a:endParaRPr lang="en-GB"/>
          </a:p>
        </p:txBody>
      </p:sp>
    </p:spTree>
    <p:extLst>
      <p:ext uri="{BB962C8B-B14F-4D97-AF65-F5344CB8AC3E}">
        <p14:creationId xmlns:p14="http://schemas.microsoft.com/office/powerpoint/2010/main" val="4392942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DAB79-FB70-4363-802B-B30F6487447A}"/>
              </a:ext>
            </a:extLst>
          </p:cNvPr>
          <p:cNvSpPr>
            <a:spLocks noGrp="1"/>
          </p:cNvSpPr>
          <p:nvPr>
            <p:ph type="ctrTitle"/>
          </p:nvPr>
        </p:nvSpPr>
        <p:spPr/>
        <p:txBody>
          <a:bodyPr/>
          <a:lstStyle/>
          <a:p>
            <a:r>
              <a:rPr lang="en-GB" dirty="0" err="1"/>
              <a:t>Hafod</a:t>
            </a:r>
            <a:r>
              <a:rPr lang="en-GB" dirty="0"/>
              <a:t> and the lower Swansea Valley </a:t>
            </a:r>
          </a:p>
        </p:txBody>
      </p:sp>
      <p:sp>
        <p:nvSpPr>
          <p:cNvPr id="3" name="Subtitle 2">
            <a:extLst>
              <a:ext uri="{FF2B5EF4-FFF2-40B4-BE49-F238E27FC236}">
                <a16:creationId xmlns:a16="http://schemas.microsoft.com/office/drawing/2014/main" id="{7B94A0CA-5BCA-4CF9-A51A-BF16380A143A}"/>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5259396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7499A-78EA-40A4-A53F-73DD81BBB6C0}"/>
              </a:ext>
            </a:extLst>
          </p:cNvPr>
          <p:cNvSpPr>
            <a:spLocks noGrp="1"/>
          </p:cNvSpPr>
          <p:nvPr>
            <p:ph type="title"/>
          </p:nvPr>
        </p:nvSpPr>
        <p:spPr/>
        <p:txBody>
          <a:bodyPr/>
          <a:lstStyle/>
          <a:p>
            <a:r>
              <a:rPr lang="en-GB" dirty="0"/>
              <a:t>Historical Background</a:t>
            </a:r>
          </a:p>
        </p:txBody>
      </p:sp>
      <p:pic>
        <p:nvPicPr>
          <p:cNvPr id="5" name="Content Placeholder 4">
            <a:extLst>
              <a:ext uri="{FF2B5EF4-FFF2-40B4-BE49-F238E27FC236}">
                <a16:creationId xmlns:a16="http://schemas.microsoft.com/office/drawing/2014/main" id="{330CE5C8-41EC-4A0B-B10D-F504B961705A}"/>
              </a:ext>
            </a:extLst>
          </p:cNvPr>
          <p:cNvPicPr>
            <a:picLocks noGrp="1"/>
          </p:cNvPicPr>
          <p:nvPr>
            <p:ph idx="1"/>
          </p:nvPr>
        </p:nvPicPr>
        <p:blipFill rotWithShape="1">
          <a:blip r:embed="rId3"/>
          <a:srcRect l="27919" t="37942" r="30004" b="25597"/>
          <a:stretch/>
        </p:blipFill>
        <p:spPr bwMode="auto">
          <a:xfrm>
            <a:off x="664948" y="1825625"/>
            <a:ext cx="7814104" cy="435133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8134724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225AE-B1DD-4345-8205-9E4F8675D1C5}"/>
              </a:ext>
            </a:extLst>
          </p:cNvPr>
          <p:cNvSpPr>
            <a:spLocks noGrp="1"/>
          </p:cNvSpPr>
          <p:nvPr>
            <p:ph type="title"/>
          </p:nvPr>
        </p:nvSpPr>
        <p:spPr/>
        <p:txBody>
          <a:bodyPr/>
          <a:lstStyle/>
          <a:p>
            <a:r>
              <a:rPr lang="en-GB" dirty="0"/>
              <a:t>Early Land Use</a:t>
            </a:r>
          </a:p>
        </p:txBody>
      </p:sp>
      <p:sp>
        <p:nvSpPr>
          <p:cNvPr id="3" name="Content Placeholder 2">
            <a:extLst>
              <a:ext uri="{FF2B5EF4-FFF2-40B4-BE49-F238E27FC236}">
                <a16:creationId xmlns:a16="http://schemas.microsoft.com/office/drawing/2014/main" id="{833B42C2-03BE-4546-A50B-6A288E728513}"/>
              </a:ext>
            </a:extLst>
          </p:cNvPr>
          <p:cNvSpPr>
            <a:spLocks noGrp="1"/>
          </p:cNvSpPr>
          <p:nvPr>
            <p:ph idx="1"/>
          </p:nvPr>
        </p:nvSpPr>
        <p:spPr/>
        <p:txBody>
          <a:bodyPr/>
          <a:lstStyle/>
          <a:p>
            <a:r>
              <a:rPr lang="en-GB" dirty="0"/>
              <a:t>Area associated with first the development and then the decline of industry</a:t>
            </a:r>
          </a:p>
          <a:p>
            <a:r>
              <a:rPr lang="en-GB" dirty="0"/>
              <a:t>Rural land use</a:t>
            </a:r>
          </a:p>
          <a:p>
            <a:r>
              <a:rPr lang="en-GB" dirty="0" err="1"/>
              <a:t>Hafod</a:t>
            </a:r>
            <a:r>
              <a:rPr lang="en-GB" dirty="0"/>
              <a:t> farm survived until 1870s</a:t>
            </a:r>
          </a:p>
          <a:p>
            <a:r>
              <a:rPr lang="en-GB" dirty="0" err="1"/>
              <a:t>Aberdyberthi</a:t>
            </a:r>
            <a:r>
              <a:rPr lang="en-GB" dirty="0"/>
              <a:t> and Pentre </a:t>
            </a:r>
            <a:r>
              <a:rPr lang="en-GB" dirty="0" err="1"/>
              <a:t>Mawr</a:t>
            </a:r>
            <a:r>
              <a:rPr lang="en-GB" dirty="0"/>
              <a:t> farms</a:t>
            </a:r>
          </a:p>
          <a:p>
            <a:r>
              <a:rPr lang="en-GB" dirty="0"/>
              <a:t>East of the Tawe river parishes St Thomas and </a:t>
            </a:r>
            <a:r>
              <a:rPr lang="en-GB" dirty="0" err="1"/>
              <a:t>Llansamlet</a:t>
            </a:r>
            <a:r>
              <a:rPr lang="en-GB" dirty="0"/>
              <a:t> </a:t>
            </a:r>
          </a:p>
          <a:p>
            <a:r>
              <a:rPr lang="en-GB" dirty="0"/>
              <a:t>Topographical rural names predominantly in </a:t>
            </a:r>
            <a:r>
              <a:rPr lang="en-GB" dirty="0" err="1"/>
              <a:t>Cymraeg</a:t>
            </a:r>
            <a:endParaRPr lang="en-GB" dirty="0"/>
          </a:p>
          <a:p>
            <a:endParaRPr lang="en-GB" dirty="0"/>
          </a:p>
          <a:p>
            <a:endParaRPr lang="en-GB" dirty="0"/>
          </a:p>
        </p:txBody>
      </p:sp>
    </p:spTree>
    <p:extLst>
      <p:ext uri="{BB962C8B-B14F-4D97-AF65-F5344CB8AC3E}">
        <p14:creationId xmlns:p14="http://schemas.microsoft.com/office/powerpoint/2010/main" val="32791028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76558-6C5E-4D57-B386-13B725A926D3}"/>
              </a:ext>
            </a:extLst>
          </p:cNvPr>
          <p:cNvSpPr>
            <a:spLocks noGrp="1"/>
          </p:cNvSpPr>
          <p:nvPr>
            <p:ph type="title"/>
          </p:nvPr>
        </p:nvSpPr>
        <p:spPr/>
        <p:txBody>
          <a:bodyPr/>
          <a:lstStyle/>
          <a:p>
            <a:r>
              <a:rPr lang="en-GB" dirty="0"/>
              <a:t>Landownership</a:t>
            </a:r>
          </a:p>
        </p:txBody>
      </p:sp>
      <p:sp>
        <p:nvSpPr>
          <p:cNvPr id="3" name="Content Placeholder 2">
            <a:extLst>
              <a:ext uri="{FF2B5EF4-FFF2-40B4-BE49-F238E27FC236}">
                <a16:creationId xmlns:a16="http://schemas.microsoft.com/office/drawing/2014/main" id="{763A2F74-2A64-4728-92E7-13804572E1F9}"/>
              </a:ext>
            </a:extLst>
          </p:cNvPr>
          <p:cNvSpPr>
            <a:spLocks noGrp="1"/>
          </p:cNvSpPr>
          <p:nvPr>
            <p:ph idx="1"/>
          </p:nvPr>
        </p:nvSpPr>
        <p:spPr/>
        <p:txBody>
          <a:bodyPr/>
          <a:lstStyle/>
          <a:p>
            <a:r>
              <a:rPr lang="en-GB" dirty="0"/>
              <a:t>Access to land reflected ownership patterns</a:t>
            </a:r>
          </a:p>
          <a:p>
            <a:r>
              <a:rPr lang="en-GB" dirty="0"/>
              <a:t>Vivian family early 19</a:t>
            </a:r>
            <a:r>
              <a:rPr lang="en-GB" baseline="30000" dirty="0"/>
              <a:t>th</a:t>
            </a:r>
            <a:r>
              <a:rPr lang="en-GB" dirty="0"/>
              <a:t> century</a:t>
            </a:r>
          </a:p>
          <a:p>
            <a:r>
              <a:rPr lang="en-GB" dirty="0"/>
              <a:t> Lord Vernon East side of Neath road &amp; Vivian family West side – relating to street names</a:t>
            </a:r>
          </a:p>
          <a:p>
            <a:endParaRPr lang="en-GB" dirty="0"/>
          </a:p>
        </p:txBody>
      </p:sp>
    </p:spTree>
    <p:extLst>
      <p:ext uri="{BB962C8B-B14F-4D97-AF65-F5344CB8AC3E}">
        <p14:creationId xmlns:p14="http://schemas.microsoft.com/office/powerpoint/2010/main" val="30572868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50E26-B57B-4268-AB29-9BDED911E335}"/>
              </a:ext>
            </a:extLst>
          </p:cNvPr>
          <p:cNvSpPr>
            <a:spLocks noGrp="1"/>
          </p:cNvSpPr>
          <p:nvPr>
            <p:ph type="title"/>
          </p:nvPr>
        </p:nvSpPr>
        <p:spPr/>
        <p:txBody>
          <a:bodyPr/>
          <a:lstStyle/>
          <a:p>
            <a:r>
              <a:rPr lang="en-GB" dirty="0"/>
              <a:t>Industry &amp; Agriculture</a:t>
            </a:r>
          </a:p>
        </p:txBody>
      </p:sp>
      <p:sp>
        <p:nvSpPr>
          <p:cNvPr id="3" name="Content Placeholder 2">
            <a:extLst>
              <a:ext uri="{FF2B5EF4-FFF2-40B4-BE49-F238E27FC236}">
                <a16:creationId xmlns:a16="http://schemas.microsoft.com/office/drawing/2014/main" id="{4BD118CB-1E4B-4A66-A32C-9B06EB9AB0E1}"/>
              </a:ext>
            </a:extLst>
          </p:cNvPr>
          <p:cNvSpPr>
            <a:spLocks noGrp="1"/>
          </p:cNvSpPr>
          <p:nvPr>
            <p:ph idx="1"/>
          </p:nvPr>
        </p:nvSpPr>
        <p:spPr/>
        <p:txBody>
          <a:bodyPr/>
          <a:lstStyle/>
          <a:p>
            <a:r>
              <a:rPr lang="en-GB" dirty="0"/>
              <a:t>Until the mid 19th century, industry was essentially contained within a recognizably rural framework</a:t>
            </a:r>
          </a:p>
          <a:p>
            <a:r>
              <a:rPr lang="en-GB" dirty="0"/>
              <a:t>Industry, however, was ultimately destructive of the rural landscape</a:t>
            </a:r>
          </a:p>
          <a:p>
            <a:r>
              <a:rPr lang="en-GB" dirty="0"/>
              <a:t>Littler rural land use survived into the second half of the 19</a:t>
            </a:r>
            <a:r>
              <a:rPr lang="en-GB" baseline="30000" dirty="0"/>
              <a:t>th</a:t>
            </a:r>
            <a:r>
              <a:rPr lang="en-GB" dirty="0"/>
              <a:t> century</a:t>
            </a:r>
          </a:p>
          <a:p>
            <a:endParaRPr lang="en-GB" dirty="0"/>
          </a:p>
          <a:p>
            <a:endParaRPr lang="en-GB" dirty="0"/>
          </a:p>
        </p:txBody>
      </p:sp>
    </p:spTree>
    <p:extLst>
      <p:ext uri="{BB962C8B-B14F-4D97-AF65-F5344CB8AC3E}">
        <p14:creationId xmlns:p14="http://schemas.microsoft.com/office/powerpoint/2010/main" val="24626837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60FAA-0D80-4F98-BF8C-D958DDE6D07D}"/>
              </a:ext>
            </a:extLst>
          </p:cNvPr>
          <p:cNvSpPr>
            <a:spLocks noGrp="1"/>
          </p:cNvSpPr>
          <p:nvPr>
            <p:ph type="title"/>
          </p:nvPr>
        </p:nvSpPr>
        <p:spPr/>
        <p:txBody>
          <a:bodyPr/>
          <a:lstStyle/>
          <a:p>
            <a:r>
              <a:rPr lang="en-GB" dirty="0"/>
              <a:t>The growth of industry</a:t>
            </a:r>
          </a:p>
        </p:txBody>
      </p:sp>
      <p:sp>
        <p:nvSpPr>
          <p:cNvPr id="3" name="Content Placeholder 2">
            <a:extLst>
              <a:ext uri="{FF2B5EF4-FFF2-40B4-BE49-F238E27FC236}">
                <a16:creationId xmlns:a16="http://schemas.microsoft.com/office/drawing/2014/main" id="{CBF9FA0E-B346-4440-B596-4BE0A98AA5BD}"/>
              </a:ext>
            </a:extLst>
          </p:cNvPr>
          <p:cNvSpPr>
            <a:spLocks noGrp="1"/>
          </p:cNvSpPr>
          <p:nvPr>
            <p:ph idx="1"/>
          </p:nvPr>
        </p:nvSpPr>
        <p:spPr/>
        <p:txBody>
          <a:bodyPr>
            <a:normAutofit lnSpcReduction="10000"/>
          </a:bodyPr>
          <a:lstStyle/>
          <a:p>
            <a:r>
              <a:rPr lang="en-GB" dirty="0"/>
              <a:t>Glamorgan dominated British production of Copper and world centre for copper smelting</a:t>
            </a:r>
          </a:p>
          <a:p>
            <a:r>
              <a:rPr lang="en-GB" dirty="0"/>
              <a:t>Lower Swansea valley virtue of situ</a:t>
            </a:r>
          </a:p>
          <a:p>
            <a:r>
              <a:rPr lang="en-GB" dirty="0"/>
              <a:t>At first copper ore came from Cornwall and </a:t>
            </a:r>
            <a:r>
              <a:rPr lang="en-GB" dirty="0" err="1"/>
              <a:t>Anglsey</a:t>
            </a:r>
            <a:r>
              <a:rPr lang="en-GB" dirty="0"/>
              <a:t>, but from 1820s came from many parts of the world</a:t>
            </a:r>
          </a:p>
          <a:p>
            <a:r>
              <a:rPr lang="en-GB" dirty="0"/>
              <a:t>These geographical advantages could only be realized through investment</a:t>
            </a:r>
          </a:p>
          <a:p>
            <a:r>
              <a:rPr lang="en-GB" dirty="0"/>
              <a:t>The copper story for the area started in Neath though</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3846375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CB3C9-5F9C-492B-94EA-B1FF439942F2}"/>
              </a:ext>
            </a:extLst>
          </p:cNvPr>
          <p:cNvSpPr>
            <a:spLocks noGrp="1"/>
          </p:cNvSpPr>
          <p:nvPr>
            <p:ph type="title"/>
          </p:nvPr>
        </p:nvSpPr>
        <p:spPr/>
        <p:txBody>
          <a:bodyPr/>
          <a:lstStyle/>
          <a:p>
            <a:r>
              <a:rPr lang="en-GB" dirty="0"/>
              <a:t>The decline of the Copper and the Area</a:t>
            </a:r>
          </a:p>
        </p:txBody>
      </p:sp>
      <p:sp>
        <p:nvSpPr>
          <p:cNvPr id="3" name="Content Placeholder 2">
            <a:extLst>
              <a:ext uri="{FF2B5EF4-FFF2-40B4-BE49-F238E27FC236}">
                <a16:creationId xmlns:a16="http://schemas.microsoft.com/office/drawing/2014/main" id="{1378B5C0-BA7F-4CA3-B8F9-7CBB1F30A06F}"/>
              </a:ext>
            </a:extLst>
          </p:cNvPr>
          <p:cNvSpPr>
            <a:spLocks noGrp="1"/>
          </p:cNvSpPr>
          <p:nvPr>
            <p:ph idx="1"/>
          </p:nvPr>
        </p:nvSpPr>
        <p:spPr/>
        <p:txBody>
          <a:bodyPr/>
          <a:lstStyle/>
          <a:p>
            <a:r>
              <a:rPr lang="en-GB" dirty="0"/>
              <a:t>In the second half of the nineteenth century, other industries were coming to the fore</a:t>
            </a:r>
          </a:p>
          <a:p>
            <a:r>
              <a:rPr lang="en-GB" dirty="0"/>
              <a:t>1870 the Copper industry started to decline, most works closed by 1920s</a:t>
            </a:r>
          </a:p>
          <a:p>
            <a:r>
              <a:rPr lang="en-GB" dirty="0"/>
              <a:t>Diversified metal industry steel and tinplate developed until </a:t>
            </a:r>
            <a:r>
              <a:rPr lang="en-GB"/>
              <a:t>the interwar period</a:t>
            </a:r>
            <a:endParaRPr lang="en-GB" dirty="0"/>
          </a:p>
          <a:p>
            <a:endParaRPr lang="en-GB" dirty="0"/>
          </a:p>
        </p:txBody>
      </p:sp>
    </p:spTree>
    <p:extLst>
      <p:ext uri="{BB962C8B-B14F-4D97-AF65-F5344CB8AC3E}">
        <p14:creationId xmlns:p14="http://schemas.microsoft.com/office/powerpoint/2010/main" val="128618802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41</TotalTime>
  <Words>440</Words>
  <Application>Microsoft Office PowerPoint</Application>
  <PresentationFormat>On-screen Show (4:3)</PresentationFormat>
  <Paragraphs>36</Paragraphs>
  <Slides>7</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Hafod and the lower Swansea Valley </vt:lpstr>
      <vt:lpstr>Historical Background</vt:lpstr>
      <vt:lpstr>Early Land Use</vt:lpstr>
      <vt:lpstr>Landownership</vt:lpstr>
      <vt:lpstr>Industry &amp; Agriculture</vt:lpstr>
      <vt:lpstr>The growth of industry</vt:lpstr>
      <vt:lpstr>The decline of the Copper and the Area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Hafod and the lower Swansea Valley</dc:title>
  <dc:creator>Anthony Burns</dc:creator>
  <cp:lastModifiedBy>Anthony Burns</cp:lastModifiedBy>
  <cp:revision>11</cp:revision>
  <dcterms:created xsi:type="dcterms:W3CDTF">2020-08-26T09:11:14Z</dcterms:created>
  <dcterms:modified xsi:type="dcterms:W3CDTF">2020-09-10T10:42:56Z</dcterms:modified>
</cp:coreProperties>
</file>