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omments/comment1.xml" ContentType="application/vnd.openxmlformats-officedocument.presentationml.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7" r:id="rId1"/>
  </p:sldMasterIdLst>
  <p:notesMasterIdLst>
    <p:notesMasterId r:id="rId14"/>
  </p:notesMasterIdLst>
  <p:sldIdLst>
    <p:sldId id="256" r:id="rId2"/>
    <p:sldId id="266" r:id="rId3"/>
    <p:sldId id="270" r:id="rId4"/>
    <p:sldId id="269" r:id="rId5"/>
    <p:sldId id="257" r:id="rId6"/>
    <p:sldId id="258" r:id="rId7"/>
    <p:sldId id="265" r:id="rId8"/>
    <p:sldId id="260" r:id="rId9"/>
    <p:sldId id="271" r:id="rId10"/>
    <p:sldId id="268" r:id="rId11"/>
    <p:sldId id="267" r:id="rId12"/>
    <p:sldId id="26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awkir Ahmad" initials="TA" lastIdx="1" clrIdx="0">
    <p:extLst>
      <p:ext uri="{19B8F6BF-5375-455C-9EA6-DF929625EA0E}">
        <p15:presenceInfo xmlns:p15="http://schemas.microsoft.com/office/powerpoint/2012/main" userId="a123110cd292f42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874" autoAdjust="0"/>
  </p:normalViewPr>
  <p:slideViewPr>
    <p:cSldViewPr snapToGrid="0">
      <p:cViewPr varScale="1">
        <p:scale>
          <a:sx n="56" d="100"/>
          <a:sy n="56" d="100"/>
        </p:scale>
        <p:origin x="1044" y="48"/>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11-10T15:37:59.742" idx="1">
    <p:pos x="10" y="10"/>
    <p:text/>
    <p:extLst>
      <p:ext uri="{C676402C-5697-4E1C-873F-D02D1690AC5C}">
        <p15:threadingInfo xmlns:p15="http://schemas.microsoft.com/office/powerpoint/2012/main" timeZoneBias="-3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52CE8D-6634-4924-A985-3049D202AFDA}" type="datetimeFigureOut">
              <a:rPr lang="en-US" smtClean="0"/>
              <a:t>4/9/22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602BC1-CE39-4F34-A860-A00EC244EAD3}" type="slidenum">
              <a:rPr lang="en-US" smtClean="0"/>
              <a:t>‹#›</a:t>
            </a:fld>
            <a:endParaRPr lang="en-US"/>
          </a:p>
        </p:txBody>
      </p:sp>
    </p:spTree>
    <p:extLst>
      <p:ext uri="{BB962C8B-B14F-4D97-AF65-F5344CB8AC3E}">
        <p14:creationId xmlns:p14="http://schemas.microsoft.com/office/powerpoint/2010/main" val="16339702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02BC1-CE39-4F34-A860-A00EC244EAD3}" type="slidenum">
              <a:rPr lang="en-US" smtClean="0"/>
              <a:t>1</a:t>
            </a:fld>
            <a:endParaRPr lang="en-US"/>
          </a:p>
        </p:txBody>
      </p:sp>
    </p:spTree>
    <p:extLst>
      <p:ext uri="{BB962C8B-B14F-4D97-AF65-F5344CB8AC3E}">
        <p14:creationId xmlns:p14="http://schemas.microsoft.com/office/powerpoint/2010/main" val="16564789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07000"/>
              </a:lnSpc>
              <a:spcBef>
                <a:spcPts val="0"/>
              </a:spcBef>
              <a:spcAft>
                <a:spcPts val="0"/>
              </a:spcAft>
              <a:buFont typeface="Arial" panose="020B0604020202020204" pitchFamily="34" charset="0"/>
              <a:buChar char="*"/>
            </a:pPr>
            <a:r>
              <a:rPr lang="en-US" sz="1800" b="1" kern="1200" dirty="0">
                <a:effectLst/>
                <a:latin typeface="Times New Roman" panose="02020603050405020304" pitchFamily="18" charset="0"/>
                <a:ea typeface="Calibri" panose="020F0502020204030204" pitchFamily="34" charset="0"/>
                <a:cs typeface="Times New Roman" panose="02020603050405020304" pitchFamily="18" charset="0"/>
              </a:rPr>
              <a:t>Performance issues: </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Performance problems occur when employees are not able to perform their expected tasks properly to manage the organization.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Arial" panose="020B0604020202020204" pitchFamily="34" charset="0"/>
              <a:buChar char="*"/>
            </a:pPr>
            <a:r>
              <a:rPr lang="en-US" sz="1800" b="1" kern="1200" dirty="0">
                <a:effectLst/>
                <a:latin typeface="Times New Roman" panose="02020603050405020304" pitchFamily="18" charset="0"/>
                <a:ea typeface="Calibri" panose="020F0502020204030204" pitchFamily="34" charset="0"/>
                <a:cs typeface="Times New Roman" panose="02020603050405020304" pitchFamily="18" charset="0"/>
              </a:rPr>
              <a:t>Harassment or  Bullying : </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Beautiful women and young colleagues are harassed in various ways to run the company.  The company has to face intimidation and harassment due to unskilled workers (Schweizer et al. 2013).</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Arial" panose="020B0604020202020204" pitchFamily="34" charset="0"/>
              <a:buChar char="*"/>
            </a:pPr>
            <a:r>
              <a:rPr lang="en-US" sz="1800" b="1" kern="1200" dirty="0">
                <a:effectLst/>
                <a:latin typeface="Times New Roman" panose="02020603050405020304" pitchFamily="18" charset="0"/>
                <a:ea typeface="Calibri" panose="020F0502020204030204" pitchFamily="34" charset="0"/>
                <a:cs typeface="Times New Roman" panose="02020603050405020304" pitchFamily="18" charset="0"/>
              </a:rPr>
              <a:t>Loopholes of communication: </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Performance does not increase due to lack of good communication between the staff and the organization.  Having good communication with staff and organization will improve the organization.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0602BC1-CE39-4F34-A860-A00EC244EAD3}" type="slidenum">
              <a:rPr lang="en-US" smtClean="0"/>
              <a:t>2</a:t>
            </a:fld>
            <a:endParaRPr lang="en-US"/>
          </a:p>
        </p:txBody>
      </p:sp>
    </p:spTree>
    <p:extLst>
      <p:ext uri="{BB962C8B-B14F-4D97-AF65-F5344CB8AC3E}">
        <p14:creationId xmlns:p14="http://schemas.microsoft.com/office/powerpoint/2010/main" val="27112211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07000"/>
              </a:lnSpc>
              <a:spcBef>
                <a:spcPts val="0"/>
              </a:spcBef>
              <a:spcAft>
                <a:spcPts val="0"/>
              </a:spcAft>
              <a:buFont typeface="Arial" panose="020B0604020202020204" pitchFamily="34" charset="0"/>
              <a:buChar char="*"/>
            </a:pPr>
            <a:r>
              <a:rPr lang="en-US" sz="1800" b="1" kern="1200" dirty="0">
                <a:effectLst/>
                <a:latin typeface="Times New Roman" panose="02020603050405020304" pitchFamily="18" charset="0"/>
                <a:ea typeface="Calibri" panose="020F0502020204030204" pitchFamily="34" charset="0"/>
                <a:cs typeface="Times New Roman" panose="02020603050405020304" pitchFamily="18" charset="0"/>
              </a:rPr>
              <a:t>Conflicting Circumstances:</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If the employees of the organization treat others badly then there will be conflict between the two.  Conflicting situations can lead to many problems within the organization.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Arial" panose="020B0604020202020204" pitchFamily="34" charset="0"/>
              <a:buChar char="*"/>
            </a:pPr>
            <a:r>
              <a:rPr lang="en-US" sz="1800" b="1" kern="1200" dirty="0">
                <a:effectLst/>
                <a:latin typeface="Times New Roman" panose="02020603050405020304" pitchFamily="18" charset="0"/>
                <a:ea typeface="Calibri" panose="020F0502020204030204" pitchFamily="34" charset="0"/>
                <a:cs typeface="Times New Roman" panose="02020603050405020304" pitchFamily="18" charset="0"/>
              </a:rPr>
              <a:t>Introverted workers:  </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Employees who do not interact with others, do not mix with colleagues are called introverts (Schweizer et al. 2013). The company has to face losses due to inbound employees to manage the activities of the company.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b="1" kern="1200" dirty="0">
                <a:effectLst/>
                <a:latin typeface="Times New Roman" panose="02020603050405020304" pitchFamily="18" charset="0"/>
                <a:ea typeface="Calibri" panose="020F0502020204030204" pitchFamily="34" charset="0"/>
                <a:cs typeface="Times New Roman" panose="02020603050405020304" pitchFamily="18" charset="0"/>
              </a:rPr>
              <a:t>Luck of job Satisfaction: </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If a qualified person is not appointed to the post according to his qualifications, then he is not satisfied with the job.  There is no job satisfaction if the employees are physically and mentally damaged.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0602BC1-CE39-4F34-A860-A00EC244EAD3}" type="slidenum">
              <a:rPr lang="en-US" smtClean="0"/>
              <a:t>3</a:t>
            </a:fld>
            <a:endParaRPr lang="en-US"/>
          </a:p>
        </p:txBody>
      </p:sp>
    </p:spTree>
    <p:extLst>
      <p:ext uri="{BB962C8B-B14F-4D97-AF65-F5344CB8AC3E}">
        <p14:creationId xmlns:p14="http://schemas.microsoft.com/office/powerpoint/2010/main" val="21527179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The company has to face various challenges due to unskilled workers.  Employees cannot improve in professional life if they are not skilled.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There is a lack of communication in the organization due to introverted people.  Between employees and company managers. Communication is not possible due to introverted problems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Ederer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2015)</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Conflicts between the officers occur when the officers treat each other in a hostile manner.  Employees need to avoid conflicts in order to run the company.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  Employees are not satisfied with the job when they are not able to do what they want.  Managers of the company have to fulfill the responsibility to make the employees work as per their choice.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0602BC1-CE39-4F34-A860-A00EC244EAD3}" type="slidenum">
              <a:rPr lang="en-US" smtClean="0"/>
              <a:t>4</a:t>
            </a:fld>
            <a:endParaRPr lang="en-US"/>
          </a:p>
        </p:txBody>
      </p:sp>
    </p:spTree>
    <p:extLst>
      <p:ext uri="{BB962C8B-B14F-4D97-AF65-F5344CB8AC3E}">
        <p14:creationId xmlns:p14="http://schemas.microsoft.com/office/powerpoint/2010/main" val="6430928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Political factors: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Political instability, corruption, foreign trade policy, labor law policy and tax policy create complex problems between the two companies.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Economics factors: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Economic growth, bank interest rates, disposable income, exchange rates, inflation rates and unemployment rates cause problems for both workers and manufacturing companies.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Social factors: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rate of population growth, lifestyle, health conscious career, average age due to the employees causing huge complex problems in the company.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Technical reasons: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Due to modern technology, companies face various complex problems.  Poor use of technology among employees creates complex problems in the company.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Environmental factors: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Climate change, adverse weather and pollution cause complex problems within the company.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b="1" dirty="0">
                <a:effectLst/>
                <a:latin typeface="Times New Roman" panose="02020603050405020304" pitchFamily="18" charset="0"/>
                <a:ea typeface="Calibri" panose="020F0502020204030204" pitchFamily="34" charset="0"/>
              </a:rPr>
              <a:t>Legal Reasons: </a:t>
            </a:r>
            <a:r>
              <a:rPr lang="en-US" sz="1800" dirty="0">
                <a:effectLst/>
                <a:latin typeface="Times New Roman" panose="02020603050405020304" pitchFamily="18" charset="0"/>
                <a:ea typeface="Calibri" panose="020F0502020204030204" pitchFamily="34" charset="0"/>
              </a:rPr>
              <a:t>Consumer Protection Act, Health Protection Act Workers, No Confidence Act, Copyright Act, Discrimination Act and Patient Act cause complex problems in the company</a:t>
            </a:r>
            <a:endParaRPr lang="en-US" b="1" dirty="0"/>
          </a:p>
        </p:txBody>
      </p:sp>
      <p:sp>
        <p:nvSpPr>
          <p:cNvPr id="4" name="Slide Number Placeholder 3"/>
          <p:cNvSpPr>
            <a:spLocks noGrp="1"/>
          </p:cNvSpPr>
          <p:nvPr>
            <p:ph type="sldNum" sz="quarter" idx="5"/>
          </p:nvPr>
        </p:nvSpPr>
        <p:spPr/>
        <p:txBody>
          <a:bodyPr/>
          <a:lstStyle/>
          <a:p>
            <a:fld id="{00602BC1-CE39-4F34-A860-A00EC244EAD3}" type="slidenum">
              <a:rPr lang="en-US" smtClean="0"/>
              <a:t>5</a:t>
            </a:fld>
            <a:endParaRPr lang="en-US"/>
          </a:p>
        </p:txBody>
      </p:sp>
    </p:spTree>
    <p:extLst>
      <p:ext uri="{BB962C8B-B14F-4D97-AF65-F5344CB8AC3E}">
        <p14:creationId xmlns:p14="http://schemas.microsoft.com/office/powerpoint/2010/main" val="2123974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Employee: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When it comes to managing work in the workplace, employees have to face psychological problems due to which the company is likely to incur losses.  Employees need to address complex issues in the workplace to alleviate stress and evaluate alternative solutions to stress.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Work environments: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work environment of the company should be better if the work environment of the employees should be noise free and silent.  If the work environment for the employees has to be kept in a pleasant environment then the speed of work will increase.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b="1" dirty="0"/>
          </a:p>
        </p:txBody>
      </p:sp>
      <p:sp>
        <p:nvSpPr>
          <p:cNvPr id="4" name="Slide Number Placeholder 3"/>
          <p:cNvSpPr>
            <a:spLocks noGrp="1"/>
          </p:cNvSpPr>
          <p:nvPr>
            <p:ph type="sldNum" sz="quarter" idx="10"/>
          </p:nvPr>
        </p:nvSpPr>
        <p:spPr/>
        <p:txBody>
          <a:bodyPr/>
          <a:lstStyle/>
          <a:p>
            <a:fld id="{00602BC1-CE39-4F34-A860-A00EC244EAD3}" type="slidenum">
              <a:rPr lang="en-US" smtClean="0"/>
              <a:t>6</a:t>
            </a:fld>
            <a:endParaRPr lang="en-US"/>
          </a:p>
        </p:txBody>
      </p:sp>
    </p:spTree>
    <p:extLst>
      <p:ext uri="{BB962C8B-B14F-4D97-AF65-F5344CB8AC3E}">
        <p14:creationId xmlns:p14="http://schemas.microsoft.com/office/powerpoint/2010/main" val="26880634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For worker</a:t>
            </a:r>
          </a:p>
          <a:p>
            <a:pPr marL="285750" indent="-285750">
              <a:buFont typeface="Wingdings" panose="05000000000000000000" pitchFamily="2" charset="2"/>
              <a:buChar char="q"/>
            </a:pPr>
            <a:r>
              <a:rPr lang="en-US" b="1" dirty="0"/>
              <a:t>Use safe-guards </a:t>
            </a:r>
            <a:r>
              <a:rPr lang="en-US" dirty="0"/>
              <a:t>: safeguard is very important for worker. It protect them from unwanted  </a:t>
            </a:r>
            <a:r>
              <a:rPr lang="en-US" dirty="0" err="1"/>
              <a:t>occurance</a:t>
            </a:r>
            <a:r>
              <a:rPr lang="en-US" dirty="0"/>
              <a:t> like accidental injury.</a:t>
            </a:r>
          </a:p>
          <a:p>
            <a:pPr marL="285750" indent="-285750">
              <a:buFont typeface="Wingdings" panose="05000000000000000000" pitchFamily="2" charset="2"/>
              <a:buChar char="q"/>
            </a:pPr>
            <a:r>
              <a:rPr lang="en-US" b="1" dirty="0"/>
              <a:t>Healthy food and safe drinking water supply: </a:t>
            </a:r>
            <a:r>
              <a:rPr lang="en-US" b="0" dirty="0"/>
              <a:t>This is too much important for workshop. If the worker do not get healthy food and safe drinking water the become sick as a result to total production will decrease that means decrease profit.</a:t>
            </a:r>
            <a:endParaRPr lang="en-US" b="1" dirty="0"/>
          </a:p>
          <a:p>
            <a:pPr marL="285750" indent="-285750">
              <a:buFont typeface="Wingdings" panose="05000000000000000000" pitchFamily="2" charset="2"/>
              <a:buChar char="q"/>
            </a:pPr>
            <a:r>
              <a:rPr lang="en-US" b="1" dirty="0"/>
              <a:t>Health insurance policy: </a:t>
            </a:r>
            <a:r>
              <a:rPr lang="en-US" b="0" dirty="0"/>
              <a:t>If there available for  insurance policy, the worker work hard and take risk for better production, as if they become injured they get insurance. </a:t>
            </a:r>
            <a:endParaRPr lang="en-US" b="1" dirty="0"/>
          </a:p>
          <a:p>
            <a:pPr marL="285750" indent="-285750">
              <a:buFont typeface="Wingdings" panose="05000000000000000000" pitchFamily="2" charset="2"/>
              <a:buChar char="q"/>
            </a:pPr>
            <a:r>
              <a:rPr lang="en-US" b="1" dirty="0"/>
              <a:t>Proper treatment for injured worker: </a:t>
            </a:r>
            <a:r>
              <a:rPr lang="en-US" b="0" dirty="0"/>
              <a:t>This is so much important right for worker. They may injured when working so if they do not get proper treatment the worker loss attention for their work. They do not want to work that workplace. </a:t>
            </a:r>
            <a:endParaRPr lang="en-US" b="1" dirty="0"/>
          </a:p>
          <a:p>
            <a:pPr marL="285750" indent="-285750">
              <a:buFont typeface="Wingdings" panose="05000000000000000000" pitchFamily="2" charset="2"/>
              <a:buChar char="q"/>
            </a:pPr>
            <a:r>
              <a:rPr lang="en-US" b="1" dirty="0"/>
              <a:t>Unbiased salary : </a:t>
            </a:r>
            <a:r>
              <a:rPr lang="en-US" b="0" dirty="0"/>
              <a:t>It is also important right for the worker. By doing same work the work, the worker should get same wage whether the worker is male or female, black or white.  </a:t>
            </a:r>
            <a:endParaRPr lang="en-US" b="1" dirty="0"/>
          </a:p>
          <a:p>
            <a:endParaRPr lang="en-US" dirty="0"/>
          </a:p>
          <a:p>
            <a:pPr marL="285750" indent="-285750">
              <a:buFont typeface="Wingdings" panose="05000000000000000000" pitchFamily="2" charset="2"/>
              <a:buChar char="q"/>
            </a:pPr>
            <a:endParaRPr lang="en-US" dirty="0"/>
          </a:p>
          <a:p>
            <a:endParaRPr lang="en-US" dirty="0"/>
          </a:p>
        </p:txBody>
      </p:sp>
      <p:sp>
        <p:nvSpPr>
          <p:cNvPr id="4" name="Slide Number Placeholder 3"/>
          <p:cNvSpPr>
            <a:spLocks noGrp="1"/>
          </p:cNvSpPr>
          <p:nvPr>
            <p:ph type="sldNum" sz="quarter" idx="10"/>
          </p:nvPr>
        </p:nvSpPr>
        <p:spPr/>
        <p:txBody>
          <a:bodyPr/>
          <a:lstStyle/>
          <a:p>
            <a:fld id="{00602BC1-CE39-4F34-A860-A00EC244EAD3}" type="slidenum">
              <a:rPr lang="en-US" smtClean="0"/>
              <a:t>7</a:t>
            </a:fld>
            <a:endParaRPr lang="en-US"/>
          </a:p>
        </p:txBody>
      </p:sp>
    </p:spTree>
    <p:extLst>
      <p:ext uri="{BB962C8B-B14F-4D97-AF65-F5344CB8AC3E}">
        <p14:creationId xmlns:p14="http://schemas.microsoft.com/office/powerpoint/2010/main" val="23358405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0"/>
              </a:spcAft>
            </a:pPr>
            <a:r>
              <a:rPr lang="en-US" sz="1800" b="1" kern="1200" dirty="0">
                <a:effectLst/>
                <a:latin typeface="Times New Roman" panose="02020603050405020304" pitchFamily="18" charset="0"/>
                <a:ea typeface="Calibri" panose="020F0502020204030204" pitchFamily="34" charset="0"/>
                <a:cs typeface="Times New Roman" panose="02020603050405020304" pitchFamily="18" charset="0"/>
              </a:rPr>
              <a:t>For working environment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Ensuring ventilation in the working place: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order for the company to work, care must be taken to ensure that the ventilation works properly.  Ventilation is needed not only for workers but also for machinery.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Control loud Sounds: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Employees must be noise free in the workplace.  If the workplace is noisy There may be hearing impairment due to which Employees will not pay attention to the work of the company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Ederer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2015).</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b="1" dirty="0">
                <a:effectLst/>
                <a:latin typeface="Times New Roman" panose="02020603050405020304" pitchFamily="18" charset="0"/>
                <a:ea typeface="Calibri" panose="020F0502020204030204" pitchFamily="34" charset="0"/>
              </a:rPr>
              <a:t>Creating Strong bonding:</a:t>
            </a:r>
            <a:r>
              <a:rPr lang="en-US" sz="1800" dirty="0">
                <a:effectLst/>
                <a:latin typeface="Times New Roman" panose="02020603050405020304" pitchFamily="18" charset="0"/>
                <a:ea typeface="Calibri" panose="020F0502020204030204" pitchFamily="34" charset="0"/>
              </a:rPr>
              <a:t>  It is very important for the employees to have a good relationship with the boss of the company because without a good relationship the employees do not get proper salary.</a:t>
            </a:r>
            <a:endParaRPr lang="en-US" dirty="0"/>
          </a:p>
        </p:txBody>
      </p:sp>
      <p:sp>
        <p:nvSpPr>
          <p:cNvPr id="4" name="Slide Number Placeholder 3"/>
          <p:cNvSpPr>
            <a:spLocks noGrp="1"/>
          </p:cNvSpPr>
          <p:nvPr>
            <p:ph type="sldNum" sz="quarter" idx="5"/>
          </p:nvPr>
        </p:nvSpPr>
        <p:spPr/>
        <p:txBody>
          <a:bodyPr/>
          <a:lstStyle/>
          <a:p>
            <a:fld id="{00602BC1-CE39-4F34-A860-A00EC244EAD3}" type="slidenum">
              <a:rPr lang="en-US" smtClean="0"/>
              <a:t>8</a:t>
            </a:fld>
            <a:endParaRPr lang="en-US"/>
          </a:p>
        </p:txBody>
      </p:sp>
    </p:spTree>
    <p:extLst>
      <p:ext uri="{BB962C8B-B14F-4D97-AF65-F5344CB8AC3E}">
        <p14:creationId xmlns:p14="http://schemas.microsoft.com/office/powerpoint/2010/main" val="15575029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Equal salary  based on performance: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order to run a company, employees have to be paid equally based on their performance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Ederer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2015).  Giving more or less salary to the employees will create reluctance of the employees towards work which may lead to loss to the company.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Keeping stability in the workplace: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Employees play a very important role in maintaining stability in the workplace.  If the employees have to maintain stability in the workplace then the company will earn more profit and it will be possible to manage the activities properly.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Utilizing  of advanced technology in the  work place: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There is no substitute for modern technology to run a company in the modern world so employees need to have knowledge about modern technology.  Knowledge of technology will accelerate the growth of the company's operations and increase the company's productivity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Tiedtke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2017).</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0602BC1-CE39-4F34-A860-A00EC244EAD3}" type="slidenum">
              <a:rPr lang="en-US" smtClean="0"/>
              <a:t>9</a:t>
            </a:fld>
            <a:endParaRPr lang="en-US"/>
          </a:p>
        </p:txBody>
      </p:sp>
    </p:spTree>
    <p:extLst>
      <p:ext uri="{BB962C8B-B14F-4D97-AF65-F5344CB8AC3E}">
        <p14:creationId xmlns:p14="http://schemas.microsoft.com/office/powerpoint/2010/main" val="55141288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12192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1189096" y="5617774"/>
            <a:ext cx="9843913"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1319937" y="1016990"/>
            <a:ext cx="9572977"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1320801" y="1009651"/>
            <a:ext cx="9572977"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1026029" y="702069"/>
            <a:ext cx="757108"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10568399" y="655232"/>
            <a:ext cx="566928" cy="755904"/>
          </a:xfrm>
          <a:prstGeom prst="rect">
            <a:avLst/>
          </a:prstGeom>
          <a:noFill/>
        </p:spPr>
      </p:pic>
      <p:sp>
        <p:nvSpPr>
          <p:cNvPr id="2" name="Title 1"/>
          <p:cNvSpPr>
            <a:spLocks noGrp="1"/>
          </p:cNvSpPr>
          <p:nvPr>
            <p:ph type="ctrTitle"/>
          </p:nvPr>
        </p:nvSpPr>
        <p:spPr>
          <a:xfrm>
            <a:off x="2302934" y="1794935"/>
            <a:ext cx="7631291" cy="1828090"/>
          </a:xfrm>
        </p:spPr>
        <p:txBody>
          <a:bodyPr anchor="b">
            <a:normAutofit/>
          </a:bodyPr>
          <a:lstStyle>
            <a:lvl1pPr>
              <a:defRPr sz="4800"/>
            </a:lvl1pPr>
          </a:lstStyle>
          <a:p>
            <a:r>
              <a:rPr lang="en-US"/>
              <a:t>Click to edit Master title style</a:t>
            </a:r>
          </a:p>
        </p:txBody>
      </p:sp>
      <p:sp>
        <p:nvSpPr>
          <p:cNvPr id="3" name="Subtitle 2"/>
          <p:cNvSpPr>
            <a:spLocks noGrp="1"/>
          </p:cNvSpPr>
          <p:nvPr>
            <p:ph type="subTitle" idx="1"/>
          </p:nvPr>
        </p:nvSpPr>
        <p:spPr>
          <a:xfrm>
            <a:off x="2302934" y="3736622"/>
            <a:ext cx="761623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9027569" y="5357593"/>
            <a:ext cx="1618428" cy="365125"/>
          </a:xfrm>
        </p:spPr>
        <p:txBody>
          <a:bodyPr/>
          <a:lstStyle/>
          <a:p>
            <a:fld id="{51742DE5-024C-434F-8CB4-D824B3C8BCAB}" type="datetimeFigureOut">
              <a:rPr lang="en-US" smtClean="0"/>
              <a:t>4/9/22</a:t>
            </a:fld>
            <a:endParaRPr lang="en-US"/>
          </a:p>
        </p:txBody>
      </p:sp>
      <p:sp>
        <p:nvSpPr>
          <p:cNvPr id="5" name="Footer Placeholder 4"/>
          <p:cNvSpPr>
            <a:spLocks noGrp="1"/>
          </p:cNvSpPr>
          <p:nvPr>
            <p:ph type="ftr" sz="quarter" idx="11"/>
          </p:nvPr>
        </p:nvSpPr>
        <p:spPr>
          <a:xfrm>
            <a:off x="1565393" y="5357593"/>
            <a:ext cx="6713127" cy="365125"/>
          </a:xfrm>
        </p:spPr>
        <p:txBody>
          <a:bodyPr/>
          <a:lstStyle/>
          <a:p>
            <a:endParaRPr lang="en-US"/>
          </a:p>
        </p:txBody>
      </p:sp>
      <p:sp>
        <p:nvSpPr>
          <p:cNvPr id="6" name="Slide Number Placeholder 5"/>
          <p:cNvSpPr>
            <a:spLocks noGrp="1"/>
          </p:cNvSpPr>
          <p:nvPr>
            <p:ph type="sldNum" sz="quarter" idx="12"/>
          </p:nvPr>
        </p:nvSpPr>
        <p:spPr>
          <a:xfrm>
            <a:off x="8285241" y="5357593"/>
            <a:ext cx="738697" cy="365125"/>
          </a:xfrm>
        </p:spPr>
        <p:txBody>
          <a:bodyPr/>
          <a:lstStyle>
            <a:lvl1pPr algn="ctr">
              <a:defRPr/>
            </a:lvl1pPr>
          </a:lstStyle>
          <a:p>
            <a:fld id="{0C90BABE-6804-4070-8FAB-9838BC5CFB6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1742DE5-024C-434F-8CB4-D824B3C8BCAB}" type="datetimeFigureOut">
              <a:rPr lang="en-US" smtClean="0"/>
              <a:t>4/9/22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90BABE-6804-4070-8FAB-9838BC5CFB6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26639" y="2239431"/>
            <a:ext cx="8338725" cy="1362075"/>
          </a:xfrm>
        </p:spPr>
        <p:txBody>
          <a:bodyPr anchor="b"/>
          <a:lstStyle>
            <a:lvl1pPr algn="ctr">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941690" y="3725335"/>
            <a:ext cx="8308623"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742DE5-024C-434F-8CB4-D824B3C8BCAB}" type="datetimeFigureOut">
              <a:rPr lang="en-US" smtClean="0"/>
              <a:t>4/9/22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90BABE-6804-4070-8FAB-9838BC5CFB6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51742DE5-024C-434F-8CB4-D824B3C8BCAB}" type="datetimeFigureOut">
              <a:rPr lang="en-US" smtClean="0"/>
              <a:t>4/9/22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90BABE-6804-4070-8FAB-9838BC5CFB6E}" type="slidenum">
              <a:rPr lang="en-US" smtClean="0"/>
              <a:t>‹#›</a:t>
            </a:fld>
            <a:endParaRPr lang="en-US"/>
          </a:p>
        </p:txBody>
      </p:sp>
      <p:sp>
        <p:nvSpPr>
          <p:cNvPr id="9" name="Content Placeholder 8"/>
          <p:cNvSpPr>
            <a:spLocks noGrp="1"/>
          </p:cNvSpPr>
          <p:nvPr>
            <p:ph sz="quarter" idx="13"/>
          </p:nvPr>
        </p:nvSpPr>
        <p:spPr>
          <a:xfrm>
            <a:off x="1731264" y="2121407"/>
            <a:ext cx="42672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217920" y="2119313"/>
            <a:ext cx="42672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077160" y="2122312"/>
            <a:ext cx="391936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6547559" y="2122311"/>
            <a:ext cx="3925824"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51742DE5-024C-434F-8CB4-D824B3C8BCAB}" type="datetimeFigureOut">
              <a:rPr lang="en-US" smtClean="0"/>
              <a:t>4/9/22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C90BABE-6804-4070-8FAB-9838BC5CFB6E}" type="slidenum">
              <a:rPr lang="en-US" smtClean="0"/>
              <a:t>‹#›</a:t>
            </a:fld>
            <a:endParaRPr lang="en-US"/>
          </a:p>
        </p:txBody>
      </p:sp>
      <p:sp>
        <p:nvSpPr>
          <p:cNvPr id="11" name="Content Placeholder 10"/>
          <p:cNvSpPr>
            <a:spLocks noGrp="1"/>
          </p:cNvSpPr>
          <p:nvPr>
            <p:ph sz="quarter" idx="13"/>
          </p:nvPr>
        </p:nvSpPr>
        <p:spPr>
          <a:xfrm>
            <a:off x="1731264" y="2944368"/>
            <a:ext cx="4303776"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6193535" y="2944813"/>
            <a:ext cx="4303776"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1742DE5-024C-434F-8CB4-D824B3C8BCAB}" type="datetimeFigureOut">
              <a:rPr lang="en-US" smtClean="0"/>
              <a:t>4/9/22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C90BABE-6804-4070-8FAB-9838BC5CFB6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742DE5-024C-434F-8CB4-D824B3C8BCAB}" type="datetimeFigureOut">
              <a:rPr lang="en-US" smtClean="0"/>
              <a:t>4/9/22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C90BABE-6804-4070-8FAB-9838BC5CFB6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12192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842903" y="6058038"/>
            <a:ext cx="10295468"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5958497" y="605163"/>
            <a:ext cx="505192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5961889" y="603504"/>
            <a:ext cx="505192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998940" y="576868"/>
            <a:ext cx="505192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999745" y="576072"/>
            <a:ext cx="505192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3161475" y="293953"/>
            <a:ext cx="757108"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8467351" y="238675"/>
            <a:ext cx="566928" cy="755904"/>
          </a:xfrm>
          <a:prstGeom prst="rect">
            <a:avLst/>
          </a:prstGeom>
          <a:noFill/>
        </p:spPr>
      </p:pic>
      <p:sp>
        <p:nvSpPr>
          <p:cNvPr id="2" name="Title 1"/>
          <p:cNvSpPr>
            <a:spLocks noGrp="1"/>
          </p:cNvSpPr>
          <p:nvPr>
            <p:ph type="title"/>
          </p:nvPr>
        </p:nvSpPr>
        <p:spPr>
          <a:xfrm rot="-60000">
            <a:off x="1478635" y="2020043"/>
            <a:ext cx="4086436" cy="1503037"/>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rot="60000">
            <a:off x="6472388" y="1150993"/>
            <a:ext cx="4027723"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60000">
            <a:off x="1530834" y="3623748"/>
            <a:ext cx="4065188"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8455598" y="5885673"/>
            <a:ext cx="1618428" cy="365125"/>
          </a:xfrm>
        </p:spPr>
        <p:txBody>
          <a:bodyPr/>
          <a:lstStyle/>
          <a:p>
            <a:fld id="{51742DE5-024C-434F-8CB4-D824B3C8BCAB}" type="datetimeFigureOut">
              <a:rPr lang="en-US" smtClean="0"/>
              <a:t>4/9/22</a:t>
            </a:fld>
            <a:endParaRPr lang="en-US"/>
          </a:p>
        </p:txBody>
      </p:sp>
      <p:sp>
        <p:nvSpPr>
          <p:cNvPr id="6" name="Footer Placeholder 5"/>
          <p:cNvSpPr>
            <a:spLocks noGrp="1"/>
          </p:cNvSpPr>
          <p:nvPr>
            <p:ph type="ftr" sz="quarter" idx="11"/>
          </p:nvPr>
        </p:nvSpPr>
        <p:spPr>
          <a:xfrm rot="-60000">
            <a:off x="1219406" y="5829262"/>
            <a:ext cx="4696809" cy="365125"/>
          </a:xfrm>
        </p:spPr>
        <p:txBody>
          <a:bodyPr/>
          <a:lstStyle/>
          <a:p>
            <a:endParaRPr lang="en-US"/>
          </a:p>
        </p:txBody>
      </p:sp>
      <p:sp>
        <p:nvSpPr>
          <p:cNvPr id="7" name="Slide Number Placeholder 6"/>
          <p:cNvSpPr>
            <a:spLocks noGrp="1"/>
          </p:cNvSpPr>
          <p:nvPr>
            <p:ph type="sldNum" sz="quarter" idx="12"/>
          </p:nvPr>
        </p:nvSpPr>
        <p:spPr>
          <a:xfrm rot="60000">
            <a:off x="10076418" y="5896962"/>
            <a:ext cx="738697" cy="365125"/>
          </a:xfrm>
        </p:spPr>
        <p:txBody>
          <a:bodyPr/>
          <a:lstStyle/>
          <a:p>
            <a:fld id="{0C90BABE-6804-4070-8FAB-9838BC5CFB6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12192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842903" y="6058038"/>
            <a:ext cx="10295468"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998940" y="576868"/>
            <a:ext cx="505192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993412" y="575769"/>
            <a:ext cx="505192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5958497" y="605163"/>
            <a:ext cx="505192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5953025" y="603920"/>
            <a:ext cx="505192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3161475" y="293953"/>
            <a:ext cx="757108"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8467351" y="238675"/>
            <a:ext cx="566928" cy="755904"/>
          </a:xfrm>
          <a:prstGeom prst="rect">
            <a:avLst/>
          </a:prstGeom>
          <a:noFill/>
        </p:spPr>
      </p:pic>
      <p:sp>
        <p:nvSpPr>
          <p:cNvPr id="2" name="Title 1"/>
          <p:cNvSpPr>
            <a:spLocks noGrp="1"/>
          </p:cNvSpPr>
          <p:nvPr>
            <p:ph type="title"/>
          </p:nvPr>
        </p:nvSpPr>
        <p:spPr>
          <a:xfrm rot="-60000">
            <a:off x="1475232" y="2020824"/>
            <a:ext cx="4084320" cy="1499616"/>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p:cNvSpPr>
          <p:nvPr>
            <p:ph type="pic" idx="1"/>
          </p:nvPr>
        </p:nvSpPr>
        <p:spPr>
          <a:xfrm rot="60000">
            <a:off x="6531487" y="1207272"/>
            <a:ext cx="3885151"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rot="-60000">
            <a:off x="1536192" y="3621024"/>
            <a:ext cx="4059936"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8461249" y="5888738"/>
            <a:ext cx="1618428" cy="365125"/>
          </a:xfrm>
        </p:spPr>
        <p:txBody>
          <a:bodyPr/>
          <a:lstStyle/>
          <a:p>
            <a:fld id="{51742DE5-024C-434F-8CB4-D824B3C8BCAB}" type="datetimeFigureOut">
              <a:rPr lang="en-US" smtClean="0"/>
              <a:t>4/9/22</a:t>
            </a:fld>
            <a:endParaRPr lang="en-US"/>
          </a:p>
        </p:txBody>
      </p:sp>
      <p:sp>
        <p:nvSpPr>
          <p:cNvPr id="6" name="Footer Placeholder 5"/>
          <p:cNvSpPr>
            <a:spLocks noGrp="1"/>
          </p:cNvSpPr>
          <p:nvPr>
            <p:ph type="ftr" sz="quarter" idx="11"/>
          </p:nvPr>
        </p:nvSpPr>
        <p:spPr>
          <a:xfrm rot="-60000">
            <a:off x="1219426" y="5831038"/>
            <a:ext cx="4425391" cy="365125"/>
          </a:xfrm>
        </p:spPr>
        <p:txBody>
          <a:bodyPr/>
          <a:lstStyle/>
          <a:p>
            <a:endParaRPr lang="en-US"/>
          </a:p>
        </p:txBody>
      </p:sp>
      <p:sp>
        <p:nvSpPr>
          <p:cNvPr id="7" name="Slide Number Placeholder 6"/>
          <p:cNvSpPr>
            <a:spLocks noGrp="1"/>
          </p:cNvSpPr>
          <p:nvPr>
            <p:ph type="sldNum" sz="quarter" idx="12"/>
          </p:nvPr>
        </p:nvSpPr>
        <p:spPr>
          <a:xfrm rot="60000">
            <a:off x="10082786" y="5900027"/>
            <a:ext cx="738697" cy="365125"/>
          </a:xfrm>
        </p:spPr>
        <p:txBody>
          <a:bodyPr/>
          <a:lstStyle/>
          <a:p>
            <a:fld id="{0C90BABE-6804-4070-8FAB-9838BC5CFB6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1742DE5-024C-434F-8CB4-D824B3C8BCAB}" type="datetimeFigureOut">
              <a:rPr lang="en-US" smtClean="0"/>
              <a:t>4/9/22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90BABE-6804-4070-8FAB-9838BC5CFB6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2" y="925691"/>
            <a:ext cx="1907823" cy="476391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730962" y="1106313"/>
            <a:ext cx="6905039" cy="440266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1742DE5-024C-434F-8CB4-D824B3C8BCAB}" type="datetimeFigureOut">
              <a:rPr lang="en-US" smtClean="0"/>
              <a:t>4/9/22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90BABE-6804-4070-8FAB-9838BC5CFB6E}"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12192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38201" y="6069330"/>
            <a:ext cx="1056132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75360" y="575310"/>
            <a:ext cx="102616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75360" y="576072"/>
            <a:ext cx="102616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724989" y="273091"/>
            <a:ext cx="757108"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10914593" y="203675"/>
            <a:ext cx="566928" cy="755904"/>
          </a:xfrm>
          <a:prstGeom prst="rect">
            <a:avLst/>
          </a:prstGeom>
          <a:noFill/>
        </p:spPr>
      </p:pic>
      <p:sp>
        <p:nvSpPr>
          <p:cNvPr id="2" name="Title Placeholder 1"/>
          <p:cNvSpPr>
            <a:spLocks noGrp="1"/>
          </p:cNvSpPr>
          <p:nvPr>
            <p:ph type="title"/>
          </p:nvPr>
        </p:nvSpPr>
        <p:spPr>
          <a:xfrm>
            <a:off x="1460031" y="817583"/>
            <a:ext cx="9286993" cy="120248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950721" y="2119257"/>
            <a:ext cx="8261873" cy="3603812"/>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06118" y="5809153"/>
            <a:ext cx="1618428"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51742DE5-024C-434F-8CB4-D824B3C8BCAB}" type="datetimeFigureOut">
              <a:rPr lang="en-US" smtClean="0"/>
              <a:t>4/9/22</a:t>
            </a:fld>
            <a:endParaRPr lang="en-US"/>
          </a:p>
        </p:txBody>
      </p:sp>
      <p:sp>
        <p:nvSpPr>
          <p:cNvPr id="5" name="Footer Placeholder 4"/>
          <p:cNvSpPr>
            <a:spLocks noGrp="1"/>
          </p:cNvSpPr>
          <p:nvPr>
            <p:ph type="ftr" sz="quarter" idx="3"/>
          </p:nvPr>
        </p:nvSpPr>
        <p:spPr>
          <a:xfrm>
            <a:off x="1219202" y="5809153"/>
            <a:ext cx="7386917"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US"/>
          </a:p>
        </p:txBody>
      </p:sp>
      <p:sp>
        <p:nvSpPr>
          <p:cNvPr id="6" name="Slide Number Placeholder 5"/>
          <p:cNvSpPr>
            <a:spLocks noGrp="1"/>
          </p:cNvSpPr>
          <p:nvPr>
            <p:ph type="sldNum" sz="quarter" idx="4"/>
          </p:nvPr>
        </p:nvSpPr>
        <p:spPr>
          <a:xfrm>
            <a:off x="10226937" y="5809153"/>
            <a:ext cx="738697"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0C90BABE-6804-4070-8FAB-9838BC5CFB6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918" r:id="rId1"/>
    <p:sldLayoutId id="2147483919" r:id="rId2"/>
    <p:sldLayoutId id="2147483920" r:id="rId3"/>
    <p:sldLayoutId id="2147483921" r:id="rId4"/>
    <p:sldLayoutId id="2147483922" r:id="rId5"/>
    <p:sldLayoutId id="2147483923" r:id="rId6"/>
    <p:sldLayoutId id="2147483924" r:id="rId7"/>
    <p:sldLayoutId id="2147483925" r:id="rId8"/>
    <p:sldLayoutId id="2147483926" r:id="rId9"/>
    <p:sldLayoutId id="2147483927" r:id="rId10"/>
    <p:sldLayoutId id="214748392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comments" Target="../comments/comment1.xml"/><Relationship Id="rId4" Type="http://schemas.openxmlformats.org/officeDocument/2006/relationships/image" Target="../media/image10.jpg"/></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3844A-177E-4768-8A4D-52ABB2D11813}"/>
              </a:ext>
            </a:extLst>
          </p:cNvPr>
          <p:cNvSpPr>
            <a:spLocks noGrp="1"/>
          </p:cNvSpPr>
          <p:nvPr>
            <p:ph type="ctrTitle"/>
          </p:nvPr>
        </p:nvSpPr>
        <p:spPr>
          <a:xfrm>
            <a:off x="1753810" y="2045970"/>
            <a:ext cx="7766936" cy="1201602"/>
          </a:xfrm>
        </p:spPr>
        <p:txBody>
          <a:bodyPr>
            <a:normAutofit fontScale="90000"/>
          </a:bodyPr>
          <a:lstStyle/>
          <a:p>
            <a:r>
              <a:rPr lang="en-US" sz="3600" b="1" dirty="0"/>
              <a:t>Problem-solving and Decision-making</a:t>
            </a:r>
            <a:br>
              <a:rPr lang="en-GB" sz="3600" b="1" dirty="0"/>
            </a:br>
            <a:r>
              <a:rPr lang="en-GB" sz="3600" b="1" dirty="0"/>
              <a:t>Task-1</a:t>
            </a:r>
            <a:endParaRPr lang="en-US" sz="3600" dirty="0"/>
          </a:p>
        </p:txBody>
      </p:sp>
      <p:sp>
        <p:nvSpPr>
          <p:cNvPr id="4" name="TextBox 3"/>
          <p:cNvSpPr txBox="1"/>
          <p:nvPr/>
        </p:nvSpPr>
        <p:spPr>
          <a:xfrm>
            <a:off x="2295072" y="4517885"/>
            <a:ext cx="6146800" cy="954107"/>
          </a:xfrm>
          <a:prstGeom prst="rect">
            <a:avLst/>
          </a:prstGeom>
          <a:noFill/>
        </p:spPr>
        <p:txBody>
          <a:bodyPr wrap="square" rtlCol="0">
            <a:spAutoFit/>
          </a:bodyPr>
          <a:lstStyle/>
          <a:p>
            <a:r>
              <a:rPr lang="en-US" sz="2800" b="1" dirty="0"/>
              <a:t>Student Name: </a:t>
            </a:r>
            <a:r>
              <a:rPr lang="en-GB" sz="2800" b="1" dirty="0"/>
              <a:t>Md Sahed Ahmed </a:t>
            </a:r>
            <a:endParaRPr lang="en-US" sz="2800" b="1" dirty="0"/>
          </a:p>
          <a:p>
            <a:r>
              <a:rPr lang="en-GB" sz="2800" b="1" dirty="0"/>
              <a:t> Student </a:t>
            </a:r>
            <a:r>
              <a:rPr lang="en-US" sz="2800" b="1" dirty="0"/>
              <a:t>ID:</a:t>
            </a:r>
            <a:r>
              <a:rPr lang="en-GB" sz="2800" b="1" dirty="0"/>
              <a:t> 2008860</a:t>
            </a:r>
            <a:endParaRPr lang="en-US" sz="2800" b="1" dirty="0"/>
          </a:p>
        </p:txBody>
      </p:sp>
    </p:spTree>
    <p:extLst>
      <p:ext uri="{BB962C8B-B14F-4D97-AF65-F5344CB8AC3E}">
        <p14:creationId xmlns:p14="http://schemas.microsoft.com/office/powerpoint/2010/main" val="40760336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dirty="0"/>
              <a:t>Explaining impacts and nature of complex problem on employees and organisations</a:t>
            </a:r>
          </a:p>
        </p:txBody>
      </p:sp>
      <p:sp>
        <p:nvSpPr>
          <p:cNvPr id="3" name="Content Placeholder 2"/>
          <p:cNvSpPr>
            <a:spLocks noGrp="1"/>
          </p:cNvSpPr>
          <p:nvPr>
            <p:ph idx="1"/>
          </p:nvPr>
        </p:nvSpPr>
        <p:spPr>
          <a:xfrm>
            <a:off x="1291771" y="2119257"/>
            <a:ext cx="9463315" cy="4005772"/>
          </a:xfrm>
        </p:spPr>
        <p:txBody>
          <a:bodyPr>
            <a:normAutofit/>
          </a:bodyPr>
          <a:lstStyle/>
          <a:p>
            <a:pPr marL="0" indent="0" algn="just">
              <a:buNone/>
            </a:pPr>
            <a:r>
              <a:rPr lang="en-US" dirty="0"/>
              <a:t>In the working place, there are different complexes emerge, which impacts on both employees and organisations. Here is going to present some problems in the following:-</a:t>
            </a:r>
          </a:p>
          <a:p>
            <a:pPr marL="0" indent="0" algn="just">
              <a:buNone/>
            </a:pPr>
            <a:endParaRPr lang="en-US" dirty="0"/>
          </a:p>
          <a:p>
            <a:pPr algn="just">
              <a:buFont typeface="Wingdings" panose="05000000000000000000" pitchFamily="2" charset="2"/>
              <a:buChar char="q"/>
            </a:pPr>
            <a:r>
              <a:rPr lang="en-US" dirty="0"/>
              <a:t>Performance issues</a:t>
            </a:r>
          </a:p>
          <a:p>
            <a:pPr algn="just">
              <a:buFont typeface="Wingdings" panose="05000000000000000000" pitchFamily="2" charset="2"/>
              <a:buChar char="q"/>
            </a:pPr>
            <a:r>
              <a:rPr lang="en-US" dirty="0"/>
              <a:t>Harassment or bullying</a:t>
            </a:r>
          </a:p>
          <a:p>
            <a:pPr algn="just">
              <a:buFont typeface="Wingdings" panose="05000000000000000000" pitchFamily="2" charset="2"/>
              <a:buChar char="q"/>
            </a:pPr>
            <a:r>
              <a:rPr lang="en-US" dirty="0"/>
              <a:t>Loopholes in communication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rcRect/>
          <a:stretch/>
        </p:blipFill>
        <p:spPr>
          <a:xfrm>
            <a:off x="6697980" y="3280228"/>
            <a:ext cx="4423409" cy="2772229"/>
          </a:xfrm>
          <a:prstGeom prst="rect">
            <a:avLst/>
          </a:prstGeom>
        </p:spPr>
      </p:pic>
    </p:spTree>
    <p:extLst>
      <p:ext uri="{BB962C8B-B14F-4D97-AF65-F5344CB8AC3E}">
        <p14:creationId xmlns:p14="http://schemas.microsoft.com/office/powerpoint/2010/main" val="2291972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7D1A2-D418-4D93-9582-0CFA79CF3087}"/>
              </a:ext>
            </a:extLst>
          </p:cNvPr>
          <p:cNvSpPr>
            <a:spLocks noGrp="1"/>
          </p:cNvSpPr>
          <p:nvPr>
            <p:ph type="title"/>
          </p:nvPr>
        </p:nvSpPr>
        <p:spPr/>
        <p:txBody>
          <a:bodyPr>
            <a:noAutofit/>
          </a:bodyPr>
          <a:lstStyle/>
          <a:p>
            <a:r>
              <a:rPr lang="en-US" sz="3200" dirty="0"/>
              <a:t>Continue….. Explaining impacts and nature of complex problem on employees and organisations</a:t>
            </a:r>
          </a:p>
        </p:txBody>
      </p:sp>
      <p:sp>
        <p:nvSpPr>
          <p:cNvPr id="3" name="Content Placeholder 2">
            <a:extLst>
              <a:ext uri="{FF2B5EF4-FFF2-40B4-BE49-F238E27FC236}">
                <a16:creationId xmlns:a16="http://schemas.microsoft.com/office/drawing/2014/main" id="{C5050E50-A5F2-430D-A498-EC1B5480DEE3}"/>
              </a:ext>
            </a:extLst>
          </p:cNvPr>
          <p:cNvSpPr>
            <a:spLocks noGrp="1"/>
          </p:cNvSpPr>
          <p:nvPr>
            <p:ph idx="1"/>
          </p:nvPr>
        </p:nvSpPr>
        <p:spPr/>
        <p:txBody>
          <a:bodyPr/>
          <a:lstStyle/>
          <a:p>
            <a:pPr algn="just">
              <a:buFont typeface="Wingdings" pitchFamily="2" charset="2"/>
              <a:buChar char="q"/>
            </a:pPr>
            <a:endParaRPr lang="en-US" dirty="0"/>
          </a:p>
          <a:p>
            <a:pPr algn="just">
              <a:buFont typeface="Wingdings" pitchFamily="2" charset="2"/>
              <a:buChar char="q"/>
            </a:pPr>
            <a:r>
              <a:rPr lang="en-US" dirty="0"/>
              <a:t>Conflict circumstances</a:t>
            </a:r>
          </a:p>
          <a:p>
            <a:pPr algn="just">
              <a:buFont typeface="Wingdings" pitchFamily="2" charset="2"/>
              <a:buChar char="q"/>
            </a:pPr>
            <a:r>
              <a:rPr lang="en-US" dirty="0"/>
              <a:t>Introverted workers</a:t>
            </a:r>
          </a:p>
          <a:p>
            <a:pPr algn="just">
              <a:buFont typeface="Wingdings" pitchFamily="2" charset="2"/>
              <a:buChar char="q"/>
            </a:pPr>
            <a:r>
              <a:rPr lang="en-US" dirty="0"/>
              <a:t>Lack of job satisfaction</a:t>
            </a:r>
          </a:p>
        </p:txBody>
      </p:sp>
      <p:pic>
        <p:nvPicPr>
          <p:cNvPr id="5" name="Picture 4">
            <a:extLst>
              <a:ext uri="{FF2B5EF4-FFF2-40B4-BE49-F238E27FC236}">
                <a16:creationId xmlns:a16="http://schemas.microsoft.com/office/drawing/2014/main" id="{CE90B172-6ED8-42AC-BA90-A946D044F5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36030" y="2119257"/>
            <a:ext cx="4572000" cy="3921160"/>
          </a:xfrm>
          <a:prstGeom prst="rect">
            <a:avLst/>
          </a:prstGeom>
        </p:spPr>
      </p:pic>
    </p:spTree>
    <p:extLst>
      <p:ext uri="{BB962C8B-B14F-4D97-AF65-F5344CB8AC3E}">
        <p14:creationId xmlns:p14="http://schemas.microsoft.com/office/powerpoint/2010/main" val="18076832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97341-EB33-4CD8-9AB9-6018560FD7D6}"/>
              </a:ext>
            </a:extLst>
          </p:cNvPr>
          <p:cNvSpPr>
            <a:spLocks noGrp="1"/>
          </p:cNvSpPr>
          <p:nvPr>
            <p:ph type="ctrTitle"/>
          </p:nvPr>
        </p:nvSpPr>
        <p:spPr>
          <a:xfrm>
            <a:off x="2302934" y="1208691"/>
            <a:ext cx="7631291" cy="851337"/>
          </a:xfrm>
        </p:spPr>
        <p:txBody>
          <a:bodyPr>
            <a:noAutofit/>
          </a:bodyPr>
          <a:lstStyle/>
          <a:p>
            <a:r>
              <a:rPr lang="en-US" sz="2400" dirty="0"/>
              <a:t>A research-informed cause-and-effect analysis of the complex problem</a:t>
            </a:r>
          </a:p>
        </p:txBody>
      </p:sp>
      <p:graphicFrame>
        <p:nvGraphicFramePr>
          <p:cNvPr id="3" name="Table 2">
            <a:extLst>
              <a:ext uri="{FF2B5EF4-FFF2-40B4-BE49-F238E27FC236}">
                <a16:creationId xmlns:a16="http://schemas.microsoft.com/office/drawing/2014/main" id="{32EB9833-3834-4832-AC5D-E0C862E11C5A}"/>
              </a:ext>
            </a:extLst>
          </p:cNvPr>
          <p:cNvGraphicFramePr>
            <a:graphicFrameLocks noGrp="1"/>
          </p:cNvGraphicFramePr>
          <p:nvPr>
            <p:extLst>
              <p:ext uri="{D42A27DB-BD31-4B8C-83A1-F6EECF244321}">
                <p14:modId xmlns:p14="http://schemas.microsoft.com/office/powerpoint/2010/main" val="3469440262"/>
              </p:ext>
            </p:extLst>
          </p:nvPr>
        </p:nvGraphicFramePr>
        <p:xfrm>
          <a:off x="2032000" y="2537955"/>
          <a:ext cx="8128000" cy="2584219"/>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291359578"/>
                    </a:ext>
                  </a:extLst>
                </a:gridCol>
                <a:gridCol w="4064000">
                  <a:extLst>
                    <a:ext uri="{9D8B030D-6E8A-4147-A177-3AD203B41FA5}">
                      <a16:colId xmlns:a16="http://schemas.microsoft.com/office/drawing/2014/main" val="3446326154"/>
                    </a:ext>
                  </a:extLst>
                </a:gridCol>
              </a:tblGrid>
              <a:tr h="529532">
                <a:tc>
                  <a:txBody>
                    <a:bodyPr/>
                    <a:lstStyle/>
                    <a:p>
                      <a:pPr algn="ctr"/>
                      <a:r>
                        <a:rPr lang="en-US" dirty="0"/>
                        <a:t>Causes</a:t>
                      </a:r>
                    </a:p>
                  </a:txBody>
                  <a:tcPr/>
                </a:tc>
                <a:tc>
                  <a:txBody>
                    <a:bodyPr/>
                    <a:lstStyle/>
                    <a:p>
                      <a:pPr algn="ctr"/>
                      <a:r>
                        <a:rPr lang="en-US" dirty="0"/>
                        <a:t>Effects</a:t>
                      </a:r>
                    </a:p>
                  </a:txBody>
                  <a:tcPr/>
                </a:tc>
                <a:extLst>
                  <a:ext uri="{0D108BD9-81ED-4DB2-BD59-A6C34878D82A}">
                    <a16:rowId xmlns:a16="http://schemas.microsoft.com/office/drawing/2014/main" val="945440499"/>
                  </a:ext>
                </a:extLst>
              </a:tr>
              <a:tr h="529532">
                <a:tc>
                  <a:txBody>
                    <a:bodyPr/>
                    <a:lstStyle/>
                    <a:p>
                      <a:r>
                        <a:rPr lang="en-US" dirty="0"/>
                        <a:t>Lack of experiences of employees</a:t>
                      </a:r>
                    </a:p>
                  </a:txBody>
                  <a:tcPr/>
                </a:tc>
                <a:tc>
                  <a:txBody>
                    <a:bodyPr/>
                    <a:lstStyle/>
                    <a:p>
                      <a:r>
                        <a:rPr lang="en-US" dirty="0"/>
                        <a:t>Unexpected performance</a:t>
                      </a:r>
                    </a:p>
                  </a:txBody>
                  <a:tcPr/>
                </a:tc>
                <a:extLst>
                  <a:ext uri="{0D108BD9-81ED-4DB2-BD59-A6C34878D82A}">
                    <a16:rowId xmlns:a16="http://schemas.microsoft.com/office/drawing/2014/main" val="2969679133"/>
                  </a:ext>
                </a:extLst>
              </a:tr>
              <a:tr h="529532">
                <a:tc>
                  <a:txBody>
                    <a:bodyPr/>
                    <a:lstStyle/>
                    <a:p>
                      <a:r>
                        <a:rPr lang="en-US" dirty="0"/>
                        <a:t>Poor bonding among employees</a:t>
                      </a:r>
                    </a:p>
                  </a:txBody>
                  <a:tcPr/>
                </a:tc>
                <a:tc>
                  <a:txBody>
                    <a:bodyPr/>
                    <a:lstStyle/>
                    <a:p>
                      <a:r>
                        <a:rPr lang="en-US" dirty="0"/>
                        <a:t>Lack of communication </a:t>
                      </a:r>
                    </a:p>
                  </a:txBody>
                  <a:tcPr/>
                </a:tc>
                <a:extLst>
                  <a:ext uri="{0D108BD9-81ED-4DB2-BD59-A6C34878D82A}">
                    <a16:rowId xmlns:a16="http://schemas.microsoft.com/office/drawing/2014/main" val="4063036701"/>
                  </a:ext>
                </a:extLst>
              </a:tr>
              <a:tr h="466091">
                <a:tc>
                  <a:txBody>
                    <a:bodyPr/>
                    <a:lstStyle/>
                    <a:p>
                      <a:r>
                        <a:rPr lang="en-US" dirty="0"/>
                        <a:t>Lack of confident</a:t>
                      </a:r>
                    </a:p>
                  </a:txBody>
                  <a:tcPr/>
                </a:tc>
                <a:tc>
                  <a:txBody>
                    <a:bodyPr/>
                    <a:lstStyle/>
                    <a:p>
                      <a:r>
                        <a:rPr lang="en-US" dirty="0"/>
                        <a:t>Conflicting situation</a:t>
                      </a:r>
                    </a:p>
                  </a:txBody>
                  <a:tcPr/>
                </a:tc>
                <a:extLst>
                  <a:ext uri="{0D108BD9-81ED-4DB2-BD59-A6C34878D82A}">
                    <a16:rowId xmlns:a16="http://schemas.microsoft.com/office/drawing/2014/main" val="3128551513"/>
                  </a:ext>
                </a:extLst>
              </a:tr>
              <a:tr h="529532">
                <a:tc>
                  <a:txBody>
                    <a:bodyPr/>
                    <a:lstStyle/>
                    <a:p>
                      <a:r>
                        <a:rPr lang="en-US" dirty="0"/>
                        <a:t>Lack of interests in the working place</a:t>
                      </a:r>
                    </a:p>
                  </a:txBody>
                  <a:tcPr/>
                </a:tc>
                <a:tc>
                  <a:txBody>
                    <a:bodyPr/>
                    <a:lstStyle/>
                    <a:p>
                      <a:r>
                        <a:rPr lang="en-US" dirty="0"/>
                        <a:t>No job satisfaction </a:t>
                      </a:r>
                    </a:p>
                  </a:txBody>
                  <a:tcPr/>
                </a:tc>
                <a:extLst>
                  <a:ext uri="{0D108BD9-81ED-4DB2-BD59-A6C34878D82A}">
                    <a16:rowId xmlns:a16="http://schemas.microsoft.com/office/drawing/2014/main" val="915379941"/>
                  </a:ext>
                </a:extLst>
              </a:tr>
            </a:tbl>
          </a:graphicData>
        </a:graphic>
      </p:graphicFrame>
    </p:spTree>
    <p:extLst>
      <p:ext uri="{BB962C8B-B14F-4D97-AF65-F5344CB8AC3E}">
        <p14:creationId xmlns:p14="http://schemas.microsoft.com/office/powerpoint/2010/main" val="3714384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5FEF1-0F90-4289-873C-9989AA363DF8}"/>
              </a:ext>
            </a:extLst>
          </p:cNvPr>
          <p:cNvSpPr>
            <a:spLocks noGrp="1"/>
          </p:cNvSpPr>
          <p:nvPr>
            <p:ph type="title"/>
          </p:nvPr>
        </p:nvSpPr>
        <p:spPr>
          <a:xfrm>
            <a:off x="1516743" y="795977"/>
            <a:ext cx="9158514" cy="1030514"/>
          </a:xfrm>
        </p:spPr>
        <p:txBody>
          <a:bodyPr>
            <a:noAutofit/>
          </a:bodyPr>
          <a:lstStyle/>
          <a:p>
            <a:r>
              <a:rPr lang="en-US" sz="3200" dirty="0"/>
              <a:t>Presenting a PESTLE analysis and its factors contributing to the complex problem</a:t>
            </a:r>
          </a:p>
        </p:txBody>
      </p:sp>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59543" y="2243014"/>
            <a:ext cx="10072914" cy="4121830"/>
          </a:xfrm>
        </p:spPr>
      </p:pic>
    </p:spTree>
    <p:extLst>
      <p:ext uri="{BB962C8B-B14F-4D97-AF65-F5344CB8AC3E}">
        <p14:creationId xmlns:p14="http://schemas.microsoft.com/office/powerpoint/2010/main" val="233214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262A0-2AB7-4D6F-B364-C1042218A7DA}"/>
              </a:ext>
            </a:extLst>
          </p:cNvPr>
          <p:cNvSpPr>
            <a:spLocks noGrp="1"/>
          </p:cNvSpPr>
          <p:nvPr>
            <p:ph type="title"/>
          </p:nvPr>
        </p:nvSpPr>
        <p:spPr/>
        <p:txBody>
          <a:bodyPr>
            <a:normAutofit/>
          </a:bodyPr>
          <a:lstStyle/>
          <a:p>
            <a:r>
              <a:rPr lang="en-US" sz="3200" dirty="0"/>
              <a:t>Evaluating alternative solutions to stress in the workplace </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949440" y="2297430"/>
            <a:ext cx="4045131" cy="3450228"/>
          </a:xfrm>
        </p:spPr>
      </p:pic>
      <p:sp>
        <p:nvSpPr>
          <p:cNvPr id="3" name="TextBox 2">
            <a:extLst>
              <a:ext uri="{FF2B5EF4-FFF2-40B4-BE49-F238E27FC236}">
                <a16:creationId xmlns:a16="http://schemas.microsoft.com/office/drawing/2014/main" id="{77007863-97FD-4FCD-8AD6-B4CF1F09BD07}"/>
              </a:ext>
            </a:extLst>
          </p:cNvPr>
          <p:cNvSpPr txBox="1"/>
          <p:nvPr/>
        </p:nvSpPr>
        <p:spPr>
          <a:xfrm>
            <a:off x="1386459" y="2108189"/>
            <a:ext cx="5331281" cy="3046988"/>
          </a:xfrm>
          <a:prstGeom prst="rect">
            <a:avLst/>
          </a:prstGeom>
          <a:noFill/>
        </p:spPr>
        <p:txBody>
          <a:bodyPr wrap="square" rtlCol="0">
            <a:spAutoFit/>
          </a:bodyPr>
          <a:lstStyle/>
          <a:p>
            <a:pPr algn="just"/>
            <a:r>
              <a:rPr lang="en-US" sz="2400" dirty="0"/>
              <a:t>Here is going to present alternative solutions to remove complex problems in the working place by following two categories:-</a:t>
            </a:r>
          </a:p>
          <a:p>
            <a:pPr algn="just"/>
            <a:endParaRPr lang="en-US" sz="2400" dirty="0"/>
          </a:p>
          <a:p>
            <a:pPr algn="just"/>
            <a:endParaRPr lang="en-US" sz="2400" dirty="0"/>
          </a:p>
          <a:p>
            <a:pPr marL="342900" indent="-342900">
              <a:buFont typeface="Wingdings" panose="05000000000000000000" pitchFamily="2" charset="2"/>
              <a:buChar char="q"/>
            </a:pPr>
            <a:r>
              <a:rPr lang="en-US" sz="2400" dirty="0"/>
              <a:t>Employees</a:t>
            </a:r>
          </a:p>
          <a:p>
            <a:pPr marL="342900" indent="-342900">
              <a:buFont typeface="Wingdings" panose="05000000000000000000" pitchFamily="2" charset="2"/>
              <a:buChar char="q"/>
            </a:pPr>
            <a:r>
              <a:rPr lang="en-US" sz="2400" dirty="0"/>
              <a:t>Working environments</a:t>
            </a:r>
          </a:p>
        </p:txBody>
      </p:sp>
    </p:spTree>
    <p:extLst>
      <p:ext uri="{BB962C8B-B14F-4D97-AF65-F5344CB8AC3E}">
        <p14:creationId xmlns:p14="http://schemas.microsoft.com/office/powerpoint/2010/main" val="1945752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53FD2-511E-4F10-8723-0905B06B9153}"/>
              </a:ext>
            </a:extLst>
          </p:cNvPr>
          <p:cNvSpPr>
            <a:spLocks noGrp="1"/>
          </p:cNvSpPr>
          <p:nvPr>
            <p:ph type="title"/>
          </p:nvPr>
        </p:nvSpPr>
        <p:spPr/>
        <p:txBody>
          <a:bodyPr>
            <a:normAutofit/>
          </a:bodyPr>
          <a:lstStyle/>
          <a:p>
            <a:r>
              <a:rPr lang="en-US" sz="3200" dirty="0"/>
              <a:t>Continue…..Evaluating alternative solutions to stress in the workplace</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7058909" y="2505670"/>
            <a:ext cx="4130063" cy="1307374"/>
          </a:xfrm>
        </p:spPr>
      </p:pic>
      <p:sp>
        <p:nvSpPr>
          <p:cNvPr id="5" name="Rectangle 4">
            <a:extLst>
              <a:ext uri="{FF2B5EF4-FFF2-40B4-BE49-F238E27FC236}">
                <a16:creationId xmlns:a16="http://schemas.microsoft.com/office/drawing/2014/main" id="{D9AB0010-B60E-41E9-8A7D-A8F04E9BD7EA}"/>
              </a:ext>
            </a:extLst>
          </p:cNvPr>
          <p:cNvSpPr/>
          <p:nvPr/>
        </p:nvSpPr>
        <p:spPr>
          <a:xfrm>
            <a:off x="1678974" y="2505670"/>
            <a:ext cx="6096000" cy="2616101"/>
          </a:xfrm>
          <a:prstGeom prst="rect">
            <a:avLst/>
          </a:prstGeom>
        </p:spPr>
        <p:txBody>
          <a:bodyPr>
            <a:spAutoFit/>
          </a:bodyPr>
          <a:lstStyle/>
          <a:p>
            <a:r>
              <a:rPr lang="en-US" sz="2400" b="1" dirty="0"/>
              <a:t>For worker</a:t>
            </a:r>
          </a:p>
          <a:p>
            <a:endParaRPr lang="en-US" sz="2400" b="1" dirty="0"/>
          </a:p>
          <a:p>
            <a:pPr marL="285750" indent="-285750">
              <a:buFont typeface="Wingdings" panose="05000000000000000000" pitchFamily="2" charset="2"/>
              <a:buChar char="q"/>
            </a:pPr>
            <a:r>
              <a:rPr lang="en-US" sz="2000" dirty="0"/>
              <a:t>Strong security guards</a:t>
            </a:r>
          </a:p>
          <a:p>
            <a:pPr marL="285750" indent="-285750">
              <a:buFont typeface="Wingdings" panose="05000000000000000000" pitchFamily="2" charset="2"/>
              <a:buChar char="q"/>
            </a:pPr>
            <a:r>
              <a:rPr lang="en-US" sz="2000" dirty="0"/>
              <a:t> ensuring Safe drinking and healthy food</a:t>
            </a:r>
          </a:p>
          <a:p>
            <a:pPr marL="285750" indent="-285750">
              <a:buFont typeface="Wingdings" panose="05000000000000000000" pitchFamily="2" charset="2"/>
              <a:buChar char="q"/>
            </a:pPr>
            <a:r>
              <a:rPr lang="en-US" sz="2000" dirty="0"/>
              <a:t>Health insurance</a:t>
            </a:r>
          </a:p>
          <a:p>
            <a:pPr marL="285750" indent="-285750">
              <a:buFont typeface="Wingdings" panose="05000000000000000000" pitchFamily="2" charset="2"/>
              <a:buChar char="q"/>
            </a:pPr>
            <a:r>
              <a:rPr lang="en-US" sz="2000" dirty="0"/>
              <a:t>Ensuring health treatment for employees</a:t>
            </a:r>
          </a:p>
          <a:p>
            <a:endParaRPr lang="en-US" dirty="0"/>
          </a:p>
          <a:p>
            <a:pPr marL="285750" indent="-285750">
              <a:buFont typeface="Wingdings" panose="05000000000000000000" pitchFamily="2" charset="2"/>
              <a:buChar char="q"/>
            </a:pPr>
            <a:endParaRPr lang="en-US" dirty="0"/>
          </a:p>
        </p:txBody>
      </p:sp>
      <p:pic>
        <p:nvPicPr>
          <p:cNvPr id="6" name="Picture 5">
            <a:extLst>
              <a:ext uri="{FF2B5EF4-FFF2-40B4-BE49-F238E27FC236}">
                <a16:creationId xmlns:a16="http://schemas.microsoft.com/office/drawing/2014/main" id="{EC63E5E5-EE0D-4490-B64C-2130997650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58908" y="3813044"/>
            <a:ext cx="4130064" cy="1799451"/>
          </a:xfrm>
          <a:prstGeom prst="rect">
            <a:avLst/>
          </a:prstGeom>
        </p:spPr>
      </p:pic>
    </p:spTree>
    <p:extLst>
      <p:ext uri="{BB962C8B-B14F-4D97-AF65-F5344CB8AC3E}">
        <p14:creationId xmlns:p14="http://schemas.microsoft.com/office/powerpoint/2010/main" val="34953176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AF32D-C5EC-4918-9835-F58523BE4996}"/>
              </a:ext>
            </a:extLst>
          </p:cNvPr>
          <p:cNvSpPr>
            <a:spLocks noGrp="1"/>
          </p:cNvSpPr>
          <p:nvPr>
            <p:ph type="title"/>
          </p:nvPr>
        </p:nvSpPr>
        <p:spPr/>
        <p:txBody>
          <a:bodyPr>
            <a:normAutofit/>
          </a:bodyPr>
          <a:lstStyle/>
          <a:p>
            <a:r>
              <a:rPr lang="en-US" sz="3200" dirty="0"/>
              <a:t>Continue….Evaluating alternative solutions to stress in the workplace</a:t>
            </a:r>
          </a:p>
        </p:txBody>
      </p:sp>
      <p:sp>
        <p:nvSpPr>
          <p:cNvPr id="3" name="Content Placeholder 2">
            <a:extLst>
              <a:ext uri="{FF2B5EF4-FFF2-40B4-BE49-F238E27FC236}">
                <a16:creationId xmlns:a16="http://schemas.microsoft.com/office/drawing/2014/main" id="{CBF4BB8D-E150-4E46-ABD5-625633CC7860}"/>
              </a:ext>
            </a:extLst>
          </p:cNvPr>
          <p:cNvSpPr>
            <a:spLocks noGrp="1"/>
          </p:cNvSpPr>
          <p:nvPr>
            <p:ph idx="1"/>
          </p:nvPr>
        </p:nvSpPr>
        <p:spPr>
          <a:xfrm>
            <a:off x="2056190" y="2182360"/>
            <a:ext cx="8596668" cy="3376611"/>
          </a:xfrm>
        </p:spPr>
        <p:txBody>
          <a:bodyPr>
            <a:normAutofit/>
          </a:bodyPr>
          <a:lstStyle/>
          <a:p>
            <a:pPr marR="0" lvl="0" algn="just">
              <a:lnSpc>
                <a:spcPct val="150000"/>
              </a:lnSpc>
              <a:spcBef>
                <a:spcPts val="0"/>
              </a:spcBef>
              <a:spcAft>
                <a:spcPts val="0"/>
              </a:spcAft>
              <a:buFont typeface="Wingdings" pitchFamily="2" charset="2"/>
              <a:buChar char="v"/>
            </a:pPr>
            <a:endParaRPr lang="en-US" sz="2000" b="1" dirty="0"/>
          </a:p>
          <a:p>
            <a:pPr marR="0" lvl="0" algn="just">
              <a:lnSpc>
                <a:spcPct val="150000"/>
              </a:lnSpc>
              <a:spcBef>
                <a:spcPts val="0"/>
              </a:spcBef>
              <a:spcAft>
                <a:spcPts val="0"/>
              </a:spcAft>
              <a:buFont typeface="Wingdings" pitchFamily="2" charset="2"/>
              <a:buChar char="v"/>
            </a:pPr>
            <a:endParaRPr lang="en-US" sz="2000" b="1"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0055" y="2554512"/>
            <a:ext cx="3381375" cy="3468915"/>
          </a:xfrm>
          <a:prstGeom prst="rect">
            <a:avLst/>
          </a:prstGeom>
        </p:spPr>
      </p:pic>
      <p:sp>
        <p:nvSpPr>
          <p:cNvPr id="5" name="Rectangle 4">
            <a:extLst>
              <a:ext uri="{FF2B5EF4-FFF2-40B4-BE49-F238E27FC236}">
                <a16:creationId xmlns:a16="http://schemas.microsoft.com/office/drawing/2014/main" id="{8E0CF9C5-7462-483A-BE32-FF2264E77E00}"/>
              </a:ext>
            </a:extLst>
          </p:cNvPr>
          <p:cNvSpPr/>
          <p:nvPr/>
        </p:nvSpPr>
        <p:spPr>
          <a:xfrm>
            <a:off x="1460031" y="2554512"/>
            <a:ext cx="5626569" cy="2246769"/>
          </a:xfrm>
          <a:prstGeom prst="rect">
            <a:avLst/>
          </a:prstGeom>
        </p:spPr>
        <p:txBody>
          <a:bodyPr wrap="square">
            <a:spAutoFit/>
          </a:bodyPr>
          <a:lstStyle/>
          <a:p>
            <a:r>
              <a:rPr lang="en-US" sz="2000" b="1" dirty="0"/>
              <a:t>For working environment </a:t>
            </a:r>
          </a:p>
          <a:p>
            <a:endParaRPr lang="en-US" sz="2000" b="1" dirty="0"/>
          </a:p>
          <a:p>
            <a:pPr marL="342900" indent="-342900">
              <a:buFont typeface="Wingdings" panose="05000000000000000000" pitchFamily="2" charset="2"/>
              <a:buChar char="q"/>
            </a:pPr>
            <a:r>
              <a:rPr lang="en-US" sz="2000" dirty="0"/>
              <a:t>Ensuring ventilation in the working place</a:t>
            </a:r>
          </a:p>
          <a:p>
            <a:pPr marL="342900" indent="-342900">
              <a:buFont typeface="Wingdings" panose="05000000000000000000" pitchFamily="2" charset="2"/>
              <a:buChar char="q"/>
            </a:pPr>
            <a:r>
              <a:rPr lang="en-US" sz="2000" dirty="0"/>
              <a:t>Controlling loud sounds</a:t>
            </a:r>
          </a:p>
          <a:p>
            <a:pPr marL="342900" indent="-342900">
              <a:buFont typeface="Wingdings" panose="05000000000000000000" pitchFamily="2" charset="2"/>
              <a:buChar char="q"/>
            </a:pPr>
            <a:r>
              <a:rPr lang="en-US" sz="2000" dirty="0"/>
              <a:t>Creating strong bonding/ relationships between employees and </a:t>
            </a:r>
          </a:p>
          <a:p>
            <a:endParaRPr lang="en-US" sz="2000" dirty="0"/>
          </a:p>
        </p:txBody>
      </p:sp>
    </p:spTree>
    <p:extLst>
      <p:ext uri="{BB962C8B-B14F-4D97-AF65-F5344CB8AC3E}">
        <p14:creationId xmlns:p14="http://schemas.microsoft.com/office/powerpoint/2010/main" val="42682714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0814A-5E4A-4FDF-A2A2-7822948FE40F}"/>
              </a:ext>
            </a:extLst>
          </p:cNvPr>
          <p:cNvSpPr>
            <a:spLocks noGrp="1"/>
          </p:cNvSpPr>
          <p:nvPr>
            <p:ph type="title"/>
          </p:nvPr>
        </p:nvSpPr>
        <p:spPr/>
        <p:txBody>
          <a:bodyPr>
            <a:noAutofit/>
          </a:bodyPr>
          <a:lstStyle/>
          <a:p>
            <a:r>
              <a:rPr lang="en-US" sz="3200" dirty="0"/>
              <a:t>Continue…..Evaluating alternative solutions to stress in the workplace</a:t>
            </a:r>
          </a:p>
        </p:txBody>
      </p:sp>
      <p:sp>
        <p:nvSpPr>
          <p:cNvPr id="3" name="Content Placeholder 2">
            <a:extLst>
              <a:ext uri="{FF2B5EF4-FFF2-40B4-BE49-F238E27FC236}">
                <a16:creationId xmlns:a16="http://schemas.microsoft.com/office/drawing/2014/main" id="{DFD9AC7F-383A-466C-86C3-5B6925124345}"/>
              </a:ext>
            </a:extLst>
          </p:cNvPr>
          <p:cNvSpPr>
            <a:spLocks noGrp="1"/>
          </p:cNvSpPr>
          <p:nvPr>
            <p:ph idx="1"/>
          </p:nvPr>
        </p:nvSpPr>
        <p:spPr>
          <a:xfrm>
            <a:off x="1950721" y="2119257"/>
            <a:ext cx="5627369" cy="3603812"/>
          </a:xfrm>
        </p:spPr>
        <p:txBody>
          <a:bodyPr/>
          <a:lstStyle/>
          <a:p>
            <a:pPr marL="285750" indent="-285750">
              <a:buFont typeface="Wingdings" panose="05000000000000000000" pitchFamily="2" charset="2"/>
              <a:buChar char="q"/>
            </a:pPr>
            <a:r>
              <a:rPr lang="en-US" sz="2400" dirty="0"/>
              <a:t>Equal salary based on performance</a:t>
            </a:r>
          </a:p>
          <a:p>
            <a:pPr marL="285750" indent="-285750">
              <a:buFont typeface="Wingdings" panose="05000000000000000000" pitchFamily="2" charset="2"/>
              <a:buChar char="q"/>
            </a:pPr>
            <a:r>
              <a:rPr lang="en-US" dirty="0"/>
              <a:t>Keeping stability in the working place</a:t>
            </a:r>
          </a:p>
          <a:p>
            <a:pPr marL="285750" indent="-285750">
              <a:buFont typeface="Wingdings" panose="05000000000000000000" pitchFamily="2" charset="2"/>
              <a:buChar char="q"/>
            </a:pPr>
            <a:r>
              <a:rPr lang="en-US" sz="2400" dirty="0"/>
              <a:t>Utilizing advanced technology in the working place</a:t>
            </a:r>
          </a:p>
          <a:p>
            <a:pPr marL="0" indent="0">
              <a:buNone/>
            </a:pPr>
            <a:endParaRPr lang="en-US" dirty="0"/>
          </a:p>
        </p:txBody>
      </p:sp>
      <p:pic>
        <p:nvPicPr>
          <p:cNvPr id="5" name="Picture 4">
            <a:extLst>
              <a:ext uri="{FF2B5EF4-FFF2-40B4-BE49-F238E27FC236}">
                <a16:creationId xmlns:a16="http://schemas.microsoft.com/office/drawing/2014/main" id="{039F1436-0D54-447E-8F88-5F5016BBFB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15200" y="2266182"/>
            <a:ext cx="3714750" cy="3197357"/>
          </a:xfrm>
          <a:prstGeom prst="rect">
            <a:avLst/>
          </a:prstGeom>
        </p:spPr>
      </p:pic>
    </p:spTree>
    <p:extLst>
      <p:ext uri="{BB962C8B-B14F-4D97-AF65-F5344CB8AC3E}">
        <p14:creationId xmlns:p14="http://schemas.microsoft.com/office/powerpoint/2010/main" val="3948447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4" name="TextBox 3">
            <a:extLst>
              <a:ext uri="{FF2B5EF4-FFF2-40B4-BE49-F238E27FC236}">
                <a16:creationId xmlns:a16="http://schemas.microsoft.com/office/drawing/2014/main" id="{531B4CC7-9184-4407-A3D7-66A4D8171406}"/>
              </a:ext>
            </a:extLst>
          </p:cNvPr>
          <p:cNvSpPr txBox="1"/>
          <p:nvPr/>
        </p:nvSpPr>
        <p:spPr>
          <a:xfrm>
            <a:off x="1337532" y="2165129"/>
            <a:ext cx="9509144" cy="2708434"/>
          </a:xfrm>
          <a:prstGeom prst="rect">
            <a:avLst/>
          </a:prstGeom>
          <a:noFill/>
        </p:spPr>
        <p:txBody>
          <a:bodyPr wrap="square" rtlCol="0">
            <a:spAutoFit/>
          </a:bodyPr>
          <a:lstStyle/>
          <a:p>
            <a:pPr algn="just">
              <a:lnSpc>
                <a:spcPct val="150000"/>
              </a:lnSpc>
            </a:pPr>
            <a:r>
              <a:rPr lang="en-US" sz="2000" dirty="0">
                <a:latin typeface="+mj-lt"/>
              </a:rPr>
              <a:t>With a view to ensuring outstanding working performance and holding organizational efficiency, strong relationship between both employees and employers should be applied and at the same time, complex problems mentioned in the presentation will be avoided by following what solutions have been presented for employees.  </a:t>
            </a:r>
          </a:p>
          <a:p>
            <a:pPr algn="just"/>
            <a:r>
              <a:rPr lang="en-US" sz="2000" b="1" dirty="0"/>
              <a:t> </a:t>
            </a:r>
            <a:endParaRPr lang="en-US" sz="2000" dirty="0"/>
          </a:p>
        </p:txBody>
      </p:sp>
    </p:spTree>
    <p:extLst>
      <p:ext uri="{BB962C8B-B14F-4D97-AF65-F5344CB8AC3E}">
        <p14:creationId xmlns:p14="http://schemas.microsoft.com/office/powerpoint/2010/main" val="3654849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85000" lnSpcReduction="20000"/>
          </a:bodyPr>
          <a:lstStyle/>
          <a:p>
            <a:pPr marL="0" indent="0" algn="just">
              <a:buNone/>
            </a:pPr>
            <a:r>
              <a:rPr lang="en-US" dirty="0" err="1"/>
              <a:t>Schweizer</a:t>
            </a:r>
            <a:r>
              <a:rPr lang="en-US" dirty="0"/>
              <a:t>, F., </a:t>
            </a:r>
            <a:r>
              <a:rPr lang="en-US" dirty="0" err="1"/>
              <a:t>Wüstenberg</a:t>
            </a:r>
            <a:r>
              <a:rPr lang="en-US" dirty="0"/>
              <a:t>, S. and </a:t>
            </a:r>
            <a:r>
              <a:rPr lang="en-US" dirty="0" err="1"/>
              <a:t>Greiff</a:t>
            </a:r>
            <a:r>
              <a:rPr lang="en-US" dirty="0"/>
              <a:t>, S., 2013. Validity of the </a:t>
            </a:r>
            <a:r>
              <a:rPr lang="en-US" dirty="0" err="1"/>
              <a:t>MicroDYN</a:t>
            </a:r>
            <a:r>
              <a:rPr lang="en-US" dirty="0"/>
              <a:t> approach: Complex problem solving predicts school grades beyond working memory capacity. </a:t>
            </a:r>
            <a:r>
              <a:rPr lang="en-US" i="1" dirty="0"/>
              <a:t>Learning and Individual Differences</a:t>
            </a:r>
            <a:r>
              <a:rPr lang="en-US" dirty="0"/>
              <a:t>, </a:t>
            </a:r>
            <a:r>
              <a:rPr lang="en-US" i="1" dirty="0"/>
              <a:t>24</a:t>
            </a:r>
            <a:r>
              <a:rPr lang="en-US" dirty="0"/>
              <a:t>, pp.42-52.</a:t>
            </a:r>
          </a:p>
          <a:p>
            <a:pPr marL="0" indent="0" algn="just">
              <a:buNone/>
            </a:pPr>
            <a:r>
              <a:rPr lang="en-US" dirty="0" err="1"/>
              <a:t>Ederer</a:t>
            </a:r>
            <a:r>
              <a:rPr lang="en-US" dirty="0"/>
              <a:t>, P., </a:t>
            </a:r>
            <a:r>
              <a:rPr lang="en-US" dirty="0" err="1"/>
              <a:t>Nedelkoska</a:t>
            </a:r>
            <a:r>
              <a:rPr lang="en-US" dirty="0"/>
              <a:t>, L., </a:t>
            </a:r>
            <a:r>
              <a:rPr lang="en-US" dirty="0" err="1"/>
              <a:t>Patt</a:t>
            </a:r>
            <a:r>
              <a:rPr lang="en-US" dirty="0"/>
              <a:t>, A. and </a:t>
            </a:r>
            <a:r>
              <a:rPr lang="en-US" dirty="0" err="1"/>
              <a:t>Castellazzi</a:t>
            </a:r>
            <a:r>
              <a:rPr lang="en-US" dirty="0"/>
              <a:t>, S., 2015. What do employers pay for employees’ complex problem solving skills?. </a:t>
            </a:r>
            <a:r>
              <a:rPr lang="en-US" i="1" dirty="0"/>
              <a:t>International Journal of Lifelong Education</a:t>
            </a:r>
            <a:r>
              <a:rPr lang="en-US" dirty="0"/>
              <a:t>, </a:t>
            </a:r>
            <a:r>
              <a:rPr lang="en-US" i="1" dirty="0"/>
              <a:t>34</a:t>
            </a:r>
            <a:r>
              <a:rPr lang="en-US" dirty="0"/>
              <a:t>(4), pp.430-447.</a:t>
            </a:r>
          </a:p>
          <a:p>
            <a:pPr marL="0" indent="0" algn="just">
              <a:buNone/>
            </a:pPr>
            <a:r>
              <a:rPr lang="en-US" dirty="0" err="1"/>
              <a:t>Tiedtke</a:t>
            </a:r>
            <a:r>
              <a:rPr lang="en-US" dirty="0"/>
              <a:t>, C.M., De </a:t>
            </a:r>
            <a:r>
              <a:rPr lang="en-US" dirty="0" err="1"/>
              <a:t>Casterlé</a:t>
            </a:r>
            <a:r>
              <a:rPr lang="en-US" dirty="0"/>
              <a:t>, B.D., </a:t>
            </a:r>
            <a:r>
              <a:rPr lang="en-US" dirty="0" err="1"/>
              <a:t>Frings-Dresen</a:t>
            </a:r>
            <a:r>
              <a:rPr lang="en-US" dirty="0"/>
              <a:t>, M.H.W., De Boer, A.G.E.M., </a:t>
            </a:r>
            <a:r>
              <a:rPr lang="en-US" dirty="0" err="1"/>
              <a:t>Greidanus</a:t>
            </a:r>
            <a:r>
              <a:rPr lang="en-US" dirty="0"/>
              <a:t>, M.A., </a:t>
            </a:r>
            <a:r>
              <a:rPr lang="en-US" dirty="0" err="1"/>
              <a:t>Tamminga</a:t>
            </a:r>
            <a:r>
              <a:rPr lang="en-US" dirty="0"/>
              <a:t>, S.J. and De </a:t>
            </a:r>
            <a:r>
              <a:rPr lang="en-US" dirty="0" err="1"/>
              <a:t>Rijk</a:t>
            </a:r>
            <a:r>
              <a:rPr lang="en-US" dirty="0"/>
              <a:t>, A.E., 2017. Employers’ experience of employees with cancer: trajectories of complex communication. </a:t>
            </a:r>
            <a:r>
              <a:rPr lang="en-US" i="1" dirty="0"/>
              <a:t>Journal of Cancer Survivorship</a:t>
            </a:r>
            <a:r>
              <a:rPr lang="en-US" dirty="0"/>
              <a:t>, </a:t>
            </a:r>
            <a:r>
              <a:rPr lang="en-US" i="1" dirty="0"/>
              <a:t>11</a:t>
            </a:r>
            <a:r>
              <a:rPr lang="en-US" dirty="0"/>
              <a:t>(5), pp.562-577.</a:t>
            </a:r>
          </a:p>
          <a:p>
            <a:pPr marL="0" indent="0" algn="just">
              <a:buNone/>
            </a:pPr>
            <a:r>
              <a:rPr lang="en-US" dirty="0" err="1"/>
              <a:t>Ederer</a:t>
            </a:r>
            <a:r>
              <a:rPr lang="en-US" dirty="0"/>
              <a:t>, P., </a:t>
            </a:r>
            <a:r>
              <a:rPr lang="en-US" dirty="0" err="1"/>
              <a:t>Nedelkoska</a:t>
            </a:r>
            <a:r>
              <a:rPr lang="en-US" dirty="0"/>
              <a:t>, L., </a:t>
            </a:r>
            <a:r>
              <a:rPr lang="en-US" dirty="0" err="1"/>
              <a:t>Patt</a:t>
            </a:r>
            <a:r>
              <a:rPr lang="en-US" dirty="0"/>
              <a:t>, A. and </a:t>
            </a:r>
            <a:r>
              <a:rPr lang="en-US" dirty="0" err="1"/>
              <a:t>Castellazzi</a:t>
            </a:r>
            <a:r>
              <a:rPr lang="en-US" dirty="0"/>
              <a:t>, S., 2015. What do employers pay for employees’ complex problem solving skills?. </a:t>
            </a:r>
            <a:r>
              <a:rPr lang="en-US" i="1" dirty="0"/>
              <a:t>International Journal of Lifelong Education</a:t>
            </a:r>
            <a:r>
              <a:rPr lang="en-US" dirty="0"/>
              <a:t>, </a:t>
            </a:r>
            <a:r>
              <a:rPr lang="en-US" i="1" dirty="0"/>
              <a:t>34</a:t>
            </a:r>
            <a:r>
              <a:rPr lang="en-US" dirty="0"/>
              <a:t>(4), pp.430-447.</a:t>
            </a:r>
          </a:p>
        </p:txBody>
      </p:sp>
    </p:spTree>
    <p:extLst>
      <p:ext uri="{BB962C8B-B14F-4D97-AF65-F5344CB8AC3E}">
        <p14:creationId xmlns:p14="http://schemas.microsoft.com/office/powerpoint/2010/main" val="4066042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670DF2-4DFC-44AC-B090-2236688B881F}"/>
              </a:ext>
            </a:extLst>
          </p:cNvPr>
          <p:cNvSpPr>
            <a:spLocks noGrp="1"/>
          </p:cNvSpPr>
          <p:nvPr>
            <p:ph idx="1"/>
          </p:nvPr>
        </p:nvSpPr>
        <p:spPr/>
        <p:txBody>
          <a:bodyPr>
            <a:normAutofit/>
          </a:bodyPr>
          <a:lstStyle/>
          <a:p>
            <a:pPr marL="0" indent="0" algn="ctr">
              <a:buNone/>
            </a:pPr>
            <a:r>
              <a:rPr lang="en-SG" sz="4400" i="1" dirty="0"/>
              <a:t>Thank You</a:t>
            </a:r>
            <a:endParaRPr lang="en-US" sz="4400" i="1" dirty="0"/>
          </a:p>
        </p:txBody>
      </p:sp>
    </p:spTree>
    <p:extLst>
      <p:ext uri="{BB962C8B-B14F-4D97-AF65-F5344CB8AC3E}">
        <p14:creationId xmlns:p14="http://schemas.microsoft.com/office/powerpoint/2010/main" val="69186393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Pushpin</Template>
  <TotalTime>508</TotalTime>
  <Words>1582</Words>
  <Application>Microsoft Office PowerPoint</Application>
  <PresentationFormat>Widescreen</PresentationFormat>
  <Paragraphs>107</Paragraphs>
  <Slides>12</Slides>
  <Notes>9</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Pushpin</vt:lpstr>
      <vt:lpstr>Problem-solving and Decision-making Task-1</vt:lpstr>
      <vt:lpstr>Explaining impacts and nature of complex problem on employees and organisations</vt:lpstr>
      <vt:lpstr>Continue….. Explaining impacts and nature of complex problem on employees and organisations</vt:lpstr>
      <vt:lpstr>A research-informed cause-and-effect analysis of the complex problem</vt:lpstr>
      <vt:lpstr>Presenting a PESTLE analysis and its factors contributing to the complex problem</vt:lpstr>
      <vt:lpstr>Evaluating alternative solutions to stress in the workplace </vt:lpstr>
      <vt:lpstr>Continue…..Evaluating alternative solutions to stress in the workplace</vt:lpstr>
      <vt:lpstr>Continue….Evaluating alternative solutions to stress in the workplace</vt:lpstr>
      <vt:lpstr>Continue…..Evaluating alternative solutions to stress in the workplace</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Md Ahmed (2008860)</cp:lastModifiedBy>
  <cp:revision>106</cp:revision>
  <dcterms:created xsi:type="dcterms:W3CDTF">2021-03-02T05:54:14Z</dcterms:created>
  <dcterms:modified xsi:type="dcterms:W3CDTF">2022-04-09T06:34:55Z</dcterms:modified>
</cp:coreProperties>
</file>