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7" r:id="rId3"/>
    <p:sldId id="272" r:id="rId4"/>
    <p:sldId id="258" r:id="rId5"/>
    <p:sldId id="259" r:id="rId6"/>
    <p:sldId id="273" r:id="rId7"/>
    <p:sldId id="260" r:id="rId8"/>
    <p:sldId id="275" r:id="rId9"/>
    <p:sldId id="274" r:id="rId10"/>
    <p:sldId id="276" r:id="rId11"/>
    <p:sldId id="269" r:id="rId12"/>
    <p:sldId id="277" r:id="rId13"/>
    <p:sldId id="268" r:id="rId14"/>
    <p:sldId id="270" r:id="rId15"/>
    <p:sldId id="271" r:id="rId16"/>
    <p:sldId id="27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93"/>
    <p:restoredTop sz="94668"/>
  </p:normalViewPr>
  <p:slideViewPr>
    <p:cSldViewPr snapToGrid="0" snapToObjects="1">
      <p:cViewPr varScale="1">
        <p:scale>
          <a:sx n="112" d="100"/>
          <a:sy n="112" d="100"/>
        </p:scale>
        <p:origin x="68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913520-6088-4D7A-8561-47A75E172CEA}" type="doc">
      <dgm:prSet loTypeId="urn:microsoft.com/office/officeart/2018/5/layout/IconCircleLabelList" loCatId="icon" qsTypeId="urn:microsoft.com/office/officeart/2005/8/quickstyle/simple4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12CCC8F-90CD-4BCE-A9D1-22BA2F6402DA}">
      <dgm:prSet custT="1"/>
      <dgm:spPr/>
      <dgm:t>
        <a:bodyPr/>
        <a:lstStyle/>
        <a:p>
          <a:pPr>
            <a:defRPr cap="all"/>
          </a:pPr>
          <a:r>
            <a:rPr lang="en-US" sz="1600" dirty="0"/>
            <a:t>Raise funds for RSPCA </a:t>
          </a:r>
          <a:r>
            <a:rPr lang="en-US" sz="1600" dirty="0" err="1"/>
            <a:t>Llys</a:t>
          </a:r>
          <a:r>
            <a:rPr lang="en-US" sz="1600" dirty="0"/>
            <a:t> </a:t>
          </a:r>
          <a:r>
            <a:rPr lang="en-US" sz="1600" dirty="0" err="1"/>
            <a:t>Nini</a:t>
          </a:r>
          <a:r>
            <a:rPr lang="en-US" sz="1600" dirty="0"/>
            <a:t>.</a:t>
          </a:r>
        </a:p>
      </dgm:t>
    </dgm:pt>
    <dgm:pt modelId="{8E0AF1B9-C2EF-4E55-BF4F-D21841EB3304}" type="parTrans" cxnId="{6A833D81-5043-4646-B4F4-8DF75215086F}">
      <dgm:prSet/>
      <dgm:spPr/>
      <dgm:t>
        <a:bodyPr/>
        <a:lstStyle/>
        <a:p>
          <a:endParaRPr lang="en-US"/>
        </a:p>
      </dgm:t>
    </dgm:pt>
    <dgm:pt modelId="{64361241-D4DF-414B-AC92-97C4E414F474}" type="sibTrans" cxnId="{6A833D81-5043-4646-B4F4-8DF75215086F}">
      <dgm:prSet/>
      <dgm:spPr/>
      <dgm:t>
        <a:bodyPr/>
        <a:lstStyle/>
        <a:p>
          <a:endParaRPr lang="en-US"/>
        </a:p>
      </dgm:t>
    </dgm:pt>
    <dgm:pt modelId="{89410FAD-B51B-4C02-92C9-161B48D72D62}">
      <dgm:prSet custT="1"/>
      <dgm:spPr/>
      <dgm:t>
        <a:bodyPr/>
        <a:lstStyle/>
        <a:p>
          <a:pPr>
            <a:defRPr cap="all"/>
          </a:pPr>
          <a:r>
            <a:rPr lang="en-US" sz="1400" dirty="0"/>
            <a:t>We created a Christmas stocking event.</a:t>
          </a:r>
        </a:p>
      </dgm:t>
    </dgm:pt>
    <dgm:pt modelId="{30749FEC-D33F-40B9-8AD9-D8E58AEAF978}" type="parTrans" cxnId="{08E9F5C6-B8FE-40C4-AB18-4711BB701012}">
      <dgm:prSet/>
      <dgm:spPr/>
      <dgm:t>
        <a:bodyPr/>
        <a:lstStyle/>
        <a:p>
          <a:endParaRPr lang="en-US"/>
        </a:p>
      </dgm:t>
    </dgm:pt>
    <dgm:pt modelId="{8CF42C13-0CC9-4F48-B6C7-CDEC9B17BA3B}" type="sibTrans" cxnId="{08E9F5C6-B8FE-40C4-AB18-4711BB701012}">
      <dgm:prSet/>
      <dgm:spPr/>
      <dgm:t>
        <a:bodyPr/>
        <a:lstStyle/>
        <a:p>
          <a:endParaRPr lang="en-US"/>
        </a:p>
      </dgm:t>
    </dgm:pt>
    <dgm:pt modelId="{0636E1D3-083C-453F-A14F-BEC8C718DE04}">
      <dgm:prSet custT="1"/>
      <dgm:spPr/>
      <dgm:t>
        <a:bodyPr/>
        <a:lstStyle/>
        <a:p>
          <a:pPr>
            <a:defRPr cap="all"/>
          </a:pPr>
          <a:r>
            <a:rPr lang="en-US" sz="1400" dirty="0"/>
            <a:t>Children would donate £1 for a ‘virtual treat’ which they would then place in the animals Christmas stockings. </a:t>
          </a:r>
        </a:p>
      </dgm:t>
    </dgm:pt>
    <dgm:pt modelId="{2B42F9AD-0353-4980-BC17-D36BC177ED0F}" type="parTrans" cxnId="{F0EAD7FA-01A5-480C-8C3C-F6EE0448E3D5}">
      <dgm:prSet/>
      <dgm:spPr/>
      <dgm:t>
        <a:bodyPr/>
        <a:lstStyle/>
        <a:p>
          <a:endParaRPr lang="en-US"/>
        </a:p>
      </dgm:t>
    </dgm:pt>
    <dgm:pt modelId="{A9124E7D-9EB3-44B2-8493-22B11660AC32}" type="sibTrans" cxnId="{F0EAD7FA-01A5-480C-8C3C-F6EE0448E3D5}">
      <dgm:prSet/>
      <dgm:spPr/>
      <dgm:t>
        <a:bodyPr/>
        <a:lstStyle/>
        <a:p>
          <a:endParaRPr lang="en-US"/>
        </a:p>
      </dgm:t>
    </dgm:pt>
    <dgm:pt modelId="{88444550-BD16-4F7A-B2B4-8131A32381D6}">
      <dgm:prSet/>
      <dgm:spPr/>
      <dgm:t>
        <a:bodyPr/>
        <a:lstStyle/>
        <a:p>
          <a:pPr>
            <a:defRPr cap="all"/>
          </a:pPr>
          <a:r>
            <a:rPr lang="en-US" b="1" u="sng" dirty="0"/>
            <a:t>Our Aims:</a:t>
          </a:r>
          <a:br>
            <a:rPr lang="en-US" dirty="0"/>
          </a:br>
          <a:endParaRPr lang="en-US" dirty="0"/>
        </a:p>
      </dgm:t>
    </dgm:pt>
    <dgm:pt modelId="{0A6BD926-8085-49F4-AB7C-3C7FE8BC01B3}" type="parTrans" cxnId="{3577F41B-BBF4-4F5F-8D04-497FE3F1ED1E}">
      <dgm:prSet/>
      <dgm:spPr/>
      <dgm:t>
        <a:bodyPr/>
        <a:lstStyle/>
        <a:p>
          <a:endParaRPr lang="en-US"/>
        </a:p>
      </dgm:t>
    </dgm:pt>
    <dgm:pt modelId="{67DFDD2E-7A4D-4610-AD63-313E51321BBC}" type="sibTrans" cxnId="{3577F41B-BBF4-4F5F-8D04-497FE3F1ED1E}">
      <dgm:prSet/>
      <dgm:spPr/>
      <dgm:t>
        <a:bodyPr/>
        <a:lstStyle/>
        <a:p>
          <a:endParaRPr lang="en-US"/>
        </a:p>
      </dgm:t>
    </dgm:pt>
    <dgm:pt modelId="{2B43D1D0-9DE6-4BD8-8607-76966A0C232F}">
      <dgm:prSet custT="1"/>
      <dgm:spPr/>
      <dgm:t>
        <a:bodyPr/>
        <a:lstStyle/>
        <a:p>
          <a:pPr>
            <a:defRPr cap="all"/>
          </a:pPr>
          <a:r>
            <a:rPr lang="en-US" sz="1400" b="1" u="sng" dirty="0"/>
            <a:t>Aim One: </a:t>
          </a:r>
        </a:p>
        <a:p>
          <a:pPr>
            <a:defRPr cap="all"/>
          </a:pPr>
          <a:r>
            <a:rPr lang="en-US" sz="1400" dirty="0"/>
            <a:t>Create a successful Christmas Stocking event</a:t>
          </a:r>
          <a:r>
            <a:rPr lang="en-US" sz="1300" dirty="0"/>
            <a:t>.</a:t>
          </a:r>
        </a:p>
      </dgm:t>
    </dgm:pt>
    <dgm:pt modelId="{9E5B2CBA-1419-4FD5-9662-CAB479598029}" type="parTrans" cxnId="{139464EF-B136-49F2-AFA9-270344A64589}">
      <dgm:prSet/>
      <dgm:spPr/>
      <dgm:t>
        <a:bodyPr/>
        <a:lstStyle/>
        <a:p>
          <a:endParaRPr lang="en-US"/>
        </a:p>
      </dgm:t>
    </dgm:pt>
    <dgm:pt modelId="{E92853ED-3083-494B-B4D8-A5A1A2954FC8}" type="sibTrans" cxnId="{139464EF-B136-49F2-AFA9-270344A64589}">
      <dgm:prSet/>
      <dgm:spPr/>
      <dgm:t>
        <a:bodyPr/>
        <a:lstStyle/>
        <a:p>
          <a:endParaRPr lang="en-US"/>
        </a:p>
      </dgm:t>
    </dgm:pt>
    <dgm:pt modelId="{9FEA6583-B8C4-455F-B71D-BDA2BE242825}">
      <dgm:prSet custT="1"/>
      <dgm:spPr/>
      <dgm:t>
        <a:bodyPr/>
        <a:lstStyle/>
        <a:p>
          <a:pPr>
            <a:defRPr cap="all"/>
          </a:pPr>
          <a:r>
            <a:rPr lang="en-US" sz="1400" b="1" u="sng" dirty="0"/>
            <a:t>Aim Two: </a:t>
          </a:r>
        </a:p>
        <a:p>
          <a:pPr>
            <a:defRPr cap="all"/>
          </a:pPr>
          <a:r>
            <a:rPr lang="en-US" sz="1400" dirty="0"/>
            <a:t>Gain awareness of the center to the general public. </a:t>
          </a:r>
        </a:p>
      </dgm:t>
    </dgm:pt>
    <dgm:pt modelId="{918C6233-98E1-4C84-946E-6F80A5E026B7}" type="parTrans" cxnId="{77684728-2344-4334-8D9F-8DC02332E2C6}">
      <dgm:prSet/>
      <dgm:spPr/>
      <dgm:t>
        <a:bodyPr/>
        <a:lstStyle/>
        <a:p>
          <a:endParaRPr lang="en-US"/>
        </a:p>
      </dgm:t>
    </dgm:pt>
    <dgm:pt modelId="{70A3FA2F-EFE3-467B-A1F0-C262E3436112}" type="sibTrans" cxnId="{77684728-2344-4334-8D9F-8DC02332E2C6}">
      <dgm:prSet/>
      <dgm:spPr/>
      <dgm:t>
        <a:bodyPr/>
        <a:lstStyle/>
        <a:p>
          <a:endParaRPr lang="en-US"/>
        </a:p>
      </dgm:t>
    </dgm:pt>
    <dgm:pt modelId="{DE025C1D-DFA5-40B4-B92F-08C2E6313E92}" type="pres">
      <dgm:prSet presAssocID="{B0913520-6088-4D7A-8561-47A75E172CEA}" presName="root" presStyleCnt="0">
        <dgm:presLayoutVars>
          <dgm:dir/>
          <dgm:resizeHandles val="exact"/>
        </dgm:presLayoutVars>
      </dgm:prSet>
      <dgm:spPr/>
    </dgm:pt>
    <dgm:pt modelId="{CA4E5884-5055-4A6A-B5EB-2DE6AD59C840}" type="pres">
      <dgm:prSet presAssocID="{F12CCC8F-90CD-4BCE-A9D1-22BA2F6402DA}" presName="compNode" presStyleCnt="0"/>
      <dgm:spPr/>
    </dgm:pt>
    <dgm:pt modelId="{15A61678-2E1A-454D-BD84-87C9C03EA9E2}" type="pres">
      <dgm:prSet presAssocID="{F12CCC8F-90CD-4BCE-A9D1-22BA2F6402DA}" presName="iconBgRect" presStyleLbl="bgShp" presStyleIdx="0" presStyleCnt="6"/>
      <dgm:spPr/>
    </dgm:pt>
    <dgm:pt modelId="{898DB71E-7271-43D5-8FB7-AF7D38112D24}" type="pres">
      <dgm:prSet presAssocID="{F12CCC8F-90CD-4BCE-A9D1-22BA2F6402D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B2B62A5D-E7E1-4BF8-84A3-998DE8797ACC}" type="pres">
      <dgm:prSet presAssocID="{F12CCC8F-90CD-4BCE-A9D1-22BA2F6402DA}" presName="spaceRect" presStyleCnt="0"/>
      <dgm:spPr/>
    </dgm:pt>
    <dgm:pt modelId="{A4E26B73-96AA-4FA5-996C-6724DA11B259}" type="pres">
      <dgm:prSet presAssocID="{F12CCC8F-90CD-4BCE-A9D1-22BA2F6402DA}" presName="textRect" presStyleLbl="revTx" presStyleIdx="0" presStyleCnt="6">
        <dgm:presLayoutVars>
          <dgm:chMax val="1"/>
          <dgm:chPref val="1"/>
        </dgm:presLayoutVars>
      </dgm:prSet>
      <dgm:spPr/>
    </dgm:pt>
    <dgm:pt modelId="{5F0A9483-A7A3-4E8E-AF8D-1F8B378007C4}" type="pres">
      <dgm:prSet presAssocID="{64361241-D4DF-414B-AC92-97C4E414F474}" presName="sibTrans" presStyleCnt="0"/>
      <dgm:spPr/>
    </dgm:pt>
    <dgm:pt modelId="{1CE4B772-46D1-4480-82F2-2E8A03F678E1}" type="pres">
      <dgm:prSet presAssocID="{89410FAD-B51B-4C02-92C9-161B48D72D62}" presName="compNode" presStyleCnt="0"/>
      <dgm:spPr/>
    </dgm:pt>
    <dgm:pt modelId="{2B520BF5-66A1-409C-94BF-9FA7F57EE3B3}" type="pres">
      <dgm:prSet presAssocID="{89410FAD-B51B-4C02-92C9-161B48D72D62}" presName="iconBgRect" presStyleLbl="bgShp" presStyleIdx="1" presStyleCnt="6"/>
      <dgm:spPr/>
    </dgm:pt>
    <dgm:pt modelId="{61D6B382-4F7B-480F-9985-FD95087E85EF}" type="pres">
      <dgm:prSet presAssocID="{89410FAD-B51B-4C02-92C9-161B48D72D6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"/>
        </a:ext>
      </dgm:extLst>
    </dgm:pt>
    <dgm:pt modelId="{FD0784D5-3BA0-49CE-980A-2F77BEF60264}" type="pres">
      <dgm:prSet presAssocID="{89410FAD-B51B-4C02-92C9-161B48D72D62}" presName="spaceRect" presStyleCnt="0"/>
      <dgm:spPr/>
    </dgm:pt>
    <dgm:pt modelId="{32967EA0-1D30-4F39-9424-897D94D30624}" type="pres">
      <dgm:prSet presAssocID="{89410FAD-B51B-4C02-92C9-161B48D72D62}" presName="textRect" presStyleLbl="revTx" presStyleIdx="1" presStyleCnt="6">
        <dgm:presLayoutVars>
          <dgm:chMax val="1"/>
          <dgm:chPref val="1"/>
        </dgm:presLayoutVars>
      </dgm:prSet>
      <dgm:spPr/>
    </dgm:pt>
    <dgm:pt modelId="{B6079710-44D6-4D83-9E33-E334556C962E}" type="pres">
      <dgm:prSet presAssocID="{8CF42C13-0CC9-4F48-B6C7-CDEC9B17BA3B}" presName="sibTrans" presStyleCnt="0"/>
      <dgm:spPr/>
    </dgm:pt>
    <dgm:pt modelId="{BCE150C9-A22A-42BD-83D2-F438FF0137E6}" type="pres">
      <dgm:prSet presAssocID="{0636E1D3-083C-453F-A14F-BEC8C718DE04}" presName="compNode" presStyleCnt="0"/>
      <dgm:spPr/>
    </dgm:pt>
    <dgm:pt modelId="{9F6A460D-6234-4470-905A-40D12F07AFA4}" type="pres">
      <dgm:prSet presAssocID="{0636E1D3-083C-453F-A14F-BEC8C718DE04}" presName="iconBgRect" presStyleLbl="bgShp" presStyleIdx="2" presStyleCnt="6"/>
      <dgm:spPr/>
    </dgm:pt>
    <dgm:pt modelId="{551DE8E3-CF8A-4F69-B1D9-B91E3E08E283}" type="pres">
      <dgm:prSet presAssocID="{0636E1D3-083C-453F-A14F-BEC8C718DE0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2917387B-4787-46E2-AD73-4F01D45B207D}" type="pres">
      <dgm:prSet presAssocID="{0636E1D3-083C-453F-A14F-BEC8C718DE04}" presName="spaceRect" presStyleCnt="0"/>
      <dgm:spPr/>
    </dgm:pt>
    <dgm:pt modelId="{55C8C93A-A3CC-4EF7-AE6D-2FD7150634BD}" type="pres">
      <dgm:prSet presAssocID="{0636E1D3-083C-453F-A14F-BEC8C718DE04}" presName="textRect" presStyleLbl="revTx" presStyleIdx="2" presStyleCnt="6">
        <dgm:presLayoutVars>
          <dgm:chMax val="1"/>
          <dgm:chPref val="1"/>
        </dgm:presLayoutVars>
      </dgm:prSet>
      <dgm:spPr/>
    </dgm:pt>
    <dgm:pt modelId="{F581BC54-031C-44B3-AAEE-879DB20B0030}" type="pres">
      <dgm:prSet presAssocID="{A9124E7D-9EB3-44B2-8493-22B11660AC32}" presName="sibTrans" presStyleCnt="0"/>
      <dgm:spPr/>
    </dgm:pt>
    <dgm:pt modelId="{5512C48B-295C-4428-99E3-24F800267EC0}" type="pres">
      <dgm:prSet presAssocID="{88444550-BD16-4F7A-B2B4-8131A32381D6}" presName="compNode" presStyleCnt="0"/>
      <dgm:spPr/>
    </dgm:pt>
    <dgm:pt modelId="{E2560C75-6171-41A1-BFCF-E4AE054EFD34}" type="pres">
      <dgm:prSet presAssocID="{88444550-BD16-4F7A-B2B4-8131A32381D6}" presName="iconBgRect" presStyleLbl="bgShp" presStyleIdx="3" presStyleCnt="6"/>
      <dgm:spPr/>
    </dgm:pt>
    <dgm:pt modelId="{3F28277D-27CE-4C7D-A98F-96765B0CF4E8}" type="pres">
      <dgm:prSet presAssocID="{88444550-BD16-4F7A-B2B4-8131A32381D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2A78F9A6-4559-4418-A82A-056523C8092A}" type="pres">
      <dgm:prSet presAssocID="{88444550-BD16-4F7A-B2B4-8131A32381D6}" presName="spaceRect" presStyleCnt="0"/>
      <dgm:spPr/>
    </dgm:pt>
    <dgm:pt modelId="{4C90E4E7-070C-4ABD-A0B7-E9094EB76ED8}" type="pres">
      <dgm:prSet presAssocID="{88444550-BD16-4F7A-B2B4-8131A32381D6}" presName="textRect" presStyleLbl="revTx" presStyleIdx="3" presStyleCnt="6">
        <dgm:presLayoutVars>
          <dgm:chMax val="1"/>
          <dgm:chPref val="1"/>
        </dgm:presLayoutVars>
      </dgm:prSet>
      <dgm:spPr/>
    </dgm:pt>
    <dgm:pt modelId="{0DE845A6-1154-43D0-81DE-B2B5F8515E78}" type="pres">
      <dgm:prSet presAssocID="{67DFDD2E-7A4D-4610-AD63-313E51321BBC}" presName="sibTrans" presStyleCnt="0"/>
      <dgm:spPr/>
    </dgm:pt>
    <dgm:pt modelId="{7F725823-E6B7-42D9-8C76-77BE07FB328D}" type="pres">
      <dgm:prSet presAssocID="{2B43D1D0-9DE6-4BD8-8607-76966A0C232F}" presName="compNode" presStyleCnt="0"/>
      <dgm:spPr/>
    </dgm:pt>
    <dgm:pt modelId="{5771AB15-1B0A-4FC2-8E3D-DE175993CDCC}" type="pres">
      <dgm:prSet presAssocID="{2B43D1D0-9DE6-4BD8-8607-76966A0C232F}" presName="iconBgRect" presStyleLbl="bgShp" presStyleIdx="4" presStyleCnt="6"/>
      <dgm:spPr/>
    </dgm:pt>
    <dgm:pt modelId="{C7145E7C-F9FF-4F05-B0F1-DBEB43D82C75}" type="pres">
      <dgm:prSet presAssocID="{2B43D1D0-9DE6-4BD8-8607-76966A0C232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52F7160-8BD2-4181-816A-A09239E3F172}" type="pres">
      <dgm:prSet presAssocID="{2B43D1D0-9DE6-4BD8-8607-76966A0C232F}" presName="spaceRect" presStyleCnt="0"/>
      <dgm:spPr/>
    </dgm:pt>
    <dgm:pt modelId="{616CD1A8-CDBD-41DA-A23F-D393937A30E4}" type="pres">
      <dgm:prSet presAssocID="{2B43D1D0-9DE6-4BD8-8607-76966A0C232F}" presName="textRect" presStyleLbl="revTx" presStyleIdx="4" presStyleCnt="6">
        <dgm:presLayoutVars>
          <dgm:chMax val="1"/>
          <dgm:chPref val="1"/>
        </dgm:presLayoutVars>
      </dgm:prSet>
      <dgm:spPr/>
    </dgm:pt>
    <dgm:pt modelId="{B7C71E9D-B8D2-4DBC-88F6-2A33BD9C686E}" type="pres">
      <dgm:prSet presAssocID="{E92853ED-3083-494B-B4D8-A5A1A2954FC8}" presName="sibTrans" presStyleCnt="0"/>
      <dgm:spPr/>
    </dgm:pt>
    <dgm:pt modelId="{47A34C2C-DAD6-4E24-ACAC-C822677D7C90}" type="pres">
      <dgm:prSet presAssocID="{9FEA6583-B8C4-455F-B71D-BDA2BE242825}" presName="compNode" presStyleCnt="0"/>
      <dgm:spPr/>
    </dgm:pt>
    <dgm:pt modelId="{1045DEFA-16B8-41FB-BBD9-8E42E17C0791}" type="pres">
      <dgm:prSet presAssocID="{9FEA6583-B8C4-455F-B71D-BDA2BE242825}" presName="iconBgRect" presStyleLbl="bgShp" presStyleIdx="5" presStyleCnt="6"/>
      <dgm:spPr/>
    </dgm:pt>
    <dgm:pt modelId="{13BB968C-71BF-4349-BF6C-48EC3F9FFA87}" type="pres">
      <dgm:prSet presAssocID="{9FEA6583-B8C4-455F-B71D-BDA2BE24282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21C6A76-45FD-4A38-9388-0CBC4ADC95DB}" type="pres">
      <dgm:prSet presAssocID="{9FEA6583-B8C4-455F-B71D-BDA2BE242825}" presName="spaceRect" presStyleCnt="0"/>
      <dgm:spPr/>
    </dgm:pt>
    <dgm:pt modelId="{690CCA7F-AA28-4743-B2B9-7F314744E975}" type="pres">
      <dgm:prSet presAssocID="{9FEA6583-B8C4-455F-B71D-BDA2BE24282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0B45512-AABA-4D27-A37A-95CF4427A1FD}" type="presOf" srcId="{B0913520-6088-4D7A-8561-47A75E172CEA}" destId="{DE025C1D-DFA5-40B4-B92F-08C2E6313E92}" srcOrd="0" destOrd="0" presId="urn:microsoft.com/office/officeart/2018/5/layout/IconCircleLabelList"/>
    <dgm:cxn modelId="{3577F41B-BBF4-4F5F-8D04-497FE3F1ED1E}" srcId="{B0913520-6088-4D7A-8561-47A75E172CEA}" destId="{88444550-BD16-4F7A-B2B4-8131A32381D6}" srcOrd="3" destOrd="0" parTransId="{0A6BD926-8085-49F4-AB7C-3C7FE8BC01B3}" sibTransId="{67DFDD2E-7A4D-4610-AD63-313E51321BBC}"/>
    <dgm:cxn modelId="{77684728-2344-4334-8D9F-8DC02332E2C6}" srcId="{B0913520-6088-4D7A-8561-47A75E172CEA}" destId="{9FEA6583-B8C4-455F-B71D-BDA2BE242825}" srcOrd="5" destOrd="0" parTransId="{918C6233-98E1-4C84-946E-6F80A5E026B7}" sibTransId="{70A3FA2F-EFE3-467B-A1F0-C262E3436112}"/>
    <dgm:cxn modelId="{EFCAAD41-9356-418D-93B4-611730F82FEF}" type="presOf" srcId="{88444550-BD16-4F7A-B2B4-8131A32381D6}" destId="{4C90E4E7-070C-4ABD-A0B7-E9094EB76ED8}" srcOrd="0" destOrd="0" presId="urn:microsoft.com/office/officeart/2018/5/layout/IconCircleLabelList"/>
    <dgm:cxn modelId="{BAA9DF47-63D9-4557-8A71-9ED78E4D164B}" type="presOf" srcId="{F12CCC8F-90CD-4BCE-A9D1-22BA2F6402DA}" destId="{A4E26B73-96AA-4FA5-996C-6724DA11B259}" srcOrd="0" destOrd="0" presId="urn:microsoft.com/office/officeart/2018/5/layout/IconCircleLabelList"/>
    <dgm:cxn modelId="{6A833D81-5043-4646-B4F4-8DF75215086F}" srcId="{B0913520-6088-4D7A-8561-47A75E172CEA}" destId="{F12CCC8F-90CD-4BCE-A9D1-22BA2F6402DA}" srcOrd="0" destOrd="0" parTransId="{8E0AF1B9-C2EF-4E55-BF4F-D21841EB3304}" sibTransId="{64361241-D4DF-414B-AC92-97C4E414F474}"/>
    <dgm:cxn modelId="{08E9F5C6-B8FE-40C4-AB18-4711BB701012}" srcId="{B0913520-6088-4D7A-8561-47A75E172CEA}" destId="{89410FAD-B51B-4C02-92C9-161B48D72D62}" srcOrd="1" destOrd="0" parTransId="{30749FEC-D33F-40B9-8AD9-D8E58AEAF978}" sibTransId="{8CF42C13-0CC9-4F48-B6C7-CDEC9B17BA3B}"/>
    <dgm:cxn modelId="{F6E919C9-A1DE-45CC-9465-9C39888ADB7B}" type="presOf" srcId="{9FEA6583-B8C4-455F-B71D-BDA2BE242825}" destId="{690CCA7F-AA28-4743-B2B9-7F314744E975}" srcOrd="0" destOrd="0" presId="urn:microsoft.com/office/officeart/2018/5/layout/IconCircleLabelList"/>
    <dgm:cxn modelId="{139464EF-B136-49F2-AFA9-270344A64589}" srcId="{B0913520-6088-4D7A-8561-47A75E172CEA}" destId="{2B43D1D0-9DE6-4BD8-8607-76966A0C232F}" srcOrd="4" destOrd="0" parTransId="{9E5B2CBA-1419-4FD5-9662-CAB479598029}" sibTransId="{E92853ED-3083-494B-B4D8-A5A1A2954FC8}"/>
    <dgm:cxn modelId="{9CD3EDF2-14E0-43B3-9A30-FA19DF6B353B}" type="presOf" srcId="{89410FAD-B51B-4C02-92C9-161B48D72D62}" destId="{32967EA0-1D30-4F39-9424-897D94D30624}" srcOrd="0" destOrd="0" presId="urn:microsoft.com/office/officeart/2018/5/layout/IconCircleLabelList"/>
    <dgm:cxn modelId="{568ACDF5-8F9D-4307-9055-B2AC68FAE722}" type="presOf" srcId="{0636E1D3-083C-453F-A14F-BEC8C718DE04}" destId="{55C8C93A-A3CC-4EF7-AE6D-2FD7150634BD}" srcOrd="0" destOrd="0" presId="urn:microsoft.com/office/officeart/2018/5/layout/IconCircleLabelList"/>
    <dgm:cxn modelId="{7F9B89F6-0163-4A19-B0DD-4E5BE2B5120A}" type="presOf" srcId="{2B43D1D0-9DE6-4BD8-8607-76966A0C232F}" destId="{616CD1A8-CDBD-41DA-A23F-D393937A30E4}" srcOrd="0" destOrd="0" presId="urn:microsoft.com/office/officeart/2018/5/layout/IconCircleLabelList"/>
    <dgm:cxn modelId="{F0EAD7FA-01A5-480C-8C3C-F6EE0448E3D5}" srcId="{B0913520-6088-4D7A-8561-47A75E172CEA}" destId="{0636E1D3-083C-453F-A14F-BEC8C718DE04}" srcOrd="2" destOrd="0" parTransId="{2B42F9AD-0353-4980-BC17-D36BC177ED0F}" sibTransId="{A9124E7D-9EB3-44B2-8493-22B11660AC32}"/>
    <dgm:cxn modelId="{E59AAEA1-F20A-4DA4-AED2-FF236E94B588}" type="presParOf" srcId="{DE025C1D-DFA5-40B4-B92F-08C2E6313E92}" destId="{CA4E5884-5055-4A6A-B5EB-2DE6AD59C840}" srcOrd="0" destOrd="0" presId="urn:microsoft.com/office/officeart/2018/5/layout/IconCircleLabelList"/>
    <dgm:cxn modelId="{99E00D7B-0D1E-46FF-B0F0-06E4DDB97847}" type="presParOf" srcId="{CA4E5884-5055-4A6A-B5EB-2DE6AD59C840}" destId="{15A61678-2E1A-454D-BD84-87C9C03EA9E2}" srcOrd="0" destOrd="0" presId="urn:microsoft.com/office/officeart/2018/5/layout/IconCircleLabelList"/>
    <dgm:cxn modelId="{F27CEBEE-A458-472C-ADC2-328E80F7F6EC}" type="presParOf" srcId="{CA4E5884-5055-4A6A-B5EB-2DE6AD59C840}" destId="{898DB71E-7271-43D5-8FB7-AF7D38112D24}" srcOrd="1" destOrd="0" presId="urn:microsoft.com/office/officeart/2018/5/layout/IconCircleLabelList"/>
    <dgm:cxn modelId="{6CE9121D-8BDE-40B0-986C-85EFBAC52329}" type="presParOf" srcId="{CA4E5884-5055-4A6A-B5EB-2DE6AD59C840}" destId="{B2B62A5D-E7E1-4BF8-84A3-998DE8797ACC}" srcOrd="2" destOrd="0" presId="urn:microsoft.com/office/officeart/2018/5/layout/IconCircleLabelList"/>
    <dgm:cxn modelId="{0852D8FD-0B59-4D2C-8963-B608480EB591}" type="presParOf" srcId="{CA4E5884-5055-4A6A-B5EB-2DE6AD59C840}" destId="{A4E26B73-96AA-4FA5-996C-6724DA11B259}" srcOrd="3" destOrd="0" presId="urn:microsoft.com/office/officeart/2018/5/layout/IconCircleLabelList"/>
    <dgm:cxn modelId="{44F8E127-0238-488F-AF59-3E9C4A545912}" type="presParOf" srcId="{DE025C1D-DFA5-40B4-B92F-08C2E6313E92}" destId="{5F0A9483-A7A3-4E8E-AF8D-1F8B378007C4}" srcOrd="1" destOrd="0" presId="urn:microsoft.com/office/officeart/2018/5/layout/IconCircleLabelList"/>
    <dgm:cxn modelId="{7AD10C5D-49AB-4009-908E-12C5D8CA38D9}" type="presParOf" srcId="{DE025C1D-DFA5-40B4-B92F-08C2E6313E92}" destId="{1CE4B772-46D1-4480-82F2-2E8A03F678E1}" srcOrd="2" destOrd="0" presId="urn:microsoft.com/office/officeart/2018/5/layout/IconCircleLabelList"/>
    <dgm:cxn modelId="{DF78A0C2-CEF4-4D39-B263-820662CA78BC}" type="presParOf" srcId="{1CE4B772-46D1-4480-82F2-2E8A03F678E1}" destId="{2B520BF5-66A1-409C-94BF-9FA7F57EE3B3}" srcOrd="0" destOrd="0" presId="urn:microsoft.com/office/officeart/2018/5/layout/IconCircleLabelList"/>
    <dgm:cxn modelId="{C86B3464-A022-4C81-9E5B-3075BD1AE9FB}" type="presParOf" srcId="{1CE4B772-46D1-4480-82F2-2E8A03F678E1}" destId="{61D6B382-4F7B-480F-9985-FD95087E85EF}" srcOrd="1" destOrd="0" presId="urn:microsoft.com/office/officeart/2018/5/layout/IconCircleLabelList"/>
    <dgm:cxn modelId="{E8BDD7EE-5B47-4B4F-A71C-52ED9658A694}" type="presParOf" srcId="{1CE4B772-46D1-4480-82F2-2E8A03F678E1}" destId="{FD0784D5-3BA0-49CE-980A-2F77BEF60264}" srcOrd="2" destOrd="0" presId="urn:microsoft.com/office/officeart/2018/5/layout/IconCircleLabelList"/>
    <dgm:cxn modelId="{AD3822F6-DF0A-467B-AACF-910CA9D2629B}" type="presParOf" srcId="{1CE4B772-46D1-4480-82F2-2E8A03F678E1}" destId="{32967EA0-1D30-4F39-9424-897D94D30624}" srcOrd="3" destOrd="0" presId="urn:microsoft.com/office/officeart/2018/5/layout/IconCircleLabelList"/>
    <dgm:cxn modelId="{5D2B6E17-A70E-4402-A4C5-C202A9A9D87E}" type="presParOf" srcId="{DE025C1D-DFA5-40B4-B92F-08C2E6313E92}" destId="{B6079710-44D6-4D83-9E33-E334556C962E}" srcOrd="3" destOrd="0" presId="urn:microsoft.com/office/officeart/2018/5/layout/IconCircleLabelList"/>
    <dgm:cxn modelId="{462EB9E2-E2A7-4C3B-8460-9DF0E45AE692}" type="presParOf" srcId="{DE025C1D-DFA5-40B4-B92F-08C2E6313E92}" destId="{BCE150C9-A22A-42BD-83D2-F438FF0137E6}" srcOrd="4" destOrd="0" presId="urn:microsoft.com/office/officeart/2018/5/layout/IconCircleLabelList"/>
    <dgm:cxn modelId="{5BFE8C1A-B656-4C9C-BEBB-F45A13B28089}" type="presParOf" srcId="{BCE150C9-A22A-42BD-83D2-F438FF0137E6}" destId="{9F6A460D-6234-4470-905A-40D12F07AFA4}" srcOrd="0" destOrd="0" presId="urn:microsoft.com/office/officeart/2018/5/layout/IconCircleLabelList"/>
    <dgm:cxn modelId="{04A9F7BB-A1C9-4830-9655-9B56571F2D7F}" type="presParOf" srcId="{BCE150C9-A22A-42BD-83D2-F438FF0137E6}" destId="{551DE8E3-CF8A-4F69-B1D9-B91E3E08E283}" srcOrd="1" destOrd="0" presId="urn:microsoft.com/office/officeart/2018/5/layout/IconCircleLabelList"/>
    <dgm:cxn modelId="{9D9B7272-F399-4E88-A772-65A7DC038196}" type="presParOf" srcId="{BCE150C9-A22A-42BD-83D2-F438FF0137E6}" destId="{2917387B-4787-46E2-AD73-4F01D45B207D}" srcOrd="2" destOrd="0" presId="urn:microsoft.com/office/officeart/2018/5/layout/IconCircleLabelList"/>
    <dgm:cxn modelId="{EC44F234-297D-4F76-BFDD-91F1AA2C84D4}" type="presParOf" srcId="{BCE150C9-A22A-42BD-83D2-F438FF0137E6}" destId="{55C8C93A-A3CC-4EF7-AE6D-2FD7150634BD}" srcOrd="3" destOrd="0" presId="urn:microsoft.com/office/officeart/2018/5/layout/IconCircleLabelList"/>
    <dgm:cxn modelId="{F823E89C-5C2E-4DF7-B244-F3BAD9361E3C}" type="presParOf" srcId="{DE025C1D-DFA5-40B4-B92F-08C2E6313E92}" destId="{F581BC54-031C-44B3-AAEE-879DB20B0030}" srcOrd="5" destOrd="0" presId="urn:microsoft.com/office/officeart/2018/5/layout/IconCircleLabelList"/>
    <dgm:cxn modelId="{B13C69E8-CAA0-4BB9-8B3A-6646337A5AEA}" type="presParOf" srcId="{DE025C1D-DFA5-40B4-B92F-08C2E6313E92}" destId="{5512C48B-295C-4428-99E3-24F800267EC0}" srcOrd="6" destOrd="0" presId="urn:microsoft.com/office/officeart/2018/5/layout/IconCircleLabelList"/>
    <dgm:cxn modelId="{7052B9EE-CEFE-41FB-B92B-3E57E91FA196}" type="presParOf" srcId="{5512C48B-295C-4428-99E3-24F800267EC0}" destId="{E2560C75-6171-41A1-BFCF-E4AE054EFD34}" srcOrd="0" destOrd="0" presId="urn:microsoft.com/office/officeart/2018/5/layout/IconCircleLabelList"/>
    <dgm:cxn modelId="{09C133A0-1E62-4330-8DCC-A71AFB160E43}" type="presParOf" srcId="{5512C48B-295C-4428-99E3-24F800267EC0}" destId="{3F28277D-27CE-4C7D-A98F-96765B0CF4E8}" srcOrd="1" destOrd="0" presId="urn:microsoft.com/office/officeart/2018/5/layout/IconCircleLabelList"/>
    <dgm:cxn modelId="{51505AE7-2A43-4BFD-9034-303024ED3140}" type="presParOf" srcId="{5512C48B-295C-4428-99E3-24F800267EC0}" destId="{2A78F9A6-4559-4418-A82A-056523C8092A}" srcOrd="2" destOrd="0" presId="urn:microsoft.com/office/officeart/2018/5/layout/IconCircleLabelList"/>
    <dgm:cxn modelId="{283E09CF-274C-425E-B2EF-56F1F7E3B9D7}" type="presParOf" srcId="{5512C48B-295C-4428-99E3-24F800267EC0}" destId="{4C90E4E7-070C-4ABD-A0B7-E9094EB76ED8}" srcOrd="3" destOrd="0" presId="urn:microsoft.com/office/officeart/2018/5/layout/IconCircleLabelList"/>
    <dgm:cxn modelId="{AB3B8D83-888F-4204-A401-83CB181E967A}" type="presParOf" srcId="{DE025C1D-DFA5-40B4-B92F-08C2E6313E92}" destId="{0DE845A6-1154-43D0-81DE-B2B5F8515E78}" srcOrd="7" destOrd="0" presId="urn:microsoft.com/office/officeart/2018/5/layout/IconCircleLabelList"/>
    <dgm:cxn modelId="{E0D29361-6590-4BBF-B1CD-7E73554EB755}" type="presParOf" srcId="{DE025C1D-DFA5-40B4-B92F-08C2E6313E92}" destId="{7F725823-E6B7-42D9-8C76-77BE07FB328D}" srcOrd="8" destOrd="0" presId="urn:microsoft.com/office/officeart/2018/5/layout/IconCircleLabelList"/>
    <dgm:cxn modelId="{CE5A5503-DB51-4DE5-86C2-C5F4BD5D39BE}" type="presParOf" srcId="{7F725823-E6B7-42D9-8C76-77BE07FB328D}" destId="{5771AB15-1B0A-4FC2-8E3D-DE175993CDCC}" srcOrd="0" destOrd="0" presId="urn:microsoft.com/office/officeart/2018/5/layout/IconCircleLabelList"/>
    <dgm:cxn modelId="{F0733714-2F44-471D-A431-BCECE40FECB0}" type="presParOf" srcId="{7F725823-E6B7-42D9-8C76-77BE07FB328D}" destId="{C7145E7C-F9FF-4F05-B0F1-DBEB43D82C75}" srcOrd="1" destOrd="0" presId="urn:microsoft.com/office/officeart/2018/5/layout/IconCircleLabelList"/>
    <dgm:cxn modelId="{ABF9930C-BB08-4FB6-BBDD-B042BC9F3472}" type="presParOf" srcId="{7F725823-E6B7-42D9-8C76-77BE07FB328D}" destId="{F52F7160-8BD2-4181-816A-A09239E3F172}" srcOrd="2" destOrd="0" presId="urn:microsoft.com/office/officeart/2018/5/layout/IconCircleLabelList"/>
    <dgm:cxn modelId="{5CDC25D4-1F3E-4270-8AB4-FD5EC87A58F4}" type="presParOf" srcId="{7F725823-E6B7-42D9-8C76-77BE07FB328D}" destId="{616CD1A8-CDBD-41DA-A23F-D393937A30E4}" srcOrd="3" destOrd="0" presId="urn:microsoft.com/office/officeart/2018/5/layout/IconCircleLabelList"/>
    <dgm:cxn modelId="{EF5DFD17-0659-4623-9A0A-FFF3AD877A3F}" type="presParOf" srcId="{DE025C1D-DFA5-40B4-B92F-08C2E6313E92}" destId="{B7C71E9D-B8D2-4DBC-88F6-2A33BD9C686E}" srcOrd="9" destOrd="0" presId="urn:microsoft.com/office/officeart/2018/5/layout/IconCircleLabelList"/>
    <dgm:cxn modelId="{E5A0A9BE-0C9F-4792-93A2-2A03E83EF38A}" type="presParOf" srcId="{DE025C1D-DFA5-40B4-B92F-08C2E6313E92}" destId="{47A34C2C-DAD6-4E24-ACAC-C822677D7C90}" srcOrd="10" destOrd="0" presId="urn:microsoft.com/office/officeart/2018/5/layout/IconCircleLabelList"/>
    <dgm:cxn modelId="{AB67062F-6334-4CB0-ABCD-BA46DEA749E9}" type="presParOf" srcId="{47A34C2C-DAD6-4E24-ACAC-C822677D7C90}" destId="{1045DEFA-16B8-41FB-BBD9-8E42E17C0791}" srcOrd="0" destOrd="0" presId="urn:microsoft.com/office/officeart/2018/5/layout/IconCircleLabelList"/>
    <dgm:cxn modelId="{7E4911F8-B889-475B-9A0A-3C0C306E0CE6}" type="presParOf" srcId="{47A34C2C-DAD6-4E24-ACAC-C822677D7C90}" destId="{13BB968C-71BF-4349-BF6C-48EC3F9FFA87}" srcOrd="1" destOrd="0" presId="urn:microsoft.com/office/officeart/2018/5/layout/IconCircleLabelList"/>
    <dgm:cxn modelId="{A1BCD488-D62F-49BE-839E-CC484CBE0D3F}" type="presParOf" srcId="{47A34C2C-DAD6-4E24-ACAC-C822677D7C90}" destId="{A21C6A76-45FD-4A38-9388-0CBC4ADC95DB}" srcOrd="2" destOrd="0" presId="urn:microsoft.com/office/officeart/2018/5/layout/IconCircleLabelList"/>
    <dgm:cxn modelId="{8C187E56-28BF-4D60-8EC0-D2749926D609}" type="presParOf" srcId="{47A34C2C-DAD6-4E24-ACAC-C822677D7C90}" destId="{690CCA7F-AA28-4743-B2B9-7F314744E97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A61678-2E1A-454D-BD84-87C9C03EA9E2}">
      <dsp:nvSpPr>
        <dsp:cNvPr id="0" name=""/>
        <dsp:cNvSpPr/>
      </dsp:nvSpPr>
      <dsp:spPr>
        <a:xfrm>
          <a:off x="287043" y="711087"/>
          <a:ext cx="892125" cy="892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98DB71E-7271-43D5-8FB7-AF7D38112D24}">
      <dsp:nvSpPr>
        <dsp:cNvPr id="0" name=""/>
        <dsp:cNvSpPr/>
      </dsp:nvSpPr>
      <dsp:spPr>
        <a:xfrm>
          <a:off x="477168" y="901212"/>
          <a:ext cx="511875" cy="51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E26B73-96AA-4FA5-996C-6724DA11B259}">
      <dsp:nvSpPr>
        <dsp:cNvPr id="0" name=""/>
        <dsp:cNvSpPr/>
      </dsp:nvSpPr>
      <dsp:spPr>
        <a:xfrm>
          <a:off x="1856" y="1881087"/>
          <a:ext cx="1462500" cy="113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Raise funds for RSPCA </a:t>
          </a:r>
          <a:r>
            <a:rPr lang="en-US" sz="1600" kern="1200" dirty="0" err="1"/>
            <a:t>Llys</a:t>
          </a:r>
          <a:r>
            <a:rPr lang="en-US" sz="1600" kern="1200" dirty="0"/>
            <a:t> </a:t>
          </a:r>
          <a:r>
            <a:rPr lang="en-US" sz="1600" kern="1200" dirty="0" err="1"/>
            <a:t>Nini</a:t>
          </a:r>
          <a:r>
            <a:rPr lang="en-US" sz="1600" kern="1200" dirty="0"/>
            <a:t>.</a:t>
          </a:r>
        </a:p>
      </dsp:txBody>
      <dsp:txXfrm>
        <a:off x="1856" y="1881087"/>
        <a:ext cx="1462500" cy="1133437"/>
      </dsp:txXfrm>
    </dsp:sp>
    <dsp:sp modelId="{2B520BF5-66A1-409C-94BF-9FA7F57EE3B3}">
      <dsp:nvSpPr>
        <dsp:cNvPr id="0" name=""/>
        <dsp:cNvSpPr/>
      </dsp:nvSpPr>
      <dsp:spPr>
        <a:xfrm>
          <a:off x="2005481" y="711087"/>
          <a:ext cx="892125" cy="892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1D6B382-4F7B-480F-9985-FD95087E85EF}">
      <dsp:nvSpPr>
        <dsp:cNvPr id="0" name=""/>
        <dsp:cNvSpPr/>
      </dsp:nvSpPr>
      <dsp:spPr>
        <a:xfrm>
          <a:off x="2195606" y="901212"/>
          <a:ext cx="511875" cy="51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967EA0-1D30-4F39-9424-897D94D30624}">
      <dsp:nvSpPr>
        <dsp:cNvPr id="0" name=""/>
        <dsp:cNvSpPr/>
      </dsp:nvSpPr>
      <dsp:spPr>
        <a:xfrm>
          <a:off x="1720293" y="1881087"/>
          <a:ext cx="1462500" cy="113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We created a Christmas stocking event.</a:t>
          </a:r>
        </a:p>
      </dsp:txBody>
      <dsp:txXfrm>
        <a:off x="1720293" y="1881087"/>
        <a:ext cx="1462500" cy="1133437"/>
      </dsp:txXfrm>
    </dsp:sp>
    <dsp:sp modelId="{9F6A460D-6234-4470-905A-40D12F07AFA4}">
      <dsp:nvSpPr>
        <dsp:cNvPr id="0" name=""/>
        <dsp:cNvSpPr/>
      </dsp:nvSpPr>
      <dsp:spPr>
        <a:xfrm>
          <a:off x="3723918" y="711087"/>
          <a:ext cx="892125" cy="892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51DE8E3-CF8A-4F69-B1D9-B91E3E08E283}">
      <dsp:nvSpPr>
        <dsp:cNvPr id="0" name=""/>
        <dsp:cNvSpPr/>
      </dsp:nvSpPr>
      <dsp:spPr>
        <a:xfrm>
          <a:off x="3914043" y="901212"/>
          <a:ext cx="511875" cy="51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C8C93A-A3CC-4EF7-AE6D-2FD7150634BD}">
      <dsp:nvSpPr>
        <dsp:cNvPr id="0" name=""/>
        <dsp:cNvSpPr/>
      </dsp:nvSpPr>
      <dsp:spPr>
        <a:xfrm>
          <a:off x="3438731" y="1881087"/>
          <a:ext cx="1462500" cy="113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Children would donate £1 for a ‘virtual treat’ which they would then place in the animals Christmas stockings. </a:t>
          </a:r>
        </a:p>
      </dsp:txBody>
      <dsp:txXfrm>
        <a:off x="3438731" y="1881087"/>
        <a:ext cx="1462500" cy="1133437"/>
      </dsp:txXfrm>
    </dsp:sp>
    <dsp:sp modelId="{E2560C75-6171-41A1-BFCF-E4AE054EFD34}">
      <dsp:nvSpPr>
        <dsp:cNvPr id="0" name=""/>
        <dsp:cNvSpPr/>
      </dsp:nvSpPr>
      <dsp:spPr>
        <a:xfrm>
          <a:off x="5442356" y="711087"/>
          <a:ext cx="892125" cy="8921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F28277D-27CE-4C7D-A98F-96765B0CF4E8}">
      <dsp:nvSpPr>
        <dsp:cNvPr id="0" name=""/>
        <dsp:cNvSpPr/>
      </dsp:nvSpPr>
      <dsp:spPr>
        <a:xfrm>
          <a:off x="5632481" y="901212"/>
          <a:ext cx="511875" cy="5118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90E4E7-070C-4ABD-A0B7-E9094EB76ED8}">
      <dsp:nvSpPr>
        <dsp:cNvPr id="0" name=""/>
        <dsp:cNvSpPr/>
      </dsp:nvSpPr>
      <dsp:spPr>
        <a:xfrm>
          <a:off x="5157168" y="1881087"/>
          <a:ext cx="1462500" cy="113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u="sng" kern="1200" dirty="0"/>
            <a:t>Our Aims:</a:t>
          </a:r>
          <a:br>
            <a:rPr lang="en-US" sz="2400" kern="1200" dirty="0"/>
          </a:br>
          <a:endParaRPr lang="en-US" sz="2400" kern="1200" dirty="0"/>
        </a:p>
      </dsp:txBody>
      <dsp:txXfrm>
        <a:off x="5157168" y="1881087"/>
        <a:ext cx="1462500" cy="1133437"/>
      </dsp:txXfrm>
    </dsp:sp>
    <dsp:sp modelId="{5771AB15-1B0A-4FC2-8E3D-DE175993CDCC}">
      <dsp:nvSpPr>
        <dsp:cNvPr id="0" name=""/>
        <dsp:cNvSpPr/>
      </dsp:nvSpPr>
      <dsp:spPr>
        <a:xfrm>
          <a:off x="7160793" y="711087"/>
          <a:ext cx="892125" cy="89212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7145E7C-F9FF-4F05-B0F1-DBEB43D82C75}">
      <dsp:nvSpPr>
        <dsp:cNvPr id="0" name=""/>
        <dsp:cNvSpPr/>
      </dsp:nvSpPr>
      <dsp:spPr>
        <a:xfrm>
          <a:off x="7350918" y="901212"/>
          <a:ext cx="511875" cy="5118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6CD1A8-CDBD-41DA-A23F-D393937A30E4}">
      <dsp:nvSpPr>
        <dsp:cNvPr id="0" name=""/>
        <dsp:cNvSpPr/>
      </dsp:nvSpPr>
      <dsp:spPr>
        <a:xfrm>
          <a:off x="6875606" y="1881087"/>
          <a:ext cx="1462500" cy="113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u="sng" kern="1200" dirty="0"/>
            <a:t>Aim One: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Create a successful Christmas Stocking event</a:t>
          </a:r>
          <a:r>
            <a:rPr lang="en-US" sz="1300" kern="1200" dirty="0"/>
            <a:t>.</a:t>
          </a:r>
        </a:p>
      </dsp:txBody>
      <dsp:txXfrm>
        <a:off x="6875606" y="1881087"/>
        <a:ext cx="1462500" cy="1133437"/>
      </dsp:txXfrm>
    </dsp:sp>
    <dsp:sp modelId="{1045DEFA-16B8-41FB-BBD9-8E42E17C0791}">
      <dsp:nvSpPr>
        <dsp:cNvPr id="0" name=""/>
        <dsp:cNvSpPr/>
      </dsp:nvSpPr>
      <dsp:spPr>
        <a:xfrm>
          <a:off x="8879231" y="711087"/>
          <a:ext cx="892125" cy="892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3BB968C-71BF-4349-BF6C-48EC3F9FFA87}">
      <dsp:nvSpPr>
        <dsp:cNvPr id="0" name=""/>
        <dsp:cNvSpPr/>
      </dsp:nvSpPr>
      <dsp:spPr>
        <a:xfrm>
          <a:off x="9069356" y="901212"/>
          <a:ext cx="511875" cy="51187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0CCA7F-AA28-4743-B2B9-7F314744E975}">
      <dsp:nvSpPr>
        <dsp:cNvPr id="0" name=""/>
        <dsp:cNvSpPr/>
      </dsp:nvSpPr>
      <dsp:spPr>
        <a:xfrm>
          <a:off x="8594043" y="1881087"/>
          <a:ext cx="1462500" cy="1133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u="sng" kern="1200" dirty="0"/>
            <a:t>Aim Two: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Gain awareness of the center to the general public. </a:t>
          </a:r>
        </a:p>
      </dsp:txBody>
      <dsp:txXfrm>
        <a:off x="8594043" y="1881087"/>
        <a:ext cx="1462500" cy="11334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tiff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ventbrite.co.uk/blog/10-years-in-event-management-ds00/" TargetMode="External"/><Relationship Id="rId7" Type="http://schemas.openxmlformats.org/officeDocument/2006/relationships/hyperlink" Target="https://www.linkedin.com/pulse/event-planning-process-before-during-after-paul-wren/" TargetMode="External"/><Relationship Id="rId2" Type="http://schemas.openxmlformats.org/officeDocument/2006/relationships/hyperlink" Target="https://www.bbc.co.uk/news/uk-england-suffolk-4609585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music/musicblog/2017/aug/09/music-festivals-gone-wrong-fyre-hope-and-glory-y-not" TargetMode="External"/><Relationship Id="rId5" Type="http://schemas.openxmlformats.org/officeDocument/2006/relationships/hyperlink" Target="https://www.linkedin.com/jobs/search/?currentJobId=1058811329&amp;keywords=events%20manager&amp;location=United%20Kingdom&amp;locationId=gb%3A0" TargetMode="External"/><Relationship Id="rId4" Type="http://schemas.openxmlformats.org/officeDocument/2006/relationships/hyperlink" Target="https://www.manchestereveningnews.co.uk/news/greater-manchester-news/halloween-event-screamania-branded-an-15313237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2012_Summer_Olympics" TargetMode="External"/><Relationship Id="rId7" Type="http://schemas.openxmlformats.org/officeDocument/2006/relationships/hyperlink" Target="https://nutiebusiness.wordpress.com/2013/11/01/be-a-successful-event-manager/" TargetMode="External"/><Relationship Id="rId2" Type="http://schemas.openxmlformats.org/officeDocument/2006/relationships/hyperlink" Target="https://openclipart.org/detail/227246/cas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ainshillevents.co.uk/makes-great-event-manager/" TargetMode="External"/><Relationship Id="rId5" Type="http://schemas.openxmlformats.org/officeDocument/2006/relationships/hyperlink" Target="https://www.jigsawpuzzle.co.uk/castorland-leisure-time-jigsaw-puzzle-500-pieces.p60417.html" TargetMode="External"/><Relationship Id="rId4" Type="http://schemas.openxmlformats.org/officeDocument/2006/relationships/hyperlink" Target="http://www.learningtimes.com/what-we-do/online-conferences/produc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54FD-B6E4-5543-8135-784C086638C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The role of the event manager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0B025B-AD35-FE42-9067-7A0C82D86A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2100" y="4514850"/>
            <a:ext cx="9070848" cy="89154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This presentation identifies the roles performed by the event manger and the skills required to be successful when </a:t>
            </a:r>
            <a:r>
              <a:rPr lang="en-US" dirty="0" err="1"/>
              <a:t>organising</a:t>
            </a:r>
            <a:r>
              <a:rPr lang="en-US" dirty="0"/>
              <a:t> and managing events. </a:t>
            </a:r>
          </a:p>
          <a:p>
            <a:endParaRPr lang="en-US" dirty="0"/>
          </a:p>
          <a:p>
            <a:r>
              <a:rPr lang="en-US" b="1" dirty="0"/>
              <a:t>By:</a:t>
            </a:r>
            <a:r>
              <a:rPr lang="en-US" dirty="0"/>
              <a:t> Isobel Davies</a:t>
            </a:r>
          </a:p>
          <a:p>
            <a:r>
              <a:rPr lang="en-US" b="1" dirty="0"/>
              <a:t>Student number: </a:t>
            </a:r>
            <a:r>
              <a:rPr lang="en-US" dirty="0"/>
              <a:t>1800673</a:t>
            </a:r>
          </a:p>
        </p:txBody>
      </p:sp>
    </p:spTree>
    <p:extLst>
      <p:ext uri="{BB962C8B-B14F-4D97-AF65-F5344CB8AC3E}">
        <p14:creationId xmlns:p14="http://schemas.microsoft.com/office/powerpoint/2010/main" val="1463292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50CEB-94B6-404D-A67C-64BB8A48D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Events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10AD9-576E-7448-997F-DFC1BB9345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Events today have become apart of our culture.</a:t>
            </a:r>
          </a:p>
          <a:p>
            <a:pPr marL="0" indent="0">
              <a:buNone/>
            </a:pPr>
            <a:r>
              <a:rPr lang="en-US" sz="2000" dirty="0"/>
              <a:t> </a:t>
            </a:r>
          </a:p>
          <a:p>
            <a:r>
              <a:rPr lang="en-US" sz="2000" dirty="0"/>
              <a:t>Governments across the World now fund events heavily.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8C5665-B3B9-1E4E-954F-C63FBD3981F5}"/>
              </a:ext>
            </a:extLst>
          </p:cNvPr>
          <p:cNvSpPr txBox="1"/>
          <p:nvPr/>
        </p:nvSpPr>
        <p:spPr>
          <a:xfrm>
            <a:off x="1066800" y="5749290"/>
            <a:ext cx="18249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Ref: (Bodwin et Al, 2012)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772DB7-653D-3247-9835-B191378CF5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1865" y="1830028"/>
            <a:ext cx="2715116" cy="30137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0559466-C564-E74E-9C75-13B8B02E4B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05666" y="3429000"/>
            <a:ext cx="2284932" cy="216571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49D16E-1FF4-3D4F-847F-06BA1425DD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3327" y="3821830"/>
            <a:ext cx="3590637" cy="2556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63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824A8-FAA6-3745-9F91-F8E04C319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 of Events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30CA1-820C-2347-9E12-A691EEE73A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Events Industry, 2006 to 2016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Has travelled a significant way!</a:t>
            </a:r>
          </a:p>
          <a:p>
            <a:endParaRPr lang="en-US" sz="2400" dirty="0"/>
          </a:p>
          <a:p>
            <a:r>
              <a:rPr lang="en-US" sz="2400" dirty="0"/>
              <a:t>Technology and  Social Media have made a huge impact.</a:t>
            </a:r>
          </a:p>
          <a:p>
            <a:endParaRPr lang="en-US" sz="2400" dirty="0"/>
          </a:p>
          <a:p>
            <a:r>
              <a:rPr lang="en-US" sz="2400" dirty="0"/>
              <a:t>The industry is still adapting to new and exciting changes.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1F9A34-CF99-D849-947E-0E067D0711E8}"/>
              </a:ext>
            </a:extLst>
          </p:cNvPr>
          <p:cNvSpPr txBox="1"/>
          <p:nvPr/>
        </p:nvSpPr>
        <p:spPr>
          <a:xfrm>
            <a:off x="1066800" y="5904235"/>
            <a:ext cx="2453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Ref: (</a:t>
            </a:r>
            <a:r>
              <a:rPr lang="en-US" sz="1100" dirty="0" err="1"/>
              <a:t>Eventbright</a:t>
            </a:r>
            <a:r>
              <a:rPr lang="en-US" sz="1100" dirty="0"/>
              <a:t> Blog, 2016)</a:t>
            </a:r>
          </a:p>
        </p:txBody>
      </p:sp>
    </p:spTree>
    <p:extLst>
      <p:ext uri="{BB962C8B-B14F-4D97-AF65-F5344CB8AC3E}">
        <p14:creationId xmlns:p14="http://schemas.microsoft.com/office/powerpoint/2010/main" val="212138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EA96B-63A2-7747-9B27-A3BB92865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Role Performed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FA546-0EBA-A946-AA9E-551036166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Event Managers have varied roles:</a:t>
            </a:r>
          </a:p>
          <a:p>
            <a:endParaRPr lang="en-US" dirty="0"/>
          </a:p>
          <a:p>
            <a:r>
              <a:rPr lang="en-US" dirty="0"/>
              <a:t>Human Resources</a:t>
            </a:r>
          </a:p>
          <a:p>
            <a:r>
              <a:rPr lang="en-US" dirty="0"/>
              <a:t>Finance- Accountancy</a:t>
            </a:r>
          </a:p>
          <a:p>
            <a:r>
              <a:rPr lang="en-US" dirty="0"/>
              <a:t>Administration</a:t>
            </a:r>
          </a:p>
          <a:p>
            <a:r>
              <a:rPr lang="en-US" dirty="0"/>
              <a:t>Marketer</a:t>
            </a:r>
          </a:p>
          <a:p>
            <a:r>
              <a:rPr lang="en-US" dirty="0"/>
              <a:t>ICT  Technician</a:t>
            </a:r>
          </a:p>
          <a:p>
            <a:r>
              <a:rPr lang="en-US" dirty="0"/>
              <a:t>Health &amp; Safety Officer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D5783A-4F35-0148-9871-39DC5221BC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2070" y="2245719"/>
            <a:ext cx="5593130" cy="3646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917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43590-DC75-DE44-808C-AB74042B1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18248"/>
            <a:ext cx="10058400" cy="1371600"/>
          </a:xfrm>
        </p:spPr>
        <p:txBody>
          <a:bodyPr/>
          <a:lstStyle/>
          <a:p>
            <a:r>
              <a:rPr lang="en-US" dirty="0"/>
              <a:t>Skills Needed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D94A3-BF54-4C49-A045-D5423E2DF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28842"/>
            <a:ext cx="10058400" cy="3931920"/>
          </a:xfrm>
        </p:spPr>
        <p:txBody>
          <a:bodyPr/>
          <a:lstStyle/>
          <a:p>
            <a:pPr lvl="1"/>
            <a:r>
              <a:rPr lang="en-US" dirty="0"/>
              <a:t>Research from the Institute of Management (1991) mentions that skills that event managers need are; </a:t>
            </a:r>
          </a:p>
          <a:p>
            <a:pPr lvl="1"/>
            <a:endParaRPr lang="en-US" dirty="0"/>
          </a:p>
          <a:p>
            <a:pPr lvl="1">
              <a:buFontTx/>
              <a:buChar char="-"/>
            </a:pPr>
            <a:r>
              <a:rPr lang="en-US" dirty="0"/>
              <a:t>Ability to communicate</a:t>
            </a:r>
          </a:p>
          <a:p>
            <a:pPr lvl="1">
              <a:buFontTx/>
              <a:buChar char="-"/>
            </a:pPr>
            <a:r>
              <a:rPr lang="en-US" dirty="0"/>
              <a:t>Flexibility</a:t>
            </a:r>
          </a:p>
          <a:p>
            <a:pPr lvl="1">
              <a:buFontTx/>
              <a:buChar char="-"/>
            </a:pPr>
            <a:r>
              <a:rPr lang="en-US" dirty="0"/>
              <a:t>Adaptability</a:t>
            </a:r>
          </a:p>
          <a:p>
            <a:pPr lvl="1">
              <a:buFontTx/>
              <a:buChar char="-"/>
            </a:pPr>
            <a:r>
              <a:rPr lang="en-US" dirty="0"/>
              <a:t>A wide perspective on organisational goals</a:t>
            </a:r>
          </a:p>
          <a:p>
            <a:pPr lvl="1">
              <a:buFontTx/>
              <a:buChar char="-"/>
            </a:pPr>
            <a:r>
              <a:rPr lang="en-US" dirty="0"/>
              <a:t>Responsibility</a:t>
            </a:r>
          </a:p>
          <a:p>
            <a:pPr lvl="1">
              <a:buFontTx/>
              <a:buChar char="-"/>
            </a:pPr>
            <a:r>
              <a:rPr lang="en-US" dirty="0"/>
              <a:t>Team Work</a:t>
            </a:r>
          </a:p>
          <a:p>
            <a:pPr lvl="1">
              <a:buFontTx/>
              <a:buChar char="-"/>
            </a:pPr>
            <a:r>
              <a:rPr lang="en-US" dirty="0"/>
              <a:t>Handle uncertainty and surprises</a:t>
            </a:r>
          </a:p>
          <a:p>
            <a:pPr lvl="1">
              <a:buFontTx/>
              <a:buChar char="-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AF7D4B-24A5-624C-BE4C-54D9FA88FDDD}"/>
              </a:ext>
            </a:extLst>
          </p:cNvPr>
          <p:cNvSpPr txBox="1"/>
          <p:nvPr/>
        </p:nvSpPr>
        <p:spPr>
          <a:xfrm>
            <a:off x="1478280" y="5773430"/>
            <a:ext cx="18249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Ref: (Bodwin et Al, 2012)</a:t>
            </a:r>
          </a:p>
        </p:txBody>
      </p:sp>
      <p:pic>
        <p:nvPicPr>
          <p:cNvPr id="7" name="Picture 6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B801F286-2992-E344-992D-C3025939B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9838" y="2142775"/>
            <a:ext cx="4737227" cy="2470672"/>
          </a:xfrm>
          <a:prstGeom prst="rect">
            <a:avLst/>
          </a:prstGeom>
        </p:spPr>
      </p:pic>
      <p:pic>
        <p:nvPicPr>
          <p:cNvPr id="9" name="Picture 8" descr="A screenshot of text&#13;&#10;&#13;&#10;Description automatically generated">
            <a:extLst>
              <a:ext uri="{FF2B5EF4-FFF2-40B4-BE49-F238E27FC236}">
                <a16:creationId xmlns:a16="http://schemas.microsoft.com/office/drawing/2014/main" id="{0BD8C130-84D9-8D4E-AC21-C2857F09A8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7930" y="4069080"/>
            <a:ext cx="3002282" cy="2470672"/>
          </a:xfrm>
          <a:prstGeom prst="rect">
            <a:avLst/>
          </a:prstGeom>
        </p:spPr>
      </p:pic>
      <p:pic>
        <p:nvPicPr>
          <p:cNvPr id="11" name="Picture 10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046A17AE-4675-BF4B-9608-8C1A525C55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5431" t="43503"/>
          <a:stretch/>
        </p:blipFill>
        <p:spPr>
          <a:xfrm>
            <a:off x="9217021" y="4613447"/>
            <a:ext cx="2993398" cy="17092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27BC793-0367-984A-BEF8-EFE4095C15D5}"/>
              </a:ext>
            </a:extLst>
          </p:cNvPr>
          <p:cNvSpPr txBox="1"/>
          <p:nvPr/>
        </p:nvSpPr>
        <p:spPr>
          <a:xfrm>
            <a:off x="9646920" y="6336983"/>
            <a:ext cx="2133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Ref: LinkedIn Job Profiles</a:t>
            </a:r>
          </a:p>
        </p:txBody>
      </p:sp>
    </p:spTree>
    <p:extLst>
      <p:ext uri="{BB962C8B-B14F-4D97-AF65-F5344CB8AC3E}">
        <p14:creationId xmlns:p14="http://schemas.microsoft.com/office/powerpoint/2010/main" val="160542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79721-F9E8-1744-9E13-EBF4A4935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42674"/>
            <a:ext cx="10058400" cy="1371600"/>
          </a:xfrm>
        </p:spPr>
        <p:txBody>
          <a:bodyPr/>
          <a:lstStyle/>
          <a:p>
            <a:r>
              <a:rPr lang="en-US" dirty="0"/>
              <a:t>Why are they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A5B37-7D07-8F45-821E-C1CB7DD74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14274"/>
            <a:ext cx="10058400" cy="3931920"/>
          </a:xfrm>
        </p:spPr>
        <p:txBody>
          <a:bodyPr/>
          <a:lstStyle/>
          <a:p>
            <a:r>
              <a:rPr lang="en-US" dirty="0"/>
              <a:t>Well, you don’t want this to happen in your event…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7DD6B1-8D1D-1F44-9B75-33DFEB9DC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031583">
            <a:off x="464588" y="2717597"/>
            <a:ext cx="3978459" cy="33796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98E9C9-A2FC-B34F-A269-51D51752E4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9918" y="2348180"/>
            <a:ext cx="6939413" cy="1538890"/>
          </a:xfrm>
          <a:prstGeom prst="rect">
            <a:avLst/>
          </a:prstGeom>
        </p:spPr>
      </p:pic>
      <p:pic>
        <p:nvPicPr>
          <p:cNvPr id="9" name="Picture 8" descr="A screenshot of a social media post&#13;&#10;&#13;&#10;Description automatically generated">
            <a:extLst>
              <a:ext uri="{FF2B5EF4-FFF2-40B4-BE49-F238E27FC236}">
                <a16:creationId xmlns:a16="http://schemas.microsoft.com/office/drawing/2014/main" id="{314A3AB2-83A5-D84D-B3F3-521DCDB006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360" y="4155445"/>
            <a:ext cx="6615819" cy="230666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47E848E-098F-F64F-B8A1-6C3C3CC7FEE0}"/>
              </a:ext>
            </a:extLst>
          </p:cNvPr>
          <p:cNvSpPr txBox="1"/>
          <p:nvPr/>
        </p:nvSpPr>
        <p:spPr>
          <a:xfrm>
            <a:off x="2453817" y="6170781"/>
            <a:ext cx="16344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Ref: BBC News, 2018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F76721-09D7-F04C-833C-B2D533A9FDD7}"/>
              </a:ext>
            </a:extLst>
          </p:cNvPr>
          <p:cNvSpPr txBox="1"/>
          <p:nvPr/>
        </p:nvSpPr>
        <p:spPr>
          <a:xfrm>
            <a:off x="10573934" y="1982649"/>
            <a:ext cx="16344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Ref: Gill, 2018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5E996F-6590-3749-9000-8BA8FEECFBAE}"/>
              </a:ext>
            </a:extLst>
          </p:cNvPr>
          <p:cNvSpPr txBox="1"/>
          <p:nvPr/>
        </p:nvSpPr>
        <p:spPr>
          <a:xfrm>
            <a:off x="10232901" y="3882758"/>
            <a:ext cx="16344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Ref: </a:t>
            </a:r>
            <a:r>
              <a:rPr lang="en-US" sz="1200" dirty="0" err="1"/>
              <a:t>Macneill</a:t>
            </a:r>
            <a:r>
              <a:rPr lang="en-US" sz="1200" dirty="0"/>
              <a:t>, 2017</a:t>
            </a:r>
          </a:p>
        </p:txBody>
      </p:sp>
    </p:spTree>
    <p:extLst>
      <p:ext uri="{BB962C8B-B14F-4D97-AF65-F5344CB8AC3E}">
        <p14:creationId xmlns:p14="http://schemas.microsoft.com/office/powerpoint/2010/main" val="221887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DDA6E-B2EB-5C4A-99D8-577118829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Our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E5253A-52D2-4790-AA0E-9B347D295C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7219720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5503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EFE9B-18BC-6D4F-8251-BEB2F5CCC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0"/>
            <a:ext cx="10058400" cy="1371600"/>
          </a:xfrm>
        </p:spPr>
        <p:txBody>
          <a:bodyPr/>
          <a:lstStyle/>
          <a:p>
            <a:r>
              <a:rPr lang="en-US" dirty="0"/>
              <a:t>'The Planning Process’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77F52-DCF2-6A49-A738-255175475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262380"/>
            <a:ext cx="10058400" cy="3931920"/>
          </a:xfrm>
        </p:spPr>
        <p:txBody>
          <a:bodyPr/>
          <a:lstStyle/>
          <a:p>
            <a:r>
              <a:rPr lang="en-US" dirty="0"/>
              <a:t>We followed ‘The Planning Process’ from Masterman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24721C-EEB4-914E-A675-7DF5A0D051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7023" y="1844040"/>
            <a:ext cx="2656031" cy="4622624"/>
          </a:xfrm>
          <a:prstGeom prst="rect">
            <a:avLst/>
          </a:prstGeom>
        </p:spPr>
      </p:pic>
      <p:pic>
        <p:nvPicPr>
          <p:cNvPr id="7" name="Picture 6" descr="A close up of a sign&#13;&#10;&#13;&#10;Description automatically generated">
            <a:extLst>
              <a:ext uri="{FF2B5EF4-FFF2-40B4-BE49-F238E27FC236}">
                <a16:creationId xmlns:a16="http://schemas.microsoft.com/office/drawing/2014/main" id="{ED487401-0AE4-C140-8DDE-6F1DBF0800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8813" y="1844040"/>
            <a:ext cx="2467072" cy="35041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1A4B49-9D6D-0D4A-98DB-10EC927DF87D}"/>
              </a:ext>
            </a:extLst>
          </p:cNvPr>
          <p:cNvSpPr txBox="1"/>
          <p:nvPr/>
        </p:nvSpPr>
        <p:spPr>
          <a:xfrm>
            <a:off x="8162349" y="6272014"/>
            <a:ext cx="443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(Adapted from: Masterman 2009)</a:t>
            </a:r>
          </a:p>
        </p:txBody>
      </p:sp>
    </p:spTree>
    <p:extLst>
      <p:ext uri="{BB962C8B-B14F-4D97-AF65-F5344CB8AC3E}">
        <p14:creationId xmlns:p14="http://schemas.microsoft.com/office/powerpoint/2010/main" val="239679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CC3AC-937B-1F4E-B8C7-BDF333D69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we did as a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43F9B-6D0A-284F-90E8-DA2BDEC3A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All members were using the appropriate skills needed to become an events manager;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pPr>
              <a:buFontTx/>
              <a:buChar char="-"/>
            </a:pPr>
            <a:r>
              <a:rPr lang="en-US" b="1" dirty="0"/>
              <a:t>Communicating </a:t>
            </a:r>
            <a:r>
              <a:rPr lang="en-US" dirty="0"/>
              <a:t>with staff to discuss how the event was going to run</a:t>
            </a:r>
          </a:p>
          <a:p>
            <a:pPr>
              <a:buFontTx/>
              <a:buChar char="-"/>
            </a:pPr>
            <a:r>
              <a:rPr lang="en-US" b="1" dirty="0"/>
              <a:t>Flexibility</a:t>
            </a:r>
            <a:r>
              <a:rPr lang="en-US" dirty="0"/>
              <a:t> in what the staff would like to include in the event </a:t>
            </a:r>
          </a:p>
          <a:p>
            <a:pPr>
              <a:buFontTx/>
              <a:buChar char="-"/>
            </a:pPr>
            <a:r>
              <a:rPr lang="en-US" b="1" dirty="0"/>
              <a:t>Adapting</a:t>
            </a:r>
            <a:r>
              <a:rPr lang="en-US" dirty="0"/>
              <a:t> the layout of the trail to the weather and health and safety. </a:t>
            </a:r>
          </a:p>
          <a:p>
            <a:pPr>
              <a:buFontTx/>
              <a:buChar char="-"/>
            </a:pPr>
            <a:r>
              <a:rPr lang="en-US" b="1" dirty="0"/>
              <a:t>Organising</a:t>
            </a:r>
            <a:r>
              <a:rPr lang="en-US" dirty="0"/>
              <a:t> who material to set up the event, supervising the during the weekend, closing down the event </a:t>
            </a:r>
          </a:p>
          <a:p>
            <a:pPr>
              <a:buFontTx/>
              <a:buChar char="-"/>
            </a:pPr>
            <a:r>
              <a:rPr lang="en-US" b="1" dirty="0"/>
              <a:t>Work together </a:t>
            </a:r>
            <a:r>
              <a:rPr lang="en-US" dirty="0"/>
              <a:t>in order to make the event a success!</a:t>
            </a:r>
          </a:p>
          <a:p>
            <a:pPr>
              <a:buFontTx/>
              <a:buChar char="-"/>
            </a:pPr>
            <a:endParaRPr lang="en-US" dirty="0"/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8586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540C1-59F5-4147-ABC9-526463884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Pre- Event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1698F-0036-8F4C-A3F8-7513BF92B8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Contextual Factors</a:t>
            </a:r>
          </a:p>
          <a:p>
            <a:r>
              <a:rPr lang="en-US" dirty="0"/>
              <a:t>Event Concept</a:t>
            </a:r>
          </a:p>
          <a:p>
            <a:r>
              <a:rPr lang="en-US" dirty="0"/>
              <a:t>Marketing</a:t>
            </a:r>
          </a:p>
          <a:p>
            <a:r>
              <a:rPr lang="en-US" dirty="0"/>
              <a:t>Operations Screen</a:t>
            </a:r>
          </a:p>
          <a:p>
            <a:r>
              <a:rPr lang="en-US" dirty="0"/>
              <a:t>Financial Screen</a:t>
            </a:r>
          </a:p>
          <a:p>
            <a:r>
              <a:rPr lang="en-US" dirty="0"/>
              <a:t>Scheduling   - Work Based Structure</a:t>
            </a:r>
          </a:p>
          <a:p>
            <a:pPr marL="0" indent="0">
              <a:buNone/>
            </a:pPr>
            <a:r>
              <a:rPr lang="en-US" dirty="0"/>
              <a:t>                         - Gantt Chart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26860A-DDF3-6E49-A78E-6D918FF5A9AC}"/>
              </a:ext>
            </a:extLst>
          </p:cNvPr>
          <p:cNvSpPr txBox="1"/>
          <p:nvPr/>
        </p:nvSpPr>
        <p:spPr>
          <a:xfrm>
            <a:off x="1153226" y="5993161"/>
            <a:ext cx="30861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Ref: Shone, A. and Parry, B (2010)</a:t>
            </a:r>
          </a:p>
        </p:txBody>
      </p:sp>
      <p:pic>
        <p:nvPicPr>
          <p:cNvPr id="7" name="Picture 6" descr="A screenshot of a cell phone&#13;&#10;&#13;&#10;Description automatically generated">
            <a:extLst>
              <a:ext uri="{FF2B5EF4-FFF2-40B4-BE49-F238E27FC236}">
                <a16:creationId xmlns:a16="http://schemas.microsoft.com/office/drawing/2014/main" id="{1D15FA87-D417-F441-85DB-4478217FB8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1259" y="665306"/>
            <a:ext cx="6752813" cy="2350277"/>
          </a:xfrm>
          <a:prstGeom prst="rect">
            <a:avLst/>
          </a:prstGeom>
        </p:spPr>
      </p:pic>
      <p:pic>
        <p:nvPicPr>
          <p:cNvPr id="9" name="Picture 8" descr="A screenshot of a social media post&#13;&#10;&#13;&#10;Description automatically generated">
            <a:extLst>
              <a:ext uri="{FF2B5EF4-FFF2-40B4-BE49-F238E27FC236}">
                <a16:creationId xmlns:a16="http://schemas.microsoft.com/office/drawing/2014/main" id="{F0D0A544-9C36-2344-93C5-5C3461016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554" y="3462482"/>
            <a:ext cx="5383864" cy="291444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F4505C2-1319-974A-AD93-3233BFFACE09}"/>
              </a:ext>
            </a:extLst>
          </p:cNvPr>
          <p:cNvSpPr txBox="1"/>
          <p:nvPr/>
        </p:nvSpPr>
        <p:spPr>
          <a:xfrm>
            <a:off x="7422739" y="3462482"/>
            <a:ext cx="4003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Work base Structure for a 10K run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4078B3-0C75-F249-83C5-A9B209C167D5}"/>
              </a:ext>
            </a:extLst>
          </p:cNvPr>
          <p:cNvSpPr txBox="1"/>
          <p:nvPr/>
        </p:nvSpPr>
        <p:spPr>
          <a:xfrm>
            <a:off x="1454728" y="6161480"/>
            <a:ext cx="674716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Gantt Chart: PMPD Assignment 1</a:t>
            </a:r>
          </a:p>
          <a:p>
            <a:r>
              <a:rPr lang="en-US" sz="1100" dirty="0"/>
              <a:t>Work Based Structure: Event planning PowerPoint, Week 9</a:t>
            </a:r>
          </a:p>
        </p:txBody>
      </p:sp>
    </p:spTree>
    <p:extLst>
      <p:ext uri="{BB962C8B-B14F-4D97-AF65-F5344CB8AC3E}">
        <p14:creationId xmlns:p14="http://schemas.microsoft.com/office/powerpoint/2010/main" val="354696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0"/>
                            </p:stCondLst>
                            <p:childTnLst>
                              <p:par>
                                <p:cTn id="6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000"/>
                            </p:stCondLst>
                            <p:childTnLst>
                              <p:par>
                                <p:cTn id="7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2FE78-6F1E-0D43-8887-DD0A9E650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08610"/>
            <a:ext cx="10058400" cy="1371600"/>
          </a:xfrm>
        </p:spPr>
        <p:txBody>
          <a:bodyPr/>
          <a:lstStyle/>
          <a:p>
            <a:r>
              <a:rPr lang="en-US" dirty="0"/>
              <a:t>During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A26CF-C2DE-0F4A-9621-521685B06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40230"/>
            <a:ext cx="10058400" cy="4709160"/>
          </a:xfrm>
        </p:spPr>
        <p:txBody>
          <a:bodyPr>
            <a:normAutofit fontScale="70000" lnSpcReduction="20000"/>
          </a:bodyPr>
          <a:lstStyle/>
          <a:p>
            <a:r>
              <a:rPr lang="en-US" sz="2100" dirty="0"/>
              <a:t>This is the most stressful time of the event!</a:t>
            </a:r>
          </a:p>
          <a:p>
            <a:r>
              <a:rPr lang="en-US" sz="2100" dirty="0"/>
              <a:t>The event manager is working their way through the final areas of the event that need to be looked at.</a:t>
            </a:r>
          </a:p>
          <a:p>
            <a:endParaRPr lang="en-US" sz="2100" dirty="0"/>
          </a:p>
          <a:p>
            <a:endParaRPr lang="en-US" sz="2100" dirty="0"/>
          </a:p>
          <a:p>
            <a:r>
              <a:rPr lang="en-US" sz="2100" u="sng" dirty="0"/>
              <a:t>Questions asked:</a:t>
            </a:r>
          </a:p>
          <a:p>
            <a:pPr>
              <a:buFontTx/>
              <a:buChar char="-"/>
            </a:pPr>
            <a:r>
              <a:rPr lang="en-US" sz="2100" dirty="0"/>
              <a:t>Is the room set up as planned?</a:t>
            </a:r>
          </a:p>
          <a:p>
            <a:pPr>
              <a:buFontTx/>
              <a:buChar char="-"/>
            </a:pPr>
            <a:r>
              <a:rPr lang="en-US" sz="2100" dirty="0"/>
              <a:t>Is the correct equipment is on display?</a:t>
            </a:r>
          </a:p>
          <a:p>
            <a:pPr>
              <a:buFontTx/>
              <a:buChar char="-"/>
            </a:pPr>
            <a:r>
              <a:rPr lang="en-US" sz="2100" dirty="0"/>
              <a:t>Have caters arrived? </a:t>
            </a:r>
          </a:p>
          <a:p>
            <a:pPr>
              <a:buFontTx/>
              <a:buChar char="-"/>
            </a:pPr>
            <a:r>
              <a:rPr lang="en-US" sz="2100" dirty="0"/>
              <a:t>Do staff have the correct knowledge so they are prepared for day ahead? </a:t>
            </a:r>
          </a:p>
          <a:p>
            <a:pPr>
              <a:buFontTx/>
              <a:buChar char="-"/>
            </a:pPr>
            <a:r>
              <a:rPr lang="en-US" sz="2100" dirty="0"/>
              <a:t>Are staff following their time sheets, WBS/ Gantt charts?</a:t>
            </a:r>
          </a:p>
          <a:p>
            <a:pPr>
              <a:buFontTx/>
              <a:buChar char="-"/>
            </a:pPr>
            <a:r>
              <a:rPr lang="en-US" sz="2100" dirty="0"/>
              <a:t>Are their issues out of your control? Can you make other arrangements?</a:t>
            </a:r>
          </a:p>
          <a:p>
            <a:pPr marL="0" indent="0">
              <a:buNone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(Reference: Wren, 2016)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BC0E0A-583E-0A46-8A14-B0AFA648AFFE}"/>
              </a:ext>
            </a:extLst>
          </p:cNvPr>
          <p:cNvSpPr txBox="1"/>
          <p:nvPr/>
        </p:nvSpPr>
        <p:spPr>
          <a:xfrm>
            <a:off x="1066800" y="5881408"/>
            <a:ext cx="30861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Ref: Shone, A. and Parry, B (2010)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AAD760-8490-5243-A022-0FA10C3D32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1502" y="2695054"/>
            <a:ext cx="3896424" cy="1499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829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500"/>
                            </p:stCondLst>
                            <p:childTnLst>
                              <p:par>
                                <p:cTn id="2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5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000"/>
                            </p:stCondLst>
                            <p:childTnLst>
                              <p:par>
                                <p:cTn id="4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05330-27EE-2D47-9F43-495590993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During the event </a:t>
            </a: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936D704-5904-42AD-9DA1-E236DCE15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57945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6F063839-9DA4-D04D-A2A9-1D2CFBFBC8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0539" y="727628"/>
            <a:ext cx="5361395" cy="54155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FE30C6-D684-B840-A26F-0736D776A52D}"/>
              </a:ext>
            </a:extLst>
          </p:cNvPr>
          <p:cNvSpPr txBox="1"/>
          <p:nvPr/>
        </p:nvSpPr>
        <p:spPr>
          <a:xfrm>
            <a:off x="7064082" y="2103120"/>
            <a:ext cx="4472922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/>
              <a:t>Ref: </a:t>
            </a:r>
            <a:r>
              <a:rPr lang="en-US"/>
              <a:t>Shone,A</a:t>
            </a:r>
            <a:r>
              <a:rPr lang="en-US" dirty="0"/>
              <a:t>. and Parry, B (2010)</a:t>
            </a:r>
          </a:p>
        </p:txBody>
      </p:sp>
    </p:spTree>
    <p:extLst>
      <p:ext uri="{BB962C8B-B14F-4D97-AF65-F5344CB8AC3E}">
        <p14:creationId xmlns:p14="http://schemas.microsoft.com/office/powerpoint/2010/main" val="1775539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E2910-2857-4D40-8CB7-EA6A015E6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Event Shut 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53B4-0547-9C42-93F4-384BF6D428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Closing down the event must be structured the same as setting up the event. Therefore a WBS can be created in order to make the procedure as efficient as possible.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u="sng" dirty="0"/>
              <a:t>Tasks for close down can include: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Completion of accounts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Payment of bills to contractors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Final marketing activities – press releases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Payments to staff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Updating staff records for future use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Evaluation of the event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EE09C2-7D48-C74D-9262-B9BFC04F00EC}"/>
              </a:ext>
            </a:extLst>
          </p:cNvPr>
          <p:cNvSpPr txBox="1"/>
          <p:nvPr/>
        </p:nvSpPr>
        <p:spPr>
          <a:xfrm>
            <a:off x="1066800" y="6215406"/>
            <a:ext cx="30861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Ref: Shone, A. and Parry, B (2010)</a:t>
            </a:r>
          </a:p>
        </p:txBody>
      </p:sp>
    </p:spTree>
    <p:extLst>
      <p:ext uri="{BB962C8B-B14F-4D97-AF65-F5344CB8AC3E}">
        <p14:creationId xmlns:p14="http://schemas.microsoft.com/office/powerpoint/2010/main" val="476337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CCC6D-79CC-A141-8D30-1B877AD6C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US" dirty="0"/>
              <a:t>Overall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3443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3C14CD-8B92-A648-AE6E-46F8F1C955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12" r="3947" b="-2"/>
          <a:stretch/>
        </p:blipFill>
        <p:spPr>
          <a:xfrm>
            <a:off x="407432" y="419292"/>
            <a:ext cx="5522976" cy="60533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178B2-CA12-3049-A75F-C0F8D4228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2538919"/>
            <a:ext cx="4602152" cy="3596880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Event mangers have varied roles.</a:t>
            </a:r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They need to have a wide range of expertise!</a:t>
            </a:r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Event Managers will be able to help if any issues arise.</a:t>
            </a:r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362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7873E-3C59-E64B-AE36-8FA231648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E9A3E-98DF-4942-A527-1FE795BDF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/>
          </a:p>
          <a:p>
            <a:pPr fontAlgn="base"/>
            <a:r>
              <a:rPr lang="en-GB" dirty="0"/>
              <a:t>BBC News. (2018) </a:t>
            </a:r>
            <a:r>
              <a:rPr lang="en-GB" i="1" dirty="0"/>
              <a:t>'Rogue' firework hits people in crowd at Sudbury display. </a:t>
            </a: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https://www.bbc.co.uk/news/uk-england-suffolk-46095858</a:t>
            </a:r>
            <a:r>
              <a:rPr lang="en-GB" dirty="0"/>
              <a:t> (Accessed: 15 January 2019).</a:t>
            </a:r>
            <a:endParaRPr lang="en-GB" b="1" dirty="0"/>
          </a:p>
          <a:p>
            <a:r>
              <a:rPr lang="en-GB" dirty="0" err="1"/>
              <a:t>Bowdin</a:t>
            </a:r>
            <a:r>
              <a:rPr lang="en-GB" dirty="0"/>
              <a:t>, G.A.J. (2011) </a:t>
            </a:r>
            <a:r>
              <a:rPr lang="en-GB" i="1" dirty="0"/>
              <a:t>Events management.</a:t>
            </a:r>
            <a:r>
              <a:rPr lang="en-GB" dirty="0"/>
              <a:t> 3rd ed. Oxford: Elsevier Butterworth-Heinemann.</a:t>
            </a:r>
            <a:endParaRPr lang="en-GB" b="1" dirty="0"/>
          </a:p>
          <a:p>
            <a:r>
              <a:rPr lang="en-GB" dirty="0"/>
              <a:t>Brooker, B. (2016) </a:t>
            </a:r>
            <a:r>
              <a:rPr lang="en-GB" i="1" dirty="0"/>
              <a:t>2016 v 2006: What’s Changed in Event Management? </a:t>
            </a: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https://www.eventbrite.co.uk/blog/10-years-in-event-management-ds00/</a:t>
            </a:r>
            <a:r>
              <a:rPr lang="en-GB" dirty="0"/>
              <a:t> (Accessed: 15 January 2019).</a:t>
            </a:r>
          </a:p>
          <a:p>
            <a:r>
              <a:rPr lang="en-GB" dirty="0" err="1"/>
              <a:t>Eventbright</a:t>
            </a:r>
            <a:r>
              <a:rPr lang="en-GB" dirty="0"/>
              <a:t>. (2017) </a:t>
            </a:r>
            <a:r>
              <a:rPr lang="en-GB" i="1" dirty="0"/>
              <a:t>Event Industry Report 2017. </a:t>
            </a:r>
            <a:r>
              <a:rPr lang="en-GB" dirty="0"/>
              <a:t>Available at: </a:t>
            </a:r>
            <a:r>
              <a:rPr lang="en-GB" u="sng" dirty="0">
                <a:solidFill>
                  <a:srgbClr val="FF9900"/>
                </a:solidFill>
              </a:rPr>
              <a:t>https://</a:t>
            </a:r>
            <a:r>
              <a:rPr lang="en-GB" u="sng" dirty="0" err="1">
                <a:solidFill>
                  <a:srgbClr val="FF9900"/>
                </a:solidFill>
              </a:rPr>
              <a:t>mkto.eventbrite.com</a:t>
            </a:r>
            <a:r>
              <a:rPr lang="en-GB" u="sng" dirty="0">
                <a:solidFill>
                  <a:srgbClr val="FF9900"/>
                </a:solidFill>
              </a:rPr>
              <a:t>/</a:t>
            </a:r>
            <a:r>
              <a:rPr lang="en-GB" u="sng" dirty="0" err="1">
                <a:solidFill>
                  <a:srgbClr val="FF9900"/>
                </a:solidFill>
              </a:rPr>
              <a:t>rs</a:t>
            </a:r>
            <a:r>
              <a:rPr lang="en-GB" u="sng" dirty="0">
                <a:solidFill>
                  <a:srgbClr val="FF9900"/>
                </a:solidFill>
              </a:rPr>
              <a:t>/269-CEG-133/images/3rd%20Annual%20Pulse%20Report%20Final.pdf?mkt_tok=eyJpIjoiWW1RMU9UWTFNV0kwTkRWaCIsInQiOiJUTXNtY0RVSzJzK1BrR0ZPckhCYkl3a0JhUml3TnJ1VGs3ZGxhWVNwSjA1ZTNcLzBDT0pPSVwvWlM2OE5TUUhYQWhIZXZTajFZRGZvNEZrOUFmc0FhdFRTR0pYVFcyaXZYZVU0UHR2dXVcL1JEUUtmTis5d1lacFc5aDljYVprNWl2TiJ9 </a:t>
            </a:r>
            <a:r>
              <a:rPr lang="en-GB" dirty="0"/>
              <a:t>(Accessed: 15 January 2017). </a:t>
            </a:r>
            <a:endParaRPr lang="en-GB" b="1" dirty="0"/>
          </a:p>
          <a:p>
            <a:pPr fontAlgn="base"/>
            <a:r>
              <a:rPr lang="en-GB" dirty="0"/>
              <a:t>Gill, E. (2018) </a:t>
            </a:r>
            <a:r>
              <a:rPr lang="en-GB" i="1" dirty="0"/>
              <a:t>Halloween event </a:t>
            </a:r>
            <a:r>
              <a:rPr lang="en-GB" i="1" dirty="0" err="1"/>
              <a:t>Screamania</a:t>
            </a:r>
            <a:r>
              <a:rPr lang="en-GB" i="1" dirty="0"/>
              <a:t> branded 'an absolute shambles' by angry parents. </a:t>
            </a:r>
            <a:r>
              <a:rPr lang="en-GB" dirty="0"/>
              <a:t>Available at:</a:t>
            </a:r>
            <a:r>
              <a:rPr lang="en-GB" i="1" dirty="0"/>
              <a:t> </a:t>
            </a:r>
            <a:r>
              <a:rPr lang="en-GB" u="sng" dirty="0">
                <a:hlinkClick r:id="rId4"/>
              </a:rPr>
              <a:t>https://www.manchestereveningnews.co.uk/news/greater-manchester-news/halloween-event-screamania-branded-an-15313237</a:t>
            </a:r>
            <a:r>
              <a:rPr lang="en-GB" dirty="0"/>
              <a:t> (Accessed: 15 January 2019).</a:t>
            </a:r>
          </a:p>
          <a:p>
            <a:pPr fontAlgn="base"/>
            <a:r>
              <a:rPr lang="en-GB" dirty="0"/>
              <a:t>LinkedIn Job Profiles. (2019) Jobs. Available at: </a:t>
            </a:r>
            <a:r>
              <a:rPr lang="en-GB" dirty="0">
                <a:hlinkClick r:id="rId5"/>
              </a:rPr>
              <a:t>https://www.linkedin.com/jobs/search/?currentJobId=1058811329&amp;keywords=events%20manager&amp;location=United%20Kingdom&amp;locationId=gb%3A0</a:t>
            </a:r>
            <a:r>
              <a:rPr lang="en-GB" dirty="0"/>
              <a:t> (Accessed: 15 January 2019).</a:t>
            </a:r>
          </a:p>
          <a:p>
            <a:pPr fontAlgn="base"/>
            <a:r>
              <a:rPr lang="en-GB" dirty="0" err="1"/>
              <a:t>Macneil</a:t>
            </a:r>
            <a:r>
              <a:rPr lang="en-GB" dirty="0"/>
              <a:t>, K. (2017) </a:t>
            </a:r>
            <a:r>
              <a:rPr lang="en-GB" i="1" dirty="0"/>
              <a:t>Why have so many music festivals gone wrong this year? </a:t>
            </a:r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https://www.theguardian.com/music/musicblog/2017/aug/09/music-festivals-gone-wrong-fyre-hope-and-glory-y-not</a:t>
            </a:r>
            <a:r>
              <a:rPr lang="en-GB" dirty="0"/>
              <a:t> (Accessed: 15 January 2019).</a:t>
            </a:r>
          </a:p>
          <a:p>
            <a:r>
              <a:rPr lang="en-GB" dirty="0" err="1"/>
              <a:t>Masterman,G</a:t>
            </a:r>
            <a:r>
              <a:rPr lang="en-GB" dirty="0"/>
              <a:t>. (2009) </a:t>
            </a:r>
            <a:r>
              <a:rPr lang="en-GB" i="1" dirty="0"/>
              <a:t>Strategic Sports Event Management (Sport Management). </a:t>
            </a:r>
            <a:r>
              <a:rPr lang="en-GB" dirty="0" err="1"/>
              <a:t>Abington:Routledge</a:t>
            </a:r>
            <a:r>
              <a:rPr lang="en-GB" dirty="0"/>
              <a:t>.</a:t>
            </a:r>
            <a:endParaRPr lang="en-GB" b="1" dirty="0"/>
          </a:p>
          <a:p>
            <a:r>
              <a:rPr lang="en-GB" dirty="0"/>
              <a:t>Shone, A &amp; Parry, B.  (2010) </a:t>
            </a:r>
            <a:r>
              <a:rPr lang="en-GB" i="1" dirty="0"/>
              <a:t>Successful event management; a practical handbook</a:t>
            </a:r>
            <a:r>
              <a:rPr lang="en-GB" dirty="0"/>
              <a:t> 3rd ed. Andover: Cengage Learning.</a:t>
            </a:r>
          </a:p>
          <a:p>
            <a:pPr fontAlgn="base"/>
            <a:r>
              <a:rPr lang="en-GB" dirty="0" err="1"/>
              <a:t>Wren,P</a:t>
            </a:r>
            <a:r>
              <a:rPr lang="en-GB" dirty="0"/>
              <a:t>. (2016)</a:t>
            </a:r>
            <a:r>
              <a:rPr lang="en-GB" b="1" dirty="0"/>
              <a:t> </a:t>
            </a:r>
            <a:r>
              <a:rPr lang="en-GB" i="1" dirty="0"/>
              <a:t>The Event Planning Process: Before, During and After the Event. </a:t>
            </a:r>
            <a:r>
              <a:rPr lang="en-GB" dirty="0"/>
              <a:t>Available </a:t>
            </a:r>
            <a:r>
              <a:rPr lang="en-GB" dirty="0" err="1"/>
              <a:t>at:</a:t>
            </a:r>
            <a:r>
              <a:rPr lang="en-GB" u="sng" dirty="0" err="1">
                <a:hlinkClick r:id="rId7"/>
              </a:rPr>
              <a:t>https</a:t>
            </a:r>
            <a:r>
              <a:rPr lang="en-GB" u="sng" dirty="0">
                <a:hlinkClick r:id="rId7"/>
              </a:rPr>
              <a:t>://www.linkedin.com/pulse/event-planning-process-before-during-after-paul-wren/</a:t>
            </a:r>
            <a:r>
              <a:rPr lang="en-GB" dirty="0"/>
              <a:t> (Accessed: 15 January 2019).</a:t>
            </a:r>
            <a:endParaRPr lang="en-GB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3029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B4014-95EB-DA40-9A0C-E2200EAC9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Referencing (Pictures)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977D1-D84E-2849-8DF8-97111482EB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Cash. Available at: </a:t>
            </a:r>
            <a:r>
              <a:rPr lang="en-GB" u="sng" dirty="0">
                <a:hlinkClick r:id="rId2"/>
              </a:rPr>
              <a:t>https://openclipart.org/detail/227246/cash</a:t>
            </a:r>
            <a:r>
              <a:rPr lang="en-GB" dirty="0"/>
              <a:t> (Accessed 15 January 2019). </a:t>
            </a:r>
          </a:p>
          <a:p>
            <a:r>
              <a:rPr lang="en-GB" dirty="0"/>
              <a:t>International Olympic Committee (2012) </a:t>
            </a:r>
            <a:r>
              <a:rPr lang="en-GB" i="1" dirty="0"/>
              <a:t>2012 Summer Olympics.</a:t>
            </a:r>
            <a:r>
              <a:rPr lang="en-GB" dirty="0"/>
              <a:t> Available at: </a:t>
            </a:r>
            <a:r>
              <a:rPr lang="en-US" u="sng" dirty="0">
                <a:hlinkClick r:id="rId3"/>
              </a:rPr>
              <a:t>https://en.wikipedia.org/wiki/2012_Summer_Olympics#/media/File:2012_Summer_Olympics_logo.svg</a:t>
            </a:r>
            <a:r>
              <a:rPr lang="en-GB" dirty="0"/>
              <a:t>. (Accessed: 15 January 2019). </a:t>
            </a:r>
          </a:p>
          <a:p>
            <a:r>
              <a:rPr lang="en-GB" dirty="0"/>
              <a:t>Learning Times. Available at: </a:t>
            </a:r>
            <a:r>
              <a:rPr lang="en-GB" u="sng" dirty="0">
                <a:hlinkClick r:id="rId4"/>
              </a:rPr>
              <a:t>http://www.learningtimes.com/what-we-do/online-conferences/production/</a:t>
            </a:r>
            <a:r>
              <a:rPr lang="en-GB" dirty="0"/>
              <a:t> (Accessed: 15 January </a:t>
            </a:r>
            <a:r>
              <a:rPr lang="en-GB"/>
              <a:t>2019).</a:t>
            </a:r>
            <a:endParaRPr lang="en-GB" dirty="0"/>
          </a:p>
          <a:p>
            <a:r>
              <a:rPr lang="en-GB" i="1" dirty="0"/>
              <a:t>Leisure Time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https://www.jigsawpuzzle.co.uk/castorland-leisure-time-jigsaw-puzzle-500-pieces.p60417.html</a:t>
            </a:r>
            <a:r>
              <a:rPr lang="en-GB" dirty="0"/>
              <a:t> (Accessed: 15 January 2019). </a:t>
            </a:r>
          </a:p>
          <a:p>
            <a:r>
              <a:rPr lang="en-GB" dirty="0"/>
              <a:t>Pains Hill Events. Available at: </a:t>
            </a:r>
            <a:r>
              <a:rPr lang="en-GB" u="sng" dirty="0">
                <a:hlinkClick r:id="rId6"/>
              </a:rPr>
              <a:t>http://painshillevents.co.uk/makes-great-event-manager/</a:t>
            </a:r>
            <a:r>
              <a:rPr lang="en-GB" u="sng" dirty="0"/>
              <a:t> </a:t>
            </a:r>
            <a:r>
              <a:rPr lang="en-GB" dirty="0"/>
              <a:t>(Accessed: 15 January 2019). </a:t>
            </a:r>
          </a:p>
          <a:p>
            <a:r>
              <a:rPr lang="en-GB" dirty="0"/>
              <a:t>The Art of Business. Available at: </a:t>
            </a:r>
            <a:r>
              <a:rPr lang="en-GB" u="sng" dirty="0">
                <a:hlinkClick r:id="rId7"/>
              </a:rPr>
              <a:t>https://nutiebusiness.wordpress.com/2013/11/01/be-a-successful-event-manager/</a:t>
            </a:r>
            <a:r>
              <a:rPr lang="en-GB" dirty="0"/>
              <a:t> (Accessed: 15 January 2019). </a:t>
            </a:r>
          </a:p>
          <a:p>
            <a:r>
              <a:rPr lang="en-GB" dirty="0"/>
              <a:t>Smiley Face: NO link available. 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4773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1265</Words>
  <Application>Microsoft Macintosh PowerPoint</Application>
  <PresentationFormat>Widescreen</PresentationFormat>
  <Paragraphs>145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Century Gothic</vt:lpstr>
      <vt:lpstr>Courier New</vt:lpstr>
      <vt:lpstr>Garamond</vt:lpstr>
      <vt:lpstr>Savon</vt:lpstr>
      <vt:lpstr>The role of the event manager</vt:lpstr>
      <vt:lpstr>History of Events Management</vt:lpstr>
      <vt:lpstr>History of Events Management</vt:lpstr>
      <vt:lpstr>Role Performed</vt:lpstr>
      <vt:lpstr>Skills Needed</vt:lpstr>
      <vt:lpstr>Why are they important?</vt:lpstr>
      <vt:lpstr>Our Project</vt:lpstr>
      <vt:lpstr>'The Planning Process’</vt:lpstr>
      <vt:lpstr>What we did as a group</vt:lpstr>
      <vt:lpstr>Pre- Event </vt:lpstr>
      <vt:lpstr>During Event</vt:lpstr>
      <vt:lpstr>During the event </vt:lpstr>
      <vt:lpstr>Event Shut down</vt:lpstr>
      <vt:lpstr>Overall </vt:lpstr>
      <vt:lpstr>Referencing</vt:lpstr>
      <vt:lpstr>Referencing (Pictures)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the event manager</dc:title>
  <dc:creator>Mandy Davies</dc:creator>
  <cp:lastModifiedBy>Mandy Davies</cp:lastModifiedBy>
  <cp:revision>11</cp:revision>
  <dcterms:created xsi:type="dcterms:W3CDTF">2019-01-21T23:13:20Z</dcterms:created>
  <dcterms:modified xsi:type="dcterms:W3CDTF">2019-01-22T22:06:11Z</dcterms:modified>
</cp:coreProperties>
</file>