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17"/>
  </p:notesMasterIdLst>
  <p:sldIdLst>
    <p:sldId id="256" r:id="rId2"/>
    <p:sldId id="257" r:id="rId3"/>
    <p:sldId id="258" r:id="rId4"/>
    <p:sldId id="275" r:id="rId5"/>
    <p:sldId id="262" r:id="rId6"/>
    <p:sldId id="274" r:id="rId7"/>
    <p:sldId id="264" r:id="rId8"/>
    <p:sldId id="265" r:id="rId9"/>
    <p:sldId id="266" r:id="rId10"/>
    <p:sldId id="267" r:id="rId11"/>
    <p:sldId id="268" r:id="rId12"/>
    <p:sldId id="269" r:id="rId13"/>
    <p:sldId id="270" r:id="rId14"/>
    <p:sldId id="271"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0" d="100"/>
          <a:sy n="60" d="100"/>
        </p:scale>
        <p:origin x="146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2/10/2026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1681544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ambria" panose="02040503050406030204" pitchFamily="18" charset="0"/>
                <a:ea typeface="Cambria" panose="02040503050406030204" pitchFamily="18" charset="0"/>
              </a:defRPr>
            </a:lvl1pPr>
          </a:lstStyle>
          <a:p>
            <a:r>
              <a:rPr kumimoji="0" lang="en-US" dirty="0"/>
              <a:t>Click to edit Master title style</a:t>
            </a:r>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Warehousing &amp; Data Mining</a:t>
            </a:r>
          </a:p>
        </p:txBody>
      </p:sp>
      <p:sp>
        <p:nvSpPr>
          <p:cNvPr id="3" name="Subtitle 2"/>
          <p:cNvSpPr>
            <a:spLocks noGrp="1"/>
          </p:cNvSpPr>
          <p:nvPr>
            <p:ph type="subTitle" idx="1"/>
          </p:nvPr>
        </p:nvSpPr>
        <p:spPr>
          <a:xfrm>
            <a:off x="457200" y="4005064"/>
            <a:ext cx="4978896" cy="2448272"/>
          </a:xfrm>
        </p:spPr>
        <p:txBody>
          <a:bodyPr>
            <a:normAutofit/>
          </a:bodyPr>
          <a:lstStyle/>
          <a:p>
            <a:r>
              <a:rPr lang="en-GB" dirty="0"/>
              <a:t>ACCA6026</a:t>
            </a:r>
          </a:p>
          <a:p>
            <a:r>
              <a:rPr lang="en-GB" dirty="0"/>
              <a:t>Lecture 1 - Introduction</a:t>
            </a:r>
          </a:p>
          <a:p>
            <a:endParaRPr lang="en-GB" dirty="0"/>
          </a:p>
          <a:p>
            <a:r>
              <a:rPr lang="en-GB" dirty="0"/>
              <a:t>Mr Balendran Kandasamy (Balan)</a:t>
            </a:r>
          </a:p>
          <a:p>
            <a:r>
              <a:rPr lang="en-GB" dirty="0"/>
              <a:t>b.Kandasamy@uwtsd.ac.uk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Aims</a:t>
            </a:r>
          </a:p>
        </p:txBody>
      </p:sp>
      <p:sp>
        <p:nvSpPr>
          <p:cNvPr id="3" name="Content Placeholder 2"/>
          <p:cNvSpPr>
            <a:spLocks noGrp="1"/>
          </p:cNvSpPr>
          <p:nvPr>
            <p:ph idx="1"/>
          </p:nvPr>
        </p:nvSpPr>
        <p:spPr/>
        <p:txBody>
          <a:bodyPr/>
          <a:lstStyle/>
          <a:p>
            <a:pPr lvl="0"/>
            <a:r>
              <a:rPr lang="en-GB" dirty="0"/>
              <a:t>To provide students with a comprehensive and systematic understanding of the concepts underlying modern data warehouse systems. The student’s technical skills will be extended to allow them to extract business intelligence from a dataset using both data analysis and data mining tools.</a:t>
            </a:r>
          </a:p>
          <a:p>
            <a:pPr marL="109728" indent="0">
              <a:buNone/>
            </a:pP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Learning Outcomes</a:t>
            </a:r>
          </a:p>
        </p:txBody>
      </p:sp>
      <p:sp>
        <p:nvSpPr>
          <p:cNvPr id="3" name="Content Placeholder 2"/>
          <p:cNvSpPr>
            <a:spLocks noGrp="1"/>
          </p:cNvSpPr>
          <p:nvPr>
            <p:ph idx="1"/>
          </p:nvPr>
        </p:nvSpPr>
        <p:spPr>
          <a:xfrm>
            <a:off x="457200" y="980728"/>
            <a:ext cx="8229600" cy="5877272"/>
          </a:xfrm>
        </p:spPr>
        <p:txBody>
          <a:bodyPr>
            <a:normAutofit/>
          </a:bodyPr>
          <a:lstStyle/>
          <a:p>
            <a:r>
              <a:rPr lang="en-GB" dirty="0"/>
              <a:t>Upon successful completion of this module, the student will be able to:</a:t>
            </a:r>
          </a:p>
          <a:p>
            <a:endParaRPr lang="en-GB" sz="1000" dirty="0"/>
          </a:p>
          <a:p>
            <a:pPr marL="925830" lvl="1" indent="-514350">
              <a:buFont typeface="+mj-lt"/>
              <a:buAutoNum type="arabicPeriod"/>
            </a:pPr>
            <a:r>
              <a:rPr lang="en-GB" dirty="0"/>
              <a:t>Analyse critically the structure, capabilities and role of a data warehouse within a modern business environment.</a:t>
            </a:r>
          </a:p>
          <a:p>
            <a:pPr lvl="1">
              <a:buFont typeface="+mj-lt"/>
              <a:buAutoNum type="arabicPeriod"/>
            </a:pPr>
            <a:endParaRPr lang="en-GB" sz="1000" dirty="0"/>
          </a:p>
          <a:p>
            <a:pPr marL="925830" lvl="1" indent="-514350">
              <a:buFont typeface="+mj-lt"/>
              <a:buAutoNum type="arabicPeriod"/>
            </a:pPr>
            <a:r>
              <a:rPr lang="en-GB" dirty="0"/>
              <a:t>Select and perform appropriate data analysis and reporting on data within a data warehouse environment and critically evaluate the results</a:t>
            </a:r>
          </a:p>
          <a:p>
            <a:pPr lvl="1">
              <a:buFont typeface="+mj-lt"/>
              <a:buAutoNum type="arabicPeriod"/>
            </a:pPr>
            <a:endParaRPr lang="en-GB" sz="1000" dirty="0"/>
          </a:p>
          <a:p>
            <a:pPr marL="925830" lvl="1" indent="-514350">
              <a:buFont typeface="+mj-lt"/>
              <a:buAutoNum type="arabicPeriod"/>
            </a:pPr>
            <a:r>
              <a:rPr lang="en-GB" dirty="0"/>
              <a:t>Provide business intelligence through the creative application of appropriate data mining processes and the critical evaluation of their results.</a:t>
            </a:r>
            <a:endParaRPr lang="en-GB" sz="30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Approximate Timetable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69747027"/>
              </p:ext>
            </p:extLst>
          </p:nvPr>
        </p:nvGraphicFramePr>
        <p:xfrm>
          <a:off x="457200" y="1235075"/>
          <a:ext cx="8229600" cy="4751076"/>
        </p:xfrm>
        <a:graphic>
          <a:graphicData uri="http://schemas.openxmlformats.org/drawingml/2006/table">
            <a:tbl>
              <a:tblPr firstRow="1" bandRow="1">
                <a:tableStyleId>{2D5ABB26-0587-4C30-8999-92F81FD0307C}</a:tableStyleId>
              </a:tblPr>
              <a:tblGrid>
                <a:gridCol w="514400">
                  <a:extLst>
                    <a:ext uri="{9D8B030D-6E8A-4147-A177-3AD203B41FA5}">
                      <a16:colId xmlns:a16="http://schemas.microsoft.com/office/drawing/2014/main" val="583477513"/>
                    </a:ext>
                  </a:extLst>
                </a:gridCol>
                <a:gridCol w="3600400">
                  <a:extLst>
                    <a:ext uri="{9D8B030D-6E8A-4147-A177-3AD203B41FA5}">
                      <a16:colId xmlns:a16="http://schemas.microsoft.com/office/drawing/2014/main" val="706441562"/>
                    </a:ext>
                  </a:extLst>
                </a:gridCol>
                <a:gridCol w="504056">
                  <a:extLst>
                    <a:ext uri="{9D8B030D-6E8A-4147-A177-3AD203B41FA5}">
                      <a16:colId xmlns:a16="http://schemas.microsoft.com/office/drawing/2014/main" val="1718576524"/>
                    </a:ext>
                  </a:extLst>
                </a:gridCol>
                <a:gridCol w="3610744">
                  <a:extLst>
                    <a:ext uri="{9D8B030D-6E8A-4147-A177-3AD203B41FA5}">
                      <a16:colId xmlns:a16="http://schemas.microsoft.com/office/drawing/2014/main" val="4119249470"/>
                    </a:ext>
                  </a:extLst>
                </a:gridCol>
              </a:tblGrid>
              <a:tr h="0">
                <a:tc rowSpan="2">
                  <a:txBody>
                    <a:bodyPr/>
                    <a:lstStyle/>
                    <a:p>
                      <a:pPr algn="ctr"/>
                      <a:r>
                        <a:rPr lang="en-GB" sz="2400" dirty="0">
                          <a:latin typeface="+mn-lt"/>
                        </a:rPr>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Introduction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36659350"/>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BI Architecture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83713036"/>
                  </a:ext>
                </a:extLst>
              </a:tr>
              <a:tr h="370840">
                <a:tc rowSpan="2">
                  <a:txBody>
                    <a:bodyPr/>
                    <a:lstStyle/>
                    <a:p>
                      <a:pPr algn="ctr"/>
                      <a:r>
                        <a:rPr lang="en-GB" sz="2400" dirty="0">
                          <a:latin typeface="+mn-lt"/>
                        </a:rPr>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BI Front</a:t>
                      </a:r>
                      <a:r>
                        <a:rPr lang="en-GB" sz="2400" baseline="0" dirty="0">
                          <a:effectLst/>
                          <a:latin typeface="+mn-lt"/>
                          <a:ea typeface="Calibri" panose="020F0502020204030204" pitchFamily="34" charset="0"/>
                          <a:cs typeface="Times New Roman" panose="02020603050405020304" pitchFamily="18" charset="0"/>
                        </a:rPr>
                        <a:t> End</a:t>
                      </a:r>
                      <a:endParaRPr lang="en-GB" sz="24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III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89913430"/>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BI, OLAP and KDD</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IV</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45292518"/>
                  </a:ext>
                </a:extLst>
              </a:tr>
              <a:tr h="370840">
                <a:tc rowSpan="2">
                  <a:txBody>
                    <a:bodyPr/>
                    <a:lstStyle/>
                    <a:p>
                      <a:pPr algn="ctr"/>
                      <a:r>
                        <a:rPr lang="en-GB" sz="2400" dirty="0">
                          <a:latin typeface="+mn-lt"/>
                        </a:rPr>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Dimensional Modelling 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V</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8198897"/>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Dimensional Modelling II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Data Mining Process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53650133"/>
                  </a:ext>
                </a:extLst>
              </a:tr>
              <a:tr h="370840">
                <a:tc rowSpan="2">
                  <a:txBody>
                    <a:bodyPr/>
                    <a:lstStyle/>
                    <a:p>
                      <a:pPr algn="ctr"/>
                      <a:r>
                        <a:rPr lang="en-GB" sz="2400" dirty="0">
                          <a:latin typeface="+mn-lt"/>
                        </a:rPr>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Master Data and Metadata</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10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Clustering</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34297558"/>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ETL Process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Classification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68045417"/>
                  </a:ext>
                </a:extLst>
              </a:tr>
              <a:tr h="370840">
                <a:tc rowSpan="2">
                  <a:txBody>
                    <a:bodyPr/>
                    <a:lstStyle/>
                    <a:p>
                      <a:pPr algn="ctr"/>
                      <a:r>
                        <a:rPr lang="en-GB" sz="2400" dirty="0">
                          <a:latin typeface="+mn-lt"/>
                        </a:rPr>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ETL Planning</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11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Classification using NNs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5246331"/>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Data Governance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Association Analysis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625520508"/>
                  </a:ext>
                </a:extLst>
              </a:tr>
              <a:tr h="370840">
                <a:tc rowSpan="2">
                  <a:txBody>
                    <a:bodyPr/>
                    <a:lstStyle/>
                    <a:p>
                      <a:pPr algn="ctr"/>
                      <a:r>
                        <a:rPr lang="en-GB" sz="2400" dirty="0">
                          <a:latin typeface="+mn-lt"/>
                        </a:rPr>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Data Protection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12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Assignment Workshop</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49881616"/>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Assignment Workshop</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Assignment Workshop</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92599887"/>
                  </a:ext>
                </a:extLst>
              </a:tr>
            </a:tbl>
          </a:graphicData>
        </a:graphic>
      </p:graphicFrame>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169469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a:t>
            </a:r>
          </a:p>
        </p:txBody>
      </p:sp>
      <p:sp>
        <p:nvSpPr>
          <p:cNvPr id="3" name="Content Placeholder 2"/>
          <p:cNvSpPr>
            <a:spLocks noGrp="1"/>
          </p:cNvSpPr>
          <p:nvPr>
            <p:ph idx="1"/>
          </p:nvPr>
        </p:nvSpPr>
        <p:spPr/>
        <p:txBody>
          <a:bodyPr>
            <a:normAutofit/>
          </a:bodyPr>
          <a:lstStyle/>
          <a:p>
            <a:r>
              <a:rPr lang="en-GB" dirty="0"/>
              <a:t>100% Coursework</a:t>
            </a:r>
          </a:p>
          <a:p>
            <a:endParaRPr lang="en-GB" sz="1200" dirty="0"/>
          </a:p>
          <a:p>
            <a:r>
              <a:rPr lang="en-GB" dirty="0"/>
              <a:t>Coursework 1 (50%): </a:t>
            </a:r>
          </a:p>
          <a:p>
            <a:pPr lvl="1"/>
            <a:r>
              <a:rPr lang="en-GB" dirty="0"/>
              <a:t>Case study looking at the design and context of a data warehouse problem</a:t>
            </a:r>
          </a:p>
          <a:p>
            <a:pPr lvl="1"/>
            <a:r>
              <a:rPr lang="en-GB" dirty="0"/>
              <a:t>Fulfils outcome 1</a:t>
            </a:r>
          </a:p>
          <a:p>
            <a:pPr lvl="1"/>
            <a:r>
              <a:rPr lang="en-GB" dirty="0"/>
              <a:t>14:00, Friday 27</a:t>
            </a:r>
            <a:r>
              <a:rPr lang="en-GB" baseline="30000" dirty="0"/>
              <a:t>th</a:t>
            </a:r>
            <a:r>
              <a:rPr lang="en-GB" dirty="0"/>
              <a:t>  March 2026</a:t>
            </a:r>
          </a:p>
          <a:p>
            <a:r>
              <a:rPr lang="en-GB" dirty="0"/>
              <a:t>Coursework 2 (50%):</a:t>
            </a:r>
          </a:p>
          <a:p>
            <a:pPr lvl="1"/>
            <a:r>
              <a:rPr lang="en-GB" dirty="0"/>
              <a:t>Provide business intelligence through data visualisation and data mining of a given dataset</a:t>
            </a:r>
          </a:p>
          <a:p>
            <a:pPr lvl="1"/>
            <a:r>
              <a:rPr lang="en-GB" dirty="0"/>
              <a:t>Fulfils outcomes 2 &amp; 3.</a:t>
            </a:r>
          </a:p>
          <a:p>
            <a:pPr lvl="1"/>
            <a:r>
              <a:rPr lang="en-GB" dirty="0"/>
              <a:t>14:00, Friday 24</a:t>
            </a:r>
            <a:r>
              <a:rPr lang="en-GB" baseline="30000" dirty="0"/>
              <a:t>th</a:t>
            </a:r>
            <a:r>
              <a:rPr lang="en-GB" dirty="0"/>
              <a:t> April 2026</a:t>
            </a:r>
            <a:endParaRPr lang="en-GB" sz="12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72518" cy="582594"/>
          </a:xfrm>
        </p:spPr>
        <p:txBody>
          <a:bodyPr>
            <a:normAutofit/>
          </a:bodyPr>
          <a:lstStyle/>
          <a:p>
            <a:r>
              <a:rPr lang="en-GB" sz="3200" dirty="0"/>
              <a:t>Recommended Books</a:t>
            </a:r>
          </a:p>
        </p:txBody>
      </p:sp>
      <p:sp>
        <p:nvSpPr>
          <p:cNvPr id="3" name="Content Placeholder 2"/>
          <p:cNvSpPr>
            <a:spLocks noGrp="1"/>
          </p:cNvSpPr>
          <p:nvPr>
            <p:ph idx="1"/>
          </p:nvPr>
        </p:nvSpPr>
        <p:spPr>
          <a:xfrm>
            <a:off x="457200" y="1000108"/>
            <a:ext cx="8229600" cy="5643602"/>
          </a:xfrm>
        </p:spPr>
        <p:txBody>
          <a:bodyPr>
            <a:normAutofit/>
          </a:bodyPr>
          <a:lstStyle/>
          <a:p>
            <a:pPr fontAlgn="t" hangingPunct="0"/>
            <a:r>
              <a:rPr lang="en-GB" b="1" dirty="0"/>
              <a:t>Loth, A., (2019) Visual Analytics with Tableau, Wiley</a:t>
            </a:r>
            <a:endParaRPr lang="en-GB" dirty="0"/>
          </a:p>
          <a:p>
            <a:pPr fontAlgn="t" hangingPunct="0"/>
            <a:endParaRPr lang="en-GB" b="1" dirty="0"/>
          </a:p>
          <a:p>
            <a:pPr fontAlgn="t" hangingPunct="0"/>
            <a:r>
              <a:rPr lang="en-GB" b="1" dirty="0"/>
              <a:t>Kimball, R. &amp; Ross, M. (2016) The Kimball Group Reader: Relentlessly Practical Tools for Data Warehousing and Business Intelligence, Wiley</a:t>
            </a:r>
            <a:endParaRPr lang="en-GB" dirty="0"/>
          </a:p>
          <a:p>
            <a:pPr fontAlgn="t" hangingPunct="0"/>
            <a:endParaRPr lang="en-GB" b="1" dirty="0"/>
          </a:p>
          <a:p>
            <a:pPr fontAlgn="t" hangingPunct="0"/>
            <a:r>
              <a:rPr lang="en-GB" b="1" dirty="0"/>
              <a:t>Few, S. (2012), Show Me The Numbers, Analytics Press, Burlingame, CA.</a:t>
            </a:r>
            <a:endParaRPr lang="en-GB" dirty="0"/>
          </a:p>
          <a:p>
            <a:pPr fontAlgn="t" hangingPunct="0"/>
            <a:endParaRPr lang="en-GB" b="1" dirty="0"/>
          </a:p>
          <a:p>
            <a:pPr fontAlgn="t" hangingPunct="0"/>
            <a:r>
              <a:rPr lang="en-GB" b="1" dirty="0"/>
              <a:t>Witten, I.H., Elbe, F., Hall, M.A., &amp; Pal, C.J. (2016), Data Mining: Practical Machine Learning Tools and Techniques, Morgan Kaufmann.</a:t>
            </a:r>
            <a:endParaRPr lang="en-GB" dirty="0"/>
          </a:p>
          <a:p>
            <a:endParaRPr lang="en-GB" sz="2000" b="1" dirty="0"/>
          </a:p>
          <a:p>
            <a:pPr>
              <a:lnSpc>
                <a:spcPct val="115000"/>
              </a:lnSpc>
              <a:buNone/>
            </a:pPr>
            <a:endParaRPr lang="en-GB" sz="2000" dirty="0">
              <a:ea typeface="Times New Roman"/>
              <a:cs typeface="Times New Roman"/>
            </a:endParaRP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solidFill>
              </a:rPr>
              <a:t>Introduction</a:t>
            </a:r>
          </a:p>
        </p:txBody>
      </p:sp>
      <p:sp>
        <p:nvSpPr>
          <p:cNvPr id="3" name="Text Placeholder 2"/>
          <p:cNvSpPr>
            <a:spLocks noGrp="1"/>
          </p:cNvSpPr>
          <p:nvPr>
            <p:ph type="body" idx="1"/>
          </p:nvPr>
        </p:nvSpPr>
        <p:spPr/>
        <p:txBody>
          <a:bodyPr/>
          <a:lstStyle/>
          <a:p>
            <a:r>
              <a:rPr lang="en-GB" dirty="0"/>
              <a:t>What is Business Intelligence?</a:t>
            </a:r>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Definition</a:t>
            </a:r>
          </a:p>
        </p:txBody>
      </p:sp>
      <p:sp>
        <p:nvSpPr>
          <p:cNvPr id="3" name="Content Placeholder 2"/>
          <p:cNvSpPr>
            <a:spLocks noGrp="1"/>
          </p:cNvSpPr>
          <p:nvPr>
            <p:ph idx="1"/>
          </p:nvPr>
        </p:nvSpPr>
        <p:spPr/>
        <p:txBody>
          <a:bodyPr>
            <a:normAutofit/>
          </a:bodyPr>
          <a:lstStyle/>
          <a:p>
            <a:r>
              <a:rPr lang="en-GB" sz="2800" dirty="0">
                <a:highlight>
                  <a:srgbClr val="FFFF00"/>
                </a:highlight>
              </a:rPr>
              <a:t>Business Intelligence (BI</a:t>
            </a:r>
            <a:r>
              <a:rPr lang="en-GB" sz="2800" dirty="0"/>
              <a:t>) allows people at all levels of an organisation to access, interact with, and analyse data to manage the business, improve performance, discover opportunities, and operate efficiently</a:t>
            </a:r>
          </a:p>
          <a:p>
            <a:endParaRPr lang="en-GB" dirty="0"/>
          </a:p>
          <a:p>
            <a:r>
              <a:rPr lang="en-GB" dirty="0"/>
              <a:t>Other terms used by different groups of people instead of ‘business intelligence’ include</a:t>
            </a:r>
          </a:p>
          <a:p>
            <a:pPr lvl="1"/>
            <a:r>
              <a:rPr lang="en-GB" dirty="0"/>
              <a:t>Competitive Intelligence</a:t>
            </a:r>
          </a:p>
          <a:p>
            <a:pPr lvl="1"/>
            <a:r>
              <a:rPr lang="en-GB" dirty="0"/>
              <a:t>Reporting</a:t>
            </a:r>
          </a:p>
          <a:p>
            <a:pPr lvl="1"/>
            <a:r>
              <a:rPr lang="en-GB" dirty="0"/>
              <a:t>Analysis</a:t>
            </a:r>
          </a:p>
          <a:p>
            <a:pPr lvl="1"/>
            <a:r>
              <a:rPr lang="en-GB" dirty="0"/>
              <a:t>Business Analytics</a:t>
            </a:r>
          </a:p>
          <a:p>
            <a:pPr lvl="1"/>
            <a:r>
              <a:rPr lang="en-GB" dirty="0"/>
              <a:t>Decision Support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for Management and Control</a:t>
            </a:r>
          </a:p>
        </p:txBody>
      </p:sp>
      <p:sp>
        <p:nvSpPr>
          <p:cNvPr id="3" name="Content Placeholder 2"/>
          <p:cNvSpPr>
            <a:spLocks noGrp="1"/>
          </p:cNvSpPr>
          <p:nvPr>
            <p:ph idx="1"/>
          </p:nvPr>
        </p:nvSpPr>
        <p:spPr/>
        <p:txBody>
          <a:bodyPr>
            <a:normAutofit fontScale="92500"/>
          </a:bodyPr>
          <a:lstStyle/>
          <a:p>
            <a:r>
              <a:rPr lang="en-GB" dirty="0"/>
              <a:t>At its most basic, BI provides managers with information about what’s going on in the organisation</a:t>
            </a:r>
          </a:p>
          <a:p>
            <a:pPr lvl="1"/>
            <a:r>
              <a:rPr lang="en-GB" dirty="0"/>
              <a:t>Sales</a:t>
            </a:r>
          </a:p>
          <a:p>
            <a:pPr lvl="1"/>
            <a:r>
              <a:rPr lang="en-GB" dirty="0"/>
              <a:t>Expenses</a:t>
            </a:r>
          </a:p>
          <a:p>
            <a:pPr lvl="1"/>
            <a:r>
              <a:rPr lang="en-GB" dirty="0"/>
              <a:t>Stock levels</a:t>
            </a:r>
          </a:p>
          <a:p>
            <a:pPr lvl="1"/>
            <a:r>
              <a:rPr lang="en-GB" dirty="0"/>
              <a:t>...</a:t>
            </a:r>
          </a:p>
          <a:p>
            <a:endParaRPr lang="en-GB" dirty="0"/>
          </a:p>
          <a:p>
            <a:r>
              <a:rPr lang="en-GB" dirty="0"/>
              <a:t>When a particular metric is not where it is expected to be, BI allows managers to explore the reasons for this </a:t>
            </a:r>
          </a:p>
          <a:p>
            <a:endParaRPr lang="en-GB" dirty="0"/>
          </a:p>
          <a:p>
            <a:r>
              <a:rPr lang="en-GB" dirty="0"/>
              <a:t>Instead of having to wait for a monthly or quarterly report, managers can see up-to-date information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and Business Performance</a:t>
            </a:r>
          </a:p>
        </p:txBody>
      </p:sp>
      <p:sp>
        <p:nvSpPr>
          <p:cNvPr id="3" name="Content Placeholder 2"/>
          <p:cNvSpPr>
            <a:spLocks noGrp="1"/>
          </p:cNvSpPr>
          <p:nvPr>
            <p:ph idx="1"/>
          </p:nvPr>
        </p:nvSpPr>
        <p:spPr/>
        <p:txBody>
          <a:bodyPr>
            <a:normAutofit lnSpcReduction="10000"/>
          </a:bodyPr>
          <a:lstStyle/>
          <a:p>
            <a:r>
              <a:rPr lang="en-GB" dirty="0"/>
              <a:t>A key sign of successful BI is the degree to which it impacts on business performance</a:t>
            </a:r>
          </a:p>
          <a:p>
            <a:r>
              <a:rPr lang="en-GB" dirty="0"/>
              <a:t>Business performance can be measured using any combination of</a:t>
            </a:r>
          </a:p>
          <a:p>
            <a:pPr lvl="1"/>
            <a:r>
              <a:rPr lang="en-GB" dirty="0"/>
              <a:t>Revenue</a:t>
            </a:r>
          </a:p>
          <a:p>
            <a:pPr lvl="1"/>
            <a:r>
              <a:rPr lang="en-GB" dirty="0"/>
              <a:t>Margin</a:t>
            </a:r>
          </a:p>
          <a:p>
            <a:pPr lvl="1"/>
            <a:r>
              <a:rPr lang="en-GB" dirty="0"/>
              <a:t>Profitability</a:t>
            </a:r>
          </a:p>
          <a:p>
            <a:pPr lvl="1"/>
            <a:r>
              <a:rPr lang="en-GB" dirty="0"/>
              <a:t>Number of customers</a:t>
            </a:r>
          </a:p>
          <a:p>
            <a:pPr lvl="1"/>
            <a:r>
              <a:rPr lang="en-GB" dirty="0"/>
              <a:t>...</a:t>
            </a:r>
          </a:p>
          <a:p>
            <a:r>
              <a:rPr lang="en-GB" dirty="0"/>
              <a:t>To do any of these you must access some data, analyse it, determine what will improve performance, then take action upon those findings</a:t>
            </a:r>
          </a:p>
          <a:p>
            <a:r>
              <a:rPr lang="en-GB" dirty="0"/>
              <a:t>BI is useless unless you act upon it </a:t>
            </a:r>
            <a:r>
              <a:rPr lang="en-GB" dirty="0">
                <a:sym typeface="Wingdings" pitchFamily="2" charset="2"/>
              </a:rPr>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BI</a:t>
            </a:r>
          </a:p>
        </p:txBody>
      </p:sp>
      <p:sp>
        <p:nvSpPr>
          <p:cNvPr id="3" name="Content Placeholder 2"/>
          <p:cNvSpPr>
            <a:spLocks noGrp="1"/>
          </p:cNvSpPr>
          <p:nvPr>
            <p:ph idx="1"/>
          </p:nvPr>
        </p:nvSpPr>
        <p:spPr/>
        <p:txBody>
          <a:bodyPr>
            <a:normAutofit fontScale="92500" lnSpcReduction="20000"/>
          </a:bodyPr>
          <a:lstStyle/>
          <a:p>
            <a:r>
              <a:rPr lang="en-GB" dirty="0"/>
              <a:t>BI is not just used for strategic planning but is now used for day-to-day operations</a:t>
            </a:r>
          </a:p>
          <a:p>
            <a:r>
              <a:rPr lang="en-GB" dirty="0"/>
              <a:t>Operational BI normally works closer to real-time than BI for management</a:t>
            </a:r>
          </a:p>
          <a:p>
            <a:pPr lvl="1"/>
            <a:r>
              <a:rPr lang="en-GB" dirty="0"/>
              <a:t>Checking stock levels as part of the process of taking an order</a:t>
            </a:r>
          </a:p>
          <a:p>
            <a:pPr lvl="1"/>
            <a:r>
              <a:rPr lang="en-GB" dirty="0"/>
              <a:t>Monitoring flight delays in order to pro-actively accommodate passengers with connections</a:t>
            </a:r>
          </a:p>
          <a:p>
            <a:pPr lvl="1"/>
            <a:r>
              <a:rPr lang="en-GB" dirty="0"/>
              <a:t>Determine optimum staffing levels under different conditions</a:t>
            </a:r>
          </a:p>
          <a:p>
            <a:pPr lvl="1"/>
            <a:r>
              <a:rPr lang="en-GB" dirty="0"/>
              <a:t>Estimate the wait time for a restaurant table based upon the number of current diners and the average length it takes to dine</a:t>
            </a:r>
          </a:p>
          <a:p>
            <a:pPr lvl="1"/>
            <a:r>
              <a:rPr lang="en-GB" dirty="0"/>
              <a:t>Walt Disney World’s Magic Kingdom uses BI to monitor the length of queues for popular rides and work out how many Fast Pass priority tickets it can sell at different times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Other uses for BI</a:t>
            </a:r>
          </a:p>
        </p:txBody>
      </p:sp>
      <p:sp>
        <p:nvSpPr>
          <p:cNvPr id="3" name="Content Placeholder 2"/>
          <p:cNvSpPr>
            <a:spLocks noGrp="1"/>
          </p:cNvSpPr>
          <p:nvPr>
            <p:ph idx="1"/>
          </p:nvPr>
        </p:nvSpPr>
        <p:spPr/>
        <p:txBody>
          <a:bodyPr>
            <a:normAutofit fontScale="92500" lnSpcReduction="20000"/>
          </a:bodyPr>
          <a:lstStyle/>
          <a:p>
            <a:r>
              <a:rPr lang="en-GB" dirty="0"/>
              <a:t>Process improvement</a:t>
            </a:r>
          </a:p>
          <a:p>
            <a:pPr lvl="1"/>
            <a:r>
              <a:rPr lang="en-GB" dirty="0"/>
              <a:t>Norway Post monitors the number of letters and parcels sorted per hour, and if this changes it changes its processes to optimise the workflow</a:t>
            </a:r>
          </a:p>
          <a:p>
            <a:pPr lvl="1"/>
            <a:r>
              <a:rPr lang="en-GB" dirty="0"/>
              <a:t>A company with cash flow problems conducted a review of its procedures and discovered that it was delivering a product and then waiting a week to invoice it. Prompter invoicing solved the problem</a:t>
            </a:r>
          </a:p>
          <a:p>
            <a:r>
              <a:rPr lang="en-GB" dirty="0"/>
              <a:t>Improving customer service</a:t>
            </a:r>
          </a:p>
          <a:p>
            <a:pPr lvl="1"/>
            <a:r>
              <a:rPr lang="en-GB" dirty="0"/>
              <a:t>Continental Airlines monitors how full business class is and automatically upgrades valued customers to business class when space permits</a:t>
            </a:r>
          </a:p>
          <a:p>
            <a:pPr lvl="1"/>
            <a:r>
              <a:rPr lang="en-GB" dirty="0"/>
              <a:t>Whirlpool monitors its warranty programme to understand root causes for warranty problems and hence both improves customer satisfaction and cuts replacement costs to the company</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Mission Critical BI</a:t>
            </a:r>
          </a:p>
        </p:txBody>
      </p:sp>
      <p:sp>
        <p:nvSpPr>
          <p:cNvPr id="10" name="Slide Number Placeholder 9"/>
          <p:cNvSpPr>
            <a:spLocks noGrp="1"/>
          </p:cNvSpPr>
          <p:nvPr>
            <p:ph type="sldNum" sz="quarter" idx="12"/>
          </p:nvPr>
        </p:nvSpPr>
        <p:spPr/>
        <p:txBody>
          <a:bodyPr/>
          <a:lstStyle/>
          <a:p>
            <a:fld id="{B32D2D4F-B262-4018-8594-6B1FE2F875A5}" type="slidenum">
              <a:rPr lang="en-GB" smtClean="0"/>
              <a:pPr/>
              <a:t>13</a:t>
            </a:fld>
            <a:endParaRPr lang="en-GB"/>
          </a:p>
        </p:txBody>
      </p:sp>
      <p:sp>
        <p:nvSpPr>
          <p:cNvPr id="4" name="Oval 3"/>
          <p:cNvSpPr/>
          <p:nvPr/>
        </p:nvSpPr>
        <p:spPr>
          <a:xfrm rot="2515107">
            <a:off x="2685314" y="2253020"/>
            <a:ext cx="3710965" cy="26428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p:txBody>
      </p:sp>
      <p:sp>
        <p:nvSpPr>
          <p:cNvPr id="5" name="Left Arrow 4"/>
          <p:cNvSpPr/>
          <p:nvPr/>
        </p:nvSpPr>
        <p:spPr>
          <a:xfrm rot="18859187">
            <a:off x="5076973" y="1666663"/>
            <a:ext cx="3357586" cy="1622043"/>
          </a:xfrm>
          <a:prstGeom prst="lef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Technology Forces</a:t>
            </a:r>
          </a:p>
        </p:txBody>
      </p:sp>
      <p:sp>
        <p:nvSpPr>
          <p:cNvPr id="6" name="TextBox 5"/>
          <p:cNvSpPr txBox="1"/>
          <p:nvPr/>
        </p:nvSpPr>
        <p:spPr>
          <a:xfrm>
            <a:off x="6214254" y="3735097"/>
            <a:ext cx="2805576" cy="1631216"/>
          </a:xfrm>
          <a:prstGeom prst="rect">
            <a:avLst/>
          </a:prstGeom>
          <a:noFill/>
        </p:spPr>
        <p:txBody>
          <a:bodyPr wrap="none" rtlCol="0">
            <a:spAutoFit/>
          </a:bodyPr>
          <a:lstStyle/>
          <a:p>
            <a:r>
              <a:rPr lang="en-GB" sz="2000" dirty="0"/>
              <a:t>Lower computing costs</a:t>
            </a:r>
          </a:p>
          <a:p>
            <a:r>
              <a:rPr lang="en-GB" sz="2000" dirty="0"/>
              <a:t>Data explosion</a:t>
            </a:r>
          </a:p>
          <a:p>
            <a:r>
              <a:rPr lang="en-GB" sz="2000" dirty="0"/>
              <a:t>Speed</a:t>
            </a:r>
          </a:p>
          <a:p>
            <a:r>
              <a:rPr lang="en-GB" sz="2000" dirty="0"/>
              <a:t>Web-based BI</a:t>
            </a:r>
          </a:p>
          <a:p>
            <a:r>
              <a:rPr lang="en-GB" sz="2000" dirty="0"/>
              <a:t>BI suites</a:t>
            </a:r>
          </a:p>
        </p:txBody>
      </p:sp>
      <p:sp>
        <p:nvSpPr>
          <p:cNvPr id="7" name="Right Arrow 6"/>
          <p:cNvSpPr/>
          <p:nvPr/>
        </p:nvSpPr>
        <p:spPr>
          <a:xfrm rot="18891557">
            <a:off x="230050" y="4043563"/>
            <a:ext cx="3429024" cy="1718177"/>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Business Forces</a:t>
            </a:r>
          </a:p>
        </p:txBody>
      </p:sp>
      <p:sp>
        <p:nvSpPr>
          <p:cNvPr id="8" name="TextBox 7"/>
          <p:cNvSpPr txBox="1"/>
          <p:nvPr/>
        </p:nvSpPr>
        <p:spPr>
          <a:xfrm>
            <a:off x="3347864" y="2596873"/>
            <a:ext cx="2354175" cy="2092881"/>
          </a:xfrm>
          <a:prstGeom prst="rect">
            <a:avLst/>
          </a:prstGeom>
          <a:noFill/>
        </p:spPr>
        <p:txBody>
          <a:bodyPr wrap="square" rtlCol="0">
            <a:spAutoFit/>
          </a:bodyPr>
          <a:lstStyle/>
          <a:p>
            <a:pPr algn="ctr"/>
            <a:r>
              <a:rPr lang="en-GB" sz="2800" b="1" dirty="0">
                <a:solidFill>
                  <a:schemeClr val="bg1"/>
                </a:solidFill>
              </a:rPr>
              <a:t>Mission Critical Business Intelligence</a:t>
            </a:r>
          </a:p>
          <a:p>
            <a:pPr algn="ctr"/>
            <a:endParaRPr lang="en-GB" dirty="0"/>
          </a:p>
        </p:txBody>
      </p:sp>
      <p:sp>
        <p:nvSpPr>
          <p:cNvPr id="9" name="TextBox 8"/>
          <p:cNvSpPr txBox="1"/>
          <p:nvPr/>
        </p:nvSpPr>
        <p:spPr>
          <a:xfrm>
            <a:off x="306498" y="1916832"/>
            <a:ext cx="2422458" cy="2000548"/>
          </a:xfrm>
          <a:prstGeom prst="rect">
            <a:avLst/>
          </a:prstGeom>
          <a:noFill/>
        </p:spPr>
        <p:txBody>
          <a:bodyPr wrap="none" rtlCol="0">
            <a:spAutoFit/>
          </a:bodyPr>
          <a:lstStyle/>
          <a:p>
            <a:r>
              <a:rPr lang="en-GB" sz="2000" dirty="0"/>
              <a:t>Tech-savvy workers</a:t>
            </a:r>
          </a:p>
          <a:p>
            <a:r>
              <a:rPr lang="en-GB" sz="2000" dirty="0"/>
              <a:t>Globalisation</a:t>
            </a:r>
          </a:p>
          <a:p>
            <a:r>
              <a:rPr lang="en-GB" sz="2000" dirty="0"/>
              <a:t>Innovation</a:t>
            </a:r>
          </a:p>
          <a:p>
            <a:r>
              <a:rPr lang="en-GB" sz="2000" dirty="0"/>
              <a:t>Competition</a:t>
            </a:r>
          </a:p>
          <a:p>
            <a:r>
              <a:rPr lang="en-GB" sz="2000" dirty="0"/>
              <a:t>Regulation</a:t>
            </a:r>
          </a:p>
          <a:p>
            <a:endParaRPr lang="en-GB"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Summary</a:t>
            </a:r>
          </a:p>
        </p:txBody>
      </p:sp>
      <p:sp>
        <p:nvSpPr>
          <p:cNvPr id="3" name="Content Placeholder 2"/>
          <p:cNvSpPr>
            <a:spLocks noGrp="1"/>
          </p:cNvSpPr>
          <p:nvPr>
            <p:ph idx="1"/>
          </p:nvPr>
        </p:nvSpPr>
        <p:spPr/>
        <p:txBody>
          <a:bodyPr>
            <a:normAutofit/>
          </a:bodyPr>
          <a:lstStyle/>
          <a:p>
            <a:r>
              <a:rPr lang="en-GB" dirty="0"/>
              <a:t>Business information systems provide a wide range of information for both strategic decision-making and day-to-day operations of an organisation</a:t>
            </a:r>
          </a:p>
          <a:p>
            <a:endParaRPr lang="en-GB" dirty="0"/>
          </a:p>
          <a:p>
            <a:r>
              <a:rPr lang="en-GB" dirty="0"/>
              <a:t>Data can be accessed, analysed and used to formulate new business plans and ideas...</a:t>
            </a:r>
          </a:p>
          <a:p>
            <a:r>
              <a:rPr lang="en-GB" dirty="0"/>
              <a:t>... But this is useless unless the plans are carried out</a:t>
            </a:r>
          </a:p>
          <a:p>
            <a:endParaRPr lang="en-GB" dirty="0"/>
          </a:p>
          <a:p>
            <a:r>
              <a:rPr lang="en-GB" dirty="0"/>
              <a:t>Business information systems sometimes include data warehouses but do not have include them</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Looking ahead</a:t>
            </a:r>
          </a:p>
        </p:txBody>
      </p:sp>
      <p:sp>
        <p:nvSpPr>
          <p:cNvPr id="3" name="Content Placeholder 2"/>
          <p:cNvSpPr>
            <a:spLocks noGrp="1"/>
          </p:cNvSpPr>
          <p:nvPr>
            <p:ph idx="1"/>
          </p:nvPr>
        </p:nvSpPr>
        <p:spPr/>
        <p:txBody>
          <a:bodyPr/>
          <a:lstStyle/>
          <a:p>
            <a:r>
              <a:rPr lang="en-GB" dirty="0"/>
              <a:t>Next lecture: Business </a:t>
            </a:r>
            <a:r>
              <a:rPr lang="en-GB"/>
              <a:t>Intelligence Architecture</a:t>
            </a:r>
            <a:endParaRPr lang="en-GB" dirty="0"/>
          </a:p>
          <a:p>
            <a:endParaRPr lang="en-GB" dirty="0"/>
          </a:p>
          <a:p>
            <a:r>
              <a:rPr lang="en-GB" dirty="0"/>
              <a:t>Homework: Read the Wikipedia entries on the following:</a:t>
            </a:r>
          </a:p>
          <a:p>
            <a:pPr lvl="1"/>
            <a:r>
              <a:rPr lang="en-GB" dirty="0"/>
              <a:t>Business Information Systems</a:t>
            </a:r>
          </a:p>
          <a:p>
            <a:pPr lvl="1"/>
            <a:r>
              <a:rPr lang="en-GB" dirty="0"/>
              <a:t>Business Intelligence</a:t>
            </a:r>
          </a:p>
          <a:p>
            <a:pPr lvl="1"/>
            <a:r>
              <a:rPr lang="en-GB" dirty="0"/>
              <a:t>Data Warehouse</a:t>
            </a:r>
          </a:p>
          <a:p>
            <a:pPr lvl="1"/>
            <a:r>
              <a:rPr lang="en-GB" dirty="0"/>
              <a:t>Data Mart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816</TotalTime>
  <Words>930</Words>
  <Application>Microsoft Office PowerPoint</Application>
  <PresentationFormat>On-screen Show (4:3)</PresentationFormat>
  <Paragraphs>162</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Calibri</vt:lpstr>
      <vt:lpstr>Cambria</vt:lpstr>
      <vt:lpstr>Georgia</vt:lpstr>
      <vt:lpstr>Times New Roman</vt:lpstr>
      <vt:lpstr>Wingdings</vt:lpstr>
      <vt:lpstr>Wingdings 2</vt:lpstr>
      <vt:lpstr>Nik2013</vt:lpstr>
      <vt:lpstr>Data Warehousing &amp; Data Mining</vt:lpstr>
      <vt:lpstr>Aims</vt:lpstr>
      <vt:lpstr>Learning Outcomes</vt:lpstr>
      <vt:lpstr>Approximate Timetable</vt:lpstr>
      <vt:lpstr>Assessment</vt:lpstr>
      <vt:lpstr>Recommended Books</vt:lpstr>
      <vt:lpstr>Introduction</vt:lpstr>
      <vt:lpstr>Definition</vt:lpstr>
      <vt:lpstr>BI for Management and Control</vt:lpstr>
      <vt:lpstr>BI and Business Performance</vt:lpstr>
      <vt:lpstr>Operational BI</vt:lpstr>
      <vt:lpstr>Other uses for BI</vt:lpstr>
      <vt:lpstr>Mission Critical BI</vt:lpstr>
      <vt:lpstr>Summary</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Balendran Kandasamy</cp:lastModifiedBy>
  <cp:revision>75</cp:revision>
  <dcterms:created xsi:type="dcterms:W3CDTF">2011-09-13T10:27:46Z</dcterms:created>
  <dcterms:modified xsi:type="dcterms:W3CDTF">2026-02-10T14:54:58Z</dcterms:modified>
</cp:coreProperties>
</file>