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6" r:id="rId3"/>
    <p:sldId id="258" r:id="rId4"/>
    <p:sldId id="260" r:id="rId5"/>
    <p:sldId id="262" r:id="rId6"/>
    <p:sldId id="267" r:id="rId7"/>
    <p:sldId id="264" r:id="rId8"/>
    <p:sldId id="268" r:id="rId9"/>
    <p:sldId id="269" r:id="rId10"/>
    <p:sldId id="270" r:id="rId11"/>
    <p:sldId id="273" r:id="rId12"/>
    <p:sldId id="275" r:id="rId13"/>
    <p:sldId id="272" r:id="rId14"/>
    <p:sldId id="274" r:id="rId15"/>
    <p:sldId id="265" r:id="rId16"/>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60" autoAdjust="0"/>
    <p:restoredTop sz="94660"/>
  </p:normalViewPr>
  <p:slideViewPr>
    <p:cSldViewPr>
      <p:cViewPr varScale="1">
        <p:scale>
          <a:sx n="70" d="100"/>
          <a:sy n="70" d="100"/>
        </p:scale>
        <p:origin x="138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208455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121558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805479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73066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614323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52011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59022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53603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38613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9156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78370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26/02/2021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241269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0"/>
            <a:ext cx="8229600" cy="2780928"/>
          </a:xfrm>
        </p:spPr>
        <p:txBody>
          <a:bodyPr>
            <a:normAutofit/>
          </a:bodyPr>
          <a:lstStyle/>
          <a:p>
            <a:r>
              <a:rPr lang="en-GB" sz="3600" dirty="0">
                <a:solidFill>
                  <a:schemeClr val="bg1"/>
                </a:solidFill>
              </a:rPr>
              <a:t>Welsh Baccalaureate Conference </a:t>
            </a:r>
            <a:r>
              <a:rPr lang="en-GB" sz="3600" dirty="0" smtClean="0">
                <a:solidFill>
                  <a:schemeClr val="bg1"/>
                </a:solidFill>
              </a:rPr>
              <a:t>(UWTSD), 2019</a:t>
            </a:r>
            <a:r>
              <a:rPr lang="en-GB" sz="3600" dirty="0">
                <a:solidFill>
                  <a:schemeClr val="bg1"/>
                </a:solidFill>
              </a:rPr>
              <a:t/>
            </a:r>
            <a:br>
              <a:rPr lang="en-GB" sz="3600" dirty="0">
                <a:solidFill>
                  <a:schemeClr val="bg1"/>
                </a:solidFill>
              </a:rPr>
            </a:br>
            <a:r>
              <a:rPr lang="en-GB" dirty="0">
                <a:solidFill>
                  <a:schemeClr val="bg1"/>
                </a:solidFill>
              </a:rPr>
              <a:t>Everyday Life in Ancient Rome</a:t>
            </a:r>
          </a:p>
        </p:txBody>
      </p:sp>
      <p:sp>
        <p:nvSpPr>
          <p:cNvPr id="3" name="Subtitle 2"/>
          <p:cNvSpPr>
            <a:spLocks noGrp="1"/>
          </p:cNvSpPr>
          <p:nvPr>
            <p:ph type="subTitle" idx="1"/>
          </p:nvPr>
        </p:nvSpPr>
        <p:spPr>
          <a:xfrm>
            <a:off x="1371600" y="6025093"/>
            <a:ext cx="6400800" cy="672480"/>
          </a:xfrm>
        </p:spPr>
        <p:txBody>
          <a:bodyPr>
            <a:normAutofit/>
          </a:bodyPr>
          <a:lstStyle/>
          <a:p>
            <a:r>
              <a:rPr lang="en-GB" sz="3200" b="1" dirty="0" smtClean="0">
                <a:solidFill>
                  <a:schemeClr val="bg1"/>
                </a:solidFill>
              </a:rPr>
              <a:t>Dr Matthew Cobb</a:t>
            </a:r>
            <a:endParaRPr lang="en-GB" sz="3200" b="1" dirty="0">
              <a:solidFill>
                <a:schemeClr val="bg1"/>
              </a:solidFill>
            </a:endParaRPr>
          </a:p>
        </p:txBody>
      </p:sp>
      <p:sp>
        <p:nvSpPr>
          <p:cNvPr id="4" name="Subtitle 2"/>
          <p:cNvSpPr txBox="1">
            <a:spLocks/>
          </p:cNvSpPr>
          <p:nvPr/>
        </p:nvSpPr>
        <p:spPr>
          <a:xfrm>
            <a:off x="899592" y="2665512"/>
            <a:ext cx="7560840" cy="1512168"/>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267744" y="2835283"/>
            <a:ext cx="4536504" cy="3217521"/>
          </a:xfrm>
          <a:prstGeom prst="rect">
            <a:avLst/>
          </a:prstGeom>
        </p:spPr>
      </p:pic>
    </p:spTree>
    <p:extLst>
      <p:ext uri="{BB962C8B-B14F-4D97-AF65-F5344CB8AC3E}">
        <p14:creationId xmlns:p14="http://schemas.microsoft.com/office/powerpoint/2010/main" val="29839773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Top of the pyramid</a:t>
            </a:r>
            <a:endParaRPr lang="en-GB" dirty="0">
              <a:solidFill>
                <a:schemeClr val="bg1"/>
              </a:solidFill>
            </a:endParaRPr>
          </a:p>
        </p:txBody>
      </p:sp>
      <p:sp>
        <p:nvSpPr>
          <p:cNvPr id="3" name="Content Placeholder 2"/>
          <p:cNvSpPr>
            <a:spLocks noGrp="1"/>
          </p:cNvSpPr>
          <p:nvPr>
            <p:ph idx="1"/>
          </p:nvPr>
        </p:nvSpPr>
        <p:spPr>
          <a:xfrm>
            <a:off x="0" y="1628799"/>
            <a:ext cx="3779912" cy="5229201"/>
          </a:xfrm>
        </p:spPr>
        <p:txBody>
          <a:bodyPr>
            <a:normAutofit fontScale="92500"/>
          </a:bodyPr>
          <a:lstStyle/>
          <a:p>
            <a:r>
              <a:rPr lang="en-GB" sz="3200" dirty="0" smtClean="0">
                <a:solidFill>
                  <a:schemeClr val="bg1"/>
                </a:solidFill>
              </a:rPr>
              <a:t>The elite in Rome:</a:t>
            </a:r>
          </a:p>
          <a:p>
            <a:pPr lvl="1"/>
            <a:r>
              <a:rPr lang="en-GB" sz="2300" dirty="0" smtClean="0">
                <a:solidFill>
                  <a:schemeClr val="bg1"/>
                </a:solidFill>
              </a:rPr>
              <a:t>senators (1,000,000 HS property qualification) </a:t>
            </a:r>
          </a:p>
          <a:p>
            <a:pPr lvl="1"/>
            <a:r>
              <a:rPr lang="en-GB" sz="2300" dirty="0">
                <a:solidFill>
                  <a:schemeClr val="bg1"/>
                </a:solidFill>
              </a:rPr>
              <a:t>equestrians (400,000 HS property qualification</a:t>
            </a:r>
            <a:r>
              <a:rPr lang="en-GB" sz="2300" dirty="0" smtClean="0">
                <a:solidFill>
                  <a:schemeClr val="bg1"/>
                </a:solidFill>
              </a:rPr>
              <a:t>)</a:t>
            </a:r>
          </a:p>
          <a:p>
            <a:pPr lvl="1"/>
            <a:endParaRPr lang="en-GB" sz="1000" dirty="0">
              <a:solidFill>
                <a:schemeClr val="bg1"/>
              </a:solidFill>
            </a:endParaRPr>
          </a:p>
          <a:p>
            <a:r>
              <a:rPr lang="en-GB" sz="3200" dirty="0" smtClean="0">
                <a:solidFill>
                  <a:schemeClr val="bg1"/>
                </a:solidFill>
              </a:rPr>
              <a:t>Local elites in the provinces (tribal leaders, local magistrates (</a:t>
            </a:r>
            <a:r>
              <a:rPr lang="en-GB" sz="3200" dirty="0" err="1" smtClean="0">
                <a:solidFill>
                  <a:schemeClr val="bg1"/>
                </a:solidFill>
              </a:rPr>
              <a:t>decurions</a:t>
            </a:r>
            <a:r>
              <a:rPr lang="en-GB" sz="3200" dirty="0" smtClean="0">
                <a:solidFill>
                  <a:schemeClr val="bg1"/>
                </a:solidFill>
              </a:rPr>
              <a:t>), etc. </a:t>
            </a:r>
            <a:endParaRPr lang="en-GB" sz="3200" dirty="0">
              <a:solidFill>
                <a:schemeClr val="bg1"/>
              </a:solidFill>
            </a:endParaRPr>
          </a:p>
          <a:p>
            <a:pPr lvl="1"/>
            <a:endParaRPr lang="en-GB" dirty="0">
              <a:solidFill>
                <a:schemeClr val="bg1"/>
              </a:solidFill>
            </a:endParaRPr>
          </a:p>
        </p:txBody>
      </p:sp>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8475" t="2724" r="2399" b="54048"/>
          <a:stretch/>
        </p:blipFill>
        <p:spPr bwMode="auto">
          <a:xfrm>
            <a:off x="3923928" y="1519947"/>
            <a:ext cx="5040560" cy="51438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2517443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smtClean="0">
                <a:solidFill>
                  <a:schemeClr val="bg1"/>
                </a:solidFill>
              </a:rPr>
              <a:t>Privileged and </a:t>
            </a:r>
            <a:r>
              <a:rPr lang="en-GB" dirty="0">
                <a:solidFill>
                  <a:schemeClr val="bg1"/>
                </a:solidFill>
              </a:rPr>
              <a:t>u</a:t>
            </a:r>
            <a:r>
              <a:rPr lang="en-GB" dirty="0" smtClean="0">
                <a:solidFill>
                  <a:schemeClr val="bg1"/>
                </a:solidFill>
              </a:rPr>
              <a:t>nprivileged </a:t>
            </a:r>
            <a:endParaRPr lang="en-GB" dirty="0">
              <a:solidFill>
                <a:schemeClr val="bg1"/>
              </a:solidFill>
            </a:endParaRPr>
          </a:p>
        </p:txBody>
      </p:sp>
      <p:sp>
        <p:nvSpPr>
          <p:cNvPr id="3" name="Content Placeholder 2"/>
          <p:cNvSpPr>
            <a:spLocks noGrp="1"/>
          </p:cNvSpPr>
          <p:nvPr>
            <p:ph idx="1"/>
          </p:nvPr>
        </p:nvSpPr>
        <p:spPr>
          <a:xfrm>
            <a:off x="0" y="1124744"/>
            <a:ext cx="9144000" cy="5733256"/>
          </a:xfrm>
        </p:spPr>
        <p:txBody>
          <a:bodyPr>
            <a:normAutofit fontScale="92500" lnSpcReduction="10000"/>
          </a:bodyPr>
          <a:lstStyle/>
          <a:p>
            <a:r>
              <a:rPr lang="en-GB" dirty="0" smtClean="0">
                <a:solidFill>
                  <a:schemeClr val="bg1"/>
                </a:solidFill>
              </a:rPr>
              <a:t>The “ordinary” people – born free, poor or middling (not member of the elite). </a:t>
            </a:r>
          </a:p>
          <a:p>
            <a:endParaRPr lang="en-GB" sz="500" dirty="0">
              <a:solidFill>
                <a:schemeClr val="bg1"/>
              </a:solidFill>
            </a:endParaRPr>
          </a:p>
          <a:p>
            <a:r>
              <a:rPr lang="en-GB" dirty="0" smtClean="0">
                <a:solidFill>
                  <a:schemeClr val="bg1"/>
                </a:solidFill>
              </a:rPr>
              <a:t>Status as a person:</a:t>
            </a:r>
          </a:p>
          <a:p>
            <a:pPr lvl="1"/>
            <a:r>
              <a:rPr lang="en-GB" dirty="0" smtClean="0">
                <a:solidFill>
                  <a:schemeClr val="bg1"/>
                </a:solidFill>
              </a:rPr>
              <a:t>Social status: </a:t>
            </a:r>
            <a:r>
              <a:rPr lang="en-GB" dirty="0">
                <a:solidFill>
                  <a:schemeClr val="bg1"/>
                </a:solidFill>
              </a:rPr>
              <a:t>how you are regarded among your peers and other members of </a:t>
            </a:r>
            <a:r>
              <a:rPr lang="en-GB" dirty="0" smtClean="0">
                <a:solidFill>
                  <a:schemeClr val="bg1"/>
                </a:solidFill>
              </a:rPr>
              <a:t>society,</a:t>
            </a:r>
          </a:p>
          <a:p>
            <a:pPr lvl="1"/>
            <a:r>
              <a:rPr lang="en-GB" dirty="0">
                <a:solidFill>
                  <a:schemeClr val="bg1"/>
                </a:solidFill>
              </a:rPr>
              <a:t>Legal status: your rights, duties and subjection to the </a:t>
            </a:r>
            <a:r>
              <a:rPr lang="en-GB" dirty="0" smtClean="0">
                <a:solidFill>
                  <a:schemeClr val="bg1"/>
                </a:solidFill>
              </a:rPr>
              <a:t>law,</a:t>
            </a:r>
          </a:p>
          <a:p>
            <a:pPr lvl="1"/>
            <a:r>
              <a:rPr lang="en-GB" dirty="0" smtClean="0">
                <a:solidFill>
                  <a:schemeClr val="bg1"/>
                </a:solidFill>
              </a:rPr>
              <a:t>Power </a:t>
            </a:r>
            <a:r>
              <a:rPr lang="en-GB" dirty="0">
                <a:solidFill>
                  <a:schemeClr val="bg1"/>
                </a:solidFill>
              </a:rPr>
              <a:t>and influence: ability to control, influence or be taken into account (informal as well as formal</a:t>
            </a:r>
            <a:r>
              <a:rPr lang="en-GB" dirty="0" smtClean="0">
                <a:solidFill>
                  <a:schemeClr val="bg1"/>
                </a:solidFill>
              </a:rPr>
              <a:t>).</a:t>
            </a:r>
          </a:p>
          <a:p>
            <a:pPr lvl="1"/>
            <a:endParaRPr lang="en-GB" sz="500" dirty="0">
              <a:solidFill>
                <a:schemeClr val="bg1"/>
              </a:solidFill>
            </a:endParaRPr>
          </a:p>
          <a:p>
            <a:r>
              <a:rPr lang="en-GB" dirty="0" smtClean="0">
                <a:solidFill>
                  <a:schemeClr val="bg1"/>
                </a:solidFill>
              </a:rPr>
              <a:t>Occupation (often affects your status):</a:t>
            </a:r>
          </a:p>
          <a:p>
            <a:pPr lvl="1"/>
            <a:r>
              <a:rPr lang="en-GB" dirty="0" smtClean="0">
                <a:solidFill>
                  <a:schemeClr val="bg1"/>
                </a:solidFill>
              </a:rPr>
              <a:t>Job you perform and the income it provides you,</a:t>
            </a:r>
          </a:p>
          <a:p>
            <a:pPr lvl="1"/>
            <a:r>
              <a:rPr lang="en-GB" dirty="0" smtClean="0">
                <a:solidFill>
                  <a:schemeClr val="bg1"/>
                </a:solidFill>
              </a:rPr>
              <a:t>Vast majority of the population engaged in agriculture.</a:t>
            </a:r>
          </a:p>
          <a:p>
            <a:pPr lvl="1"/>
            <a:endParaRPr lang="en-GB" sz="500" dirty="0">
              <a:solidFill>
                <a:schemeClr val="bg1"/>
              </a:solidFill>
            </a:endParaRPr>
          </a:p>
          <a:p>
            <a:r>
              <a:rPr lang="en-GB" dirty="0" smtClean="0">
                <a:solidFill>
                  <a:schemeClr val="bg1"/>
                </a:solidFill>
              </a:rPr>
              <a:t>Urban vs. rural: depends upon the region, but in the Mediterranean wide most would have lived in semi-/rural conditions. </a:t>
            </a:r>
            <a:endParaRPr lang="en-GB" dirty="0">
              <a:solidFill>
                <a:schemeClr val="bg1"/>
              </a:solidFill>
            </a:endParaRPr>
          </a:p>
        </p:txBody>
      </p:sp>
    </p:spTree>
    <p:extLst>
      <p:ext uri="{BB962C8B-B14F-4D97-AF65-F5344CB8AC3E}">
        <p14:creationId xmlns:p14="http://schemas.microsoft.com/office/powerpoint/2010/main" val="9852548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“Classes”</a:t>
            </a:r>
            <a:endParaRPr lang="en-GB" dirty="0">
              <a:solidFill>
                <a:schemeClr val="bg1"/>
              </a:solidFill>
            </a:endParaRPr>
          </a:p>
        </p:txBody>
      </p:sp>
      <p:sp>
        <p:nvSpPr>
          <p:cNvPr id="4" name="Text Placeholder 3"/>
          <p:cNvSpPr>
            <a:spLocks noGrp="1"/>
          </p:cNvSpPr>
          <p:nvPr>
            <p:ph type="body" sz="half" idx="3"/>
          </p:nvPr>
        </p:nvSpPr>
        <p:spPr>
          <a:xfrm>
            <a:off x="331370" y="1040606"/>
            <a:ext cx="4041775" cy="750887"/>
          </a:xfrm>
        </p:spPr>
        <p:txBody>
          <a:bodyPr/>
          <a:lstStyle/>
          <a:p>
            <a:r>
              <a:rPr lang="en-GB" b="1" dirty="0" smtClean="0">
                <a:solidFill>
                  <a:schemeClr val="bg1"/>
                </a:solidFill>
              </a:rPr>
              <a:t>Rome</a:t>
            </a:r>
            <a:endParaRPr lang="en-GB" b="1" dirty="0">
              <a:solidFill>
                <a:schemeClr val="bg1"/>
              </a:solidFill>
            </a:endParaRPr>
          </a:p>
        </p:txBody>
      </p:sp>
      <p:sp>
        <p:nvSpPr>
          <p:cNvPr id="6" name="Content Placeholder 5"/>
          <p:cNvSpPr>
            <a:spLocks noGrp="1"/>
          </p:cNvSpPr>
          <p:nvPr>
            <p:ph sz="quarter" idx="4"/>
          </p:nvPr>
        </p:nvSpPr>
        <p:spPr>
          <a:xfrm>
            <a:off x="34124" y="1916832"/>
            <a:ext cx="4636268" cy="4941168"/>
          </a:xfrm>
        </p:spPr>
        <p:txBody>
          <a:bodyPr>
            <a:normAutofit/>
          </a:bodyPr>
          <a:lstStyle/>
          <a:p>
            <a:pPr lvl="0">
              <a:buClr>
                <a:prstClr val="white">
                  <a:shade val="95000"/>
                </a:prstClr>
              </a:buClr>
            </a:pPr>
            <a:r>
              <a:rPr lang="en-GB" sz="2200" dirty="0">
                <a:solidFill>
                  <a:prstClr val="black"/>
                </a:solidFill>
              </a:rPr>
              <a:t>Patricians:</a:t>
            </a:r>
          </a:p>
          <a:p>
            <a:pPr lvl="1">
              <a:buClr>
                <a:prstClr val="white"/>
              </a:buClr>
            </a:pPr>
            <a:r>
              <a:rPr lang="en-GB" sz="1900" dirty="0">
                <a:solidFill>
                  <a:prstClr val="black"/>
                </a:solidFill>
              </a:rPr>
              <a:t>claim lineage back to foundation of Rome.</a:t>
            </a:r>
          </a:p>
          <a:p>
            <a:pPr lvl="1">
              <a:buClr>
                <a:prstClr val="white"/>
              </a:buClr>
            </a:pPr>
            <a:r>
              <a:rPr lang="en-GB" sz="1900" dirty="0">
                <a:solidFill>
                  <a:prstClr val="black"/>
                </a:solidFill>
              </a:rPr>
              <a:t>some religious offices and magistracies restricted to Patricians.</a:t>
            </a:r>
          </a:p>
          <a:p>
            <a:pPr lvl="0">
              <a:buClr>
                <a:prstClr val="white">
                  <a:shade val="95000"/>
                </a:prstClr>
              </a:buClr>
            </a:pPr>
            <a:r>
              <a:rPr lang="en-GB" sz="2200" dirty="0">
                <a:solidFill>
                  <a:prstClr val="black"/>
                </a:solidFill>
              </a:rPr>
              <a:t>Plebeians:</a:t>
            </a:r>
          </a:p>
          <a:p>
            <a:pPr lvl="1">
              <a:buClr>
                <a:prstClr val="white"/>
              </a:buClr>
            </a:pPr>
            <a:r>
              <a:rPr lang="en-GB" sz="1900" dirty="0">
                <a:solidFill>
                  <a:prstClr val="black"/>
                </a:solidFill>
              </a:rPr>
              <a:t>Free Roman citizens.</a:t>
            </a:r>
          </a:p>
          <a:p>
            <a:pPr lvl="1">
              <a:buClr>
                <a:prstClr val="white"/>
              </a:buClr>
            </a:pPr>
            <a:r>
              <a:rPr lang="en-GB" sz="1900" i="1" dirty="0">
                <a:solidFill>
                  <a:prstClr val="black"/>
                </a:solidFill>
              </a:rPr>
              <a:t>Lex </a:t>
            </a:r>
            <a:r>
              <a:rPr lang="en-GB" sz="1900" i="1" dirty="0" err="1">
                <a:solidFill>
                  <a:prstClr val="black"/>
                </a:solidFill>
              </a:rPr>
              <a:t>Licinia</a:t>
            </a:r>
            <a:r>
              <a:rPr lang="en-GB" sz="1900" i="1" dirty="0">
                <a:solidFill>
                  <a:prstClr val="black"/>
                </a:solidFill>
              </a:rPr>
              <a:t> </a:t>
            </a:r>
            <a:r>
              <a:rPr lang="en-GB" sz="1900" i="1" dirty="0" err="1">
                <a:solidFill>
                  <a:prstClr val="black"/>
                </a:solidFill>
              </a:rPr>
              <a:t>Sextia</a:t>
            </a:r>
            <a:r>
              <a:rPr lang="en-GB" sz="1900" i="1" dirty="0">
                <a:solidFill>
                  <a:prstClr val="black"/>
                </a:solidFill>
              </a:rPr>
              <a:t> </a:t>
            </a:r>
            <a:r>
              <a:rPr lang="en-GB" sz="1900" dirty="0">
                <a:solidFill>
                  <a:prstClr val="black"/>
                </a:solidFill>
              </a:rPr>
              <a:t>(367 BC) – required one of consuls to be Plebeian.</a:t>
            </a:r>
          </a:p>
          <a:p>
            <a:pPr lvl="0">
              <a:buClr>
                <a:prstClr val="white">
                  <a:shade val="95000"/>
                </a:prstClr>
              </a:buClr>
            </a:pPr>
            <a:r>
              <a:rPr lang="en-GB" sz="2200" dirty="0">
                <a:solidFill>
                  <a:prstClr val="black"/>
                </a:solidFill>
              </a:rPr>
              <a:t>Wealthy have </a:t>
            </a:r>
            <a:r>
              <a:rPr lang="it-IT" sz="2200" dirty="0">
                <a:solidFill>
                  <a:prstClr val="black"/>
                </a:solidFill>
              </a:rPr>
              <a:t>disproportionate influence in </a:t>
            </a:r>
            <a:r>
              <a:rPr lang="it-IT" sz="2200" i="1" dirty="0">
                <a:solidFill>
                  <a:prstClr val="black"/>
                </a:solidFill>
              </a:rPr>
              <a:t>Comitia Centuriata</a:t>
            </a:r>
            <a:r>
              <a:rPr lang="it-IT" sz="2200" dirty="0">
                <a:solidFill>
                  <a:prstClr val="black"/>
                </a:solidFill>
              </a:rPr>
              <a:t>.</a:t>
            </a:r>
          </a:p>
          <a:p>
            <a:endParaRPr lang="en-GB" dirty="0"/>
          </a:p>
        </p:txBody>
      </p:sp>
      <p:sp>
        <p:nvSpPr>
          <p:cNvPr id="9" name="Rectangle 8"/>
          <p:cNvSpPr/>
          <p:nvPr/>
        </p:nvSpPr>
        <p:spPr>
          <a:xfrm>
            <a:off x="4932040" y="5085184"/>
            <a:ext cx="4051832" cy="1477328"/>
          </a:xfrm>
          <a:prstGeom prst="rect">
            <a:avLst/>
          </a:prstGeom>
        </p:spPr>
        <p:txBody>
          <a:bodyPr wrap="square">
            <a:spAutoFit/>
          </a:bodyPr>
          <a:lstStyle/>
          <a:p>
            <a:pPr marL="137160" indent="0">
              <a:buNone/>
            </a:pPr>
            <a:r>
              <a:rPr lang="en-GB" b="1" dirty="0">
                <a:solidFill>
                  <a:schemeClr val="bg1"/>
                </a:solidFill>
              </a:rPr>
              <a:t>However</a:t>
            </a:r>
            <a:r>
              <a:rPr lang="en-GB" dirty="0">
                <a:solidFill>
                  <a:schemeClr val="bg1"/>
                </a:solidFill>
              </a:rPr>
              <a:t>, by the latter Republic and the Imperial period you are far better off </a:t>
            </a:r>
            <a:r>
              <a:rPr lang="en-GB" dirty="0" smtClean="0">
                <a:solidFill>
                  <a:schemeClr val="bg1"/>
                </a:solidFill>
              </a:rPr>
              <a:t>thinking </a:t>
            </a:r>
            <a:r>
              <a:rPr lang="en-GB" dirty="0">
                <a:solidFill>
                  <a:schemeClr val="bg1"/>
                </a:solidFill>
              </a:rPr>
              <a:t>in terms of consular and praetorian families, and “new men” (</a:t>
            </a:r>
            <a:r>
              <a:rPr lang="en-GB" i="1" dirty="0" err="1">
                <a:solidFill>
                  <a:schemeClr val="bg1"/>
                </a:solidFill>
              </a:rPr>
              <a:t>homines</a:t>
            </a:r>
            <a:r>
              <a:rPr lang="en-GB" i="1" dirty="0">
                <a:solidFill>
                  <a:schemeClr val="bg1"/>
                </a:solidFill>
              </a:rPr>
              <a:t> </a:t>
            </a:r>
            <a:r>
              <a:rPr lang="en-GB" i="1" dirty="0" err="1">
                <a:solidFill>
                  <a:schemeClr val="bg1"/>
                </a:solidFill>
              </a:rPr>
              <a:t>novi</a:t>
            </a:r>
            <a:r>
              <a:rPr lang="en-GB" dirty="0">
                <a:solidFill>
                  <a:schemeClr val="bg1"/>
                </a:solidFill>
              </a:rPr>
              <a:t>).</a:t>
            </a:r>
            <a:endParaRPr lang="en-GB" i="1" dirty="0">
              <a:solidFill>
                <a:schemeClr val="bg1"/>
              </a:solidFill>
            </a:endParaRPr>
          </a:p>
        </p:txBody>
      </p:sp>
      <p:pic>
        <p:nvPicPr>
          <p:cNvPr id="11" name="Picture 10"/>
          <p:cNvPicPr>
            <a:picLocks noChangeAspect="1"/>
          </p:cNvPicPr>
          <p:nvPr/>
        </p:nvPicPr>
        <p:blipFill>
          <a:blip r:embed="rId2"/>
          <a:stretch>
            <a:fillRect/>
          </a:stretch>
        </p:blipFill>
        <p:spPr>
          <a:xfrm>
            <a:off x="5005523" y="1416050"/>
            <a:ext cx="3978349" cy="3525119"/>
          </a:xfrm>
          <a:prstGeom prst="rect">
            <a:avLst/>
          </a:prstGeom>
        </p:spPr>
      </p:pic>
    </p:spTree>
    <p:extLst>
      <p:ext uri="{BB962C8B-B14F-4D97-AF65-F5344CB8AC3E}">
        <p14:creationId xmlns:p14="http://schemas.microsoft.com/office/powerpoint/2010/main" val="38239427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4469"/>
            <a:ext cx="8229600" cy="1143000"/>
          </a:xfrm>
        </p:spPr>
        <p:txBody>
          <a:bodyPr/>
          <a:lstStyle/>
          <a:p>
            <a:r>
              <a:rPr lang="en-GB" dirty="0" smtClean="0">
                <a:solidFill>
                  <a:schemeClr val="bg1"/>
                </a:solidFill>
              </a:rPr>
              <a:t>Occupations</a:t>
            </a:r>
            <a:endParaRPr lang="en-GB" dirty="0">
              <a:solidFill>
                <a:schemeClr val="bg1"/>
              </a:solidFill>
            </a:endParaRPr>
          </a:p>
        </p:txBody>
      </p:sp>
      <p:sp>
        <p:nvSpPr>
          <p:cNvPr id="4" name="Text Placeholder 3"/>
          <p:cNvSpPr>
            <a:spLocks noGrp="1"/>
          </p:cNvSpPr>
          <p:nvPr>
            <p:ph type="body" idx="1"/>
          </p:nvPr>
        </p:nvSpPr>
        <p:spPr>
          <a:xfrm>
            <a:off x="467544" y="1268760"/>
            <a:ext cx="4040188" cy="750887"/>
          </a:xfrm>
        </p:spPr>
        <p:txBody>
          <a:bodyPr/>
          <a:lstStyle/>
          <a:p>
            <a:r>
              <a:rPr lang="en-GB" b="1" dirty="0" smtClean="0">
                <a:solidFill>
                  <a:schemeClr val="bg1"/>
                </a:solidFill>
              </a:rPr>
              <a:t>Reputable</a:t>
            </a:r>
            <a:endParaRPr lang="en-GB" b="1" dirty="0">
              <a:solidFill>
                <a:schemeClr val="bg1"/>
              </a:solidFill>
            </a:endParaRPr>
          </a:p>
        </p:txBody>
      </p:sp>
      <p:sp>
        <p:nvSpPr>
          <p:cNvPr id="6" name="Text Placeholder 5"/>
          <p:cNvSpPr>
            <a:spLocks noGrp="1"/>
          </p:cNvSpPr>
          <p:nvPr>
            <p:ph type="body" sz="half" idx="3"/>
          </p:nvPr>
        </p:nvSpPr>
        <p:spPr>
          <a:xfrm>
            <a:off x="4644008" y="1268760"/>
            <a:ext cx="4041775" cy="750887"/>
          </a:xfrm>
        </p:spPr>
        <p:txBody>
          <a:bodyPr/>
          <a:lstStyle/>
          <a:p>
            <a:r>
              <a:rPr lang="en-GB" b="1" dirty="0" smtClean="0">
                <a:solidFill>
                  <a:schemeClr val="bg1"/>
                </a:solidFill>
              </a:rPr>
              <a:t>Disreputable</a:t>
            </a:r>
            <a:endParaRPr lang="en-GB" b="1" dirty="0">
              <a:solidFill>
                <a:schemeClr val="bg1"/>
              </a:solidFill>
            </a:endParaRPr>
          </a:p>
        </p:txBody>
      </p:sp>
      <p:sp>
        <p:nvSpPr>
          <p:cNvPr id="5" name="Content Placeholder 4"/>
          <p:cNvSpPr>
            <a:spLocks noGrp="1"/>
          </p:cNvSpPr>
          <p:nvPr>
            <p:ph sz="quarter" idx="2"/>
          </p:nvPr>
        </p:nvSpPr>
        <p:spPr>
          <a:xfrm>
            <a:off x="179511" y="2060848"/>
            <a:ext cx="4463479" cy="4307160"/>
          </a:xfrm>
        </p:spPr>
        <p:txBody>
          <a:bodyPr>
            <a:normAutofit/>
          </a:bodyPr>
          <a:lstStyle/>
          <a:p>
            <a:r>
              <a:rPr lang="en-GB" dirty="0">
                <a:solidFill>
                  <a:schemeClr val="bg1"/>
                </a:solidFill>
              </a:rPr>
              <a:t>Military service.</a:t>
            </a:r>
          </a:p>
          <a:p>
            <a:r>
              <a:rPr lang="en-GB" dirty="0" smtClean="0">
                <a:solidFill>
                  <a:schemeClr val="bg1"/>
                </a:solidFill>
              </a:rPr>
              <a:t>Landownership </a:t>
            </a:r>
            <a:r>
              <a:rPr lang="en-GB" dirty="0">
                <a:solidFill>
                  <a:schemeClr val="bg1"/>
                </a:solidFill>
              </a:rPr>
              <a:t>and farming.</a:t>
            </a:r>
          </a:p>
          <a:p>
            <a:r>
              <a:rPr lang="en-GB" dirty="0" smtClean="0">
                <a:solidFill>
                  <a:schemeClr val="bg1"/>
                </a:solidFill>
              </a:rPr>
              <a:t>Politics </a:t>
            </a:r>
            <a:r>
              <a:rPr lang="en-GB" dirty="0">
                <a:solidFill>
                  <a:schemeClr val="bg1"/>
                </a:solidFill>
              </a:rPr>
              <a:t>and holding magistracies.</a:t>
            </a:r>
          </a:p>
          <a:p>
            <a:r>
              <a:rPr lang="en-GB" dirty="0" smtClean="0">
                <a:solidFill>
                  <a:schemeClr val="bg1"/>
                </a:solidFill>
              </a:rPr>
              <a:t>Legal Practice (it is not respectable to charge a fee).</a:t>
            </a:r>
            <a:endParaRPr lang="en-GB" dirty="0">
              <a:solidFill>
                <a:schemeClr val="bg1"/>
              </a:solidFill>
            </a:endParaRPr>
          </a:p>
          <a:p>
            <a:r>
              <a:rPr lang="en-GB" dirty="0" smtClean="0">
                <a:solidFill>
                  <a:srgbClr val="FF0000"/>
                </a:solidFill>
              </a:rPr>
              <a:t>Large </a:t>
            </a:r>
            <a:r>
              <a:rPr lang="en-GB" dirty="0">
                <a:solidFill>
                  <a:srgbClr val="FF0000"/>
                </a:solidFill>
              </a:rPr>
              <a:t>scale trading? </a:t>
            </a:r>
            <a:r>
              <a:rPr lang="en-GB" dirty="0">
                <a:solidFill>
                  <a:schemeClr val="bg1"/>
                </a:solidFill>
              </a:rPr>
              <a:t>(preferably discretely and though slaves/freedmen).</a:t>
            </a:r>
          </a:p>
        </p:txBody>
      </p:sp>
      <p:sp>
        <p:nvSpPr>
          <p:cNvPr id="7" name="Content Placeholder 6"/>
          <p:cNvSpPr>
            <a:spLocks noGrp="1"/>
          </p:cNvSpPr>
          <p:nvPr>
            <p:ph sz="quarter" idx="4"/>
          </p:nvPr>
        </p:nvSpPr>
        <p:spPr>
          <a:xfrm>
            <a:off x="4644008" y="1988840"/>
            <a:ext cx="4319463" cy="4307160"/>
          </a:xfrm>
        </p:spPr>
        <p:txBody>
          <a:bodyPr>
            <a:normAutofit/>
          </a:bodyPr>
          <a:lstStyle/>
          <a:p>
            <a:r>
              <a:rPr lang="en-GB" dirty="0">
                <a:solidFill>
                  <a:schemeClr val="bg1"/>
                </a:solidFill>
              </a:rPr>
              <a:t>Prostitution.</a:t>
            </a:r>
          </a:p>
          <a:p>
            <a:r>
              <a:rPr lang="en-GB" dirty="0" smtClean="0">
                <a:solidFill>
                  <a:schemeClr val="bg1"/>
                </a:solidFill>
              </a:rPr>
              <a:t>Acting</a:t>
            </a:r>
            <a:r>
              <a:rPr lang="en-GB" dirty="0">
                <a:solidFill>
                  <a:schemeClr val="bg1"/>
                </a:solidFill>
              </a:rPr>
              <a:t>.</a:t>
            </a:r>
          </a:p>
          <a:p>
            <a:r>
              <a:rPr lang="en-GB" dirty="0" smtClean="0">
                <a:solidFill>
                  <a:schemeClr val="bg1"/>
                </a:solidFill>
              </a:rPr>
              <a:t>Working </a:t>
            </a:r>
            <a:r>
              <a:rPr lang="en-GB" dirty="0">
                <a:solidFill>
                  <a:schemeClr val="bg1"/>
                </a:solidFill>
              </a:rPr>
              <a:t>with ones hands – e.g. potters, fullers, </a:t>
            </a:r>
            <a:r>
              <a:rPr lang="en-GB" dirty="0">
                <a:solidFill>
                  <a:srgbClr val="FF0000"/>
                </a:solidFill>
              </a:rPr>
              <a:t>sculptures(?)</a:t>
            </a:r>
          </a:p>
          <a:p>
            <a:r>
              <a:rPr lang="en-GB" dirty="0" smtClean="0">
                <a:solidFill>
                  <a:schemeClr val="bg1"/>
                </a:solidFill>
              </a:rPr>
              <a:t>Vending/market </a:t>
            </a:r>
            <a:r>
              <a:rPr lang="en-GB" dirty="0">
                <a:solidFill>
                  <a:schemeClr val="bg1"/>
                </a:solidFill>
              </a:rPr>
              <a:t>stall trader.</a:t>
            </a:r>
          </a:p>
          <a:p>
            <a:r>
              <a:rPr lang="en-GB" dirty="0" smtClean="0">
                <a:solidFill>
                  <a:schemeClr val="bg1"/>
                </a:solidFill>
              </a:rPr>
              <a:t>Petty </a:t>
            </a:r>
            <a:r>
              <a:rPr lang="en-GB" dirty="0">
                <a:solidFill>
                  <a:schemeClr val="bg1"/>
                </a:solidFill>
              </a:rPr>
              <a:t>trading.</a:t>
            </a:r>
          </a:p>
          <a:p>
            <a:r>
              <a:rPr lang="en-GB" dirty="0" smtClean="0">
                <a:solidFill>
                  <a:srgbClr val="FF0000"/>
                </a:solidFill>
              </a:rPr>
              <a:t>Doctors</a:t>
            </a:r>
            <a:r>
              <a:rPr lang="en-GB" dirty="0">
                <a:solidFill>
                  <a:srgbClr val="FF0000"/>
                </a:solidFill>
              </a:rPr>
              <a:t>, architects, teachers?</a:t>
            </a:r>
          </a:p>
        </p:txBody>
      </p:sp>
      <p:sp>
        <p:nvSpPr>
          <p:cNvPr id="10" name="Content Placeholder 4"/>
          <p:cNvSpPr txBox="1">
            <a:spLocks/>
          </p:cNvSpPr>
          <p:nvPr/>
        </p:nvSpPr>
        <p:spPr>
          <a:xfrm>
            <a:off x="107504" y="6237312"/>
            <a:ext cx="8856984" cy="62068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4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0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18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6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a:solidFill>
                  <a:schemeClr val="bg1"/>
                </a:solidFill>
              </a:rPr>
              <a:t>See </a:t>
            </a:r>
            <a:r>
              <a:rPr lang="en-GB" b="1" dirty="0">
                <a:solidFill>
                  <a:schemeClr val="bg1"/>
                </a:solidFill>
              </a:rPr>
              <a:t>Cicero </a:t>
            </a:r>
            <a:r>
              <a:rPr lang="en-GB" b="1" i="1" dirty="0">
                <a:solidFill>
                  <a:schemeClr val="bg1"/>
                </a:solidFill>
              </a:rPr>
              <a:t>De </a:t>
            </a:r>
            <a:r>
              <a:rPr lang="en-GB" b="1" i="1" dirty="0" err="1">
                <a:solidFill>
                  <a:schemeClr val="bg1"/>
                </a:solidFill>
              </a:rPr>
              <a:t>Officiis</a:t>
            </a:r>
            <a:r>
              <a:rPr lang="en-GB" b="1" i="1" dirty="0">
                <a:solidFill>
                  <a:schemeClr val="bg1"/>
                </a:solidFill>
              </a:rPr>
              <a:t> </a:t>
            </a:r>
            <a:r>
              <a:rPr lang="en-GB" b="1" dirty="0" smtClean="0">
                <a:solidFill>
                  <a:schemeClr val="bg1"/>
                </a:solidFill>
              </a:rPr>
              <a:t>1.150-151</a:t>
            </a:r>
            <a:r>
              <a:rPr lang="en-GB" dirty="0" smtClean="0">
                <a:solidFill>
                  <a:schemeClr val="bg1"/>
                </a:solidFill>
              </a:rPr>
              <a:t>.</a:t>
            </a:r>
          </a:p>
        </p:txBody>
      </p:sp>
    </p:spTree>
    <p:extLst>
      <p:ext uri="{BB962C8B-B14F-4D97-AF65-F5344CB8AC3E}">
        <p14:creationId xmlns:p14="http://schemas.microsoft.com/office/powerpoint/2010/main" val="28428403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Prejudices </a:t>
            </a:r>
            <a:endParaRPr lang="en-GB" dirty="0">
              <a:solidFill>
                <a:schemeClr val="bg1"/>
              </a:solidFill>
            </a:endParaRPr>
          </a:p>
        </p:txBody>
      </p:sp>
      <p:sp>
        <p:nvSpPr>
          <p:cNvPr id="3" name="Content Placeholder 2"/>
          <p:cNvSpPr>
            <a:spLocks noGrp="1"/>
          </p:cNvSpPr>
          <p:nvPr>
            <p:ph idx="1"/>
          </p:nvPr>
        </p:nvSpPr>
        <p:spPr>
          <a:xfrm>
            <a:off x="107504" y="1484784"/>
            <a:ext cx="8928992" cy="5373216"/>
          </a:xfrm>
        </p:spPr>
        <p:txBody>
          <a:bodyPr>
            <a:normAutofit fontScale="92500"/>
          </a:bodyPr>
          <a:lstStyle/>
          <a:p>
            <a:r>
              <a:rPr lang="en-GB" b="1" dirty="0" smtClean="0">
                <a:solidFill>
                  <a:schemeClr val="bg1"/>
                </a:solidFill>
              </a:rPr>
              <a:t>Freedmen</a:t>
            </a:r>
            <a:r>
              <a:rPr lang="en-GB" dirty="0" smtClean="0">
                <a:solidFill>
                  <a:schemeClr val="bg1"/>
                </a:solidFill>
              </a:rPr>
              <a:t>: limits on legal freedom, odium of former servile status – distaste for the “upstart”.</a:t>
            </a:r>
          </a:p>
          <a:p>
            <a:endParaRPr lang="en-GB" sz="500" dirty="0">
              <a:solidFill>
                <a:schemeClr val="bg1"/>
              </a:solidFill>
            </a:endParaRPr>
          </a:p>
          <a:p>
            <a:r>
              <a:rPr lang="en-GB" b="1" dirty="0" smtClean="0">
                <a:solidFill>
                  <a:schemeClr val="bg1"/>
                </a:solidFill>
              </a:rPr>
              <a:t>Slaves</a:t>
            </a:r>
            <a:r>
              <a:rPr lang="en-GB" dirty="0" smtClean="0">
                <a:solidFill>
                  <a:schemeClr val="bg1"/>
                </a:solidFill>
              </a:rPr>
              <a:t>: without legal rights, open to abuse, essentially property – could be treated as sub-human.</a:t>
            </a:r>
          </a:p>
          <a:p>
            <a:endParaRPr lang="en-GB" sz="500" dirty="0">
              <a:solidFill>
                <a:schemeClr val="bg1"/>
              </a:solidFill>
            </a:endParaRPr>
          </a:p>
          <a:p>
            <a:r>
              <a:rPr lang="en-GB" b="1" dirty="0" smtClean="0">
                <a:solidFill>
                  <a:schemeClr val="bg1"/>
                </a:solidFill>
              </a:rPr>
              <a:t>The Poor</a:t>
            </a:r>
            <a:r>
              <a:rPr lang="en-GB" dirty="0" smtClean="0">
                <a:solidFill>
                  <a:schemeClr val="bg1"/>
                </a:solidFill>
              </a:rPr>
              <a:t>: looked down-up, especially by the elite – cf. Tacitus (</a:t>
            </a:r>
            <a:r>
              <a:rPr lang="en-GB" i="1" dirty="0" err="1" smtClean="0">
                <a:solidFill>
                  <a:schemeClr val="bg1"/>
                </a:solidFill>
              </a:rPr>
              <a:t>Hist</a:t>
            </a:r>
            <a:r>
              <a:rPr lang="en-GB" i="1" dirty="0" smtClean="0">
                <a:solidFill>
                  <a:schemeClr val="bg1"/>
                </a:solidFill>
              </a:rPr>
              <a:t> </a:t>
            </a:r>
            <a:r>
              <a:rPr lang="en-GB" dirty="0" smtClean="0">
                <a:solidFill>
                  <a:schemeClr val="bg1"/>
                </a:solidFill>
              </a:rPr>
              <a:t>1.4) “sordid plebs”. </a:t>
            </a:r>
          </a:p>
          <a:p>
            <a:endParaRPr lang="en-GB" sz="500" dirty="0">
              <a:solidFill>
                <a:schemeClr val="bg1"/>
              </a:solidFill>
            </a:endParaRPr>
          </a:p>
          <a:p>
            <a:r>
              <a:rPr lang="en-GB" b="1" dirty="0" smtClean="0">
                <a:solidFill>
                  <a:schemeClr val="bg1"/>
                </a:solidFill>
              </a:rPr>
              <a:t>Merchants</a:t>
            </a:r>
            <a:r>
              <a:rPr lang="en-GB" dirty="0" smtClean="0">
                <a:solidFill>
                  <a:schemeClr val="bg1"/>
                </a:solidFill>
              </a:rPr>
              <a:t>: view of the elite that merchants were lying thieves – view not necessarily shared by others.</a:t>
            </a:r>
          </a:p>
          <a:p>
            <a:endParaRPr lang="en-GB" sz="500" dirty="0">
              <a:solidFill>
                <a:schemeClr val="bg1"/>
              </a:solidFill>
            </a:endParaRPr>
          </a:p>
          <a:p>
            <a:r>
              <a:rPr lang="en-GB" b="1" dirty="0" smtClean="0">
                <a:solidFill>
                  <a:schemeClr val="bg1"/>
                </a:solidFill>
              </a:rPr>
              <a:t>Work</a:t>
            </a:r>
            <a:r>
              <a:rPr lang="en-GB" dirty="0" smtClean="0">
                <a:solidFill>
                  <a:schemeClr val="bg1"/>
                </a:solidFill>
              </a:rPr>
              <a:t>: elite prided themselves on their ability not to work – professions normally mentioned with pride on epitaphs (craftsmen, artisans, traders etc.). </a:t>
            </a:r>
          </a:p>
          <a:p>
            <a:endParaRPr lang="en-GB" dirty="0"/>
          </a:p>
          <a:p>
            <a:endParaRPr lang="en-GB" dirty="0"/>
          </a:p>
        </p:txBody>
      </p:sp>
    </p:spTree>
    <p:extLst>
      <p:ext uri="{BB962C8B-B14F-4D97-AF65-F5344CB8AC3E}">
        <p14:creationId xmlns:p14="http://schemas.microsoft.com/office/powerpoint/2010/main" val="2754959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31640" y="476672"/>
            <a:ext cx="6768752" cy="583268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An “ordinary” day in Rome</a:t>
            </a:r>
            <a:endParaRPr lang="en-GB" sz="6000" b="1" dirty="0">
              <a:solidFill>
                <a:schemeClr val="bg1"/>
              </a:solidFill>
            </a:endParaRPr>
          </a:p>
        </p:txBody>
      </p:sp>
    </p:spTree>
    <p:extLst>
      <p:ext uri="{BB962C8B-B14F-4D97-AF65-F5344CB8AC3E}">
        <p14:creationId xmlns:p14="http://schemas.microsoft.com/office/powerpoint/2010/main" val="28226443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80120"/>
          </a:xfrm>
        </p:spPr>
        <p:txBody>
          <a:bodyPr/>
          <a:lstStyle/>
          <a:p>
            <a:r>
              <a:rPr lang="en-GB" dirty="0" smtClean="0">
                <a:solidFill>
                  <a:schemeClr val="bg1"/>
                </a:solidFill>
              </a:rPr>
              <a:t>Keeping punctual?</a:t>
            </a:r>
            <a:endParaRPr lang="en-GB" dirty="0">
              <a:solidFill>
                <a:schemeClr val="bg1"/>
              </a:solidFill>
            </a:endParaRPr>
          </a:p>
        </p:txBody>
      </p:sp>
      <p:sp>
        <p:nvSpPr>
          <p:cNvPr id="3" name="Content Placeholder 2"/>
          <p:cNvSpPr>
            <a:spLocks noGrp="1"/>
          </p:cNvSpPr>
          <p:nvPr>
            <p:ph idx="1"/>
          </p:nvPr>
        </p:nvSpPr>
        <p:spPr>
          <a:xfrm>
            <a:off x="0" y="1196752"/>
            <a:ext cx="9144000" cy="5661248"/>
          </a:xfrm>
        </p:spPr>
        <p:txBody>
          <a:bodyPr>
            <a:normAutofit fontScale="92500" lnSpcReduction="10000"/>
          </a:bodyPr>
          <a:lstStyle/>
          <a:p>
            <a:r>
              <a:rPr lang="en-GB" dirty="0" smtClean="0">
                <a:solidFill>
                  <a:schemeClr val="bg1"/>
                </a:solidFill>
              </a:rPr>
              <a:t>By the later Republic and Imperial period the sundial (</a:t>
            </a:r>
            <a:r>
              <a:rPr lang="en-GB" i="1" dirty="0" err="1" smtClean="0">
                <a:solidFill>
                  <a:schemeClr val="bg1"/>
                </a:solidFill>
              </a:rPr>
              <a:t>horologium</a:t>
            </a:r>
            <a:r>
              <a:rPr lang="en-GB" i="1" dirty="0" smtClean="0">
                <a:solidFill>
                  <a:schemeClr val="bg1"/>
                </a:solidFill>
              </a:rPr>
              <a:t> </a:t>
            </a:r>
            <a:r>
              <a:rPr lang="en-GB" dirty="0" smtClean="0">
                <a:solidFill>
                  <a:schemeClr val="bg1"/>
                </a:solidFill>
              </a:rPr>
              <a:t>= hour counter) and water clock (</a:t>
            </a:r>
            <a:r>
              <a:rPr lang="en-GB" i="1" dirty="0" err="1" smtClean="0">
                <a:solidFill>
                  <a:schemeClr val="bg1"/>
                </a:solidFill>
              </a:rPr>
              <a:t>horologium</a:t>
            </a:r>
            <a:r>
              <a:rPr lang="en-GB" i="1" dirty="0" smtClean="0">
                <a:solidFill>
                  <a:schemeClr val="bg1"/>
                </a:solidFill>
              </a:rPr>
              <a:t> ex aqua</a:t>
            </a:r>
            <a:r>
              <a:rPr lang="en-GB" dirty="0" smtClean="0">
                <a:solidFill>
                  <a:schemeClr val="bg1"/>
                </a:solidFill>
              </a:rPr>
              <a:t>) became more common.</a:t>
            </a:r>
          </a:p>
          <a:p>
            <a:endParaRPr lang="en-GB" sz="500" dirty="0">
              <a:solidFill>
                <a:schemeClr val="bg1"/>
              </a:solidFill>
            </a:endParaRPr>
          </a:p>
          <a:p>
            <a:r>
              <a:rPr lang="en-GB" dirty="0">
                <a:solidFill>
                  <a:schemeClr val="bg1"/>
                </a:solidFill>
              </a:rPr>
              <a:t>Civil day (24 hours) from mid-night to mid-night – and natural day, two blocks of twelve hours.</a:t>
            </a:r>
          </a:p>
          <a:p>
            <a:endParaRPr lang="en-GB" sz="500" dirty="0" smtClean="0">
              <a:solidFill>
                <a:schemeClr val="bg1"/>
              </a:solidFill>
            </a:endParaRPr>
          </a:p>
          <a:p>
            <a:r>
              <a:rPr lang="en-GB" dirty="0" smtClean="0">
                <a:solidFill>
                  <a:schemeClr val="bg1"/>
                </a:solidFill>
              </a:rPr>
              <a:t>Accuracy dependent upon factoring in latitude correctly. </a:t>
            </a:r>
          </a:p>
          <a:p>
            <a:endParaRPr lang="en-GB" sz="500" dirty="0">
              <a:solidFill>
                <a:schemeClr val="bg1"/>
              </a:solidFill>
            </a:endParaRPr>
          </a:p>
          <a:p>
            <a:r>
              <a:rPr lang="en-GB" dirty="0" smtClean="0">
                <a:solidFill>
                  <a:schemeClr val="bg1"/>
                </a:solidFill>
              </a:rPr>
              <a:t>Problem of seasons affecting hours of daylight.</a:t>
            </a:r>
          </a:p>
          <a:p>
            <a:pPr lvl="1"/>
            <a:r>
              <a:rPr lang="en-GB" dirty="0" smtClean="0">
                <a:solidFill>
                  <a:schemeClr val="bg1"/>
                </a:solidFill>
              </a:rPr>
              <a:t>First hour of the (natural) day – winter solstice 7.33 to 8.17 am – summer solstice 4.27 to 5.42 am.</a:t>
            </a:r>
          </a:p>
          <a:p>
            <a:pPr lvl="1"/>
            <a:r>
              <a:rPr lang="en-GB" dirty="0" smtClean="0">
                <a:solidFill>
                  <a:schemeClr val="bg1"/>
                </a:solidFill>
              </a:rPr>
              <a:t>Twelfth hour of the (natural) day - winter solstice 3.42 to 4.27 pm – summer solstice 6.17 to 7.33 pm.</a:t>
            </a:r>
          </a:p>
          <a:p>
            <a:pPr marL="137160" indent="0">
              <a:buNone/>
            </a:pPr>
            <a:endParaRPr lang="en-GB" sz="500" dirty="0">
              <a:solidFill>
                <a:schemeClr val="bg1"/>
              </a:solidFill>
            </a:endParaRPr>
          </a:p>
          <a:p>
            <a:pPr marL="137160" indent="0">
              <a:buNone/>
            </a:pPr>
            <a:r>
              <a:rPr lang="en-GB" dirty="0" smtClean="0">
                <a:solidFill>
                  <a:schemeClr val="bg1"/>
                </a:solidFill>
              </a:rPr>
              <a:t>“…the </a:t>
            </a:r>
            <a:r>
              <a:rPr lang="en-GB" dirty="0">
                <a:solidFill>
                  <a:schemeClr val="bg1"/>
                </a:solidFill>
              </a:rPr>
              <a:t>exact hour I cannot tell </a:t>
            </a:r>
            <a:r>
              <a:rPr lang="en-GB" dirty="0" smtClean="0">
                <a:solidFill>
                  <a:schemeClr val="bg1"/>
                </a:solidFill>
              </a:rPr>
              <a:t>you, it’s </a:t>
            </a:r>
            <a:r>
              <a:rPr lang="en-GB" dirty="0">
                <a:solidFill>
                  <a:schemeClr val="bg1"/>
                </a:solidFill>
              </a:rPr>
              <a:t>easier to get philosophers to agree than </a:t>
            </a:r>
            <a:r>
              <a:rPr lang="en-GB" dirty="0" smtClean="0">
                <a:solidFill>
                  <a:schemeClr val="bg1"/>
                </a:solidFill>
              </a:rPr>
              <a:t>clocks…” – </a:t>
            </a:r>
            <a:r>
              <a:rPr lang="en-GB" b="1" dirty="0" smtClean="0">
                <a:solidFill>
                  <a:schemeClr val="bg1"/>
                </a:solidFill>
              </a:rPr>
              <a:t>Seneca </a:t>
            </a:r>
            <a:r>
              <a:rPr lang="en-GB" b="1" i="1" dirty="0" err="1" smtClean="0">
                <a:solidFill>
                  <a:schemeClr val="bg1"/>
                </a:solidFill>
              </a:rPr>
              <a:t>Apocolocyntosis</a:t>
            </a:r>
            <a:r>
              <a:rPr lang="en-GB" b="1" i="1" dirty="0" smtClean="0">
                <a:solidFill>
                  <a:schemeClr val="bg1"/>
                </a:solidFill>
              </a:rPr>
              <a:t> </a:t>
            </a:r>
            <a:r>
              <a:rPr lang="en-GB" b="1" dirty="0" smtClean="0">
                <a:solidFill>
                  <a:schemeClr val="bg1"/>
                </a:solidFill>
              </a:rPr>
              <a:t>2</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9948472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Up at the crack of dawn</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lnSpcReduction="10000"/>
          </a:bodyPr>
          <a:lstStyle/>
          <a:p>
            <a:pPr marL="137160" indent="0">
              <a:buNone/>
            </a:pPr>
            <a:r>
              <a:rPr lang="en-GB" dirty="0">
                <a:solidFill>
                  <a:schemeClr val="bg1"/>
                </a:solidFill>
              </a:rPr>
              <a:t>“One cannot live for schoolmasters in the morning… I am awakened by the laughter of the passing crowd; and all Rome is at my </a:t>
            </a:r>
            <a:r>
              <a:rPr lang="en-GB" dirty="0" smtClean="0">
                <a:solidFill>
                  <a:schemeClr val="bg1"/>
                </a:solidFill>
              </a:rPr>
              <a:t>bed-side.” – </a:t>
            </a:r>
            <a:r>
              <a:rPr lang="en-GB" b="1" dirty="0" smtClean="0">
                <a:solidFill>
                  <a:schemeClr val="bg1"/>
                </a:solidFill>
              </a:rPr>
              <a:t>Martial </a:t>
            </a:r>
            <a:r>
              <a:rPr lang="en-GB" b="1" i="1" dirty="0" smtClean="0">
                <a:solidFill>
                  <a:schemeClr val="bg1"/>
                </a:solidFill>
              </a:rPr>
              <a:t>Epigrams </a:t>
            </a:r>
            <a:r>
              <a:rPr lang="en-GB" b="1" dirty="0" smtClean="0">
                <a:solidFill>
                  <a:schemeClr val="bg1"/>
                </a:solidFill>
              </a:rPr>
              <a:t>12.57</a:t>
            </a:r>
            <a:r>
              <a:rPr lang="en-GB" dirty="0" smtClean="0">
                <a:solidFill>
                  <a:schemeClr val="bg1"/>
                </a:solidFill>
              </a:rPr>
              <a:t>.</a:t>
            </a:r>
          </a:p>
          <a:p>
            <a:pPr marL="137160" indent="0">
              <a:buNone/>
            </a:pPr>
            <a:endParaRPr lang="en-GB" sz="500" dirty="0">
              <a:solidFill>
                <a:schemeClr val="bg1"/>
              </a:solidFill>
            </a:endParaRPr>
          </a:p>
          <a:p>
            <a:r>
              <a:rPr lang="en-GB" dirty="0" smtClean="0">
                <a:solidFill>
                  <a:schemeClr val="bg1"/>
                </a:solidFill>
              </a:rPr>
              <a:t>Sleeping during the day often met with censure – excesses from the night before. </a:t>
            </a:r>
          </a:p>
          <a:p>
            <a:endParaRPr lang="en-GB" sz="500" dirty="0">
              <a:solidFill>
                <a:schemeClr val="bg1"/>
              </a:solidFill>
            </a:endParaRPr>
          </a:p>
          <a:p>
            <a:r>
              <a:rPr lang="en-GB" dirty="0" smtClean="0">
                <a:solidFill>
                  <a:schemeClr val="bg1"/>
                </a:solidFill>
              </a:rPr>
              <a:t>Light breakfast, little in the way of washing. </a:t>
            </a:r>
          </a:p>
          <a:p>
            <a:endParaRPr lang="en-GB" sz="500" dirty="0">
              <a:solidFill>
                <a:schemeClr val="bg1"/>
              </a:solidFill>
            </a:endParaRPr>
          </a:p>
          <a:p>
            <a:r>
              <a:rPr lang="en-GB" dirty="0" smtClean="0">
                <a:solidFill>
                  <a:schemeClr val="bg1"/>
                </a:solidFill>
              </a:rPr>
              <a:t>Bed-room usually sparsely adorned. </a:t>
            </a:r>
          </a:p>
          <a:p>
            <a:pPr lvl="1"/>
            <a:r>
              <a:rPr lang="en-GB" dirty="0" smtClean="0">
                <a:solidFill>
                  <a:schemeClr val="bg1"/>
                </a:solidFill>
              </a:rPr>
              <a:t>Couch (</a:t>
            </a:r>
            <a:r>
              <a:rPr lang="en-GB" i="1" dirty="0" err="1" smtClean="0">
                <a:solidFill>
                  <a:schemeClr val="bg1"/>
                </a:solidFill>
              </a:rPr>
              <a:t>cubile</a:t>
            </a:r>
            <a:r>
              <a:rPr lang="en-GB" dirty="0" smtClean="0">
                <a:solidFill>
                  <a:schemeClr val="bg1"/>
                </a:solidFill>
              </a:rPr>
              <a:t>)</a:t>
            </a:r>
          </a:p>
          <a:p>
            <a:pPr lvl="1"/>
            <a:r>
              <a:rPr lang="en-GB" dirty="0" smtClean="0">
                <a:solidFill>
                  <a:schemeClr val="bg1"/>
                </a:solidFill>
              </a:rPr>
              <a:t>Chest (</a:t>
            </a:r>
            <a:r>
              <a:rPr lang="en-GB" i="1" dirty="0" err="1" smtClean="0">
                <a:solidFill>
                  <a:schemeClr val="bg1"/>
                </a:solidFill>
              </a:rPr>
              <a:t>arca</a:t>
            </a:r>
            <a:r>
              <a:rPr lang="en-GB" dirty="0" smtClean="0">
                <a:solidFill>
                  <a:schemeClr val="bg1"/>
                </a:solidFill>
              </a:rPr>
              <a:t>)</a:t>
            </a:r>
          </a:p>
          <a:p>
            <a:pPr lvl="1"/>
            <a:r>
              <a:rPr lang="en-GB" dirty="0" smtClean="0">
                <a:solidFill>
                  <a:schemeClr val="bg1"/>
                </a:solidFill>
              </a:rPr>
              <a:t>Chamber pot (</a:t>
            </a:r>
            <a:r>
              <a:rPr lang="en-GB" i="1" dirty="0" err="1" smtClean="0">
                <a:solidFill>
                  <a:schemeClr val="bg1"/>
                </a:solidFill>
              </a:rPr>
              <a:t>lasanum</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4682703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Morning business</a:t>
            </a:r>
            <a:endParaRPr lang="en-GB" dirty="0">
              <a:solidFill>
                <a:schemeClr val="bg1"/>
              </a:solidFill>
            </a:endParaRPr>
          </a:p>
        </p:txBody>
      </p:sp>
      <p:sp>
        <p:nvSpPr>
          <p:cNvPr id="3" name="Content Placeholder 2"/>
          <p:cNvSpPr>
            <a:spLocks noGrp="1"/>
          </p:cNvSpPr>
          <p:nvPr>
            <p:ph sz="half" idx="1"/>
          </p:nvPr>
        </p:nvSpPr>
        <p:spPr>
          <a:xfrm>
            <a:off x="0" y="1600200"/>
            <a:ext cx="5292080" cy="5257800"/>
          </a:xfrm>
        </p:spPr>
        <p:txBody>
          <a:bodyPr>
            <a:normAutofit fontScale="92500"/>
          </a:bodyPr>
          <a:lstStyle/>
          <a:p>
            <a:r>
              <a:rPr lang="en-GB" sz="2400" dirty="0">
                <a:solidFill>
                  <a:schemeClr val="bg1"/>
                </a:solidFill>
              </a:rPr>
              <a:t>Atrium of the </a:t>
            </a:r>
            <a:r>
              <a:rPr lang="en-GB" sz="2400" i="1" dirty="0" err="1">
                <a:solidFill>
                  <a:schemeClr val="bg1"/>
                </a:solidFill>
              </a:rPr>
              <a:t>domus</a:t>
            </a:r>
            <a:r>
              <a:rPr lang="en-GB" sz="2400" i="1" dirty="0">
                <a:solidFill>
                  <a:schemeClr val="bg1"/>
                </a:solidFill>
              </a:rPr>
              <a:t> </a:t>
            </a:r>
            <a:r>
              <a:rPr lang="en-GB" sz="2400" dirty="0">
                <a:solidFill>
                  <a:schemeClr val="bg1"/>
                </a:solidFill>
              </a:rPr>
              <a:t>opened up for </a:t>
            </a:r>
            <a:r>
              <a:rPr lang="en-GB" sz="2400" i="1" dirty="0" err="1" smtClean="0">
                <a:solidFill>
                  <a:schemeClr val="bg1"/>
                </a:solidFill>
              </a:rPr>
              <a:t>salutatio</a:t>
            </a:r>
            <a:r>
              <a:rPr lang="en-GB" sz="2400" i="1" dirty="0" smtClean="0">
                <a:solidFill>
                  <a:schemeClr val="bg1"/>
                </a:solidFill>
              </a:rPr>
              <a:t> </a:t>
            </a:r>
            <a:r>
              <a:rPr lang="en-GB" sz="2400" dirty="0" smtClean="0">
                <a:solidFill>
                  <a:schemeClr val="bg1"/>
                </a:solidFill>
              </a:rPr>
              <a:t>– clients meeting patrons.</a:t>
            </a:r>
          </a:p>
          <a:p>
            <a:endParaRPr lang="en-GB" sz="500" dirty="0">
              <a:solidFill>
                <a:schemeClr val="bg1"/>
              </a:solidFill>
            </a:endParaRPr>
          </a:p>
          <a:p>
            <a:r>
              <a:rPr lang="en-GB" sz="2400" dirty="0" smtClean="0">
                <a:solidFill>
                  <a:schemeClr val="bg1"/>
                </a:solidFill>
              </a:rPr>
              <a:t>Occupations (day labouring):</a:t>
            </a:r>
          </a:p>
          <a:p>
            <a:pPr lvl="1"/>
            <a:r>
              <a:rPr lang="en-GB" sz="2200" dirty="0" smtClean="0">
                <a:solidFill>
                  <a:schemeClr val="bg1"/>
                </a:solidFill>
              </a:rPr>
              <a:t>Builders</a:t>
            </a:r>
          </a:p>
          <a:p>
            <a:pPr lvl="1"/>
            <a:r>
              <a:rPr lang="en-GB" sz="2200" dirty="0" smtClean="0">
                <a:solidFill>
                  <a:schemeClr val="bg1"/>
                </a:solidFill>
              </a:rPr>
              <a:t>Transporters</a:t>
            </a:r>
          </a:p>
          <a:p>
            <a:pPr lvl="1"/>
            <a:r>
              <a:rPr lang="en-GB" sz="2200" dirty="0" smtClean="0">
                <a:solidFill>
                  <a:schemeClr val="bg1"/>
                </a:solidFill>
              </a:rPr>
              <a:t>Unloaders of cargo</a:t>
            </a:r>
          </a:p>
          <a:p>
            <a:pPr lvl="1"/>
            <a:r>
              <a:rPr lang="en-GB" sz="2200" dirty="0">
                <a:solidFill>
                  <a:schemeClr val="bg1"/>
                </a:solidFill>
              </a:rPr>
              <a:t>Warehouse workers (</a:t>
            </a:r>
            <a:r>
              <a:rPr lang="en-GB" sz="2200" i="1" dirty="0" err="1" smtClean="0">
                <a:solidFill>
                  <a:schemeClr val="bg1"/>
                </a:solidFill>
              </a:rPr>
              <a:t>horraerii</a:t>
            </a:r>
            <a:r>
              <a:rPr lang="en-GB" sz="2200" dirty="0" smtClean="0">
                <a:solidFill>
                  <a:schemeClr val="bg1"/>
                </a:solidFill>
              </a:rPr>
              <a:t>)</a:t>
            </a:r>
          </a:p>
          <a:p>
            <a:pPr lvl="1"/>
            <a:endParaRPr lang="en-GB" sz="500" dirty="0">
              <a:solidFill>
                <a:schemeClr val="bg1"/>
              </a:solidFill>
            </a:endParaRPr>
          </a:p>
          <a:p>
            <a:r>
              <a:rPr lang="en-GB" sz="2400" dirty="0" smtClean="0">
                <a:solidFill>
                  <a:schemeClr val="bg1"/>
                </a:solidFill>
              </a:rPr>
              <a:t>Craftsmanship, baking, vending, etc.</a:t>
            </a:r>
          </a:p>
          <a:p>
            <a:endParaRPr lang="en-GB" sz="500" dirty="0">
              <a:solidFill>
                <a:schemeClr val="bg1"/>
              </a:solidFill>
            </a:endParaRPr>
          </a:p>
          <a:p>
            <a:r>
              <a:rPr lang="en-GB" sz="2400" dirty="0" smtClean="0">
                <a:solidFill>
                  <a:schemeClr val="bg1"/>
                </a:solidFill>
              </a:rPr>
              <a:t>Civil cases before tribunals normally took place from dawn until the fourth hour (c.9-10 am) – Mart. </a:t>
            </a:r>
            <a:r>
              <a:rPr lang="en-GB" sz="2400" i="1" dirty="0" smtClean="0">
                <a:solidFill>
                  <a:schemeClr val="bg1"/>
                </a:solidFill>
              </a:rPr>
              <a:t>Ep. </a:t>
            </a:r>
            <a:r>
              <a:rPr lang="en-GB" sz="2400" dirty="0" smtClean="0">
                <a:solidFill>
                  <a:schemeClr val="bg1"/>
                </a:solidFill>
              </a:rPr>
              <a:t>8.67.3 – but could go on till noon – </a:t>
            </a:r>
            <a:r>
              <a:rPr lang="en-GB" sz="2400" i="1" dirty="0" smtClean="0">
                <a:solidFill>
                  <a:schemeClr val="bg1"/>
                </a:solidFill>
              </a:rPr>
              <a:t>Twelve Tables </a:t>
            </a:r>
            <a:r>
              <a:rPr lang="en-GB" sz="2400" dirty="0" smtClean="0">
                <a:solidFill>
                  <a:schemeClr val="bg1"/>
                </a:solidFill>
              </a:rPr>
              <a:t>1.6.</a:t>
            </a:r>
            <a:endParaRPr lang="en-GB" sz="2400" dirty="0">
              <a:solidFill>
                <a:schemeClr val="bg1"/>
              </a:solidFill>
            </a:endParaRPr>
          </a:p>
        </p:txBody>
      </p:sp>
      <p:sp>
        <p:nvSpPr>
          <p:cNvPr id="6" name="Content Placeholder 3"/>
          <p:cNvSpPr>
            <a:spLocks noGrp="1"/>
          </p:cNvSpPr>
          <p:nvPr>
            <p:ph sz="half" idx="2"/>
          </p:nvPr>
        </p:nvSpPr>
        <p:spPr>
          <a:xfrm>
            <a:off x="5364088" y="4293095"/>
            <a:ext cx="3672408" cy="2561523"/>
          </a:xfrm>
        </p:spPr>
        <p:txBody>
          <a:bodyPr>
            <a:noAutofit/>
          </a:bodyPr>
          <a:lstStyle/>
          <a:p>
            <a:pPr marL="137160" indent="0">
              <a:buNone/>
            </a:pPr>
            <a:r>
              <a:rPr lang="en-GB" sz="1900" dirty="0">
                <a:solidFill>
                  <a:schemeClr val="bg1"/>
                </a:solidFill>
              </a:rPr>
              <a:t>“…if someone has contracted to build an insula, he should certainly not rush the work by gathering </a:t>
            </a:r>
            <a:r>
              <a:rPr lang="en-GB" sz="1900" i="1" dirty="0" err="1">
                <a:solidFill>
                  <a:schemeClr val="bg1"/>
                </a:solidFill>
              </a:rPr>
              <a:t>fabri</a:t>
            </a:r>
            <a:r>
              <a:rPr lang="en-GB" sz="1900" dirty="0">
                <a:solidFill>
                  <a:schemeClr val="bg1"/>
                </a:solidFill>
              </a:rPr>
              <a:t> from all over the place and bringing in large numbers of day </a:t>
            </a:r>
            <a:r>
              <a:rPr lang="en-GB" sz="1900" dirty="0" smtClean="0">
                <a:solidFill>
                  <a:schemeClr val="bg1"/>
                </a:solidFill>
              </a:rPr>
              <a:t>labourers…” </a:t>
            </a:r>
            <a:r>
              <a:rPr lang="en-GB" sz="1900" dirty="0">
                <a:solidFill>
                  <a:schemeClr val="bg1"/>
                </a:solidFill>
              </a:rPr>
              <a:t>– </a:t>
            </a:r>
            <a:r>
              <a:rPr lang="en-GB" sz="1900" b="1" i="1" dirty="0">
                <a:solidFill>
                  <a:schemeClr val="bg1"/>
                </a:solidFill>
              </a:rPr>
              <a:t>Digest</a:t>
            </a:r>
            <a:r>
              <a:rPr lang="en-GB" sz="1900" dirty="0">
                <a:solidFill>
                  <a:schemeClr val="bg1"/>
                </a:solidFill>
              </a:rPr>
              <a:t> 45.1.137.3.</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940152" y="1556791"/>
            <a:ext cx="2601815" cy="2277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5502922" y="3872210"/>
            <a:ext cx="3476273" cy="307777"/>
          </a:xfrm>
          <a:prstGeom prst="rect">
            <a:avLst/>
          </a:prstGeom>
        </p:spPr>
        <p:txBody>
          <a:bodyPr wrap="none">
            <a:spAutoFit/>
          </a:bodyPr>
          <a:lstStyle/>
          <a:p>
            <a:pPr marL="137160" indent="0">
              <a:buNone/>
            </a:pPr>
            <a:r>
              <a:rPr lang="en-GB" sz="1400" dirty="0">
                <a:solidFill>
                  <a:schemeClr val="bg1"/>
                </a:solidFill>
              </a:rPr>
              <a:t>Tomb of the </a:t>
            </a:r>
            <a:r>
              <a:rPr lang="en-GB" sz="1400" dirty="0" err="1">
                <a:solidFill>
                  <a:schemeClr val="bg1"/>
                </a:solidFill>
              </a:rPr>
              <a:t>Haterii</a:t>
            </a:r>
            <a:r>
              <a:rPr lang="en-GB" sz="1400" dirty="0">
                <a:solidFill>
                  <a:schemeClr val="bg1"/>
                </a:solidFill>
              </a:rPr>
              <a:t> – Vatican Museum.</a:t>
            </a:r>
          </a:p>
        </p:txBody>
      </p:sp>
    </p:spTree>
    <p:extLst>
      <p:ext uri="{BB962C8B-B14F-4D97-AF65-F5344CB8AC3E}">
        <p14:creationId xmlns:p14="http://schemas.microsoft.com/office/powerpoint/2010/main" val="22197473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1417638"/>
          </a:xfrm>
        </p:spPr>
        <p:txBody>
          <a:bodyPr/>
          <a:lstStyle/>
          <a:p>
            <a:r>
              <a:rPr lang="en-GB" dirty="0" smtClean="0">
                <a:solidFill>
                  <a:schemeClr val="bg1"/>
                </a:solidFill>
              </a:rPr>
              <a:t>Negotiating the city</a:t>
            </a:r>
            <a:endParaRPr lang="en-GB" dirty="0">
              <a:solidFill>
                <a:schemeClr val="bg1"/>
              </a:solidFill>
            </a:endParaRPr>
          </a:p>
        </p:txBody>
      </p:sp>
      <p:sp>
        <p:nvSpPr>
          <p:cNvPr id="3" name="Content Placeholder 2"/>
          <p:cNvSpPr>
            <a:spLocks noGrp="1"/>
          </p:cNvSpPr>
          <p:nvPr>
            <p:ph idx="1"/>
          </p:nvPr>
        </p:nvSpPr>
        <p:spPr>
          <a:xfrm>
            <a:off x="251520" y="1196752"/>
            <a:ext cx="8712968" cy="3600400"/>
          </a:xfrm>
        </p:spPr>
        <p:txBody>
          <a:bodyPr>
            <a:normAutofit fontScale="70000" lnSpcReduction="20000"/>
          </a:bodyPr>
          <a:lstStyle/>
          <a:p>
            <a:pPr>
              <a:buNone/>
            </a:pPr>
            <a:r>
              <a:rPr lang="en-GB" dirty="0" smtClean="0">
                <a:solidFill>
                  <a:schemeClr val="bg1"/>
                </a:solidFill>
              </a:rPr>
              <a:t>[</a:t>
            </a:r>
            <a:r>
              <a:rPr lang="en-GB" dirty="0" err="1" smtClean="0">
                <a:solidFill>
                  <a:schemeClr val="bg1"/>
                </a:solidFill>
              </a:rPr>
              <a:t>Syrus</a:t>
            </a:r>
            <a:r>
              <a:rPr lang="en-GB" dirty="0" smtClean="0">
                <a:solidFill>
                  <a:schemeClr val="bg1"/>
                </a:solidFill>
              </a:rPr>
              <a:t>]: You know that colonnade near the meat market, down that way?</a:t>
            </a:r>
          </a:p>
          <a:p>
            <a:pPr>
              <a:buNone/>
            </a:pPr>
            <a:r>
              <a:rPr lang="en-GB" dirty="0" smtClean="0">
                <a:solidFill>
                  <a:schemeClr val="bg1"/>
                </a:solidFill>
              </a:rPr>
              <a:t>[</a:t>
            </a:r>
            <a:r>
              <a:rPr lang="en-GB" i="1" dirty="0" err="1" smtClean="0">
                <a:solidFill>
                  <a:schemeClr val="bg1"/>
                </a:solidFill>
              </a:rPr>
              <a:t>Demea</a:t>
            </a:r>
            <a:r>
              <a:rPr lang="en-GB" dirty="0" smtClean="0">
                <a:solidFill>
                  <a:schemeClr val="bg1"/>
                </a:solidFill>
              </a:rPr>
              <a:t>] of course I do.</a:t>
            </a:r>
          </a:p>
          <a:p>
            <a:pPr>
              <a:buNone/>
            </a:pPr>
            <a:r>
              <a:rPr lang="en-GB" dirty="0" smtClean="0">
                <a:solidFill>
                  <a:schemeClr val="bg1"/>
                </a:solidFill>
              </a:rPr>
              <a:t>[S]: Go strait up the street past it. Then there’s a turning point going downhill; go strait down and you’ll see a temple on this side and next to it an ally –</a:t>
            </a:r>
          </a:p>
          <a:p>
            <a:pPr>
              <a:buNone/>
            </a:pPr>
            <a:r>
              <a:rPr lang="en-GB" dirty="0" smtClean="0">
                <a:solidFill>
                  <a:schemeClr val="bg1"/>
                </a:solidFill>
              </a:rPr>
              <a:t>[D] Which one?</a:t>
            </a:r>
          </a:p>
          <a:p>
            <a:pPr>
              <a:buNone/>
            </a:pPr>
            <a:r>
              <a:rPr lang="en-GB" dirty="0" smtClean="0">
                <a:solidFill>
                  <a:schemeClr val="bg1"/>
                </a:solidFill>
              </a:rPr>
              <a:t>[S] Where there is a big fig-tree.</a:t>
            </a:r>
          </a:p>
          <a:p>
            <a:pPr>
              <a:buNone/>
            </a:pPr>
            <a:r>
              <a:rPr lang="en-GB" dirty="0" smtClean="0">
                <a:solidFill>
                  <a:schemeClr val="bg1"/>
                </a:solidFill>
              </a:rPr>
              <a:t>[D] I know.</a:t>
            </a:r>
          </a:p>
          <a:p>
            <a:pPr>
              <a:buNone/>
            </a:pPr>
            <a:r>
              <a:rPr lang="en-GB" dirty="0" smtClean="0">
                <a:solidFill>
                  <a:schemeClr val="bg1"/>
                </a:solidFill>
              </a:rPr>
              <a:t>[S] Go on through it.</a:t>
            </a:r>
          </a:p>
          <a:p>
            <a:pPr>
              <a:buNone/>
            </a:pPr>
            <a:r>
              <a:rPr lang="en-GB" dirty="0" smtClean="0">
                <a:solidFill>
                  <a:schemeClr val="bg1"/>
                </a:solidFill>
              </a:rPr>
              <a:t>[D] That ally hasn’t got a way through.</a:t>
            </a:r>
          </a:p>
          <a:p>
            <a:pPr>
              <a:buNone/>
            </a:pPr>
            <a:r>
              <a:rPr lang="en-GB" dirty="0" smtClean="0">
                <a:solidFill>
                  <a:schemeClr val="bg1"/>
                </a:solidFill>
              </a:rPr>
              <a:t>[S] So it hasn’t. What a fool I am…</a:t>
            </a:r>
          </a:p>
          <a:p>
            <a:pPr>
              <a:buNone/>
            </a:pPr>
            <a:r>
              <a:rPr lang="en-GB" dirty="0" smtClean="0">
                <a:solidFill>
                  <a:schemeClr val="bg1"/>
                </a:solidFill>
              </a:rPr>
              <a:t>- </a:t>
            </a:r>
            <a:r>
              <a:rPr lang="en-GB" b="1" dirty="0" smtClean="0">
                <a:solidFill>
                  <a:schemeClr val="bg1"/>
                </a:solidFill>
              </a:rPr>
              <a:t>Terence </a:t>
            </a:r>
            <a:r>
              <a:rPr lang="en-GB" b="1" i="1" dirty="0" err="1" smtClean="0">
                <a:solidFill>
                  <a:schemeClr val="bg1"/>
                </a:solidFill>
              </a:rPr>
              <a:t>Adelphoe</a:t>
            </a:r>
            <a:r>
              <a:rPr lang="en-GB" b="1" i="1" dirty="0" smtClean="0">
                <a:solidFill>
                  <a:schemeClr val="bg1"/>
                </a:solidFill>
              </a:rPr>
              <a:t> </a:t>
            </a:r>
            <a:r>
              <a:rPr lang="en-GB" b="1" dirty="0" smtClean="0">
                <a:solidFill>
                  <a:schemeClr val="bg1"/>
                </a:solidFill>
              </a:rPr>
              <a:t>573 ff</a:t>
            </a:r>
            <a:r>
              <a:rPr lang="en-GB" dirty="0" smtClean="0">
                <a:solidFill>
                  <a:schemeClr val="bg1"/>
                </a:solidFill>
              </a:rPr>
              <a:t>.</a:t>
            </a:r>
            <a:r>
              <a:rPr lang="en-GB" i="1" dirty="0" smtClean="0">
                <a:solidFill>
                  <a:schemeClr val="bg1"/>
                </a:solidFill>
              </a:rPr>
              <a:t> </a:t>
            </a:r>
            <a:endParaRPr lang="en-GB" dirty="0">
              <a:solidFill>
                <a:schemeClr val="bg1"/>
              </a:solidFill>
            </a:endParaRPr>
          </a:p>
        </p:txBody>
      </p:sp>
      <p:sp>
        <p:nvSpPr>
          <p:cNvPr id="2" name="Rectangle 1"/>
          <p:cNvSpPr/>
          <p:nvPr/>
        </p:nvSpPr>
        <p:spPr>
          <a:xfrm>
            <a:off x="193846" y="4797152"/>
            <a:ext cx="8712968" cy="1938992"/>
          </a:xfrm>
          <a:prstGeom prst="rect">
            <a:avLst/>
          </a:prstGeom>
        </p:spPr>
        <p:txBody>
          <a:bodyPr wrap="square">
            <a:spAutoFit/>
          </a:bodyPr>
          <a:lstStyle/>
          <a:p>
            <a:r>
              <a:rPr lang="en-GB" sz="2000" dirty="0">
                <a:solidFill>
                  <a:schemeClr val="bg1"/>
                </a:solidFill>
              </a:rPr>
              <a:t>“When the </a:t>
            </a:r>
            <a:r>
              <a:rPr lang="en-GB" sz="2000" dirty="0" err="1" smtClean="0">
                <a:solidFill>
                  <a:schemeClr val="bg1"/>
                </a:solidFill>
              </a:rPr>
              <a:t>Vespasiani</a:t>
            </a:r>
            <a:r>
              <a:rPr lang="en-GB" sz="2000" dirty="0" smtClean="0">
                <a:solidFill>
                  <a:schemeClr val="bg1"/>
                </a:solidFill>
              </a:rPr>
              <a:t> </a:t>
            </a:r>
            <a:r>
              <a:rPr lang="en-GB" sz="2000" dirty="0">
                <a:solidFill>
                  <a:schemeClr val="bg1"/>
                </a:solidFill>
              </a:rPr>
              <a:t>were </a:t>
            </a:r>
            <a:r>
              <a:rPr lang="en-GB" sz="2000" dirty="0" smtClean="0">
                <a:solidFill>
                  <a:schemeClr val="bg1"/>
                </a:solidFill>
              </a:rPr>
              <a:t>Emperors </a:t>
            </a:r>
            <a:r>
              <a:rPr lang="en-GB" sz="2000" dirty="0">
                <a:solidFill>
                  <a:schemeClr val="bg1"/>
                </a:solidFill>
              </a:rPr>
              <a:t>and Censors in the year of the building of the </a:t>
            </a:r>
            <a:r>
              <a:rPr lang="en-GB" sz="2000" dirty="0" smtClean="0">
                <a:solidFill>
                  <a:schemeClr val="bg1"/>
                </a:solidFill>
              </a:rPr>
              <a:t>city, </a:t>
            </a:r>
            <a:r>
              <a:rPr lang="en-GB" sz="2000" dirty="0">
                <a:solidFill>
                  <a:schemeClr val="bg1"/>
                </a:solidFill>
              </a:rPr>
              <a:t>826 [AD 73], the circumference of the walls which surrounded it was </a:t>
            </a:r>
            <a:r>
              <a:rPr lang="en-GB" sz="2000" dirty="0" smtClean="0">
                <a:solidFill>
                  <a:schemeClr val="bg1"/>
                </a:solidFill>
              </a:rPr>
              <a:t>thirteen miles </a:t>
            </a:r>
            <a:r>
              <a:rPr lang="en-GB" sz="2000" dirty="0">
                <a:solidFill>
                  <a:schemeClr val="bg1"/>
                </a:solidFill>
              </a:rPr>
              <a:t>and </a:t>
            </a:r>
            <a:r>
              <a:rPr lang="en-GB" sz="2000" dirty="0" smtClean="0">
                <a:solidFill>
                  <a:schemeClr val="bg1"/>
                </a:solidFill>
              </a:rPr>
              <a:t>two-fifths. </a:t>
            </a:r>
            <a:r>
              <a:rPr lang="en-GB" sz="2000" dirty="0">
                <a:solidFill>
                  <a:schemeClr val="bg1"/>
                </a:solidFill>
              </a:rPr>
              <a:t>Surrounding as it does the Seven Hills, the city is divided into fourteen districts, with 265 crossroads under the guardianship of the </a:t>
            </a:r>
            <a:r>
              <a:rPr lang="en-GB" sz="2000" i="1" dirty="0" err="1">
                <a:solidFill>
                  <a:schemeClr val="bg1"/>
                </a:solidFill>
              </a:rPr>
              <a:t>Lares</a:t>
            </a:r>
            <a:r>
              <a:rPr lang="en-GB" sz="2000" dirty="0">
                <a:solidFill>
                  <a:schemeClr val="bg1"/>
                </a:solidFill>
              </a:rPr>
              <a:t> [</a:t>
            </a:r>
            <a:r>
              <a:rPr lang="en-GB" sz="2000" i="1" dirty="0">
                <a:solidFill>
                  <a:schemeClr val="bg1"/>
                </a:solidFill>
              </a:rPr>
              <a:t>i.e., </a:t>
            </a:r>
            <a:r>
              <a:rPr lang="en-GB" sz="2000" dirty="0">
                <a:solidFill>
                  <a:schemeClr val="bg1"/>
                </a:solidFill>
              </a:rPr>
              <a:t>a little shrine to the </a:t>
            </a:r>
            <a:r>
              <a:rPr lang="en-GB" sz="2000" i="1" dirty="0" err="1">
                <a:solidFill>
                  <a:schemeClr val="bg1"/>
                </a:solidFill>
              </a:rPr>
              <a:t>Lares</a:t>
            </a:r>
            <a:r>
              <a:rPr lang="en-GB" sz="2000" dirty="0">
                <a:solidFill>
                  <a:schemeClr val="bg1"/>
                </a:solidFill>
              </a:rPr>
              <a:t> would stand at each crossing].” </a:t>
            </a:r>
            <a:r>
              <a:rPr lang="en-GB" sz="2000" b="1" dirty="0">
                <a:solidFill>
                  <a:schemeClr val="bg1"/>
                </a:solidFill>
              </a:rPr>
              <a:t>Pliny </a:t>
            </a:r>
            <a:r>
              <a:rPr lang="en-GB" sz="2000" b="1" i="1" dirty="0">
                <a:solidFill>
                  <a:schemeClr val="bg1"/>
                </a:solidFill>
              </a:rPr>
              <a:t>NH </a:t>
            </a:r>
            <a:r>
              <a:rPr lang="en-GB" sz="2000" b="1" dirty="0">
                <a:solidFill>
                  <a:schemeClr val="bg1"/>
                </a:solidFill>
              </a:rPr>
              <a:t>3.5.66</a:t>
            </a:r>
            <a:r>
              <a:rPr lang="en-GB" sz="2000" dirty="0">
                <a:solidFill>
                  <a:schemeClr val="bg1"/>
                </a:solidFill>
              </a:rPr>
              <a:t>.</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2636912"/>
            <a:ext cx="2501344" cy="1988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8636594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417638"/>
          </a:xfrm>
        </p:spPr>
        <p:txBody>
          <a:bodyPr>
            <a:noAutofit/>
          </a:bodyPr>
          <a:lstStyle/>
          <a:p>
            <a:r>
              <a:rPr lang="en-GB" sz="3600" dirty="0" smtClean="0">
                <a:solidFill>
                  <a:schemeClr val="bg1"/>
                </a:solidFill>
              </a:rPr>
              <a:t>Getting </a:t>
            </a:r>
            <a:r>
              <a:rPr lang="en-GB" sz="3600" dirty="0">
                <a:solidFill>
                  <a:schemeClr val="bg1"/>
                </a:solidFill>
              </a:rPr>
              <a:t>c</a:t>
            </a:r>
            <a:r>
              <a:rPr lang="en-GB" sz="3600" dirty="0" smtClean="0">
                <a:solidFill>
                  <a:schemeClr val="bg1"/>
                </a:solidFill>
              </a:rPr>
              <a:t>aught </a:t>
            </a:r>
            <a:r>
              <a:rPr lang="en-GB" sz="3600" dirty="0">
                <a:solidFill>
                  <a:schemeClr val="bg1"/>
                </a:solidFill>
              </a:rPr>
              <a:t>s</a:t>
            </a:r>
            <a:r>
              <a:rPr lang="en-GB" sz="3600" dirty="0" smtClean="0">
                <a:solidFill>
                  <a:schemeClr val="bg1"/>
                </a:solidFill>
              </a:rPr>
              <a:t>hort: going to the loo</a:t>
            </a:r>
            <a:endParaRPr lang="en-GB" sz="3600" dirty="0">
              <a:solidFill>
                <a:schemeClr val="bg1"/>
              </a:solidFill>
            </a:endParaRPr>
          </a:p>
        </p:txBody>
      </p:sp>
      <p:sp>
        <p:nvSpPr>
          <p:cNvPr id="5" name="Rectangle 4"/>
          <p:cNvSpPr/>
          <p:nvPr/>
        </p:nvSpPr>
        <p:spPr>
          <a:xfrm>
            <a:off x="107504" y="6095037"/>
            <a:ext cx="3960440" cy="646331"/>
          </a:xfrm>
          <a:prstGeom prst="rect">
            <a:avLst/>
          </a:prstGeom>
        </p:spPr>
        <p:txBody>
          <a:bodyPr wrap="square">
            <a:spAutoFit/>
          </a:bodyPr>
          <a:lstStyle/>
          <a:p>
            <a:r>
              <a:rPr lang="en-GB" b="1" dirty="0">
                <a:solidFill>
                  <a:schemeClr val="bg1"/>
                </a:solidFill>
              </a:rPr>
              <a:t>Ruin of a second-century public toilet in Roman Ostia</a:t>
            </a:r>
          </a:p>
        </p:txBody>
      </p:sp>
      <p:pic>
        <p:nvPicPr>
          <p:cNvPr id="6" name="Picture 5"/>
          <p:cNvPicPr>
            <a:picLocks noChangeAspect="1"/>
          </p:cNvPicPr>
          <p:nvPr/>
        </p:nvPicPr>
        <p:blipFill>
          <a:blip r:embed="rId2"/>
          <a:stretch>
            <a:fillRect/>
          </a:stretch>
        </p:blipFill>
        <p:spPr>
          <a:xfrm>
            <a:off x="251520" y="2132856"/>
            <a:ext cx="3850819" cy="3850819"/>
          </a:xfrm>
          <a:prstGeom prst="rect">
            <a:avLst/>
          </a:prstGeom>
        </p:spPr>
      </p:pic>
      <p:sp>
        <p:nvSpPr>
          <p:cNvPr id="10" name="Content Placeholder 2"/>
          <p:cNvSpPr>
            <a:spLocks noGrp="1"/>
          </p:cNvSpPr>
          <p:nvPr>
            <p:ph idx="1"/>
          </p:nvPr>
        </p:nvSpPr>
        <p:spPr>
          <a:xfrm>
            <a:off x="4114360" y="2060848"/>
            <a:ext cx="4968552" cy="4797152"/>
          </a:xfrm>
        </p:spPr>
        <p:txBody>
          <a:bodyPr>
            <a:normAutofit/>
          </a:bodyPr>
          <a:lstStyle/>
          <a:p>
            <a:r>
              <a:rPr lang="en-GB" sz="2400" dirty="0" smtClean="0">
                <a:solidFill>
                  <a:schemeClr val="bg1"/>
                </a:solidFill>
              </a:rPr>
              <a:t>Jars left in certain locations for the purposes of urination – collected by fullers: </a:t>
            </a:r>
          </a:p>
          <a:p>
            <a:pPr lvl="1"/>
            <a:r>
              <a:rPr lang="en-GB" sz="2200" dirty="0" smtClean="0">
                <a:solidFill>
                  <a:schemeClr val="bg1"/>
                </a:solidFill>
              </a:rPr>
              <a:t>When Titus found fault with him for contriving a tax upon public conveniences, he held a piece of money from the first payment to his son's nose, asking whether its odour was offensive to him. When Titus said "No," he replied, "Yet it comes from urine." – </a:t>
            </a:r>
            <a:r>
              <a:rPr lang="en-GB" sz="2200" b="1" dirty="0" smtClean="0">
                <a:solidFill>
                  <a:schemeClr val="bg1"/>
                </a:solidFill>
              </a:rPr>
              <a:t>Suet. </a:t>
            </a:r>
            <a:r>
              <a:rPr lang="en-GB" sz="2200" b="1" i="1" dirty="0" smtClean="0">
                <a:solidFill>
                  <a:schemeClr val="bg1"/>
                </a:solidFill>
              </a:rPr>
              <a:t>Div. Vesp</a:t>
            </a:r>
            <a:r>
              <a:rPr lang="en-GB" sz="2200" b="1" dirty="0" smtClean="0">
                <a:solidFill>
                  <a:schemeClr val="bg1"/>
                </a:solidFill>
              </a:rPr>
              <a:t>. 23.3</a:t>
            </a:r>
            <a:r>
              <a:rPr lang="en-GB" sz="2200" dirty="0" smtClean="0">
                <a:solidFill>
                  <a:schemeClr val="bg1"/>
                </a:solidFill>
              </a:rPr>
              <a:t>.</a:t>
            </a:r>
            <a:endParaRPr lang="en-GB" sz="2200" dirty="0">
              <a:solidFill>
                <a:schemeClr val="bg1"/>
              </a:solidFill>
            </a:endParaRPr>
          </a:p>
        </p:txBody>
      </p:sp>
      <p:sp>
        <p:nvSpPr>
          <p:cNvPr id="11" name="Rectangle 10"/>
          <p:cNvSpPr/>
          <p:nvPr/>
        </p:nvSpPr>
        <p:spPr>
          <a:xfrm>
            <a:off x="78163" y="4808977"/>
            <a:ext cx="8928992" cy="1938992"/>
          </a:xfrm>
          <a:prstGeom prst="rect">
            <a:avLst/>
          </a:prstGeom>
          <a:solidFill>
            <a:srgbClr val="FFFF00"/>
          </a:solidFill>
        </p:spPr>
        <p:txBody>
          <a:bodyPr wrap="square">
            <a:spAutoFit/>
          </a:bodyPr>
          <a:lstStyle/>
          <a:p>
            <a:r>
              <a:rPr lang="en-GB" sz="2000" dirty="0">
                <a:solidFill>
                  <a:schemeClr val="bg1"/>
                </a:solidFill>
              </a:rPr>
              <a:t>“Where anything is thrown down or poured out from anywhere upon a place where persons are in the habit of passing or standing, I will grant an action against the party who lives there for twofold the amount of damage occasioned or done. If it is alleged that a freeman has been killed by a blow from anything that fell, I will grant an action for fifty aurei.” – </a:t>
            </a:r>
            <a:r>
              <a:rPr lang="en-GB" sz="2000" b="1" i="1" dirty="0">
                <a:solidFill>
                  <a:schemeClr val="bg1"/>
                </a:solidFill>
              </a:rPr>
              <a:t>Digest</a:t>
            </a:r>
            <a:r>
              <a:rPr lang="en-GB" sz="2000" b="1" dirty="0">
                <a:solidFill>
                  <a:schemeClr val="bg1"/>
                </a:solidFill>
              </a:rPr>
              <a:t> 9.3.1 </a:t>
            </a:r>
            <a:r>
              <a:rPr lang="en-GB" sz="2000" dirty="0">
                <a:solidFill>
                  <a:schemeClr val="bg1"/>
                </a:solidFill>
              </a:rPr>
              <a:t>(Ulpian).</a:t>
            </a:r>
          </a:p>
        </p:txBody>
      </p:sp>
      <p:sp>
        <p:nvSpPr>
          <p:cNvPr id="12" name="Rectangle 11"/>
          <p:cNvSpPr/>
          <p:nvPr/>
        </p:nvSpPr>
        <p:spPr>
          <a:xfrm>
            <a:off x="78163" y="2126255"/>
            <a:ext cx="4770276" cy="2492990"/>
          </a:xfrm>
          <a:prstGeom prst="rect">
            <a:avLst/>
          </a:prstGeom>
          <a:solidFill>
            <a:srgbClr val="FFC000"/>
          </a:solidFill>
        </p:spPr>
        <p:txBody>
          <a:bodyPr wrap="square">
            <a:spAutoFit/>
          </a:bodyPr>
          <a:lstStyle/>
          <a:p>
            <a:r>
              <a:rPr lang="en-GB" sz="2600" b="1" dirty="0">
                <a:solidFill>
                  <a:schemeClr val="bg1"/>
                </a:solidFill>
              </a:rPr>
              <a:t>Pompeii (VIII.7.6 </a:t>
            </a:r>
            <a:r>
              <a:rPr lang="en-GB" sz="2600" b="1" dirty="0" smtClean="0">
                <a:solidFill>
                  <a:schemeClr val="bg1"/>
                </a:solidFill>
              </a:rPr>
              <a:t>- Inn </a:t>
            </a:r>
            <a:r>
              <a:rPr lang="en-GB" sz="2600" b="1" dirty="0">
                <a:solidFill>
                  <a:schemeClr val="bg1"/>
                </a:solidFill>
              </a:rPr>
              <a:t>of the </a:t>
            </a:r>
            <a:r>
              <a:rPr lang="en-GB" sz="2600" b="1" dirty="0" err="1">
                <a:solidFill>
                  <a:schemeClr val="bg1"/>
                </a:solidFill>
              </a:rPr>
              <a:t>Muledrivers</a:t>
            </a:r>
            <a:r>
              <a:rPr lang="en-GB" sz="2600" b="1" dirty="0">
                <a:solidFill>
                  <a:schemeClr val="bg1"/>
                </a:solidFill>
              </a:rPr>
              <a:t>; left of the </a:t>
            </a:r>
            <a:r>
              <a:rPr lang="en-GB" sz="2600" b="1" dirty="0" smtClean="0">
                <a:solidFill>
                  <a:schemeClr val="bg1"/>
                </a:solidFill>
              </a:rPr>
              <a:t>door)</a:t>
            </a:r>
            <a:endParaRPr lang="en-GB" sz="2600" b="1" dirty="0">
              <a:solidFill>
                <a:schemeClr val="bg1"/>
              </a:solidFill>
            </a:endParaRPr>
          </a:p>
          <a:p>
            <a:r>
              <a:rPr lang="en-GB" sz="2600" dirty="0" smtClean="0">
                <a:solidFill>
                  <a:schemeClr val="bg1"/>
                </a:solidFill>
              </a:rPr>
              <a:t>‘We </a:t>
            </a:r>
            <a:r>
              <a:rPr lang="en-GB" sz="2600" dirty="0">
                <a:solidFill>
                  <a:schemeClr val="bg1"/>
                </a:solidFill>
              </a:rPr>
              <a:t>have wet the bed, host.  I confess we have done wrong.  If you want to know why, there was no chamber </a:t>
            </a:r>
            <a:r>
              <a:rPr lang="en-GB" sz="2600" dirty="0" smtClean="0">
                <a:solidFill>
                  <a:schemeClr val="bg1"/>
                </a:solidFill>
              </a:rPr>
              <a:t>pot.’</a:t>
            </a:r>
            <a:endParaRPr lang="en-GB" sz="2600" dirty="0">
              <a:solidFill>
                <a:schemeClr val="bg1"/>
              </a:solidFill>
            </a:endParaRPr>
          </a:p>
        </p:txBody>
      </p:sp>
      <p:sp>
        <p:nvSpPr>
          <p:cNvPr id="13" name="Content Placeholder 2"/>
          <p:cNvSpPr txBox="1">
            <a:spLocks/>
          </p:cNvSpPr>
          <p:nvPr/>
        </p:nvSpPr>
        <p:spPr>
          <a:xfrm>
            <a:off x="4794756" y="2154640"/>
            <a:ext cx="4256411" cy="1944216"/>
          </a:xfrm>
          <a:prstGeom prst="rect">
            <a:avLst/>
          </a:prstGeom>
          <a:solidFill>
            <a:srgbClr val="FFC000"/>
          </a:solidFill>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Herculaneum (on the exterior wall of a house)</a:t>
            </a:r>
          </a:p>
          <a:p>
            <a:pPr marL="137160" indent="0">
              <a:buFont typeface="Wingdings 2"/>
              <a:buNone/>
            </a:pPr>
            <a:r>
              <a:rPr lang="en-GB" dirty="0" smtClean="0">
                <a:solidFill>
                  <a:schemeClr val="bg1"/>
                </a:solidFill>
              </a:rPr>
              <a:t>‘</a:t>
            </a:r>
            <a:r>
              <a:rPr lang="en-GB" dirty="0" err="1" smtClean="0">
                <a:solidFill>
                  <a:schemeClr val="bg1"/>
                </a:solidFill>
              </a:rPr>
              <a:t>Apollinaris</a:t>
            </a:r>
            <a:r>
              <a:rPr lang="en-GB" dirty="0" smtClean="0">
                <a:solidFill>
                  <a:schemeClr val="bg1"/>
                </a:solidFill>
              </a:rPr>
              <a:t>, the doctor of the emperor Titus, crapped well here.’</a:t>
            </a:r>
            <a:endParaRPr lang="en-GB" dirty="0">
              <a:solidFill>
                <a:schemeClr val="bg1"/>
              </a:solidFill>
            </a:endParaRPr>
          </a:p>
        </p:txBody>
      </p:sp>
      <p:sp>
        <p:nvSpPr>
          <p:cNvPr id="15" name="Content Placeholder 2"/>
          <p:cNvSpPr txBox="1">
            <a:spLocks/>
          </p:cNvSpPr>
          <p:nvPr/>
        </p:nvSpPr>
        <p:spPr>
          <a:xfrm>
            <a:off x="107505" y="1196752"/>
            <a:ext cx="8914320" cy="511260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dirty="0" smtClean="0">
                <a:solidFill>
                  <a:schemeClr val="bg1"/>
                </a:solidFill>
              </a:rPr>
              <a:t>No obligation to connect private house to public sewer – curatores vivarium </a:t>
            </a:r>
            <a:r>
              <a:rPr lang="en-GB" sz="2400" dirty="0" err="1" smtClean="0">
                <a:solidFill>
                  <a:schemeClr val="bg1"/>
                </a:solidFill>
              </a:rPr>
              <a:t>publicarum</a:t>
            </a:r>
            <a:r>
              <a:rPr lang="en-GB" sz="2400" dirty="0" smtClean="0">
                <a:solidFill>
                  <a:schemeClr val="bg1"/>
                </a:solidFill>
              </a:rPr>
              <a:t> (</a:t>
            </a:r>
            <a:r>
              <a:rPr lang="en-GB" sz="2400" i="1" dirty="0" smtClean="0">
                <a:solidFill>
                  <a:schemeClr val="bg1"/>
                </a:solidFill>
              </a:rPr>
              <a:t>Digest</a:t>
            </a:r>
            <a:r>
              <a:rPr lang="en-GB" sz="2400" dirty="0" smtClean="0">
                <a:solidFill>
                  <a:schemeClr val="bg1"/>
                </a:solidFill>
              </a:rPr>
              <a:t> 43.32.2). </a:t>
            </a:r>
          </a:p>
          <a:p>
            <a:endParaRPr lang="en-GB" dirty="0"/>
          </a:p>
        </p:txBody>
      </p:sp>
      <p:sp>
        <p:nvSpPr>
          <p:cNvPr id="16" name="Content Placeholder 3"/>
          <p:cNvSpPr txBox="1">
            <a:spLocks/>
          </p:cNvSpPr>
          <p:nvPr/>
        </p:nvSpPr>
        <p:spPr>
          <a:xfrm>
            <a:off x="457200" y="1600200"/>
            <a:ext cx="8229600" cy="4925144"/>
          </a:xfrm>
          <a:prstGeom prst="rect">
            <a:avLst/>
          </a:prstGeom>
          <a:solidFill>
            <a:schemeClr val="tx2">
              <a:lumMod val="75000"/>
            </a:schemeClr>
          </a:solidFill>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mtClean="0">
                <a:solidFill>
                  <a:schemeClr val="bg1"/>
                </a:solidFill>
              </a:rPr>
              <a:t>‘For example, there was lately in a training-school for wild-beast gladiators a German, who was making ready for the morning exhibition; he withdrew in order to relieve himself, – the only thing which he was allowed to do in secret and without the presence of a guard. While so engaged, he seized the stick of wood, tipped with a sponge, which was devoted to the vilest uses, and stuffed it, just as it was, down his throat; thus he blocked up his windpipe, and choked the breath from his body. That was truly to insult death!’ – </a:t>
            </a:r>
            <a:r>
              <a:rPr lang="en-GB" b="1" smtClean="0">
                <a:solidFill>
                  <a:schemeClr val="bg1"/>
                </a:solidFill>
              </a:rPr>
              <a:t>Seneca</a:t>
            </a:r>
            <a:r>
              <a:rPr lang="en-GB" b="1" i="1" smtClean="0">
                <a:solidFill>
                  <a:schemeClr val="bg1"/>
                </a:solidFill>
              </a:rPr>
              <a:t> Epistles </a:t>
            </a:r>
            <a:r>
              <a:rPr lang="en-GB" b="1" smtClean="0">
                <a:solidFill>
                  <a:schemeClr val="bg1"/>
                </a:solidFill>
              </a:rPr>
              <a:t>70.20.</a:t>
            </a:r>
            <a:endParaRPr lang="en-GB" b="1" dirty="0">
              <a:solidFill>
                <a:schemeClr val="bg1"/>
              </a:solidFill>
            </a:endParaRPr>
          </a:p>
        </p:txBody>
      </p:sp>
    </p:spTree>
    <p:extLst>
      <p:ext uri="{BB962C8B-B14F-4D97-AF65-F5344CB8AC3E}">
        <p14:creationId xmlns:p14="http://schemas.microsoft.com/office/powerpoint/2010/main" val="36527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fltVal val="0"/>
                                          </p:val>
                                        </p:tav>
                                        <p:tav tm="100000">
                                          <p:val>
                                            <p:strVal val="#ppt_w"/>
                                          </p:val>
                                        </p:tav>
                                      </p:tavLst>
                                    </p:anim>
                                    <p:anim calcmode="lin" valueType="num">
                                      <p:cBhvr>
                                        <p:cTn id="8" dur="1000" fill="hold"/>
                                        <p:tgtEl>
                                          <p:spTgt spid="11"/>
                                        </p:tgtEl>
                                        <p:attrNameLst>
                                          <p:attrName>ppt_h</p:attrName>
                                        </p:attrNameLst>
                                      </p:cBhvr>
                                      <p:tavLst>
                                        <p:tav tm="0">
                                          <p:val>
                                            <p:fltVal val="0"/>
                                          </p:val>
                                        </p:tav>
                                        <p:tav tm="100000">
                                          <p:val>
                                            <p:strVal val="#ppt_h"/>
                                          </p:val>
                                        </p:tav>
                                      </p:tavLst>
                                    </p:anim>
                                    <p:anim calcmode="lin" valueType="num">
                                      <p:cBhvr>
                                        <p:cTn id="9" dur="1000" fill="hold"/>
                                        <p:tgtEl>
                                          <p:spTgt spid="11"/>
                                        </p:tgtEl>
                                        <p:attrNameLst>
                                          <p:attrName>style.rotation</p:attrName>
                                        </p:attrNameLst>
                                      </p:cBhvr>
                                      <p:tavLst>
                                        <p:tav tm="0">
                                          <p:val>
                                            <p:fltVal val="90"/>
                                          </p:val>
                                        </p:tav>
                                        <p:tav tm="100000">
                                          <p:val>
                                            <p:fltVal val="0"/>
                                          </p:val>
                                        </p:tav>
                                      </p:tavLst>
                                    </p:anim>
                                    <p:animEffect transition="in" filter="fade">
                                      <p:cBhvr>
                                        <p:cTn id="10" dur="10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1000"/>
                                        <p:tgtEl>
                                          <p:spTgt spid="12"/>
                                        </p:tgtEl>
                                      </p:cBhvr>
                                    </p:animEffect>
                                    <p:anim calcmode="lin" valueType="num">
                                      <p:cBhvr>
                                        <p:cTn id="16" dur="1000" fill="hold"/>
                                        <p:tgtEl>
                                          <p:spTgt spid="12"/>
                                        </p:tgtEl>
                                        <p:attrNameLst>
                                          <p:attrName>ppt_x</p:attrName>
                                        </p:attrNameLst>
                                      </p:cBhvr>
                                      <p:tavLst>
                                        <p:tav tm="0">
                                          <p:val>
                                            <p:strVal val="#ppt_x"/>
                                          </p:val>
                                        </p:tav>
                                        <p:tav tm="100000">
                                          <p:val>
                                            <p:strVal val="#ppt_x"/>
                                          </p:val>
                                        </p:tav>
                                      </p:tavLst>
                                    </p:anim>
                                    <p:anim calcmode="lin" valueType="num">
                                      <p:cBhvr>
                                        <p:cTn id="17" dur="1000" fill="hold"/>
                                        <p:tgtEl>
                                          <p:spTgt spid="12"/>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1000"/>
                                        <p:tgtEl>
                                          <p:spTgt spid="13"/>
                                        </p:tgtEl>
                                      </p:cBhvr>
                                    </p:animEffect>
                                    <p:anim calcmode="lin" valueType="num">
                                      <p:cBhvr>
                                        <p:cTn id="21" dur="1000" fill="hold"/>
                                        <p:tgtEl>
                                          <p:spTgt spid="13"/>
                                        </p:tgtEl>
                                        <p:attrNameLst>
                                          <p:attrName>ppt_x</p:attrName>
                                        </p:attrNameLst>
                                      </p:cBhvr>
                                      <p:tavLst>
                                        <p:tav tm="0">
                                          <p:val>
                                            <p:strVal val="#ppt_x"/>
                                          </p:val>
                                        </p:tav>
                                        <p:tav tm="100000">
                                          <p:val>
                                            <p:strVal val="#ppt_x"/>
                                          </p:val>
                                        </p:tav>
                                      </p:tavLst>
                                    </p:anim>
                                    <p:anim calcmode="lin" valueType="num">
                                      <p:cBhvr>
                                        <p:cTn id="2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circle(in)">
                                      <p:cBhvr>
                                        <p:cTn id="27"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animBg="1"/>
      <p:bldP spid="13" grpId="0" animBg="1"/>
      <p:bldP spid="1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Early to Mid-Afternoon</a:t>
            </a:r>
            <a:endParaRPr lang="en-GB" dirty="0">
              <a:solidFill>
                <a:schemeClr val="bg1"/>
              </a:solidFill>
            </a:endParaRPr>
          </a:p>
        </p:txBody>
      </p:sp>
      <p:sp>
        <p:nvSpPr>
          <p:cNvPr id="4" name="Content Placeholder 3"/>
          <p:cNvSpPr>
            <a:spLocks noGrp="1"/>
          </p:cNvSpPr>
          <p:nvPr>
            <p:ph sz="half" idx="1"/>
          </p:nvPr>
        </p:nvSpPr>
        <p:spPr>
          <a:xfrm>
            <a:off x="107504" y="1600200"/>
            <a:ext cx="4968552" cy="5141168"/>
          </a:xfrm>
        </p:spPr>
        <p:txBody>
          <a:bodyPr>
            <a:normAutofit fontScale="92500"/>
          </a:bodyPr>
          <a:lstStyle/>
          <a:p>
            <a:r>
              <a:rPr lang="en-GB" dirty="0" smtClean="0">
                <a:solidFill>
                  <a:schemeClr val="bg1"/>
                </a:solidFill>
              </a:rPr>
              <a:t>Finishing working around noon or just after – eat light lunch.</a:t>
            </a:r>
          </a:p>
          <a:p>
            <a:endParaRPr lang="en-GB" sz="1100" dirty="0" smtClean="0">
              <a:solidFill>
                <a:schemeClr val="bg1"/>
              </a:solidFill>
            </a:endParaRPr>
          </a:p>
          <a:p>
            <a:r>
              <a:rPr lang="en-GB" dirty="0" smtClean="0">
                <a:solidFill>
                  <a:schemeClr val="bg1"/>
                </a:solidFill>
              </a:rPr>
              <a:t>Bathing and “sporting activities” </a:t>
            </a:r>
            <a:r>
              <a:rPr lang="en-GB" dirty="0">
                <a:solidFill>
                  <a:schemeClr val="bg1"/>
                </a:solidFill>
              </a:rPr>
              <a:t>normally began at the 8th hour (c. </a:t>
            </a:r>
            <a:r>
              <a:rPr lang="en-GB" dirty="0" smtClean="0">
                <a:solidFill>
                  <a:schemeClr val="bg1"/>
                </a:solidFill>
              </a:rPr>
              <a:t>1.30-2.30 </a:t>
            </a:r>
            <a:r>
              <a:rPr lang="en-GB" dirty="0">
                <a:solidFill>
                  <a:schemeClr val="bg1"/>
                </a:solidFill>
              </a:rPr>
              <a:t>pm</a:t>
            </a:r>
            <a:r>
              <a:rPr lang="en-GB" dirty="0" smtClean="0">
                <a:solidFill>
                  <a:schemeClr val="bg1"/>
                </a:solidFill>
              </a:rPr>
              <a:t>).</a:t>
            </a:r>
          </a:p>
          <a:p>
            <a:endParaRPr lang="en-GB" sz="1100" dirty="0">
              <a:solidFill>
                <a:schemeClr val="bg1"/>
              </a:solidFill>
            </a:endParaRPr>
          </a:p>
          <a:p>
            <a:r>
              <a:rPr lang="en-GB" dirty="0">
                <a:solidFill>
                  <a:schemeClr val="bg1"/>
                </a:solidFill>
              </a:rPr>
              <a:t>There was 170 small baths (</a:t>
            </a:r>
            <a:r>
              <a:rPr lang="en-GB" i="1" dirty="0" err="1">
                <a:solidFill>
                  <a:schemeClr val="bg1"/>
                </a:solidFill>
              </a:rPr>
              <a:t>balneae</a:t>
            </a:r>
            <a:r>
              <a:rPr lang="en-GB" dirty="0">
                <a:solidFill>
                  <a:schemeClr val="bg1"/>
                </a:solidFill>
              </a:rPr>
              <a:t>) in Rome in Agrippa’s census of 33 BC and 856 by late antique period – </a:t>
            </a:r>
            <a:r>
              <a:rPr lang="en-GB" i="1" dirty="0" err="1">
                <a:solidFill>
                  <a:schemeClr val="bg1"/>
                </a:solidFill>
              </a:rPr>
              <a:t>Notitia</a:t>
            </a:r>
            <a:r>
              <a:rPr lang="en-GB" i="1" dirty="0">
                <a:solidFill>
                  <a:schemeClr val="bg1"/>
                </a:solidFill>
              </a:rPr>
              <a:t> Urbis </a:t>
            </a:r>
            <a:r>
              <a:rPr lang="en-GB" i="1" dirty="0" err="1">
                <a:solidFill>
                  <a:schemeClr val="bg1"/>
                </a:solidFill>
              </a:rPr>
              <a:t>Regionum</a:t>
            </a:r>
            <a:r>
              <a:rPr lang="en-GB" dirty="0">
                <a:solidFill>
                  <a:schemeClr val="bg1"/>
                </a:solidFill>
              </a:rPr>
              <a:t>.</a:t>
            </a:r>
          </a:p>
          <a:p>
            <a:endParaRPr lang="en-GB" dirty="0" smtClean="0">
              <a:solidFill>
                <a:schemeClr val="bg1"/>
              </a:solidFill>
            </a:endParaRPr>
          </a:p>
          <a:p>
            <a:endParaRPr lang="en-GB" sz="1300" dirty="0">
              <a:solidFill>
                <a:schemeClr val="bg1"/>
              </a:solidFill>
            </a:endParaRPr>
          </a:p>
          <a:p>
            <a:endParaRPr lang="en-GB" dirty="0">
              <a:solidFill>
                <a:schemeClr val="bg1"/>
              </a:solidFill>
            </a:endParaRPr>
          </a:p>
          <a:p>
            <a:endParaRPr lang="en-GB" dirty="0"/>
          </a:p>
        </p:txBody>
      </p:sp>
      <p:pic>
        <p:nvPicPr>
          <p:cNvPr id="3074"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292080" y="1628800"/>
            <a:ext cx="3186683" cy="4752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Content Placeholder 2"/>
          <p:cNvSpPr txBox="1">
            <a:spLocks/>
          </p:cNvSpPr>
          <p:nvPr/>
        </p:nvSpPr>
        <p:spPr>
          <a:xfrm>
            <a:off x="4932040" y="6344580"/>
            <a:ext cx="3970784" cy="360040"/>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400" dirty="0" smtClean="0">
                <a:solidFill>
                  <a:schemeClr val="bg1"/>
                </a:solidFill>
              </a:rPr>
              <a:t>Lawrence Alma-Tadema, </a:t>
            </a:r>
            <a:r>
              <a:rPr lang="en-GB" sz="1400" i="1" dirty="0" smtClean="0">
                <a:solidFill>
                  <a:schemeClr val="bg1"/>
                </a:solidFill>
              </a:rPr>
              <a:t>The Baths of Caracalla</a:t>
            </a:r>
            <a:endParaRPr lang="en-GB" sz="1400" dirty="0">
              <a:solidFill>
                <a:schemeClr val="bg1"/>
              </a:solidFill>
            </a:endParaRPr>
          </a:p>
        </p:txBody>
      </p:sp>
      <p:pic>
        <p:nvPicPr>
          <p:cNvPr id="3" name="Picture 2"/>
          <p:cNvPicPr>
            <a:picLocks noChangeAspect="1"/>
          </p:cNvPicPr>
          <p:nvPr/>
        </p:nvPicPr>
        <p:blipFill>
          <a:blip r:embed="rId3"/>
          <a:stretch>
            <a:fillRect/>
          </a:stretch>
        </p:blipFill>
        <p:spPr>
          <a:xfrm>
            <a:off x="3715501" y="1607482"/>
            <a:ext cx="5187323" cy="2325574"/>
          </a:xfrm>
          <a:prstGeom prst="rect">
            <a:avLst/>
          </a:prstGeom>
        </p:spPr>
      </p:pic>
      <p:pic>
        <p:nvPicPr>
          <p:cNvPr id="5" name="Picture 4"/>
          <p:cNvPicPr>
            <a:picLocks noChangeAspect="1"/>
          </p:cNvPicPr>
          <p:nvPr/>
        </p:nvPicPr>
        <p:blipFill>
          <a:blip r:embed="rId4"/>
          <a:stretch>
            <a:fillRect/>
          </a:stretch>
        </p:blipFill>
        <p:spPr>
          <a:xfrm>
            <a:off x="3779912" y="3970834"/>
            <a:ext cx="5194784" cy="2772217"/>
          </a:xfrm>
          <a:prstGeom prst="rect">
            <a:avLst/>
          </a:prstGeom>
        </p:spPr>
      </p:pic>
      <p:sp>
        <p:nvSpPr>
          <p:cNvPr id="6" name="TextBox 5"/>
          <p:cNvSpPr txBox="1"/>
          <p:nvPr/>
        </p:nvSpPr>
        <p:spPr>
          <a:xfrm>
            <a:off x="3949080" y="3586009"/>
            <a:ext cx="5194920" cy="584775"/>
          </a:xfrm>
          <a:prstGeom prst="rect">
            <a:avLst/>
          </a:prstGeom>
          <a:solidFill>
            <a:srgbClr val="FF0000"/>
          </a:solidFill>
          <a:ln>
            <a:solidFill>
              <a:srgbClr val="FFC000"/>
            </a:solidFill>
          </a:ln>
        </p:spPr>
        <p:txBody>
          <a:bodyPr wrap="square" rtlCol="0">
            <a:spAutoFit/>
          </a:bodyPr>
          <a:lstStyle/>
          <a:p>
            <a:pPr algn="ctr"/>
            <a:r>
              <a:rPr lang="en-GB" sz="3200" b="1" dirty="0" smtClean="0">
                <a:solidFill>
                  <a:srgbClr val="FFFF00"/>
                </a:solidFill>
              </a:rPr>
              <a:t>Baths of </a:t>
            </a:r>
            <a:r>
              <a:rPr lang="en-GB" sz="3200" b="1" dirty="0" err="1" smtClean="0">
                <a:solidFill>
                  <a:srgbClr val="FFFF00"/>
                </a:solidFill>
              </a:rPr>
              <a:t>Caracala</a:t>
            </a:r>
            <a:endParaRPr lang="en-GB" sz="3200" b="1" dirty="0">
              <a:solidFill>
                <a:srgbClr val="FFFF00"/>
              </a:solidFill>
            </a:endParaRPr>
          </a:p>
        </p:txBody>
      </p:sp>
      <p:sp>
        <p:nvSpPr>
          <p:cNvPr id="8" name="TextBox 7"/>
          <p:cNvSpPr txBox="1"/>
          <p:nvPr/>
        </p:nvSpPr>
        <p:spPr>
          <a:xfrm>
            <a:off x="140643" y="1268760"/>
            <a:ext cx="3574858" cy="5632311"/>
          </a:xfrm>
          <a:prstGeom prst="rect">
            <a:avLst/>
          </a:prstGeom>
          <a:solidFill>
            <a:srgbClr val="FFC000"/>
          </a:solidFill>
        </p:spPr>
        <p:txBody>
          <a:bodyPr wrap="square" rtlCol="0">
            <a:spAutoFit/>
          </a:bodyPr>
          <a:lstStyle/>
          <a:p>
            <a:r>
              <a:rPr lang="en-GB" dirty="0">
                <a:solidFill>
                  <a:schemeClr val="bg1"/>
                </a:solidFill>
              </a:rPr>
              <a:t>“…a multitude of noises surround me, since I live directly above a bath… the body-builders exercise and strain… When one of the clientele relaxes to a cheap rub-down, I hear the noise of hands as they strike the shoulders… if a ball player comes along and begins to count the score, I’m finished. Add to this the aggressive loud-mouth, the thief who’s been caught, the person who likes to hear himself sing in the baths, and bathers who love to make big splashes when they jump into the pool… hair </a:t>
            </a:r>
            <a:r>
              <a:rPr lang="en-GB" dirty="0" err="1">
                <a:solidFill>
                  <a:schemeClr val="bg1"/>
                </a:solidFill>
              </a:rPr>
              <a:t>pluckers</a:t>
            </a:r>
            <a:r>
              <a:rPr lang="en-GB" dirty="0">
                <a:solidFill>
                  <a:schemeClr val="bg1"/>
                </a:solidFill>
              </a:rPr>
              <a:t>… vendors of sausages, pastries… hawking their wares.” – Seneca </a:t>
            </a:r>
            <a:r>
              <a:rPr lang="en-GB" i="1" dirty="0">
                <a:solidFill>
                  <a:schemeClr val="bg1"/>
                </a:solidFill>
              </a:rPr>
              <a:t>Letters </a:t>
            </a:r>
            <a:r>
              <a:rPr lang="en-GB" dirty="0">
                <a:solidFill>
                  <a:schemeClr val="bg1"/>
                </a:solidFill>
              </a:rPr>
              <a:t>56.1-2. </a:t>
            </a:r>
          </a:p>
        </p:txBody>
      </p:sp>
    </p:spTree>
    <p:extLst>
      <p:ext uri="{BB962C8B-B14F-4D97-AF65-F5344CB8AC3E}">
        <p14:creationId xmlns:p14="http://schemas.microsoft.com/office/powerpoint/2010/main" val="194740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Early Evening</a:t>
            </a:r>
            <a:endParaRPr lang="en-GB" dirty="0"/>
          </a:p>
        </p:txBody>
      </p:sp>
      <p:sp>
        <p:nvSpPr>
          <p:cNvPr id="4" name="Content Placeholder 3"/>
          <p:cNvSpPr>
            <a:spLocks noGrp="1"/>
          </p:cNvSpPr>
          <p:nvPr>
            <p:ph sz="half" idx="1"/>
          </p:nvPr>
        </p:nvSpPr>
        <p:spPr>
          <a:xfrm>
            <a:off x="0" y="1600200"/>
            <a:ext cx="4495800" cy="4525963"/>
          </a:xfrm>
        </p:spPr>
        <p:txBody>
          <a:bodyPr/>
          <a:lstStyle/>
          <a:p>
            <a:r>
              <a:rPr lang="en-GB" dirty="0">
                <a:solidFill>
                  <a:schemeClr val="bg1"/>
                </a:solidFill>
              </a:rPr>
              <a:t>Evening </a:t>
            </a:r>
            <a:r>
              <a:rPr lang="en-GB" i="1" dirty="0" err="1">
                <a:solidFill>
                  <a:schemeClr val="bg1"/>
                </a:solidFill>
              </a:rPr>
              <a:t>cena</a:t>
            </a:r>
            <a:r>
              <a:rPr lang="en-GB" dirty="0">
                <a:solidFill>
                  <a:schemeClr val="bg1"/>
                </a:solidFill>
              </a:rPr>
              <a:t> beginning around the 9th to 10th hours (c. 3-5 pm).</a:t>
            </a:r>
          </a:p>
          <a:p>
            <a:endParaRPr lang="en-GB" sz="1300" dirty="0">
              <a:solidFill>
                <a:schemeClr val="bg1"/>
              </a:solidFill>
            </a:endParaRPr>
          </a:p>
          <a:p>
            <a:r>
              <a:rPr lang="en-GB" dirty="0">
                <a:solidFill>
                  <a:schemeClr val="bg1"/>
                </a:solidFill>
              </a:rPr>
              <a:t>Wealthy could afford to burn oil for light after dark.</a:t>
            </a:r>
          </a:p>
          <a:p>
            <a:endParaRPr lang="en-GB" dirty="0"/>
          </a:p>
        </p:txBody>
      </p:sp>
      <p:pic>
        <p:nvPicPr>
          <p:cNvPr id="8" name="Content Placeholder 7"/>
          <p:cNvPicPr>
            <a:picLocks noGrp="1" noChangeAspect="1"/>
          </p:cNvPicPr>
          <p:nvPr>
            <p:ph sz="half" idx="2"/>
          </p:nvPr>
        </p:nvPicPr>
        <p:blipFill>
          <a:blip r:embed="rId2"/>
          <a:stretch>
            <a:fillRect/>
          </a:stretch>
        </p:blipFill>
        <p:spPr>
          <a:xfrm>
            <a:off x="4819328" y="1556792"/>
            <a:ext cx="3976909" cy="5167079"/>
          </a:xfrm>
          <a:prstGeom prst="rect">
            <a:avLst/>
          </a:prstGeom>
        </p:spPr>
      </p:pic>
      <p:pic>
        <p:nvPicPr>
          <p:cNvPr id="6" name="Picture 5"/>
          <p:cNvPicPr>
            <a:picLocks noChangeAspect="1"/>
          </p:cNvPicPr>
          <p:nvPr/>
        </p:nvPicPr>
        <p:blipFill>
          <a:blip r:embed="rId3"/>
          <a:stretch>
            <a:fillRect/>
          </a:stretch>
        </p:blipFill>
        <p:spPr>
          <a:xfrm>
            <a:off x="323528" y="4429990"/>
            <a:ext cx="3960440" cy="1977233"/>
          </a:xfrm>
          <a:prstGeom prst="rect">
            <a:avLst/>
          </a:prstGeom>
        </p:spPr>
      </p:pic>
      <p:sp>
        <p:nvSpPr>
          <p:cNvPr id="7" name="Rectangle 6"/>
          <p:cNvSpPr/>
          <p:nvPr/>
        </p:nvSpPr>
        <p:spPr>
          <a:xfrm>
            <a:off x="251520" y="6466075"/>
            <a:ext cx="4202323" cy="369332"/>
          </a:xfrm>
          <a:prstGeom prst="rect">
            <a:avLst/>
          </a:prstGeom>
        </p:spPr>
        <p:txBody>
          <a:bodyPr wrap="square">
            <a:spAutoFit/>
          </a:bodyPr>
          <a:lstStyle/>
          <a:p>
            <a:r>
              <a:rPr lang="en-GB" b="1" dirty="0">
                <a:solidFill>
                  <a:schemeClr val="bg1"/>
                </a:solidFill>
              </a:rPr>
              <a:t>House of the Chaste Lovers - Pompeii </a:t>
            </a:r>
          </a:p>
        </p:txBody>
      </p:sp>
      <p:sp>
        <p:nvSpPr>
          <p:cNvPr id="9" name="TextBox 8"/>
          <p:cNvSpPr txBox="1"/>
          <p:nvPr/>
        </p:nvSpPr>
        <p:spPr>
          <a:xfrm>
            <a:off x="457200" y="1484784"/>
            <a:ext cx="8339037" cy="5262979"/>
          </a:xfrm>
          <a:prstGeom prst="rect">
            <a:avLst/>
          </a:prstGeom>
          <a:solidFill>
            <a:srgbClr val="00B0F0"/>
          </a:solidFill>
        </p:spPr>
        <p:txBody>
          <a:bodyPr wrap="square" rtlCol="0">
            <a:spAutoFit/>
          </a:bodyPr>
          <a:lstStyle/>
          <a:p>
            <a:r>
              <a:rPr lang="en-GB" sz="2800" b="1" dirty="0">
                <a:solidFill>
                  <a:schemeClr val="bg1"/>
                </a:solidFill>
              </a:rPr>
              <a:t>“</a:t>
            </a:r>
            <a:r>
              <a:rPr lang="en-GB" sz="2800" b="1" dirty="0" err="1">
                <a:solidFill>
                  <a:schemeClr val="bg1"/>
                </a:solidFill>
              </a:rPr>
              <a:t>Apicius</a:t>
            </a:r>
            <a:r>
              <a:rPr lang="en-GB" sz="2800" b="1" dirty="0">
                <a:solidFill>
                  <a:schemeClr val="bg1"/>
                </a:solidFill>
              </a:rPr>
              <a:t>” De Re </a:t>
            </a:r>
            <a:r>
              <a:rPr lang="en-GB" sz="2800" b="1" dirty="0" err="1">
                <a:solidFill>
                  <a:schemeClr val="bg1"/>
                </a:solidFill>
              </a:rPr>
              <a:t>Coquinaria</a:t>
            </a:r>
            <a:r>
              <a:rPr lang="en-GB" sz="2800" b="1" dirty="0">
                <a:solidFill>
                  <a:schemeClr val="bg1"/>
                </a:solidFill>
              </a:rPr>
              <a:t> – late Antique </a:t>
            </a:r>
            <a:r>
              <a:rPr lang="en-GB" sz="2800" b="1" dirty="0" smtClean="0">
                <a:solidFill>
                  <a:schemeClr val="bg1"/>
                </a:solidFill>
              </a:rPr>
              <a:t>collection </a:t>
            </a:r>
            <a:r>
              <a:rPr lang="en-GB" sz="2800" b="1" dirty="0">
                <a:solidFill>
                  <a:schemeClr val="bg1"/>
                </a:solidFill>
              </a:rPr>
              <a:t>of recipes</a:t>
            </a:r>
            <a:r>
              <a:rPr lang="en-GB" sz="2800" b="1" dirty="0" smtClean="0">
                <a:solidFill>
                  <a:schemeClr val="bg1"/>
                </a:solidFill>
              </a:rPr>
              <a:t>.</a:t>
            </a:r>
          </a:p>
          <a:p>
            <a:endParaRPr lang="en-GB" sz="2800" b="1" dirty="0">
              <a:solidFill>
                <a:schemeClr val="bg1"/>
              </a:solidFill>
            </a:endParaRPr>
          </a:p>
          <a:p>
            <a:r>
              <a:rPr lang="en-GB" sz="2800" dirty="0">
                <a:solidFill>
                  <a:schemeClr val="bg1"/>
                </a:solidFill>
              </a:rPr>
              <a:t>“Scald the flamingo, wash and dress it, put it in a pot, add water, salt, dill, and a little vinegar, to be parboiled. Finish cooking with a bunch of leeks and coriander, and add some reduced must to give it colour. In the mortar crush pepper, cumin, coriander, laser root, mint, rue, moisten with vinegar, add dates, and the fond of the braised bird, thicken, strain, cover the bird with the sauce and serve. Parrot is prepared in the same manner.”</a:t>
            </a:r>
          </a:p>
        </p:txBody>
      </p:sp>
      <p:sp>
        <p:nvSpPr>
          <p:cNvPr id="3" name="TextBox 2"/>
          <p:cNvSpPr txBox="1"/>
          <p:nvPr/>
        </p:nvSpPr>
        <p:spPr>
          <a:xfrm>
            <a:off x="143508" y="1476490"/>
            <a:ext cx="8856984" cy="5078313"/>
          </a:xfrm>
          <a:prstGeom prst="rect">
            <a:avLst/>
          </a:prstGeom>
          <a:solidFill>
            <a:srgbClr val="FFFF00"/>
          </a:solidFill>
        </p:spPr>
        <p:txBody>
          <a:bodyPr wrap="square" rtlCol="0">
            <a:spAutoFit/>
          </a:bodyPr>
          <a:lstStyle/>
          <a:p>
            <a:pPr algn="ctr"/>
            <a:r>
              <a:rPr lang="en-GB" sz="4000" b="1" dirty="0" smtClean="0">
                <a:solidFill>
                  <a:schemeClr val="bg1"/>
                </a:solidFill>
              </a:rPr>
              <a:t>Ingredient not available in Rome</a:t>
            </a:r>
          </a:p>
          <a:p>
            <a:endParaRPr lang="en-GB" sz="1000" b="1" dirty="0">
              <a:solidFill>
                <a:schemeClr val="bg1"/>
              </a:solidFill>
            </a:endParaRPr>
          </a:p>
          <a:p>
            <a:r>
              <a:rPr lang="en-GB" sz="2600" b="1" dirty="0">
                <a:solidFill>
                  <a:schemeClr val="bg1"/>
                </a:solidFill>
              </a:rPr>
              <a:t>Tomatoes </a:t>
            </a:r>
            <a:r>
              <a:rPr lang="en-GB" sz="2600" dirty="0">
                <a:solidFill>
                  <a:schemeClr val="bg1"/>
                </a:solidFill>
              </a:rPr>
              <a:t>– very popular in Italian cuisine, but originally came from New World and hence not available to Romans. </a:t>
            </a:r>
          </a:p>
          <a:p>
            <a:endParaRPr lang="en-GB" sz="1000" b="1" dirty="0">
              <a:solidFill>
                <a:schemeClr val="bg1"/>
              </a:solidFill>
            </a:endParaRPr>
          </a:p>
          <a:p>
            <a:r>
              <a:rPr lang="en-GB" sz="2600" b="1" dirty="0">
                <a:solidFill>
                  <a:schemeClr val="bg1"/>
                </a:solidFill>
              </a:rPr>
              <a:t>Potatoes </a:t>
            </a:r>
            <a:r>
              <a:rPr lang="en-GB" sz="2600" dirty="0">
                <a:solidFill>
                  <a:schemeClr val="bg1"/>
                </a:solidFill>
              </a:rPr>
              <a:t>– Again from the New World.</a:t>
            </a:r>
          </a:p>
          <a:p>
            <a:endParaRPr lang="en-GB" sz="1000" b="1" dirty="0">
              <a:solidFill>
                <a:schemeClr val="bg1"/>
              </a:solidFill>
            </a:endParaRPr>
          </a:p>
          <a:p>
            <a:r>
              <a:rPr lang="en-GB" sz="2600" b="1" dirty="0">
                <a:solidFill>
                  <a:schemeClr val="bg1"/>
                </a:solidFill>
              </a:rPr>
              <a:t>Bell peppers </a:t>
            </a:r>
            <a:r>
              <a:rPr lang="en-GB" sz="2600" dirty="0">
                <a:solidFill>
                  <a:schemeClr val="bg1"/>
                </a:solidFill>
              </a:rPr>
              <a:t>– Again from the New World.</a:t>
            </a:r>
          </a:p>
          <a:p>
            <a:endParaRPr lang="en-GB" sz="1000" b="1" dirty="0">
              <a:solidFill>
                <a:schemeClr val="bg1"/>
              </a:solidFill>
            </a:endParaRPr>
          </a:p>
          <a:p>
            <a:r>
              <a:rPr lang="en-GB" sz="2600" b="1" dirty="0">
                <a:solidFill>
                  <a:schemeClr val="bg1"/>
                </a:solidFill>
              </a:rPr>
              <a:t>Pasta </a:t>
            </a:r>
            <a:r>
              <a:rPr lang="en-GB" sz="2600" dirty="0">
                <a:solidFill>
                  <a:schemeClr val="bg1"/>
                </a:solidFill>
              </a:rPr>
              <a:t>– quintessentially Italian, but does not appear until Middle-ages. </a:t>
            </a:r>
          </a:p>
          <a:p>
            <a:endParaRPr lang="en-GB" sz="1000" b="1" dirty="0">
              <a:solidFill>
                <a:schemeClr val="bg1"/>
              </a:solidFill>
            </a:endParaRPr>
          </a:p>
          <a:p>
            <a:r>
              <a:rPr lang="en-GB" sz="2600" b="1" dirty="0">
                <a:solidFill>
                  <a:schemeClr val="bg1"/>
                </a:solidFill>
              </a:rPr>
              <a:t>Sugar </a:t>
            </a:r>
            <a:r>
              <a:rPr lang="en-GB" sz="2600" dirty="0">
                <a:solidFill>
                  <a:schemeClr val="bg1"/>
                </a:solidFill>
              </a:rPr>
              <a:t>- technically available through its importation from India, but seems to have been used in medicine not food (rarely mentioned). </a:t>
            </a:r>
          </a:p>
        </p:txBody>
      </p:sp>
    </p:spTree>
    <p:extLst>
      <p:ext uri="{BB962C8B-B14F-4D97-AF65-F5344CB8AC3E}">
        <p14:creationId xmlns:p14="http://schemas.microsoft.com/office/powerpoint/2010/main" val="306440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randombar(horizont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07504" y="1700808"/>
            <a:ext cx="8928992" cy="5040560"/>
          </a:xfrm>
        </p:spPr>
        <p:txBody>
          <a:bodyPr>
            <a:normAutofit/>
          </a:bodyPr>
          <a:lstStyle/>
          <a:p>
            <a:r>
              <a:rPr lang="en-GB" dirty="0" err="1" smtClean="0">
                <a:solidFill>
                  <a:schemeClr val="bg1"/>
                </a:solidFill>
              </a:rPr>
              <a:t>Carcopino</a:t>
            </a:r>
            <a:r>
              <a:rPr lang="en-GB" dirty="0" smtClean="0">
                <a:solidFill>
                  <a:schemeClr val="bg1"/>
                </a:solidFill>
              </a:rPr>
              <a:t>, J. (1941) </a:t>
            </a:r>
            <a:r>
              <a:rPr lang="en-GB" i="1" dirty="0" smtClean="0">
                <a:solidFill>
                  <a:schemeClr val="bg1"/>
                </a:solidFill>
              </a:rPr>
              <a:t>Daily Life in Ancient Rome: The People of the City at the Height of the Empire</a:t>
            </a:r>
            <a:r>
              <a:rPr lang="en-GB" dirty="0" smtClean="0">
                <a:solidFill>
                  <a:schemeClr val="bg1"/>
                </a:solidFill>
              </a:rPr>
              <a:t>. London: Penguin.</a:t>
            </a:r>
          </a:p>
          <a:p>
            <a:pPr marL="137160" indent="0">
              <a:buNone/>
            </a:pPr>
            <a:endParaRPr lang="en-GB" sz="1100" dirty="0" smtClean="0">
              <a:solidFill>
                <a:schemeClr val="bg1"/>
              </a:solidFill>
            </a:endParaRPr>
          </a:p>
          <a:p>
            <a:r>
              <a:rPr lang="en-GB" dirty="0" smtClean="0">
                <a:solidFill>
                  <a:schemeClr val="bg1"/>
                </a:solidFill>
              </a:rPr>
              <a:t>Hope</a:t>
            </a:r>
            <a:r>
              <a:rPr lang="en-GB" dirty="0">
                <a:solidFill>
                  <a:schemeClr val="bg1"/>
                </a:solidFill>
              </a:rPr>
              <a:t>, V. </a:t>
            </a:r>
            <a:r>
              <a:rPr lang="en-GB" dirty="0" smtClean="0">
                <a:solidFill>
                  <a:schemeClr val="bg1"/>
                </a:solidFill>
              </a:rPr>
              <a:t>(2000) ‘Essay </a:t>
            </a:r>
            <a:r>
              <a:rPr lang="en-GB" dirty="0">
                <a:solidFill>
                  <a:schemeClr val="bg1"/>
                </a:solidFill>
              </a:rPr>
              <a:t>Five: Status and Identity in the Roman </a:t>
            </a:r>
            <a:r>
              <a:rPr lang="en-GB" dirty="0" smtClean="0">
                <a:solidFill>
                  <a:schemeClr val="bg1"/>
                </a:solidFill>
              </a:rPr>
              <a:t>World’, in </a:t>
            </a:r>
            <a:r>
              <a:rPr lang="en-GB" i="1" dirty="0">
                <a:solidFill>
                  <a:schemeClr val="bg1"/>
                </a:solidFill>
              </a:rPr>
              <a:t>Experiencing Rome: Culture, Identity and Power in the Roman </a:t>
            </a:r>
            <a:r>
              <a:rPr lang="en-GB" i="1" dirty="0" smtClean="0">
                <a:solidFill>
                  <a:schemeClr val="bg1"/>
                </a:solidFill>
              </a:rPr>
              <a:t>Empire</a:t>
            </a:r>
            <a:r>
              <a:rPr lang="en-GB" dirty="0" smtClean="0">
                <a:solidFill>
                  <a:schemeClr val="bg1"/>
                </a:solidFill>
              </a:rPr>
              <a:t> (ed., </a:t>
            </a:r>
            <a:r>
              <a:rPr lang="en-GB" dirty="0" err="1" smtClean="0">
                <a:solidFill>
                  <a:schemeClr val="bg1"/>
                </a:solidFill>
              </a:rPr>
              <a:t>Huskinson</a:t>
            </a:r>
            <a:r>
              <a:rPr lang="en-GB" dirty="0">
                <a:solidFill>
                  <a:schemeClr val="bg1"/>
                </a:solidFill>
              </a:rPr>
              <a:t>, J</a:t>
            </a:r>
            <a:r>
              <a:rPr lang="en-GB" dirty="0" smtClean="0">
                <a:solidFill>
                  <a:schemeClr val="bg1"/>
                </a:solidFill>
              </a:rPr>
              <a:t>.), </a:t>
            </a:r>
            <a:r>
              <a:rPr lang="en-GB" dirty="0">
                <a:solidFill>
                  <a:schemeClr val="bg1"/>
                </a:solidFill>
              </a:rPr>
              <a:t>London: 125-152.</a:t>
            </a:r>
          </a:p>
          <a:p>
            <a:endParaRPr lang="en-GB" sz="1100" dirty="0" smtClean="0">
              <a:solidFill>
                <a:schemeClr val="bg1"/>
              </a:solidFill>
            </a:endParaRPr>
          </a:p>
          <a:p>
            <a:r>
              <a:rPr lang="en-GB" dirty="0" smtClean="0">
                <a:solidFill>
                  <a:schemeClr val="bg1"/>
                </a:solidFill>
              </a:rPr>
              <a:t>Knapp, R. (2013) </a:t>
            </a:r>
            <a:r>
              <a:rPr lang="en-GB" i="1" dirty="0" smtClean="0">
                <a:solidFill>
                  <a:schemeClr val="bg1"/>
                </a:solidFill>
              </a:rPr>
              <a:t>Invisible Romans</a:t>
            </a:r>
            <a:r>
              <a:rPr lang="en-GB" dirty="0" smtClean="0">
                <a:solidFill>
                  <a:schemeClr val="bg1"/>
                </a:solidFill>
              </a:rPr>
              <a:t>. London: Profile Books. – chapter 1. </a:t>
            </a:r>
            <a:endParaRPr lang="en-GB" dirty="0">
              <a:solidFill>
                <a:schemeClr val="bg1"/>
              </a:solidFill>
            </a:endParaRPr>
          </a:p>
        </p:txBody>
      </p:sp>
    </p:spTree>
    <p:extLst>
      <p:ext uri="{BB962C8B-B14F-4D97-AF65-F5344CB8AC3E}">
        <p14:creationId xmlns:p14="http://schemas.microsoft.com/office/powerpoint/2010/main" val="353752607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1150</TotalTime>
  <Words>1876</Words>
  <Application>Microsoft Office PowerPoint</Application>
  <PresentationFormat>On-screen Show (4:3)</PresentationFormat>
  <Paragraphs>159</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Book Antiqua</vt:lpstr>
      <vt:lpstr>Lucida Sans</vt:lpstr>
      <vt:lpstr>Wingdings</vt:lpstr>
      <vt:lpstr>Wingdings 2</vt:lpstr>
      <vt:lpstr>Wingdings 3</vt:lpstr>
      <vt:lpstr>Apex</vt:lpstr>
      <vt:lpstr>Welsh Baccalaureate Conference (UWTSD), 2019 Everyday Life in Ancient Rome</vt:lpstr>
      <vt:lpstr>Top of the pyramid</vt:lpstr>
      <vt:lpstr>Privileged and unprivileged </vt:lpstr>
      <vt:lpstr>“Classes”</vt:lpstr>
      <vt:lpstr>Occupations</vt:lpstr>
      <vt:lpstr>Prejudices </vt:lpstr>
      <vt:lpstr>PowerPoint Presentation</vt:lpstr>
      <vt:lpstr>Keeping punctual?</vt:lpstr>
      <vt:lpstr>Up at the crack of dawn</vt:lpstr>
      <vt:lpstr>Morning business</vt:lpstr>
      <vt:lpstr>Negotiating the city</vt:lpstr>
      <vt:lpstr>Getting caught short: going to the loo</vt:lpstr>
      <vt:lpstr>Early to Mid-Afternoon</vt:lpstr>
      <vt:lpstr>Early Evening</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Administrator</dc:creator>
  <cp:lastModifiedBy>Matthew Cobb</cp:lastModifiedBy>
  <cp:revision>212</cp:revision>
  <cp:lastPrinted>2017-10-12T13:09:33Z</cp:lastPrinted>
  <dcterms:created xsi:type="dcterms:W3CDTF">2015-09-24T08:12:18Z</dcterms:created>
  <dcterms:modified xsi:type="dcterms:W3CDTF">2021-02-26T12:58:13Z</dcterms:modified>
</cp:coreProperties>
</file>