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5"/>
  </p:notesMasterIdLst>
  <p:sldIdLst>
    <p:sldId id="270" r:id="rId5"/>
    <p:sldId id="530" r:id="rId6"/>
    <p:sldId id="533" r:id="rId7"/>
    <p:sldId id="535" r:id="rId8"/>
    <p:sldId id="534" r:id="rId9"/>
    <p:sldId id="538" r:id="rId10"/>
    <p:sldId id="539" r:id="rId11"/>
    <p:sldId id="536" r:id="rId12"/>
    <p:sldId id="540" r:id="rId13"/>
    <p:sldId id="541" r:id="rId14"/>
    <p:sldId id="542" r:id="rId15"/>
    <p:sldId id="338" r:id="rId16"/>
    <p:sldId id="543" r:id="rId17"/>
    <p:sldId id="337" r:id="rId18"/>
    <p:sldId id="326" r:id="rId19"/>
    <p:sldId id="341" r:id="rId20"/>
    <p:sldId id="268" r:id="rId21"/>
    <p:sldId id="289" r:id="rId22"/>
    <p:sldId id="335" r:id="rId23"/>
    <p:sldId id="330" r:id="rId24"/>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30"/>
            <p14:sldId id="533"/>
            <p14:sldId id="535"/>
            <p14:sldId id="534"/>
            <p14:sldId id="538"/>
            <p14:sldId id="539"/>
            <p14:sldId id="536"/>
            <p14:sldId id="540"/>
            <p14:sldId id="541"/>
            <p14:sldId id="542"/>
            <p14:sldId id="338"/>
            <p14:sldId id="543"/>
            <p14:sldId id="337"/>
            <p14:sldId id="326"/>
            <p14:sldId id="341"/>
            <p14:sldId id="268"/>
            <p14:sldId id="289"/>
            <p14:sldId id="335"/>
            <p14:sldId id="33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7D31"/>
    <a:srgbClr val="E9F0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EA0BB2-CD4B-4996-8F83-C09D69A54651}" v="1" dt="2023-05-21T07:39:08.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89" autoAdjust="0"/>
    <p:restoredTop sz="94660"/>
  </p:normalViewPr>
  <p:slideViewPr>
    <p:cSldViewPr snapToGrid="0">
      <p:cViewPr varScale="1">
        <p:scale>
          <a:sx n="58" d="100"/>
          <a:sy n="58" d="100"/>
        </p:scale>
        <p:origin x="441"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43EA0BB2-CD4B-4996-8F83-C09D69A54651}"/>
    <pc:docChg chg="undo custSel addSld delSld modSld sldOrd modSection">
      <pc:chgData name="James Williams" userId="c957a50b-491f-4d94-b4bc-52aca3e2340d" providerId="ADAL" clId="{43EA0BB2-CD4B-4996-8F83-C09D69A54651}" dt="2023-05-21T07:39:08.656" v="194"/>
      <pc:docMkLst>
        <pc:docMk/>
      </pc:docMkLst>
      <pc:sldChg chg="del">
        <pc:chgData name="James Williams" userId="c957a50b-491f-4d94-b4bc-52aca3e2340d" providerId="ADAL" clId="{43EA0BB2-CD4B-4996-8F83-C09D69A54651}" dt="2023-05-18T14:36:50.975" v="0" actId="2696"/>
        <pc:sldMkLst>
          <pc:docMk/>
          <pc:sldMk cId="1104620888" sldId="265"/>
        </pc:sldMkLst>
      </pc:sldChg>
      <pc:sldChg chg="del">
        <pc:chgData name="James Williams" userId="c957a50b-491f-4d94-b4bc-52aca3e2340d" providerId="ADAL" clId="{43EA0BB2-CD4B-4996-8F83-C09D69A54651}" dt="2023-05-18T14:36:50.975" v="0" actId="2696"/>
        <pc:sldMkLst>
          <pc:docMk/>
          <pc:sldMk cId="3245502183" sldId="273"/>
        </pc:sldMkLst>
      </pc:sldChg>
      <pc:sldChg chg="del">
        <pc:chgData name="James Williams" userId="c957a50b-491f-4d94-b4bc-52aca3e2340d" providerId="ADAL" clId="{43EA0BB2-CD4B-4996-8F83-C09D69A54651}" dt="2023-05-18T14:36:50.975" v="0" actId="2696"/>
        <pc:sldMkLst>
          <pc:docMk/>
          <pc:sldMk cId="2781343059" sldId="275"/>
        </pc:sldMkLst>
      </pc:sldChg>
      <pc:sldChg chg="del">
        <pc:chgData name="James Williams" userId="c957a50b-491f-4d94-b4bc-52aca3e2340d" providerId="ADAL" clId="{43EA0BB2-CD4B-4996-8F83-C09D69A54651}" dt="2023-05-18T14:36:50.975" v="0" actId="2696"/>
        <pc:sldMkLst>
          <pc:docMk/>
          <pc:sldMk cId="348945717" sldId="279"/>
        </pc:sldMkLst>
      </pc:sldChg>
      <pc:sldChg chg="del">
        <pc:chgData name="James Williams" userId="c957a50b-491f-4d94-b4bc-52aca3e2340d" providerId="ADAL" clId="{43EA0BB2-CD4B-4996-8F83-C09D69A54651}" dt="2023-05-18T14:36:50.975" v="0" actId="2696"/>
        <pc:sldMkLst>
          <pc:docMk/>
          <pc:sldMk cId="3904857133" sldId="288"/>
        </pc:sldMkLst>
      </pc:sldChg>
      <pc:sldChg chg="del">
        <pc:chgData name="James Williams" userId="c957a50b-491f-4d94-b4bc-52aca3e2340d" providerId="ADAL" clId="{43EA0BB2-CD4B-4996-8F83-C09D69A54651}" dt="2023-05-18T14:36:50.975" v="0" actId="2696"/>
        <pc:sldMkLst>
          <pc:docMk/>
          <pc:sldMk cId="287464910" sldId="291"/>
        </pc:sldMkLst>
      </pc:sldChg>
      <pc:sldChg chg="del">
        <pc:chgData name="James Williams" userId="c957a50b-491f-4d94-b4bc-52aca3e2340d" providerId="ADAL" clId="{43EA0BB2-CD4B-4996-8F83-C09D69A54651}" dt="2023-05-18T14:36:50.975" v="0" actId="2696"/>
        <pc:sldMkLst>
          <pc:docMk/>
          <pc:sldMk cId="440868402" sldId="292"/>
        </pc:sldMkLst>
      </pc:sldChg>
      <pc:sldChg chg="del">
        <pc:chgData name="James Williams" userId="c957a50b-491f-4d94-b4bc-52aca3e2340d" providerId="ADAL" clId="{43EA0BB2-CD4B-4996-8F83-C09D69A54651}" dt="2023-05-18T14:36:50.975" v="0" actId="2696"/>
        <pc:sldMkLst>
          <pc:docMk/>
          <pc:sldMk cId="39036678" sldId="294"/>
        </pc:sldMkLst>
      </pc:sldChg>
      <pc:sldChg chg="del">
        <pc:chgData name="James Williams" userId="c957a50b-491f-4d94-b4bc-52aca3e2340d" providerId="ADAL" clId="{43EA0BB2-CD4B-4996-8F83-C09D69A54651}" dt="2023-05-18T14:36:50.975" v="0" actId="2696"/>
        <pc:sldMkLst>
          <pc:docMk/>
          <pc:sldMk cId="503530117" sldId="296"/>
        </pc:sldMkLst>
      </pc:sldChg>
      <pc:sldChg chg="del">
        <pc:chgData name="James Williams" userId="c957a50b-491f-4d94-b4bc-52aca3e2340d" providerId="ADAL" clId="{43EA0BB2-CD4B-4996-8F83-C09D69A54651}" dt="2023-05-18T14:36:50.975" v="0" actId="2696"/>
        <pc:sldMkLst>
          <pc:docMk/>
          <pc:sldMk cId="4193574989" sldId="298"/>
        </pc:sldMkLst>
      </pc:sldChg>
      <pc:sldChg chg="del">
        <pc:chgData name="James Williams" userId="c957a50b-491f-4d94-b4bc-52aca3e2340d" providerId="ADAL" clId="{43EA0BB2-CD4B-4996-8F83-C09D69A54651}" dt="2023-05-18T14:36:50.975" v="0" actId="2696"/>
        <pc:sldMkLst>
          <pc:docMk/>
          <pc:sldMk cId="2961266617" sldId="299"/>
        </pc:sldMkLst>
      </pc:sldChg>
      <pc:sldChg chg="del">
        <pc:chgData name="James Williams" userId="c957a50b-491f-4d94-b4bc-52aca3e2340d" providerId="ADAL" clId="{43EA0BB2-CD4B-4996-8F83-C09D69A54651}" dt="2023-05-18T14:36:50.975" v="0" actId="2696"/>
        <pc:sldMkLst>
          <pc:docMk/>
          <pc:sldMk cId="2309567194" sldId="302"/>
        </pc:sldMkLst>
      </pc:sldChg>
      <pc:sldChg chg="del">
        <pc:chgData name="James Williams" userId="c957a50b-491f-4d94-b4bc-52aca3e2340d" providerId="ADAL" clId="{43EA0BB2-CD4B-4996-8F83-C09D69A54651}" dt="2023-05-18T14:36:50.975" v="0" actId="2696"/>
        <pc:sldMkLst>
          <pc:docMk/>
          <pc:sldMk cId="1868001998" sldId="305"/>
        </pc:sldMkLst>
      </pc:sldChg>
      <pc:sldChg chg="del">
        <pc:chgData name="James Williams" userId="c957a50b-491f-4d94-b4bc-52aca3e2340d" providerId="ADAL" clId="{43EA0BB2-CD4B-4996-8F83-C09D69A54651}" dt="2023-05-18T14:36:50.975" v="0" actId="2696"/>
        <pc:sldMkLst>
          <pc:docMk/>
          <pc:sldMk cId="4252554388" sldId="306"/>
        </pc:sldMkLst>
      </pc:sldChg>
      <pc:sldChg chg="del">
        <pc:chgData name="James Williams" userId="c957a50b-491f-4d94-b4bc-52aca3e2340d" providerId="ADAL" clId="{43EA0BB2-CD4B-4996-8F83-C09D69A54651}" dt="2023-05-18T14:36:50.975" v="0" actId="2696"/>
        <pc:sldMkLst>
          <pc:docMk/>
          <pc:sldMk cId="3231954763" sldId="322"/>
        </pc:sldMkLst>
      </pc:sldChg>
      <pc:sldChg chg="del">
        <pc:chgData name="James Williams" userId="c957a50b-491f-4d94-b4bc-52aca3e2340d" providerId="ADAL" clId="{43EA0BB2-CD4B-4996-8F83-C09D69A54651}" dt="2023-05-21T07:38:33.760" v="180" actId="2696"/>
        <pc:sldMkLst>
          <pc:docMk/>
          <pc:sldMk cId="2145394463" sldId="330"/>
        </pc:sldMkLst>
      </pc:sldChg>
      <pc:sldChg chg="add">
        <pc:chgData name="James Williams" userId="c957a50b-491f-4d94-b4bc-52aca3e2340d" providerId="ADAL" clId="{43EA0BB2-CD4B-4996-8F83-C09D69A54651}" dt="2023-05-21T07:39:08.656" v="194"/>
        <pc:sldMkLst>
          <pc:docMk/>
          <pc:sldMk cId="2175203597" sldId="330"/>
        </pc:sldMkLst>
      </pc:sldChg>
      <pc:sldChg chg="ord">
        <pc:chgData name="James Williams" userId="c957a50b-491f-4d94-b4bc-52aca3e2340d" providerId="ADAL" clId="{43EA0BB2-CD4B-4996-8F83-C09D69A54651}" dt="2023-05-21T07:39:04.114" v="193"/>
        <pc:sldMkLst>
          <pc:docMk/>
          <pc:sldMk cId="595006056" sldId="335"/>
        </pc:sldMkLst>
      </pc:sldChg>
      <pc:sldChg chg="modSp mod">
        <pc:chgData name="James Williams" userId="c957a50b-491f-4d94-b4bc-52aca3e2340d" providerId="ADAL" clId="{43EA0BB2-CD4B-4996-8F83-C09D69A54651}" dt="2023-05-21T07:37:13.790" v="179" actId="20577"/>
        <pc:sldMkLst>
          <pc:docMk/>
          <pc:sldMk cId="2900813308" sldId="338"/>
        </pc:sldMkLst>
        <pc:spChg chg="mod">
          <ac:chgData name="James Williams" userId="c957a50b-491f-4d94-b4bc-52aca3e2340d" providerId="ADAL" clId="{43EA0BB2-CD4B-4996-8F83-C09D69A54651}" dt="2023-05-21T07:37:13.790" v="179" actId="20577"/>
          <ac:spMkLst>
            <pc:docMk/>
            <pc:sldMk cId="2900813308" sldId="338"/>
            <ac:spMk id="14" creationId="{3F7456A3-879B-F7D1-095B-419F58148ADA}"/>
          </ac:spMkLst>
        </pc:spChg>
      </pc:sldChg>
      <pc:sldChg chg="del">
        <pc:chgData name="James Williams" userId="c957a50b-491f-4d94-b4bc-52aca3e2340d" providerId="ADAL" clId="{43EA0BB2-CD4B-4996-8F83-C09D69A54651}" dt="2023-05-18T14:36:50.975" v="0" actId="2696"/>
        <pc:sldMkLst>
          <pc:docMk/>
          <pc:sldMk cId="3461071212" sldId="340"/>
        </pc:sldMkLst>
      </pc:sldChg>
      <pc:sldChg chg="modSp mod">
        <pc:chgData name="James Williams" userId="c957a50b-491f-4d94-b4bc-52aca3e2340d" providerId="ADAL" clId="{43EA0BB2-CD4B-4996-8F83-C09D69A54651}" dt="2023-05-21T07:38:55.944" v="191" actId="20577"/>
        <pc:sldMkLst>
          <pc:docMk/>
          <pc:sldMk cId="25460017" sldId="341"/>
        </pc:sldMkLst>
        <pc:spChg chg="mod">
          <ac:chgData name="James Williams" userId="c957a50b-491f-4d94-b4bc-52aca3e2340d" providerId="ADAL" clId="{43EA0BB2-CD4B-4996-8F83-C09D69A54651}" dt="2023-05-21T07:38:55.944" v="191" actId="20577"/>
          <ac:spMkLst>
            <pc:docMk/>
            <pc:sldMk cId="25460017" sldId="341"/>
            <ac:spMk id="3" creationId="{795B3E02-BC8B-4FF6-B744-2254AEFA265E}"/>
          </ac:spMkLst>
        </pc:spChg>
      </pc:sldChg>
      <pc:sldChg chg="del">
        <pc:chgData name="James Williams" userId="c957a50b-491f-4d94-b4bc-52aca3e2340d" providerId="ADAL" clId="{43EA0BB2-CD4B-4996-8F83-C09D69A54651}" dt="2023-05-18T14:36:50.975" v="0" actId="2696"/>
        <pc:sldMkLst>
          <pc:docMk/>
          <pc:sldMk cId="554592613" sldId="521"/>
        </pc:sldMkLst>
      </pc:sldChg>
      <pc:sldChg chg="del">
        <pc:chgData name="James Williams" userId="c957a50b-491f-4d94-b4bc-52aca3e2340d" providerId="ADAL" clId="{43EA0BB2-CD4B-4996-8F83-C09D69A54651}" dt="2023-05-18T14:36:50.975" v="0" actId="2696"/>
        <pc:sldMkLst>
          <pc:docMk/>
          <pc:sldMk cId="3407206997" sldId="531"/>
        </pc:sldMkLst>
      </pc:sldChg>
      <pc:sldChg chg="del">
        <pc:chgData name="James Williams" userId="c957a50b-491f-4d94-b4bc-52aca3e2340d" providerId="ADAL" clId="{43EA0BB2-CD4B-4996-8F83-C09D69A54651}" dt="2023-05-18T14:36:50.975" v="0" actId="2696"/>
        <pc:sldMkLst>
          <pc:docMk/>
          <pc:sldMk cId="1134092979" sldId="532"/>
        </pc:sldMkLst>
      </pc:sldChg>
      <pc:sldChg chg="modSp mod">
        <pc:chgData name="James Williams" userId="c957a50b-491f-4d94-b4bc-52aca3e2340d" providerId="ADAL" clId="{43EA0BB2-CD4B-4996-8F83-C09D69A54651}" dt="2023-05-21T07:23:39.934" v="13" actId="20577"/>
        <pc:sldMkLst>
          <pc:docMk/>
          <pc:sldMk cId="1209165064" sldId="533"/>
        </pc:sldMkLst>
        <pc:spChg chg="mod">
          <ac:chgData name="James Williams" userId="c957a50b-491f-4d94-b4bc-52aca3e2340d" providerId="ADAL" clId="{43EA0BB2-CD4B-4996-8F83-C09D69A54651}" dt="2023-05-21T07:23:39.934" v="13" actId="20577"/>
          <ac:spMkLst>
            <pc:docMk/>
            <pc:sldMk cId="1209165064" sldId="533"/>
            <ac:spMk id="3" creationId="{81EC84C7-C5D1-0668-AC55-86547BC75B55}"/>
          </ac:spMkLst>
        </pc:spChg>
      </pc:sldChg>
      <pc:sldChg chg="modSp mod">
        <pc:chgData name="James Williams" userId="c957a50b-491f-4d94-b4bc-52aca3e2340d" providerId="ADAL" clId="{43EA0BB2-CD4B-4996-8F83-C09D69A54651}" dt="2023-05-21T07:24:56.404" v="115" actId="313"/>
        <pc:sldMkLst>
          <pc:docMk/>
          <pc:sldMk cId="3942479464" sldId="535"/>
        </pc:sldMkLst>
        <pc:spChg chg="mod">
          <ac:chgData name="James Williams" userId="c957a50b-491f-4d94-b4bc-52aca3e2340d" providerId="ADAL" clId="{43EA0BB2-CD4B-4996-8F83-C09D69A54651}" dt="2023-05-21T07:24:56.404" v="115" actId="313"/>
          <ac:spMkLst>
            <pc:docMk/>
            <pc:sldMk cId="3942479464" sldId="535"/>
            <ac:spMk id="3" creationId="{81EC84C7-C5D1-0668-AC55-86547BC75B55}"/>
          </ac:spMkLst>
        </pc:spChg>
      </pc:sldChg>
      <pc:sldChg chg="modSp mod">
        <pc:chgData name="James Williams" userId="c957a50b-491f-4d94-b4bc-52aca3e2340d" providerId="ADAL" clId="{43EA0BB2-CD4B-4996-8F83-C09D69A54651}" dt="2023-05-21T07:34:22.599" v="134" actId="113"/>
        <pc:sldMkLst>
          <pc:docMk/>
          <pc:sldMk cId="3037287760" sldId="541"/>
        </pc:sldMkLst>
        <pc:spChg chg="mod">
          <ac:chgData name="James Williams" userId="c957a50b-491f-4d94-b4bc-52aca3e2340d" providerId="ADAL" clId="{43EA0BB2-CD4B-4996-8F83-C09D69A54651}" dt="2023-05-21T07:34:22.599" v="134" actId="113"/>
          <ac:spMkLst>
            <pc:docMk/>
            <pc:sldMk cId="3037287760" sldId="541"/>
            <ac:spMk id="3" creationId="{FDA80B20-C043-ACFC-5245-839BA11F850C}"/>
          </ac:spMkLst>
        </pc:spChg>
      </pc:sldChg>
      <pc:sldChg chg="modSp mod">
        <pc:chgData name="James Williams" userId="c957a50b-491f-4d94-b4bc-52aca3e2340d" providerId="ADAL" clId="{43EA0BB2-CD4B-4996-8F83-C09D69A54651}" dt="2023-05-21T07:36:25.945" v="175" actId="20577"/>
        <pc:sldMkLst>
          <pc:docMk/>
          <pc:sldMk cId="2948697029" sldId="542"/>
        </pc:sldMkLst>
        <pc:spChg chg="mod">
          <ac:chgData name="James Williams" userId="c957a50b-491f-4d94-b4bc-52aca3e2340d" providerId="ADAL" clId="{43EA0BB2-CD4B-4996-8F83-C09D69A54651}" dt="2023-05-21T07:36:25.945" v="175" actId="20577"/>
          <ac:spMkLst>
            <pc:docMk/>
            <pc:sldMk cId="2948697029" sldId="542"/>
            <ac:spMk id="3" creationId="{64A20B3A-8A7D-36EB-0DE8-0106C6C2A9A7}"/>
          </ac:spMkLst>
        </pc:spChg>
        <pc:picChg chg="mod">
          <ac:chgData name="James Williams" userId="c957a50b-491f-4d94-b4bc-52aca3e2340d" providerId="ADAL" clId="{43EA0BB2-CD4B-4996-8F83-C09D69A54651}" dt="2023-05-21T07:36:15.848" v="174" actId="14100"/>
          <ac:picMkLst>
            <pc:docMk/>
            <pc:sldMk cId="2948697029" sldId="542"/>
            <ac:picMk id="5" creationId="{F0010541-D103-3FF6-7B64-02DB72B0175B}"/>
          </ac:picMkLst>
        </pc:picChg>
      </pc:sldChg>
    </pc:docChg>
  </pc:docChgLst>
  <pc:docChgLst>
    <pc:chgData name="James Williams" userId="c957a50b-491f-4d94-b4bc-52aca3e2340d" providerId="ADAL" clId="{64A998D2-42A2-476B-9AFA-9B7282F2C9D7}"/>
    <pc:docChg chg="addSld modSld">
      <pc:chgData name="James Williams" userId="c957a50b-491f-4d94-b4bc-52aca3e2340d" providerId="ADAL" clId="{64A998D2-42A2-476B-9AFA-9B7282F2C9D7}" dt="2023-04-24T12:19:30.255" v="0"/>
      <pc:docMkLst>
        <pc:docMk/>
      </pc:docMkLst>
      <pc:sldChg chg="add">
        <pc:chgData name="James Williams" userId="c957a50b-491f-4d94-b4bc-52aca3e2340d" providerId="ADAL" clId="{64A998D2-42A2-476B-9AFA-9B7282F2C9D7}" dt="2023-04-24T12:19:30.255" v="0"/>
        <pc:sldMkLst>
          <pc:docMk/>
          <pc:sldMk cId="3252816145" sldId="543"/>
        </pc:sldMkLst>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Student note:</a:t>
          </a:r>
        </a:p>
        <a:p>
          <a:pPr>
            <a:lnSpc>
              <a:spcPct val="100000"/>
            </a:lnSpc>
          </a:pPr>
          <a:r>
            <a:rPr lang="en-GB" dirty="0"/>
            <a:t>Assignment is 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pPr>
            <a:lnSpc>
              <a:spcPct val="100000"/>
            </a:lnSpc>
          </a:pPr>
          <a:r>
            <a:rPr lang="en-GB" dirty="0"/>
            <a:t>* Subject to minor changes through the internal &amp; external verification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755650">
            <a:lnSpc>
              <a:spcPct val="100000"/>
            </a:lnSpc>
            <a:spcBef>
              <a:spcPct val="0"/>
            </a:spcBef>
            <a:spcAft>
              <a:spcPct val="35000"/>
            </a:spcAft>
            <a:buNone/>
          </a:pPr>
          <a:r>
            <a:rPr lang="en-GB" sz="1700" kern="1200" dirty="0"/>
            <a:t>Student note:</a:t>
          </a:r>
        </a:p>
        <a:p>
          <a:pPr marL="0" lvl="0" indent="0" algn="l" defTabSz="755650">
            <a:lnSpc>
              <a:spcPct val="100000"/>
            </a:lnSpc>
            <a:spcBef>
              <a:spcPct val="0"/>
            </a:spcBef>
            <a:spcAft>
              <a:spcPct val="35000"/>
            </a:spcAft>
            <a:buNone/>
          </a:pPr>
          <a:r>
            <a:rPr lang="en-GB" sz="1700" kern="1200" dirty="0"/>
            <a:t>Assignment is available to download from the Assessment tile on Moodle.</a:t>
          </a:r>
        </a:p>
      </dsp:txBody>
      <dsp:txXfrm>
        <a:off x="2039300" y="2059899"/>
        <a:ext cx="2931121" cy="1765627"/>
      </dsp:txXfrm>
    </dsp:sp>
    <dsp:sp modelId="{99201AF6-7199-4CA3-B0F8-757F1AB06443}">
      <dsp:nvSpPr>
        <dsp:cNvPr id="0" name=""/>
        <dsp:cNvSpPr/>
      </dsp:nvSpPr>
      <dsp:spPr>
        <a:xfrm>
          <a:off x="4970421" y="2059899"/>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533400">
            <a:lnSpc>
              <a:spcPct val="100000"/>
            </a:lnSpc>
            <a:spcBef>
              <a:spcPct val="0"/>
            </a:spcBef>
            <a:spcAft>
              <a:spcPct val="35000"/>
            </a:spcAft>
            <a:buNone/>
          </a:pPr>
          <a:r>
            <a:rPr lang="en-GB" sz="1200" kern="1200" dirty="0"/>
            <a:t>* Subject to minor changes through the internal &amp; external verification process.</a:t>
          </a:r>
          <a:endParaRPr lang="en-US" sz="1200" kern="1200" dirty="0"/>
        </a:p>
      </dsp:txBody>
      <dsp:txXfrm>
        <a:off x="4970421" y="2059899"/>
        <a:ext cx="1543182"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04T15:17:29.970"/>
    </inkml:context>
    <inkml:brush xml:id="br0">
      <inkml:brushProperty name="width" value="0.2" units="cm"/>
      <inkml:brushProperty name="height" value="0.2" units="cm"/>
      <inkml:brushProperty name="color" value="#F6630D"/>
    </inkml:brush>
  </inkml:definitions>
  <inkml:trace contextRef="#ctx0" brushRef="#br0">2439 0 24575,'-1'1'0,"0"-1"0,0 1 0,0-1 0,0 1 0,0-1 0,1 1 0,-1 0 0,0 0 0,0-1 0,0 1 0,0 1 0,-4 3 0,-24 16 0,0-2 0,-2 0 0,0-2 0,0-2 0,-2 0 0,0-2 0,0-2 0,-1-1 0,-1-2 0,1-1 0,-57 4 0,-246-5 0,99-6 0,1 21 0,144-4 0,1 5 0,1 3 0,1 4 0,1 5 0,2 3 0,2 4 0,-93 59 0,138-74 0,1 2 0,-65 59 0,86-71 0,2 2 0,1 0 0,0 1 0,1 1 0,1 0 0,1 0 0,-15 37 0,16-26 0,1 0 0,2 1 0,1 0 0,2 0 0,1 0 0,1 56 0,4-32 0,4 0 0,1 0 0,16 57 0,-10-63 0,2-1 0,3-1 0,2 0 0,1-1 0,3-2 0,2 0 0,1-1 0,3-2 0,52 61 0,-16-35 0,3-3 0,3-3 0,2-4 0,2-2 0,105 57 0,-115-76 0,3-3 0,1-3 0,1-3 0,1-3 0,1-3 0,1-3 0,1-3 0,130 10 0,-104-24 0,1-3 0,-1-5 0,0-5 0,113-26 0,-55-2 0,273-105 0,-71-21 0,-288 125 0,-1-3 0,113-93 0,-160 115 0,0-1 0,-2-1 0,-1-1 0,0 0 0,23-40 0,-32 44 0,-2 0 0,0 0 0,-2-1 0,0 0 0,-1 0 0,-1 0 0,-1-1 0,3-36 0,-6 19 0,-2 0 0,-2 1 0,-1-1 0,-2 1 0,-20-73 0,1 31 0,-59-129 0,53 147 0,-2 0 0,-70-99 0,71 121 0,-1 1 0,-2 2 0,-1 1 0,-62-47 0,40 41 0,-2 2 0,-1 3 0,-67-30 0,75 44 0,-1 2 0,-1 3 0,-1 2 0,-76-12 0,37 15-10,-95 0-1,-90 16-1988,60 7-4172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04T15:17:40.086"/>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0 658,'16'5,"9"2,0-1,1-1,0 0,0-3,0 0,0-1,0-2,0 0,0-2,0-1,0-1,29-10,158-72,-69 26,136-64,-226 96,-2-2,-1-3,47-40,-83 61,54-49,-63 55,0 1,0-1,-1 0,0-1,0 1,-1-1,7-16,-10 22,0 0,-1 1,1-1,-1 0,0 0,1 0,-1 0,0 0,0 0,0 1,0-1,0 0,-1 0,1 0,0 0,-1 0,0 1,1-1,-1 0,0 0,0 1,0-1,0 0,0 1,0-1,-1 1,1 0,0-1,-1 1,1 0,-1 0,1 0,-1 0,0 0,1 0,-3-1,-4 0,1-1,-1 1,0 1,0-1,0 2,0-1,-15 1,-7 2,1 1,-58 15,-57 26,119-35,-207 72,-259 76,452-147,0-2,-55 5,90-13,-1 0,1 0,0 0,-1 0,1-1,0 0,-1 0,1 0,-5-2,9 3,-1 0,0-1,1 1,-1-1,0 1,1-1,-1 1,1-1,-1 1,1-1,-1 1,1-1,0 0,-1 1,1-1,0 0,-1 1,1-1,0 0,0 1,-1-2,2 0,-1 0,0 1,0-1,1 1,-1-1,1 0,-1 1,1-1,0 1,-1-1,1 1,0-1,2-1,6-9,1 0,1 1,-1 0,16-10,55-38,-31 24,87-73,-106 83,-35 28</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ejournal.iain-tulungagung.ac.id/index.php/nisbah/index"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rstjournal.com/despre/plagiari/" TargetMode="External"/><Relationship Id="rId7" Type="http://schemas.openxmlformats.org/officeDocument/2006/relationships/hyperlink" Target="https://creativecommons.org/licenses/by/3.0/" TargetMode="Externa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hyperlink" Target="http://ejournal.iain-tulungagung.ac.id/index.php/nisbah/index" TargetMode="External"/><Relationship Id="rId5" Type="http://schemas.openxmlformats.org/officeDocument/2006/relationships/image" Target="../media/image5.jpeg"/><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Questions%20about%20Referencing%20and%20Academic%20Misconduct"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help.turnitin.com/feedback-studio/moodle/direct-v1/instructor/creating-and-managing-assignments/viewing-the-turnitin-submission-inbox.htm"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hyperlink" Target="https://cat.xula.edu/food/brightspace-tip-121-turnitin-feedback-studio/" TargetMode="External"/><Relationship Id="rId7" Type="http://schemas.openxmlformats.org/officeDocument/2006/relationships/customXml" Target="../ink/ink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1.xml"/><Relationship Id="rId10" Type="http://schemas.openxmlformats.org/officeDocument/2006/relationships/hyperlink" Target="https://www.uwtsd.ac.uk/media/uwtsd-website/content-assets/documents/academic-office/misc-forms/Understanding-Turnitin-reports.pdf" TargetMode="External"/><Relationship Id="rId4" Type="http://schemas.openxmlformats.org/officeDocument/2006/relationships/hyperlink" Target="https://creativecommons.org/licenses/by-nc-sa/3.0/" TargetMode="External"/><Relationship Id="rId9" Type="http://schemas.openxmlformats.org/officeDocument/2006/relationships/hyperlink" Target="https://help.turnitin.com/feedback-studio/turnitin-website/student/the-similarity-report/interpreting-the-similarity-report.htm"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hyperlink" Target="https://view.officeapps.live.com/op/view.aspx?src=https%3A%2F%2Fwww.uwtsd.ac.uk%2Fmedia%2Fuwtsd-website%2Fcontent-assets%2Fdocuments%2Facademic-office%2Faqh-appendices%2Fga%2FGA35-UWTSD-Generic-Assessment-Criteria-(Levels-3-7).docx&amp;wdOrigin=BROWSELINK"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xhere.com/en/photo/1363790"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xml"/><Relationship Id="rId4" Type="http://schemas.openxmlformats.org/officeDocument/2006/relationships/hyperlink" Target="https://www.uwtsd.ac.uk/study-skill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diagramLayout" Target="../diagrams/layout1.xml"/><Relationship Id="rId7" Type="http://schemas.openxmlformats.org/officeDocument/2006/relationships/image" Target="../media/image2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714827"/>
            <a:ext cx="3933306" cy="1208141"/>
          </a:xfrm>
        </p:spPr>
        <p:txBody>
          <a:bodyPr vert="horz" lIns="91440" tIns="45720" rIns="91440" bIns="45720" rtlCol="0">
            <a:normAutofit/>
          </a:bodyPr>
          <a:lstStyle/>
          <a:p>
            <a:pPr marL="0" indent="0">
              <a:buNone/>
            </a:pPr>
            <a:r>
              <a:rPr lang="en-GB" sz="2400" u="sng" dirty="0"/>
              <a:t>Lecture tutorial 2: </a:t>
            </a:r>
          </a:p>
          <a:p>
            <a:pPr marL="0" indent="0">
              <a:buNone/>
            </a:pPr>
            <a:r>
              <a:rPr lang="en-GB" sz="2400" dirty="0"/>
              <a:t>Assignment 1 task 1b.</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1122987F-E992-195C-8927-4CDDC568EC46}"/>
              </a:ext>
            </a:extLst>
          </p:cNvPr>
          <p:cNvSpPr txBox="1">
            <a:spLocks/>
          </p:cNvSpPr>
          <p:nvPr/>
        </p:nvSpPr>
        <p:spPr>
          <a:xfrm>
            <a:off x="407960" y="814650"/>
            <a:ext cx="3702167" cy="5037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t>The foundations for success.</a:t>
            </a:r>
            <a:endParaRPr lang="en-US"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6">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CF858-4451-81DF-15A4-8FD42795D0DD}"/>
              </a:ext>
            </a:extLst>
          </p:cNvPr>
          <p:cNvSpPr>
            <a:spLocks noGrp="1"/>
          </p:cNvSpPr>
          <p:nvPr>
            <p:ph type="title"/>
          </p:nvPr>
        </p:nvSpPr>
        <p:spPr>
          <a:xfrm>
            <a:off x="821516" y="640263"/>
            <a:ext cx="6204984" cy="1344975"/>
          </a:xfrm>
        </p:spPr>
        <p:txBody>
          <a:bodyPr>
            <a:normAutofit/>
          </a:bodyPr>
          <a:lstStyle/>
          <a:p>
            <a:r>
              <a:rPr lang="en-GB" sz="4000" b="1" u="sng"/>
              <a:t>Introduction &amp; Overview</a:t>
            </a:r>
            <a:endParaRPr lang="en-GB" sz="4000" b="1" u="sng" dirty="0"/>
          </a:p>
        </p:txBody>
      </p:sp>
      <p:sp>
        <p:nvSpPr>
          <p:cNvPr id="3" name="Content Placeholder 2">
            <a:extLst>
              <a:ext uri="{FF2B5EF4-FFF2-40B4-BE49-F238E27FC236}">
                <a16:creationId xmlns:a16="http://schemas.microsoft.com/office/drawing/2014/main" id="{2365D468-1417-8D2A-445B-589E673AD731}"/>
              </a:ext>
            </a:extLst>
          </p:cNvPr>
          <p:cNvSpPr>
            <a:spLocks noGrp="1"/>
          </p:cNvSpPr>
          <p:nvPr>
            <p:ph idx="1"/>
          </p:nvPr>
        </p:nvSpPr>
        <p:spPr>
          <a:xfrm>
            <a:off x="821515" y="1849914"/>
            <a:ext cx="6345403" cy="4048378"/>
          </a:xfrm>
        </p:spPr>
        <p:txBody>
          <a:bodyPr>
            <a:normAutofit fontScale="92500" lnSpcReduction="10000"/>
          </a:bodyPr>
          <a:lstStyle/>
          <a:p>
            <a:pPr marL="514350" indent="-514350">
              <a:buFont typeface="+mj-lt"/>
              <a:buAutoNum type="arabicPeriod"/>
            </a:pPr>
            <a:r>
              <a:rPr lang="en-GB" dirty="0"/>
              <a:t>Introduction</a:t>
            </a:r>
          </a:p>
          <a:p>
            <a:pPr marL="514350" indent="-514350">
              <a:buFont typeface="+mj-lt"/>
              <a:buAutoNum type="arabicPeriod"/>
            </a:pPr>
            <a:r>
              <a:rPr lang="en-GB" dirty="0"/>
              <a:t>What is Turnitin</a:t>
            </a:r>
          </a:p>
          <a:p>
            <a:pPr marL="514350" indent="-514350">
              <a:buFont typeface="+mj-lt"/>
              <a:buAutoNum type="arabicPeriod"/>
            </a:pPr>
            <a:r>
              <a:rPr lang="en-GB" dirty="0"/>
              <a:t>Unfair Practice</a:t>
            </a:r>
          </a:p>
          <a:p>
            <a:pPr marL="514350" indent="-514350">
              <a:buFont typeface="+mj-lt"/>
              <a:buAutoNum type="arabicPeriod"/>
            </a:pPr>
            <a:r>
              <a:rPr lang="en-GB" dirty="0"/>
              <a:t>Turnitin Draft and Final submission links</a:t>
            </a:r>
          </a:p>
          <a:p>
            <a:pPr marL="514350" indent="-514350">
              <a:buFont typeface="+mj-lt"/>
              <a:buAutoNum type="arabicPeriod"/>
            </a:pPr>
            <a:r>
              <a:rPr lang="en-GB" dirty="0"/>
              <a:t>Example: Turnitin Similarity Report</a:t>
            </a:r>
          </a:p>
          <a:p>
            <a:pPr marL="514350" indent="-514350">
              <a:buFont typeface="+mj-lt"/>
              <a:buAutoNum type="arabicPeriod"/>
            </a:pPr>
            <a:r>
              <a:rPr lang="en-GB" dirty="0"/>
              <a:t>Generic Assessment Criteria</a:t>
            </a:r>
          </a:p>
          <a:p>
            <a:pPr marL="514350" indent="-514350">
              <a:buFont typeface="+mj-lt"/>
              <a:buAutoNum type="arabicPeriod"/>
            </a:pPr>
            <a:r>
              <a:rPr lang="en-GB" dirty="0"/>
              <a:t>Example: Marked Assignment.</a:t>
            </a:r>
          </a:p>
          <a:p>
            <a:pPr marL="514350" indent="-514350">
              <a:buFont typeface="+mj-lt"/>
              <a:buAutoNum type="arabicPeriod"/>
            </a:pPr>
            <a:r>
              <a:rPr lang="en-GB" dirty="0"/>
              <a:t>Assignment 1: Task 1b</a:t>
            </a:r>
          </a:p>
          <a:p>
            <a:r>
              <a:rPr lang="en-GB" dirty="0"/>
              <a:t>Tutorial Activity: Assignment 1 Task 1b.</a:t>
            </a:r>
          </a:p>
        </p:txBody>
      </p:sp>
      <p:pic>
        <p:nvPicPr>
          <p:cNvPr id="9" name="Picture 8" descr="Group of students working in library">
            <a:extLst>
              <a:ext uri="{FF2B5EF4-FFF2-40B4-BE49-F238E27FC236}">
                <a16:creationId xmlns:a16="http://schemas.microsoft.com/office/drawing/2014/main" id="{3F074F17-D4C1-3A5F-B140-6D7BC95213F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804" b="26149"/>
          <a:stretch/>
        </p:blipFill>
        <p:spPr>
          <a:xfrm>
            <a:off x="7829551" y="306910"/>
            <a:ext cx="4042409" cy="1863092"/>
          </a:xfrm>
          <a:prstGeom prst="rect">
            <a:avLst/>
          </a:prstGeom>
        </p:spPr>
      </p:pic>
      <p:pic>
        <p:nvPicPr>
          <p:cNvPr id="7" name="Picture 6" descr="Child writing on a notebook">
            <a:extLst>
              <a:ext uri="{FF2B5EF4-FFF2-40B4-BE49-F238E27FC236}">
                <a16:creationId xmlns:a16="http://schemas.microsoft.com/office/drawing/2014/main" id="{E6538224-2F70-7B82-0997-8921A2297C2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949" b="14004"/>
          <a:stretch/>
        </p:blipFill>
        <p:spPr>
          <a:xfrm>
            <a:off x="7829551" y="2330867"/>
            <a:ext cx="4042410" cy="1863093"/>
          </a:xfrm>
          <a:prstGeom prst="rect">
            <a:avLst/>
          </a:prstGeom>
        </p:spPr>
      </p:pic>
      <p:pic>
        <p:nvPicPr>
          <p:cNvPr id="5" name="Picture 4" descr="Woman reading a book">
            <a:extLst>
              <a:ext uri="{FF2B5EF4-FFF2-40B4-BE49-F238E27FC236}">
                <a16:creationId xmlns:a16="http://schemas.microsoft.com/office/drawing/2014/main" id="{D22E44FE-5389-EC9B-3868-2B682A35464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7679" b="12085"/>
          <a:stretch/>
        </p:blipFill>
        <p:spPr>
          <a:xfrm>
            <a:off x="7829551" y="4354824"/>
            <a:ext cx="4042409" cy="1895153"/>
          </a:xfrm>
          <a:prstGeom prst="rect">
            <a:avLst/>
          </a:prstGeom>
        </p:spPr>
      </p:pic>
    </p:spTree>
    <p:extLst>
      <p:ext uri="{BB962C8B-B14F-4D97-AF65-F5344CB8AC3E}">
        <p14:creationId xmlns:p14="http://schemas.microsoft.com/office/powerpoint/2010/main" val="2849612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4D673-60F0-3773-C655-F15029442DA8}"/>
              </a:ext>
            </a:extLst>
          </p:cNvPr>
          <p:cNvSpPr>
            <a:spLocks noGrp="1"/>
          </p:cNvSpPr>
          <p:nvPr>
            <p:ph type="title"/>
          </p:nvPr>
        </p:nvSpPr>
        <p:spPr/>
        <p:txBody>
          <a:bodyPr>
            <a:normAutofit/>
          </a:bodyPr>
          <a:lstStyle/>
          <a:p>
            <a:r>
              <a:rPr lang="en-GB" sz="5400" b="1" u="sng" dirty="0"/>
              <a:t>What is Turnitin?</a:t>
            </a:r>
          </a:p>
        </p:txBody>
      </p:sp>
      <p:sp>
        <p:nvSpPr>
          <p:cNvPr id="3" name="Content Placeholder 2">
            <a:extLst>
              <a:ext uri="{FF2B5EF4-FFF2-40B4-BE49-F238E27FC236}">
                <a16:creationId xmlns:a16="http://schemas.microsoft.com/office/drawing/2014/main" id="{81EC84C7-C5D1-0668-AC55-86547BC75B55}"/>
              </a:ext>
            </a:extLst>
          </p:cNvPr>
          <p:cNvSpPr>
            <a:spLocks noGrp="1"/>
          </p:cNvSpPr>
          <p:nvPr>
            <p:ph idx="1"/>
          </p:nvPr>
        </p:nvSpPr>
        <p:spPr>
          <a:xfrm>
            <a:off x="695067" y="1808101"/>
            <a:ext cx="10801865" cy="4608126"/>
          </a:xfrm>
        </p:spPr>
        <p:txBody>
          <a:bodyPr>
            <a:normAutofit fontScale="92500" lnSpcReduction="20000"/>
          </a:bodyPr>
          <a:lstStyle/>
          <a:p>
            <a:pPr>
              <a:lnSpc>
                <a:spcPct val="110000"/>
              </a:lnSpc>
              <a:spcBef>
                <a:spcPts val="600"/>
              </a:spcBef>
            </a:pPr>
            <a:r>
              <a:rPr lang="en-GB" dirty="0"/>
              <a:t>All student assignments at UWTSD are submitted through Turnitin.</a:t>
            </a:r>
          </a:p>
          <a:p>
            <a:pPr>
              <a:lnSpc>
                <a:spcPct val="110000"/>
              </a:lnSpc>
              <a:spcBef>
                <a:spcPts val="600"/>
              </a:spcBef>
            </a:pPr>
            <a:r>
              <a:rPr lang="en-GB" dirty="0"/>
              <a:t>Turnitin is a similarity checker. It is an online software service (SaaS) that </a:t>
            </a:r>
            <a:r>
              <a:rPr lang="en-GB" b="1" dirty="0"/>
              <a:t>checks</a:t>
            </a:r>
            <a:r>
              <a:rPr lang="en-GB" dirty="0"/>
              <a:t> students submitted work </a:t>
            </a:r>
            <a:r>
              <a:rPr lang="en-GB" b="1" u="sng" dirty="0"/>
              <a:t>for copied content</a:t>
            </a:r>
            <a:r>
              <a:rPr lang="en-GB" b="1" dirty="0"/>
              <a:t> </a:t>
            </a:r>
            <a:r>
              <a:rPr lang="en-GB" dirty="0"/>
              <a:t>i.e. content that has been copied from another source.</a:t>
            </a:r>
          </a:p>
          <a:p>
            <a:pPr>
              <a:lnSpc>
                <a:spcPct val="110000"/>
              </a:lnSpc>
              <a:spcBef>
                <a:spcPts val="600"/>
              </a:spcBef>
            </a:pPr>
            <a:r>
              <a:rPr lang="en-GB" dirty="0"/>
              <a:t>It does this by comparing the work the student has submitted to online sources, student work submitted at UWTSD, all other FE/HE organisations that use Turnitin, and many other VLE/Checker databases.</a:t>
            </a:r>
          </a:p>
          <a:p>
            <a:pPr>
              <a:lnSpc>
                <a:spcPct val="110000"/>
              </a:lnSpc>
              <a:spcBef>
                <a:spcPts val="600"/>
              </a:spcBef>
            </a:pPr>
            <a:r>
              <a:rPr lang="en-GB" dirty="0"/>
              <a:t>In addition to including a copy of the internet, Turnitin’s databases also include books, newspapers and journals.</a:t>
            </a:r>
          </a:p>
          <a:p>
            <a:pPr>
              <a:lnSpc>
                <a:spcPct val="110000"/>
              </a:lnSpc>
              <a:spcBef>
                <a:spcPts val="600"/>
              </a:spcBef>
            </a:pPr>
            <a:r>
              <a:rPr lang="en-GB" dirty="0"/>
              <a:t>Turnitin encourages original thinking and good academic practice, and deters plagiarism.</a:t>
            </a:r>
          </a:p>
        </p:txBody>
      </p:sp>
      <p:pic>
        <p:nvPicPr>
          <p:cNvPr id="5" name="Picture 4" descr="Logo, company name&#10;&#10;Description automatically generated">
            <a:extLst>
              <a:ext uri="{FF2B5EF4-FFF2-40B4-BE49-F238E27FC236}">
                <a16:creationId xmlns:a16="http://schemas.microsoft.com/office/drawing/2014/main" id="{5F05A9BD-1AF3-DE48-7FF2-07AF7C8688F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54314" y="190336"/>
            <a:ext cx="3593756" cy="1587080"/>
          </a:xfrm>
          <a:prstGeom prst="rect">
            <a:avLst/>
          </a:prstGeom>
        </p:spPr>
      </p:pic>
      <p:sp>
        <p:nvSpPr>
          <p:cNvPr id="6" name="TextBox 5">
            <a:extLst>
              <a:ext uri="{FF2B5EF4-FFF2-40B4-BE49-F238E27FC236}">
                <a16:creationId xmlns:a16="http://schemas.microsoft.com/office/drawing/2014/main" id="{C62D5C98-9C85-B4CB-74AC-A8DF47EEA2C8}"/>
              </a:ext>
            </a:extLst>
          </p:cNvPr>
          <p:cNvSpPr txBox="1"/>
          <p:nvPr/>
        </p:nvSpPr>
        <p:spPr>
          <a:xfrm>
            <a:off x="9150178" y="1721373"/>
            <a:ext cx="3041822" cy="169277"/>
          </a:xfrm>
          <a:prstGeom prst="rect">
            <a:avLst/>
          </a:prstGeom>
          <a:noFill/>
        </p:spPr>
        <p:txBody>
          <a:bodyPr wrap="square" rtlCol="0">
            <a:spAutoFit/>
          </a:bodyPr>
          <a:lstStyle/>
          <a:p>
            <a:pPr algn="ctr"/>
            <a:r>
              <a:rPr lang="en-GB" sz="500" dirty="0">
                <a:hlinkClick r:id="rId3" tooltip="http://ejournal.iain-tulungagung.ac.id/index.php/nisbah/index"/>
              </a:rPr>
              <a:t>This Photo</a:t>
            </a:r>
            <a:r>
              <a:rPr lang="en-GB" sz="500" dirty="0"/>
              <a:t> by Unknown Author is licensed under </a:t>
            </a:r>
            <a:r>
              <a:rPr lang="en-GB" sz="500" dirty="0">
                <a:hlinkClick r:id="rId4" tooltip="https://creativecommons.org/licenses/by/3.0/"/>
              </a:rPr>
              <a:t>CC BY</a:t>
            </a:r>
            <a:endParaRPr lang="en-GB" sz="500" dirty="0"/>
          </a:p>
        </p:txBody>
      </p:sp>
    </p:spTree>
    <p:extLst>
      <p:ext uri="{BB962C8B-B14F-4D97-AF65-F5344CB8AC3E}">
        <p14:creationId xmlns:p14="http://schemas.microsoft.com/office/powerpoint/2010/main" val="1209165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15">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17">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3" name="Rectangle 18">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19">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Rectangle 21">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04D673-60F0-3773-C655-F15029442DA8}"/>
              </a:ext>
            </a:extLst>
          </p:cNvPr>
          <p:cNvSpPr>
            <a:spLocks noGrp="1"/>
          </p:cNvSpPr>
          <p:nvPr>
            <p:ph type="title"/>
          </p:nvPr>
        </p:nvSpPr>
        <p:spPr>
          <a:xfrm>
            <a:off x="1057025" y="922644"/>
            <a:ext cx="5040285" cy="1169585"/>
          </a:xfrm>
        </p:spPr>
        <p:txBody>
          <a:bodyPr anchor="b">
            <a:normAutofit/>
          </a:bodyPr>
          <a:lstStyle/>
          <a:p>
            <a:r>
              <a:rPr lang="en-GB" sz="6000" b="1" u="sng" dirty="0"/>
              <a:t>Unfair practice</a:t>
            </a:r>
          </a:p>
        </p:txBody>
      </p:sp>
      <p:sp>
        <p:nvSpPr>
          <p:cNvPr id="56" name="Rectangle 23">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text&#10;&#10;Description automatically generated">
            <a:extLst>
              <a:ext uri="{FF2B5EF4-FFF2-40B4-BE49-F238E27FC236}">
                <a16:creationId xmlns:a16="http://schemas.microsoft.com/office/drawing/2014/main" id="{17D3BF48-D367-9DBE-5528-8C8FBB6432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89652" y="2026098"/>
            <a:ext cx="3700606" cy="2581173"/>
          </a:xfrm>
          <a:prstGeom prst="rect">
            <a:avLst/>
          </a:prstGeom>
        </p:spPr>
      </p:pic>
      <p:sp>
        <p:nvSpPr>
          <p:cNvPr id="11" name="TextBox 10">
            <a:extLst>
              <a:ext uri="{FF2B5EF4-FFF2-40B4-BE49-F238E27FC236}">
                <a16:creationId xmlns:a16="http://schemas.microsoft.com/office/drawing/2014/main" id="{B6A6633E-4B67-55CD-29AD-4CCA78F796DA}"/>
              </a:ext>
            </a:extLst>
          </p:cNvPr>
          <p:cNvSpPr txBox="1"/>
          <p:nvPr/>
        </p:nvSpPr>
        <p:spPr>
          <a:xfrm>
            <a:off x="10479294" y="4617190"/>
            <a:ext cx="1410964" cy="153888"/>
          </a:xfrm>
          <a:prstGeom prst="rect">
            <a:avLst/>
          </a:prstGeom>
          <a:solidFill>
            <a:srgbClr val="000000"/>
          </a:solidFill>
        </p:spPr>
        <p:txBody>
          <a:bodyPr wrap="none" rtlCol="0">
            <a:spAutoFit/>
          </a:bodyPr>
          <a:lstStyle/>
          <a:p>
            <a:pPr algn="r">
              <a:spcAft>
                <a:spcPts val="600"/>
              </a:spcAft>
            </a:pPr>
            <a:r>
              <a:rPr lang="en-GB" sz="400">
                <a:solidFill>
                  <a:srgbClr val="FFFFFF"/>
                </a:solidFill>
                <a:hlinkClick r:id="rId3" tooltip="https://www.rstjournal.com/despre/plagiari/">
                  <a:extLst>
                    <a:ext uri="{A12FA001-AC4F-418D-AE19-62706E023703}">
                      <ahyp:hlinkClr xmlns:ahyp="http://schemas.microsoft.com/office/drawing/2018/hyperlinkcolor" val="tx"/>
                    </a:ext>
                  </a:extLst>
                </a:hlinkClick>
              </a:rPr>
              <a:t>This Photo</a:t>
            </a:r>
            <a:r>
              <a:rPr lang="en-GB" sz="400">
                <a:solidFill>
                  <a:srgbClr val="FFFFFF"/>
                </a:solidFill>
              </a:rPr>
              <a:t> by Unknown Author is licensed under </a:t>
            </a:r>
            <a:r>
              <a:rPr lang="en-GB" sz="4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400" dirty="0">
              <a:solidFill>
                <a:srgbClr val="FFFFFF"/>
              </a:solidFill>
            </a:endParaRPr>
          </a:p>
        </p:txBody>
      </p:sp>
      <p:pic>
        <p:nvPicPr>
          <p:cNvPr id="17" name="Picture 16" descr="Logo, company name&#10;&#10;Description automatically generated">
            <a:extLst>
              <a:ext uri="{FF2B5EF4-FFF2-40B4-BE49-F238E27FC236}">
                <a16:creationId xmlns:a16="http://schemas.microsoft.com/office/drawing/2014/main" id="{2D4A28DD-60C1-CB68-3848-E64F9BDD3C9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1531" y="517897"/>
            <a:ext cx="3593756" cy="1587080"/>
          </a:xfrm>
          <a:prstGeom prst="rect">
            <a:avLst/>
          </a:prstGeom>
        </p:spPr>
      </p:pic>
      <p:sp>
        <p:nvSpPr>
          <p:cNvPr id="42" name="TextBox 41">
            <a:extLst>
              <a:ext uri="{FF2B5EF4-FFF2-40B4-BE49-F238E27FC236}">
                <a16:creationId xmlns:a16="http://schemas.microsoft.com/office/drawing/2014/main" id="{AD691DDB-8562-0710-C97D-276729DEB4E1}"/>
              </a:ext>
            </a:extLst>
          </p:cNvPr>
          <p:cNvSpPr txBox="1"/>
          <p:nvPr/>
        </p:nvSpPr>
        <p:spPr>
          <a:xfrm>
            <a:off x="6489139" y="2104977"/>
            <a:ext cx="1804349" cy="169277"/>
          </a:xfrm>
          <a:prstGeom prst="rect">
            <a:avLst/>
          </a:prstGeom>
          <a:noFill/>
        </p:spPr>
        <p:txBody>
          <a:bodyPr wrap="square" rtlCol="0">
            <a:spAutoFit/>
          </a:bodyPr>
          <a:lstStyle/>
          <a:p>
            <a:pPr algn="ctr"/>
            <a:r>
              <a:rPr lang="en-GB" sz="500" dirty="0">
                <a:hlinkClick r:id="rId6" tooltip="http://ejournal.iain-tulungagung.ac.id/index.php/nisbah/index"/>
              </a:rPr>
              <a:t>This Photo</a:t>
            </a:r>
            <a:r>
              <a:rPr lang="en-GB" sz="500" dirty="0"/>
              <a:t> by Unknown Author is licensed under </a:t>
            </a:r>
            <a:r>
              <a:rPr lang="en-GB" sz="500" dirty="0">
                <a:hlinkClick r:id="rId7" tooltip="https://creativecommons.org/licenses/by/3.0/"/>
              </a:rPr>
              <a:t>CC BY</a:t>
            </a:r>
            <a:endParaRPr lang="en-GB" sz="500" dirty="0"/>
          </a:p>
        </p:txBody>
      </p:sp>
      <p:sp>
        <p:nvSpPr>
          <p:cNvPr id="66" name="TextBox 65">
            <a:extLst>
              <a:ext uri="{FF2B5EF4-FFF2-40B4-BE49-F238E27FC236}">
                <a16:creationId xmlns:a16="http://schemas.microsoft.com/office/drawing/2014/main" id="{A04E3EEB-18EF-8D59-B70B-3B4325DA69F3}"/>
              </a:ext>
            </a:extLst>
          </p:cNvPr>
          <p:cNvSpPr txBox="1"/>
          <p:nvPr/>
        </p:nvSpPr>
        <p:spPr>
          <a:xfrm>
            <a:off x="970268" y="2099607"/>
            <a:ext cx="5165124" cy="369332"/>
          </a:xfrm>
          <a:prstGeom prst="rect">
            <a:avLst/>
          </a:prstGeom>
          <a:solidFill>
            <a:schemeClr val="bg1"/>
          </a:solidFill>
        </p:spPr>
        <p:txBody>
          <a:bodyPr wrap="square" rtlCol="0">
            <a:spAutoFit/>
          </a:bodyPr>
          <a:lstStyle/>
          <a:p>
            <a:endParaRPr lang="en-GB" dirty="0"/>
          </a:p>
        </p:txBody>
      </p:sp>
      <p:sp>
        <p:nvSpPr>
          <p:cNvPr id="3" name="Content Placeholder 2">
            <a:extLst>
              <a:ext uri="{FF2B5EF4-FFF2-40B4-BE49-F238E27FC236}">
                <a16:creationId xmlns:a16="http://schemas.microsoft.com/office/drawing/2014/main" id="{81EC84C7-C5D1-0668-AC55-86547BC75B55}"/>
              </a:ext>
            </a:extLst>
          </p:cNvPr>
          <p:cNvSpPr>
            <a:spLocks noGrp="1"/>
          </p:cNvSpPr>
          <p:nvPr>
            <p:ph idx="1"/>
          </p:nvPr>
        </p:nvSpPr>
        <p:spPr>
          <a:xfrm>
            <a:off x="1052442" y="2244063"/>
            <a:ext cx="7215074" cy="3743387"/>
          </a:xfrm>
        </p:spPr>
        <p:txBody>
          <a:bodyPr anchor="t">
            <a:normAutofit fontScale="92500" lnSpcReduction="10000"/>
          </a:bodyPr>
          <a:lstStyle/>
          <a:p>
            <a:pPr>
              <a:spcBef>
                <a:spcPts val="600"/>
              </a:spcBef>
            </a:pPr>
            <a:r>
              <a:rPr lang="en-GB" b="1" dirty="0"/>
              <a:t>Turnitin checks for similarity</a:t>
            </a:r>
            <a:r>
              <a:rPr lang="en-GB" dirty="0"/>
              <a:t>. </a:t>
            </a:r>
          </a:p>
          <a:p>
            <a:pPr>
              <a:spcBef>
                <a:spcPts val="600"/>
              </a:spcBef>
            </a:pPr>
            <a:r>
              <a:rPr lang="en-GB" dirty="0"/>
              <a:t>If plagiarism is suspected, an Academic may refer the student’s work to the University’s ‘</a:t>
            </a:r>
            <a:r>
              <a:rPr lang="en-GB" b="1" u="sng" dirty="0">
                <a:effectLst>
                  <a:outerShdw blurRad="38100" dist="38100" dir="2700000" algn="tl">
                    <a:srgbClr val="000000">
                      <a:alpha val="43137"/>
                    </a:srgbClr>
                  </a:outerShdw>
                </a:effectLst>
              </a:rPr>
              <a:t>Unfair practice committee</a:t>
            </a:r>
            <a:r>
              <a:rPr lang="en-GB" dirty="0"/>
              <a:t>’. </a:t>
            </a:r>
          </a:p>
          <a:p>
            <a:pPr>
              <a:spcBef>
                <a:spcPts val="600"/>
              </a:spcBef>
            </a:pPr>
            <a:r>
              <a:rPr lang="en-GB" dirty="0"/>
              <a:t>It is the committee that decides if unfair practice has been committed, and the resulting penalty. </a:t>
            </a:r>
          </a:p>
          <a:p>
            <a:pPr>
              <a:spcBef>
                <a:spcPts val="600"/>
              </a:spcBef>
            </a:pPr>
            <a:r>
              <a:rPr lang="en-GB" dirty="0"/>
              <a:t>The penalty depends on the extent of plagiarism and whether it is a first time or repeat offence.</a:t>
            </a:r>
          </a:p>
          <a:p>
            <a:pPr>
              <a:spcBef>
                <a:spcPts val="600"/>
              </a:spcBef>
            </a:pPr>
            <a:r>
              <a:rPr lang="en-GB" dirty="0"/>
              <a:t>Penalties range from mark reduction (e.g. to 0) to expulsion from the course for a repeat offence.</a:t>
            </a:r>
          </a:p>
        </p:txBody>
      </p:sp>
    </p:spTree>
    <p:extLst>
      <p:ext uri="{BB962C8B-B14F-4D97-AF65-F5344CB8AC3E}">
        <p14:creationId xmlns:p14="http://schemas.microsoft.com/office/powerpoint/2010/main" val="3942479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485B0-69A1-2DA0-C8D6-4247DD7B79F2}"/>
              </a:ext>
            </a:extLst>
          </p:cNvPr>
          <p:cNvSpPr>
            <a:spLocks noGrp="1"/>
          </p:cNvSpPr>
          <p:nvPr>
            <p:ph type="title"/>
          </p:nvPr>
        </p:nvSpPr>
        <p:spPr>
          <a:xfrm>
            <a:off x="398634" y="217359"/>
            <a:ext cx="11364998" cy="924054"/>
          </a:xfrm>
        </p:spPr>
        <p:txBody>
          <a:bodyPr anchor="ctr">
            <a:normAutofit/>
          </a:bodyPr>
          <a:lstStyle/>
          <a:p>
            <a:r>
              <a:rPr lang="en-US" sz="4000" b="1" i="0" dirty="0">
                <a:effectLst/>
                <a:latin typeface="Avenir-Next"/>
              </a:rPr>
              <a:t>Bg. </a:t>
            </a:r>
            <a:r>
              <a:rPr lang="en-US" sz="4000" i="0" u="sng" dirty="0">
                <a:effectLst/>
                <a:latin typeface="Avenir-Next"/>
              </a:rPr>
              <a:t>Q&amp;A about Referencing &amp; ‘Academic Misconduct’</a:t>
            </a:r>
            <a:endParaRPr lang="en-GB" sz="4000" u="sng" dirty="0"/>
          </a:p>
        </p:txBody>
      </p:sp>
      <p:sp>
        <p:nvSpPr>
          <p:cNvPr id="3" name="Content Placeholder 2">
            <a:extLst>
              <a:ext uri="{FF2B5EF4-FFF2-40B4-BE49-F238E27FC236}">
                <a16:creationId xmlns:a16="http://schemas.microsoft.com/office/drawing/2014/main" id="{82CBCDD1-BE1C-F234-03AE-8E8E04213AD5}"/>
              </a:ext>
            </a:extLst>
          </p:cNvPr>
          <p:cNvSpPr>
            <a:spLocks noGrp="1"/>
          </p:cNvSpPr>
          <p:nvPr>
            <p:ph idx="1"/>
          </p:nvPr>
        </p:nvSpPr>
        <p:spPr>
          <a:xfrm>
            <a:off x="2496066" y="1141413"/>
            <a:ext cx="7661189" cy="2287587"/>
          </a:xfrm>
          <a:ln w="19050">
            <a:solidFill>
              <a:schemeClr val="tx1"/>
            </a:solidFill>
            <a:prstDash val="dash"/>
          </a:ln>
        </p:spPr>
        <p:txBody>
          <a:bodyPr anchor="ctr">
            <a:normAutofit fontScale="92500"/>
          </a:bodyPr>
          <a:lstStyle/>
          <a:p>
            <a:r>
              <a:rPr lang="en-GB" dirty="0"/>
              <a:t>For further information about plagiarism and penalties, see the </a:t>
            </a:r>
            <a:r>
              <a:rPr lang="en-GB" dirty="0">
                <a:hlinkClick r:id="rId2"/>
              </a:rPr>
              <a:t>Academic Quality Handbook here</a:t>
            </a:r>
            <a:r>
              <a:rPr lang="en-GB" dirty="0"/>
              <a:t>.</a:t>
            </a:r>
          </a:p>
          <a:p>
            <a:r>
              <a:rPr lang="en-GB" dirty="0"/>
              <a:t>For further </a:t>
            </a:r>
            <a:r>
              <a:rPr lang="en-GB" sz="3200" dirty="0"/>
              <a:t>Questions</a:t>
            </a:r>
            <a:r>
              <a:rPr lang="en-GB" dirty="0"/>
              <a:t> and Answers about Plagiarism and misconduct see the UWTSD SU Q&amp;A page </a:t>
            </a:r>
            <a:r>
              <a:rPr lang="en-GB" dirty="0">
                <a:hlinkClick r:id="rId3"/>
              </a:rPr>
              <a:t>here</a:t>
            </a:r>
            <a:r>
              <a:rPr lang="en-GB" dirty="0"/>
              <a:t>.</a:t>
            </a:r>
          </a:p>
        </p:txBody>
      </p:sp>
      <p:pic>
        <p:nvPicPr>
          <p:cNvPr id="5" name="Picture 4">
            <a:extLst>
              <a:ext uri="{FF2B5EF4-FFF2-40B4-BE49-F238E27FC236}">
                <a16:creationId xmlns:a16="http://schemas.microsoft.com/office/drawing/2014/main" id="{739FBFC3-B4D1-DE72-B419-3E3CDE30563E}"/>
              </a:ext>
            </a:extLst>
          </p:cNvPr>
          <p:cNvPicPr>
            <a:picLocks noChangeAspect="1"/>
          </p:cNvPicPr>
          <p:nvPr/>
        </p:nvPicPr>
        <p:blipFill rotWithShape="1">
          <a:blip r:embed="rId4">
            <a:alphaModFix amt="74000"/>
          </a:blip>
          <a:srcRect r="9832" b="1"/>
          <a:stretch/>
        </p:blipFill>
        <p:spPr>
          <a:xfrm>
            <a:off x="766119" y="3429000"/>
            <a:ext cx="10659762" cy="3188515"/>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2033167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AA4C6-CE08-D0B3-E029-B1BE85D21DEE}"/>
              </a:ext>
            </a:extLst>
          </p:cNvPr>
          <p:cNvSpPr>
            <a:spLocks noGrp="1"/>
          </p:cNvSpPr>
          <p:nvPr>
            <p:ph type="title"/>
          </p:nvPr>
        </p:nvSpPr>
        <p:spPr/>
        <p:txBody>
          <a:bodyPr>
            <a:normAutofit/>
          </a:bodyPr>
          <a:lstStyle/>
          <a:p>
            <a:r>
              <a:rPr lang="en-GB" sz="4800" b="1" u="sng" dirty="0"/>
              <a:t>Turnitin Assignment submission list</a:t>
            </a:r>
          </a:p>
        </p:txBody>
      </p:sp>
      <p:pic>
        <p:nvPicPr>
          <p:cNvPr id="8" name="Picture 7" descr="Graphical user interface, application&#10;&#10;Description automatically generated">
            <a:extLst>
              <a:ext uri="{FF2B5EF4-FFF2-40B4-BE49-F238E27FC236}">
                <a16:creationId xmlns:a16="http://schemas.microsoft.com/office/drawing/2014/main" id="{AD3F94EA-EDA8-16F7-FC72-1D52ED12B5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2039455"/>
            <a:ext cx="12192001" cy="3269694"/>
          </a:xfrm>
          <a:prstGeom prst="rect">
            <a:avLst/>
          </a:prstGeom>
        </p:spPr>
      </p:pic>
      <p:sp>
        <p:nvSpPr>
          <p:cNvPr id="9" name="TextBox 8">
            <a:extLst>
              <a:ext uri="{FF2B5EF4-FFF2-40B4-BE49-F238E27FC236}">
                <a16:creationId xmlns:a16="http://schemas.microsoft.com/office/drawing/2014/main" id="{5882A7A2-35D0-9FB3-A49E-6BE2A6FF4C1D}"/>
              </a:ext>
            </a:extLst>
          </p:cNvPr>
          <p:cNvSpPr txBox="1"/>
          <p:nvPr/>
        </p:nvSpPr>
        <p:spPr>
          <a:xfrm>
            <a:off x="105464" y="5309149"/>
            <a:ext cx="5657850" cy="153888"/>
          </a:xfrm>
          <a:prstGeom prst="rect">
            <a:avLst/>
          </a:prstGeom>
          <a:noFill/>
        </p:spPr>
        <p:txBody>
          <a:bodyPr wrap="square" rtlCol="0">
            <a:spAutoFit/>
          </a:bodyPr>
          <a:lstStyle/>
          <a:p>
            <a:r>
              <a:rPr lang="en-GB" sz="400" dirty="0">
                <a:hlinkClick r:id="rId3" tooltip="https://help.turnitin.com/feedback-studio/moodle/direct-v1/instructor/creating-and-managing-assignments/viewing-the-turnitin-submission-inbox.htm"/>
              </a:rPr>
              <a:t>This Photo</a:t>
            </a:r>
            <a:r>
              <a:rPr lang="en-GB" sz="400" dirty="0"/>
              <a:t> by Unknown Author is licensed under </a:t>
            </a:r>
            <a:r>
              <a:rPr lang="en-GB" sz="400" dirty="0">
                <a:hlinkClick r:id="rId4" tooltip="https://creativecommons.org/licenses/by-nc/3.0/"/>
              </a:rPr>
              <a:t>CC BY-NC</a:t>
            </a:r>
            <a:endParaRPr lang="en-GB" sz="400" dirty="0"/>
          </a:p>
        </p:txBody>
      </p:sp>
    </p:spTree>
    <p:extLst>
      <p:ext uri="{BB962C8B-B14F-4D97-AF65-F5344CB8AC3E}">
        <p14:creationId xmlns:p14="http://schemas.microsoft.com/office/powerpoint/2010/main" val="1398262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AA4C6-CE08-D0B3-E029-B1BE85D21DEE}"/>
              </a:ext>
            </a:extLst>
          </p:cNvPr>
          <p:cNvSpPr>
            <a:spLocks noGrp="1"/>
          </p:cNvSpPr>
          <p:nvPr>
            <p:ph type="title"/>
          </p:nvPr>
        </p:nvSpPr>
        <p:spPr>
          <a:xfrm>
            <a:off x="0" y="0"/>
            <a:ext cx="7770341" cy="705794"/>
          </a:xfrm>
        </p:spPr>
        <p:txBody>
          <a:bodyPr/>
          <a:lstStyle/>
          <a:p>
            <a:r>
              <a:rPr lang="en-GB" b="1" u="sng" dirty="0"/>
              <a:t>Example: Turnitin Similarity report</a:t>
            </a:r>
          </a:p>
        </p:txBody>
      </p:sp>
      <p:pic>
        <p:nvPicPr>
          <p:cNvPr id="5" name="Content Placeholder 4" descr="Graphical user interface, text, application&#10;&#10;Description automatically generated">
            <a:extLst>
              <a:ext uri="{FF2B5EF4-FFF2-40B4-BE49-F238E27FC236}">
                <a16:creationId xmlns:a16="http://schemas.microsoft.com/office/drawing/2014/main" id="{FC611048-59BC-F166-DDA1-AD51F42A6E4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043" y="629687"/>
            <a:ext cx="11184307" cy="6151369"/>
          </a:xfrm>
        </p:spPr>
      </p:pic>
      <p:sp>
        <p:nvSpPr>
          <p:cNvPr id="6" name="TextBox 5">
            <a:extLst>
              <a:ext uri="{FF2B5EF4-FFF2-40B4-BE49-F238E27FC236}">
                <a16:creationId xmlns:a16="http://schemas.microsoft.com/office/drawing/2014/main" id="{C76AE5EB-7444-4D35-891D-CF3CBDCB2DA9}"/>
              </a:ext>
            </a:extLst>
          </p:cNvPr>
          <p:cNvSpPr txBox="1"/>
          <p:nvPr/>
        </p:nvSpPr>
        <p:spPr>
          <a:xfrm>
            <a:off x="-85576" y="6704112"/>
            <a:ext cx="1667242" cy="153888"/>
          </a:xfrm>
          <a:prstGeom prst="rect">
            <a:avLst/>
          </a:prstGeom>
          <a:noFill/>
        </p:spPr>
        <p:txBody>
          <a:bodyPr wrap="square" rtlCol="0">
            <a:spAutoFit/>
          </a:bodyPr>
          <a:lstStyle/>
          <a:p>
            <a:r>
              <a:rPr lang="en-GB" sz="400" dirty="0">
                <a:hlinkClick r:id="rId3" tooltip="https://cat.xula.edu/food/brightspace-tip-121-turnitin-feedback-studio/"/>
              </a:rPr>
              <a:t>This Photo</a:t>
            </a:r>
            <a:r>
              <a:rPr lang="en-GB" sz="400" dirty="0"/>
              <a:t> by Unknown Author is licensed under </a:t>
            </a:r>
            <a:r>
              <a:rPr lang="en-GB" sz="400" dirty="0">
                <a:hlinkClick r:id="rId4" tooltip="https://creativecommons.org/licenses/by-nc-sa/3.0/"/>
              </a:rPr>
              <a:t>CC BY-SA-NC</a:t>
            </a:r>
            <a:endParaRPr lang="en-GB" sz="400" dirty="0"/>
          </a:p>
        </p:txBody>
      </p:sp>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EE21A43F-A96D-762E-775F-00B6C618B04F}"/>
                  </a:ext>
                </a:extLst>
              </p14:cNvPr>
              <p14:cNvContentPartPr/>
              <p14:nvPr/>
            </p14:nvContentPartPr>
            <p14:xfrm>
              <a:off x="9192701" y="1485250"/>
              <a:ext cx="1339560" cy="930240"/>
            </p14:xfrm>
          </p:contentPart>
        </mc:Choice>
        <mc:Fallback xmlns="">
          <p:pic>
            <p:nvPicPr>
              <p:cNvPr id="10" name="Ink 9">
                <a:extLst>
                  <a:ext uri="{FF2B5EF4-FFF2-40B4-BE49-F238E27FC236}">
                    <a16:creationId xmlns:a16="http://schemas.microsoft.com/office/drawing/2014/main" id="{EE21A43F-A96D-762E-775F-00B6C618B04F}"/>
                  </a:ext>
                </a:extLst>
              </p:cNvPr>
              <p:cNvPicPr/>
              <p:nvPr/>
            </p:nvPicPr>
            <p:blipFill>
              <a:blip r:embed="rId6"/>
              <a:stretch>
                <a:fillRect/>
              </a:stretch>
            </p:blipFill>
            <p:spPr>
              <a:xfrm>
                <a:off x="9157061" y="1449250"/>
                <a:ext cx="1411200" cy="10018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8026F3C8-02D6-8824-202E-2E0228B0B70E}"/>
                  </a:ext>
                </a:extLst>
              </p14:cNvPr>
              <p14:cNvContentPartPr/>
              <p14:nvPr/>
            </p14:nvContentPartPr>
            <p14:xfrm>
              <a:off x="7516541" y="828950"/>
              <a:ext cx="507600" cy="248760"/>
            </p14:xfrm>
          </p:contentPart>
        </mc:Choice>
        <mc:Fallback xmlns="">
          <p:pic>
            <p:nvPicPr>
              <p:cNvPr id="14" name="Ink 13">
                <a:extLst>
                  <a:ext uri="{FF2B5EF4-FFF2-40B4-BE49-F238E27FC236}">
                    <a16:creationId xmlns:a16="http://schemas.microsoft.com/office/drawing/2014/main" id="{8026F3C8-02D6-8824-202E-2E0228B0B70E}"/>
                  </a:ext>
                </a:extLst>
              </p:cNvPr>
              <p:cNvPicPr/>
              <p:nvPr/>
            </p:nvPicPr>
            <p:blipFill>
              <a:blip r:embed="rId8"/>
              <a:stretch>
                <a:fillRect/>
              </a:stretch>
            </p:blipFill>
            <p:spPr>
              <a:xfrm>
                <a:off x="7426541" y="649310"/>
                <a:ext cx="687240" cy="608400"/>
              </a:xfrm>
              <a:prstGeom prst="rect">
                <a:avLst/>
              </a:prstGeom>
            </p:spPr>
          </p:pic>
        </mc:Fallback>
      </mc:AlternateContent>
      <p:sp>
        <p:nvSpPr>
          <p:cNvPr id="15" name="TextBox 14">
            <a:extLst>
              <a:ext uri="{FF2B5EF4-FFF2-40B4-BE49-F238E27FC236}">
                <a16:creationId xmlns:a16="http://schemas.microsoft.com/office/drawing/2014/main" id="{8B013C6B-353B-4824-F2FD-32634316F262}"/>
              </a:ext>
            </a:extLst>
          </p:cNvPr>
          <p:cNvSpPr txBox="1"/>
          <p:nvPr/>
        </p:nvSpPr>
        <p:spPr>
          <a:xfrm>
            <a:off x="7018638" y="2108886"/>
            <a:ext cx="527709" cy="369332"/>
          </a:xfrm>
          <a:prstGeom prst="rect">
            <a:avLst/>
          </a:prstGeom>
          <a:noFill/>
        </p:spPr>
        <p:txBody>
          <a:bodyPr wrap="none" rtlCol="0">
            <a:spAutoFit/>
          </a:bodyPr>
          <a:lstStyle/>
          <a:p>
            <a:r>
              <a:rPr lang="en-GB" dirty="0"/>
              <a:t>Sim</a:t>
            </a:r>
          </a:p>
        </p:txBody>
      </p:sp>
      <p:sp>
        <p:nvSpPr>
          <p:cNvPr id="18" name="Callout: Double Bent Line 17">
            <a:extLst>
              <a:ext uri="{FF2B5EF4-FFF2-40B4-BE49-F238E27FC236}">
                <a16:creationId xmlns:a16="http://schemas.microsoft.com/office/drawing/2014/main" id="{B5A4128F-7A63-0952-B621-317E1BAA943F}"/>
              </a:ext>
            </a:extLst>
          </p:cNvPr>
          <p:cNvSpPr/>
          <p:nvPr/>
        </p:nvSpPr>
        <p:spPr>
          <a:xfrm>
            <a:off x="7175158" y="4690622"/>
            <a:ext cx="2042257" cy="930240"/>
          </a:xfrm>
          <a:prstGeom prst="borderCallout3">
            <a:avLst>
              <a:gd name="adj1" fmla="val 18750"/>
              <a:gd name="adj2" fmla="val -8333"/>
              <a:gd name="adj3" fmla="val 18750"/>
              <a:gd name="adj4" fmla="val -16667"/>
              <a:gd name="adj5" fmla="val -45232"/>
              <a:gd name="adj6" fmla="val -44096"/>
              <a:gd name="adj7" fmla="val -287310"/>
              <a:gd name="adj8" fmla="val 98964"/>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t>Similarity score.</a:t>
            </a:r>
          </a:p>
        </p:txBody>
      </p:sp>
      <p:sp>
        <p:nvSpPr>
          <p:cNvPr id="19" name="Callout: Double Bent Line 18">
            <a:extLst>
              <a:ext uri="{FF2B5EF4-FFF2-40B4-BE49-F238E27FC236}">
                <a16:creationId xmlns:a16="http://schemas.microsoft.com/office/drawing/2014/main" id="{4EAB3C26-01CB-7C8E-6578-2E4A022E3F0C}"/>
              </a:ext>
            </a:extLst>
          </p:cNvPr>
          <p:cNvSpPr/>
          <p:nvPr/>
        </p:nvSpPr>
        <p:spPr>
          <a:xfrm>
            <a:off x="7175158" y="5763193"/>
            <a:ext cx="2042257" cy="930240"/>
          </a:xfrm>
          <a:prstGeom prst="borderCallout3">
            <a:avLst>
              <a:gd name="adj1" fmla="val 18750"/>
              <a:gd name="adj2" fmla="val -8333"/>
              <a:gd name="adj3" fmla="val 18750"/>
              <a:gd name="adj4" fmla="val -16667"/>
              <a:gd name="adj5" fmla="val -118734"/>
              <a:gd name="adj6" fmla="val -65475"/>
              <a:gd name="adj7" fmla="val -496303"/>
              <a:gd name="adj8" fmla="val 19096"/>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t>Mark.</a:t>
            </a:r>
          </a:p>
        </p:txBody>
      </p:sp>
      <p:sp>
        <p:nvSpPr>
          <p:cNvPr id="20" name="TextBox 19">
            <a:extLst>
              <a:ext uri="{FF2B5EF4-FFF2-40B4-BE49-F238E27FC236}">
                <a16:creationId xmlns:a16="http://schemas.microsoft.com/office/drawing/2014/main" id="{1F9357DF-2B51-A83F-4DD9-F4ED5122267B}"/>
              </a:ext>
            </a:extLst>
          </p:cNvPr>
          <p:cNvSpPr txBox="1"/>
          <p:nvPr/>
        </p:nvSpPr>
        <p:spPr>
          <a:xfrm>
            <a:off x="9349172" y="4690622"/>
            <a:ext cx="2422698" cy="1463043"/>
          </a:xfrm>
          <a:prstGeom prst="rect">
            <a:avLst/>
          </a:prstGeom>
          <a:solidFill>
            <a:schemeClr val="bg1"/>
          </a:solidFill>
          <a:ln w="28575">
            <a:solidFill>
              <a:schemeClr val="accent4"/>
            </a:solidFill>
          </a:ln>
        </p:spPr>
        <p:txBody>
          <a:bodyPr wrap="square" rtlCol="0">
            <a:spAutoFit/>
          </a:bodyPr>
          <a:lstStyle/>
          <a:p>
            <a:r>
              <a:rPr lang="en-GB" dirty="0"/>
              <a:t>For further information about i</a:t>
            </a:r>
            <a:r>
              <a:rPr lang="en-GB" b="0" i="0" dirty="0">
                <a:effectLst/>
              </a:rPr>
              <a:t>nterpreting a Turnitin Similarity Report, please </a:t>
            </a:r>
            <a:r>
              <a:rPr lang="en-GB" b="0" i="0" dirty="0">
                <a:effectLst/>
                <a:hlinkClick r:id="rId9"/>
              </a:rPr>
              <a:t>click here</a:t>
            </a:r>
            <a:r>
              <a:rPr lang="en-GB" dirty="0"/>
              <a:t> and </a:t>
            </a:r>
            <a:r>
              <a:rPr lang="en-GB" dirty="0">
                <a:hlinkClick r:id="rId10"/>
              </a:rPr>
              <a:t>here</a:t>
            </a:r>
            <a:r>
              <a:rPr lang="en-GB" dirty="0"/>
              <a:t>.</a:t>
            </a:r>
          </a:p>
        </p:txBody>
      </p:sp>
    </p:spTree>
    <p:extLst>
      <p:ext uri="{BB962C8B-B14F-4D97-AF65-F5344CB8AC3E}">
        <p14:creationId xmlns:p14="http://schemas.microsoft.com/office/powerpoint/2010/main" val="2961415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80EE4-AFE8-0E40-7593-404C93995239}"/>
              </a:ext>
            </a:extLst>
          </p:cNvPr>
          <p:cNvSpPr>
            <a:spLocks noGrp="1"/>
          </p:cNvSpPr>
          <p:nvPr>
            <p:ph type="title"/>
          </p:nvPr>
        </p:nvSpPr>
        <p:spPr>
          <a:xfrm>
            <a:off x="714633" y="266271"/>
            <a:ext cx="10515600" cy="1325563"/>
          </a:xfrm>
        </p:spPr>
        <p:txBody>
          <a:bodyPr/>
          <a:lstStyle/>
          <a:p>
            <a:r>
              <a:rPr lang="en-GB" b="1" u="sng" dirty="0"/>
              <a:t>Turnitin ‘Draft’ and ‘Final’ submission links</a:t>
            </a:r>
          </a:p>
        </p:txBody>
      </p:sp>
      <p:sp>
        <p:nvSpPr>
          <p:cNvPr id="3" name="Content Placeholder 2">
            <a:extLst>
              <a:ext uri="{FF2B5EF4-FFF2-40B4-BE49-F238E27FC236}">
                <a16:creationId xmlns:a16="http://schemas.microsoft.com/office/drawing/2014/main" id="{C1348536-A173-B9E9-F1CD-B8D098D6EDCE}"/>
              </a:ext>
            </a:extLst>
          </p:cNvPr>
          <p:cNvSpPr>
            <a:spLocks noGrp="1"/>
          </p:cNvSpPr>
          <p:nvPr>
            <p:ph idx="1"/>
          </p:nvPr>
        </p:nvSpPr>
        <p:spPr>
          <a:xfrm>
            <a:off x="409833" y="1463158"/>
            <a:ext cx="11246708" cy="5028257"/>
          </a:xfrm>
        </p:spPr>
        <p:txBody>
          <a:bodyPr>
            <a:normAutofit fontScale="92500" lnSpcReduction="20000"/>
          </a:bodyPr>
          <a:lstStyle/>
          <a:p>
            <a:pPr>
              <a:lnSpc>
                <a:spcPct val="100000"/>
              </a:lnSpc>
              <a:spcBef>
                <a:spcPts val="600"/>
              </a:spcBef>
            </a:pPr>
            <a:r>
              <a:rPr lang="en-GB" dirty="0"/>
              <a:t>Students can submit each Assignment to a ‘</a:t>
            </a:r>
            <a:r>
              <a:rPr lang="en-GB" b="1" dirty="0"/>
              <a:t>draft</a:t>
            </a:r>
            <a:r>
              <a:rPr lang="en-GB" dirty="0"/>
              <a:t>’ Turnitin submission link to receive a ‘</a:t>
            </a:r>
            <a:r>
              <a:rPr lang="en-GB" b="1" dirty="0"/>
              <a:t>Similarity Report</a:t>
            </a:r>
            <a:r>
              <a:rPr lang="en-GB" dirty="0"/>
              <a:t>’.</a:t>
            </a:r>
          </a:p>
          <a:p>
            <a:pPr>
              <a:lnSpc>
                <a:spcPct val="100000"/>
              </a:lnSpc>
              <a:spcBef>
                <a:spcPts val="600"/>
              </a:spcBef>
            </a:pPr>
            <a:r>
              <a:rPr lang="en-GB" dirty="0"/>
              <a:t>When students submit work to the ‘draft’ Turnitin link, student’s receive a ‘Turnitin Similarity Report’ that highlights text used from other sources, lists those sources and gives an overall % similarity score.</a:t>
            </a:r>
          </a:p>
          <a:p>
            <a:pPr>
              <a:lnSpc>
                <a:spcPct val="100000"/>
              </a:lnSpc>
              <a:spcBef>
                <a:spcPts val="600"/>
              </a:spcBef>
            </a:pPr>
            <a:r>
              <a:rPr lang="en-GB" dirty="0"/>
              <a:t>Students can use the report to check the assignment has been properly cited and referenced.</a:t>
            </a:r>
          </a:p>
          <a:p>
            <a:pPr>
              <a:lnSpc>
                <a:spcPct val="100000"/>
              </a:lnSpc>
              <a:spcBef>
                <a:spcPts val="600"/>
              </a:spcBef>
            </a:pPr>
            <a:r>
              <a:rPr lang="en-GB" dirty="0"/>
              <a:t>All work submitted to the ‘draft’ Turnitin link </a:t>
            </a:r>
            <a:br>
              <a:rPr lang="en-GB" dirty="0"/>
            </a:br>
            <a:r>
              <a:rPr lang="en-GB" dirty="0"/>
              <a:t>is NOT stored for marking. And Lecturers do </a:t>
            </a:r>
            <a:br>
              <a:rPr lang="en-GB" dirty="0"/>
            </a:br>
            <a:r>
              <a:rPr lang="en-GB" dirty="0"/>
              <a:t>NOT go into this link to mark student work.</a:t>
            </a:r>
          </a:p>
          <a:p>
            <a:pPr>
              <a:lnSpc>
                <a:spcPct val="100000"/>
              </a:lnSpc>
              <a:spcBef>
                <a:spcPts val="600"/>
              </a:spcBef>
            </a:pPr>
            <a:r>
              <a:rPr lang="en-GB" dirty="0"/>
              <a:t>Students must submit their work to the </a:t>
            </a:r>
            <a:br>
              <a:rPr lang="en-GB" dirty="0"/>
            </a:br>
            <a:r>
              <a:rPr lang="en-GB" dirty="0"/>
              <a:t>Turnitin ‘</a:t>
            </a:r>
            <a:r>
              <a:rPr lang="en-GB" b="1" dirty="0"/>
              <a:t>Final</a:t>
            </a:r>
            <a:r>
              <a:rPr lang="en-GB" dirty="0"/>
              <a:t>’ submission link, for their </a:t>
            </a:r>
            <a:br>
              <a:rPr lang="en-GB" dirty="0"/>
            </a:br>
            <a:r>
              <a:rPr lang="en-GB" dirty="0"/>
              <a:t>work to be stored for marking.</a:t>
            </a:r>
          </a:p>
        </p:txBody>
      </p:sp>
      <p:pic>
        <p:nvPicPr>
          <p:cNvPr id="6" name="Picture 5">
            <a:extLst>
              <a:ext uri="{FF2B5EF4-FFF2-40B4-BE49-F238E27FC236}">
                <a16:creationId xmlns:a16="http://schemas.microsoft.com/office/drawing/2014/main" id="{E9D814C9-7902-386B-7581-4F20237C0454}"/>
              </a:ext>
            </a:extLst>
          </p:cNvPr>
          <p:cNvPicPr>
            <a:picLocks noChangeAspect="1"/>
          </p:cNvPicPr>
          <p:nvPr/>
        </p:nvPicPr>
        <p:blipFill>
          <a:blip r:embed="rId2"/>
          <a:stretch>
            <a:fillRect/>
          </a:stretch>
        </p:blipFill>
        <p:spPr>
          <a:xfrm>
            <a:off x="6793092" y="3695257"/>
            <a:ext cx="5275340" cy="2815175"/>
          </a:xfrm>
          <a:prstGeom prst="rect">
            <a:avLst/>
          </a:prstGeom>
        </p:spPr>
      </p:pic>
      <p:grpSp>
        <p:nvGrpSpPr>
          <p:cNvPr id="12" name="Group 11">
            <a:extLst>
              <a:ext uri="{FF2B5EF4-FFF2-40B4-BE49-F238E27FC236}">
                <a16:creationId xmlns:a16="http://schemas.microsoft.com/office/drawing/2014/main" id="{A829EDE5-031C-6A58-143F-DE7D4C1A0036}"/>
              </a:ext>
            </a:extLst>
          </p:cNvPr>
          <p:cNvGrpSpPr/>
          <p:nvPr/>
        </p:nvGrpSpPr>
        <p:grpSpPr>
          <a:xfrm>
            <a:off x="221907" y="374435"/>
            <a:ext cx="457201" cy="980560"/>
            <a:chOff x="221907" y="374435"/>
            <a:chExt cx="457201" cy="980560"/>
          </a:xfrm>
        </p:grpSpPr>
        <p:sp>
          <p:nvSpPr>
            <p:cNvPr id="8" name="Rectangle 7">
              <a:extLst>
                <a:ext uri="{FF2B5EF4-FFF2-40B4-BE49-F238E27FC236}">
                  <a16:creationId xmlns:a16="http://schemas.microsoft.com/office/drawing/2014/main" id="{7AC276EF-2C4C-1F7D-CE16-8F345B00967F}"/>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510051C-1D8C-12AA-1411-EC014D87F714}"/>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F09A2A5-5FDB-8C98-3A44-0BA11A46B81F}"/>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968311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58997-1930-78D0-6A84-C2F86358E625}"/>
              </a:ext>
            </a:extLst>
          </p:cNvPr>
          <p:cNvSpPr>
            <a:spLocks noGrp="1"/>
          </p:cNvSpPr>
          <p:nvPr>
            <p:ph type="title"/>
          </p:nvPr>
        </p:nvSpPr>
        <p:spPr>
          <a:xfrm>
            <a:off x="731108" y="262882"/>
            <a:ext cx="10515600" cy="1325563"/>
          </a:xfrm>
        </p:spPr>
        <p:txBody>
          <a:bodyPr/>
          <a:lstStyle/>
          <a:p>
            <a:r>
              <a:rPr lang="en-GB" b="1" u="sng" dirty="0"/>
              <a:t>Turnitin submission links</a:t>
            </a:r>
          </a:p>
        </p:txBody>
      </p:sp>
      <p:sp>
        <p:nvSpPr>
          <p:cNvPr id="3" name="Vertical Text Placeholder 2">
            <a:extLst>
              <a:ext uri="{FF2B5EF4-FFF2-40B4-BE49-F238E27FC236}">
                <a16:creationId xmlns:a16="http://schemas.microsoft.com/office/drawing/2014/main" id="{577C5F6F-45E4-860D-2EE8-F7B7A5BBFDA1}"/>
              </a:ext>
            </a:extLst>
          </p:cNvPr>
          <p:cNvSpPr>
            <a:spLocks noGrp="1"/>
          </p:cNvSpPr>
          <p:nvPr>
            <p:ph type="body" orient="vert" idx="1"/>
          </p:nvPr>
        </p:nvSpPr>
        <p:spPr>
          <a:xfrm>
            <a:off x="731108" y="1542407"/>
            <a:ext cx="8783595" cy="4351338"/>
          </a:xfrm>
        </p:spPr>
        <p:txBody>
          <a:bodyPr vert="horz"/>
          <a:lstStyle/>
          <a:p>
            <a:r>
              <a:rPr lang="en-GB" b="1" dirty="0">
                <a:solidFill>
                  <a:schemeClr val="bg1"/>
                </a:solidFill>
                <a:highlight>
                  <a:srgbClr val="FFFF00"/>
                </a:highlight>
              </a:rPr>
              <a:t>Tutor:</a:t>
            </a:r>
            <a:r>
              <a:rPr lang="en-GB" b="1" dirty="0">
                <a:solidFill>
                  <a:schemeClr val="bg1"/>
                </a:solidFill>
              </a:rPr>
              <a:t> </a:t>
            </a:r>
            <a:r>
              <a:rPr lang="en-GB" dirty="0"/>
              <a:t>Show Turnitin links in Assessment tile on Moodle.</a:t>
            </a:r>
          </a:p>
        </p:txBody>
      </p:sp>
      <p:pic>
        <p:nvPicPr>
          <p:cNvPr id="4" name="Picture 3">
            <a:extLst>
              <a:ext uri="{FF2B5EF4-FFF2-40B4-BE49-F238E27FC236}">
                <a16:creationId xmlns:a16="http://schemas.microsoft.com/office/drawing/2014/main" id="{5DEBB161-675B-9CD1-DAF0-86B38F930B7A}"/>
              </a:ext>
            </a:extLst>
          </p:cNvPr>
          <p:cNvPicPr>
            <a:picLocks noChangeAspect="1"/>
          </p:cNvPicPr>
          <p:nvPr/>
        </p:nvPicPr>
        <p:blipFill>
          <a:blip r:embed="rId2"/>
          <a:stretch>
            <a:fillRect/>
          </a:stretch>
        </p:blipFill>
        <p:spPr>
          <a:xfrm>
            <a:off x="2309298" y="2188777"/>
            <a:ext cx="8067675" cy="4305300"/>
          </a:xfrm>
          <a:prstGeom prst="rect">
            <a:avLst/>
          </a:prstGeom>
        </p:spPr>
      </p:pic>
      <p:grpSp>
        <p:nvGrpSpPr>
          <p:cNvPr id="9" name="Group 8">
            <a:extLst>
              <a:ext uri="{FF2B5EF4-FFF2-40B4-BE49-F238E27FC236}">
                <a16:creationId xmlns:a16="http://schemas.microsoft.com/office/drawing/2014/main" id="{5935F76B-5060-4867-9FF9-C2BA82B107A1}"/>
              </a:ext>
            </a:extLst>
          </p:cNvPr>
          <p:cNvGrpSpPr/>
          <p:nvPr/>
        </p:nvGrpSpPr>
        <p:grpSpPr>
          <a:xfrm>
            <a:off x="252281" y="435383"/>
            <a:ext cx="457201" cy="980560"/>
            <a:chOff x="221907" y="374435"/>
            <a:chExt cx="457201" cy="980560"/>
          </a:xfrm>
        </p:grpSpPr>
        <p:sp>
          <p:nvSpPr>
            <p:cNvPr id="10" name="Rectangle 9">
              <a:extLst>
                <a:ext uri="{FF2B5EF4-FFF2-40B4-BE49-F238E27FC236}">
                  <a16:creationId xmlns:a16="http://schemas.microsoft.com/office/drawing/2014/main" id="{E9E5BFD2-99D8-9649-7E9C-F5FBBE90803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8272454-6CB4-3F86-C179-0B379228C0AD}"/>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711A864-AF10-ACF8-607C-253D5457AD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064180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B6287-CBAC-0E68-3FFC-D7635858EA34}"/>
              </a:ext>
            </a:extLst>
          </p:cNvPr>
          <p:cNvSpPr>
            <a:spLocks noGrp="1"/>
          </p:cNvSpPr>
          <p:nvPr>
            <p:ph type="title"/>
          </p:nvPr>
        </p:nvSpPr>
        <p:spPr>
          <a:xfrm>
            <a:off x="778479" y="205792"/>
            <a:ext cx="10191234" cy="1325563"/>
          </a:xfrm>
        </p:spPr>
        <p:txBody>
          <a:bodyPr/>
          <a:lstStyle/>
          <a:p>
            <a:r>
              <a:rPr lang="en-GB" b="1" u="sng" dirty="0"/>
              <a:t>Generic Assessment Criteria</a:t>
            </a:r>
          </a:p>
        </p:txBody>
      </p:sp>
      <p:pic>
        <p:nvPicPr>
          <p:cNvPr id="5" name="Picture 4">
            <a:extLst>
              <a:ext uri="{FF2B5EF4-FFF2-40B4-BE49-F238E27FC236}">
                <a16:creationId xmlns:a16="http://schemas.microsoft.com/office/drawing/2014/main" id="{F853D240-0A10-F42D-668A-B31F3D37CD58}"/>
              </a:ext>
            </a:extLst>
          </p:cNvPr>
          <p:cNvPicPr>
            <a:picLocks noChangeAspect="1"/>
          </p:cNvPicPr>
          <p:nvPr/>
        </p:nvPicPr>
        <p:blipFill>
          <a:blip r:embed="rId2">
            <a:alphaModFix amt="35000"/>
          </a:blip>
          <a:stretch>
            <a:fillRect/>
          </a:stretch>
        </p:blipFill>
        <p:spPr>
          <a:xfrm>
            <a:off x="1239795" y="5414886"/>
            <a:ext cx="10297298" cy="1308650"/>
          </a:xfrm>
          <a:prstGeom prst="rect">
            <a:avLst/>
          </a:prstGeom>
        </p:spPr>
      </p:pic>
      <p:sp>
        <p:nvSpPr>
          <p:cNvPr id="3" name="Content Placeholder 2">
            <a:extLst>
              <a:ext uri="{FF2B5EF4-FFF2-40B4-BE49-F238E27FC236}">
                <a16:creationId xmlns:a16="http://schemas.microsoft.com/office/drawing/2014/main" id="{FDA80B20-C043-ACFC-5245-839BA11F850C}"/>
              </a:ext>
            </a:extLst>
          </p:cNvPr>
          <p:cNvSpPr>
            <a:spLocks noGrp="1"/>
          </p:cNvSpPr>
          <p:nvPr>
            <p:ph idx="1"/>
          </p:nvPr>
        </p:nvSpPr>
        <p:spPr>
          <a:xfrm>
            <a:off x="520528" y="1351005"/>
            <a:ext cx="11016565" cy="4952399"/>
          </a:xfrm>
          <a:solidFill>
            <a:schemeClr val="bg1">
              <a:alpha val="60000"/>
            </a:schemeClr>
          </a:solidFill>
        </p:spPr>
        <p:txBody>
          <a:bodyPr>
            <a:normAutofit fontScale="85000" lnSpcReduction="20000"/>
          </a:bodyPr>
          <a:lstStyle/>
          <a:p>
            <a:pPr>
              <a:lnSpc>
                <a:spcPct val="100000"/>
              </a:lnSpc>
              <a:spcBef>
                <a:spcPts val="600"/>
              </a:spcBef>
            </a:pPr>
            <a:r>
              <a:rPr lang="en-GB" sz="3300" dirty="0">
                <a:effectLst/>
                <a:ea typeface="Calibri" panose="020F0502020204030204" pitchFamily="34" charset="0"/>
              </a:rPr>
              <a:t>The </a:t>
            </a:r>
            <a:r>
              <a:rPr lang="en-GB" sz="3300" b="1" dirty="0">
                <a:effectLst/>
                <a:ea typeface="Calibri" panose="020F0502020204030204" pitchFamily="34" charset="0"/>
              </a:rPr>
              <a:t>GAC</a:t>
            </a:r>
            <a:r>
              <a:rPr lang="en-GB" sz="3300" dirty="0">
                <a:effectLst/>
                <a:ea typeface="Calibri" panose="020F0502020204030204" pitchFamily="34" charset="0"/>
              </a:rPr>
              <a:t> or </a:t>
            </a:r>
            <a:r>
              <a:rPr lang="en-GB" sz="3300" b="1" dirty="0">
                <a:effectLst/>
                <a:ea typeface="Calibri" panose="020F0502020204030204" pitchFamily="34" charset="0"/>
              </a:rPr>
              <a:t>Generic </a:t>
            </a:r>
            <a:r>
              <a:rPr lang="en-GB" sz="3300" b="1" dirty="0">
                <a:ea typeface="Calibri" panose="020F0502020204030204" pitchFamily="34" charset="0"/>
              </a:rPr>
              <a:t>A</a:t>
            </a:r>
            <a:r>
              <a:rPr lang="en-GB" sz="3300" b="1" dirty="0">
                <a:effectLst/>
                <a:ea typeface="Calibri" panose="020F0502020204030204" pitchFamily="34" charset="0"/>
              </a:rPr>
              <a:t>ssessment Criteria </a:t>
            </a:r>
            <a:r>
              <a:rPr lang="en-GB" sz="3300" dirty="0">
                <a:effectLst/>
                <a:ea typeface="Calibri" panose="020F0502020204030204" pitchFamily="34" charset="0"/>
              </a:rPr>
              <a:t>framework at UWTSD is the assessment framework used to assess all student work. </a:t>
            </a:r>
          </a:p>
          <a:p>
            <a:pPr>
              <a:lnSpc>
                <a:spcPct val="100000"/>
              </a:lnSpc>
              <a:spcBef>
                <a:spcPts val="600"/>
              </a:spcBef>
              <a:buClr>
                <a:schemeClr val="tx1"/>
              </a:buClr>
            </a:pPr>
            <a:r>
              <a:rPr lang="en-GB" sz="3300" b="1" dirty="0">
                <a:solidFill>
                  <a:schemeClr val="bg1"/>
                </a:solidFill>
                <a:effectLst/>
                <a:highlight>
                  <a:srgbClr val="FFFF00"/>
                </a:highlight>
                <a:ea typeface="Calibri" panose="020F0502020204030204" pitchFamily="34" charset="0"/>
              </a:rPr>
              <a:t>It</a:t>
            </a:r>
            <a:r>
              <a:rPr lang="en-GB" sz="3300" dirty="0">
                <a:solidFill>
                  <a:schemeClr val="bg1"/>
                </a:solidFill>
                <a:effectLst/>
                <a:highlight>
                  <a:srgbClr val="FFFF00"/>
                </a:highlight>
                <a:ea typeface="Calibri" panose="020F0502020204030204" pitchFamily="34" charset="0"/>
              </a:rPr>
              <a:t> </a:t>
            </a:r>
            <a:r>
              <a:rPr lang="en-GB" sz="3300" b="1" dirty="0">
                <a:solidFill>
                  <a:schemeClr val="bg1"/>
                </a:solidFill>
                <a:effectLst/>
                <a:highlight>
                  <a:srgbClr val="FFFF00"/>
                </a:highlight>
                <a:ea typeface="Calibri" panose="020F0502020204030204" pitchFamily="34" charset="0"/>
              </a:rPr>
              <a:t>describes the type of learning that UWTSD students are expected to demonstrate </a:t>
            </a:r>
            <a:r>
              <a:rPr lang="en-GB" sz="3300" dirty="0">
                <a:effectLst/>
                <a:ea typeface="Calibri" panose="020F0502020204030204" pitchFamily="34" charset="0"/>
              </a:rPr>
              <a:t>at each level of their HE course.</a:t>
            </a:r>
          </a:p>
          <a:p>
            <a:pPr lvl="1">
              <a:lnSpc>
                <a:spcPct val="100000"/>
              </a:lnSpc>
              <a:spcBef>
                <a:spcPts val="600"/>
              </a:spcBef>
            </a:pPr>
            <a:r>
              <a:rPr lang="en-GB" sz="1600" dirty="0">
                <a:effectLst/>
                <a:ea typeface="Calibri" panose="020F0502020204030204" pitchFamily="34" charset="0"/>
              </a:rPr>
              <a:t>Bg. Note: “The criteria have been developed for each level of study in accordance with the expectations of the Quality QAA Frameworks for Higher Education Qualifications of UK Degree-Awarding Bodies (2014) and the Credit and Qualifications Framework for Wales (2009).” [</a:t>
            </a:r>
            <a:r>
              <a:rPr lang="en-GB" sz="1600" dirty="0">
                <a:effectLst/>
                <a:ea typeface="Calibri" panose="020F0502020204030204" pitchFamily="34" charset="0"/>
                <a:hlinkClick r:id="rId3"/>
              </a:rPr>
              <a:t>1</a:t>
            </a:r>
            <a:r>
              <a:rPr lang="en-GB" sz="1600" dirty="0">
                <a:effectLst/>
                <a:ea typeface="Calibri" panose="020F0502020204030204" pitchFamily="34" charset="0"/>
              </a:rPr>
              <a:t>]</a:t>
            </a:r>
          </a:p>
          <a:p>
            <a:pPr>
              <a:lnSpc>
                <a:spcPct val="120000"/>
              </a:lnSpc>
              <a:spcBef>
                <a:spcPts val="0"/>
              </a:spcBef>
            </a:pPr>
            <a:r>
              <a:rPr lang="en-GB" dirty="0">
                <a:effectLst/>
                <a:ea typeface="Calibri" panose="020F0502020204030204" pitchFamily="34" charset="0"/>
                <a:cs typeface="Times New Roman" panose="02020603050405020304" pitchFamily="18" charset="0"/>
              </a:rPr>
              <a:t>The GAC uses </a:t>
            </a:r>
            <a:r>
              <a:rPr lang="en-GB" b="1" dirty="0">
                <a:ea typeface="Calibri" panose="020F0502020204030204" pitchFamily="34" charset="0"/>
                <a:cs typeface="Times New Roman" panose="02020603050405020304" pitchFamily="18" charset="0"/>
              </a:rPr>
              <a:t>5</a:t>
            </a:r>
            <a:r>
              <a:rPr lang="en-GB" b="1" dirty="0">
                <a:effectLst/>
                <a:ea typeface="Calibri" panose="020F0502020204030204" pitchFamily="34" charset="0"/>
                <a:cs typeface="Times New Roman" panose="02020603050405020304" pitchFamily="18" charset="0"/>
              </a:rPr>
              <a:t> skill categories </a:t>
            </a:r>
            <a:r>
              <a:rPr lang="en-GB" dirty="0">
                <a:effectLst/>
                <a:ea typeface="Calibri" panose="020F0502020204030204" pitchFamily="34" charset="0"/>
                <a:cs typeface="Times New Roman" panose="02020603050405020304" pitchFamily="18" charset="0"/>
              </a:rPr>
              <a:t>of learning:</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E</a:t>
            </a:r>
            <a:r>
              <a:rPr lang="en-GB" sz="3000" dirty="0">
                <a:effectLst/>
                <a:ea typeface="Calibri" panose="020F0502020204030204" pitchFamily="34" charset="0"/>
                <a:cs typeface="Times New Roman" panose="02020603050405020304" pitchFamily="18" charset="0"/>
              </a:rPr>
              <a:t>ngagement with literature skills;</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K</a:t>
            </a:r>
            <a:r>
              <a:rPr lang="en-GB" sz="3000" dirty="0">
                <a:effectLst/>
                <a:ea typeface="Calibri" panose="020F0502020204030204" pitchFamily="34" charset="0"/>
                <a:cs typeface="Times New Roman" panose="02020603050405020304" pitchFamily="18" charset="0"/>
              </a:rPr>
              <a:t>nowledge and understanding skills;</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C</a:t>
            </a:r>
            <a:r>
              <a:rPr lang="en-GB" sz="3000" dirty="0">
                <a:effectLst/>
                <a:ea typeface="Calibri" panose="020F0502020204030204" pitchFamily="34" charset="0"/>
                <a:cs typeface="Times New Roman" panose="02020603050405020304" pitchFamily="18" charset="0"/>
              </a:rPr>
              <a:t>ognitive and intellectual skills;</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P</a:t>
            </a:r>
            <a:r>
              <a:rPr lang="en-GB" sz="3000" dirty="0">
                <a:effectLst/>
                <a:ea typeface="Calibri" panose="020F0502020204030204" pitchFamily="34" charset="0"/>
                <a:cs typeface="Times New Roman" panose="02020603050405020304" pitchFamily="18" charset="0"/>
              </a:rPr>
              <a:t>ractical skills; and</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T</a:t>
            </a:r>
            <a:r>
              <a:rPr lang="en-GB" sz="3000" dirty="0">
                <a:effectLst/>
                <a:ea typeface="Calibri" panose="020F0502020204030204" pitchFamily="34" charset="0"/>
                <a:cs typeface="Times New Roman" panose="02020603050405020304" pitchFamily="18" charset="0"/>
              </a:rPr>
              <a:t>ransferable skills for life and professional practice.</a:t>
            </a:r>
          </a:p>
          <a:p>
            <a:pPr>
              <a:lnSpc>
                <a:spcPct val="100000"/>
              </a:lnSpc>
              <a:spcBef>
                <a:spcPts val="600"/>
              </a:spcBef>
            </a:pPr>
            <a:r>
              <a:rPr lang="en-GB" dirty="0">
                <a:solidFill>
                  <a:schemeClr val="bg1"/>
                </a:solidFill>
                <a:effectLst/>
                <a:highlight>
                  <a:srgbClr val="FFFF00"/>
                </a:highlight>
                <a:ea typeface="Calibri" panose="020F0502020204030204" pitchFamily="34" charset="0"/>
                <a:cs typeface="Times New Roman" panose="02020603050405020304" pitchFamily="18" charset="0"/>
              </a:rPr>
              <a:t>Tutor:</a:t>
            </a:r>
            <a:r>
              <a:rPr lang="en-GB" dirty="0">
                <a:solidFill>
                  <a:schemeClr val="bg1"/>
                </a:solidFill>
                <a:effectLs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Show GAC in Assignment and briefly describe each category of learning.</a:t>
            </a:r>
          </a:p>
          <a:p>
            <a:pPr lvl="1">
              <a:lnSpc>
                <a:spcPct val="100000"/>
              </a:lnSpc>
              <a:spcBef>
                <a:spcPts val="600"/>
              </a:spcBef>
            </a:pPr>
            <a:r>
              <a:rPr lang="en-GB" sz="1800" dirty="0">
                <a:effectLst/>
                <a:ea typeface="Calibri" panose="020F0502020204030204" pitchFamily="34" charset="0"/>
                <a:cs typeface="Times New Roman" panose="02020603050405020304" pitchFamily="18" charset="0"/>
              </a:rPr>
              <a:t>Students: If needed, for further information please </a:t>
            </a:r>
            <a:r>
              <a:rPr lang="en-GB" sz="1800" dirty="0">
                <a:effectLst/>
                <a:ea typeface="Calibri" panose="020F0502020204030204" pitchFamily="34" charset="0"/>
                <a:cs typeface="Times New Roman" panose="02020603050405020304" pitchFamily="18" charset="0"/>
                <a:hlinkClick r:id="rId3"/>
              </a:rPr>
              <a:t>click-here</a:t>
            </a:r>
            <a:r>
              <a:rPr lang="en-GB" sz="1800" dirty="0">
                <a:effectLst/>
                <a:ea typeface="Calibri" panose="020F0502020204030204" pitchFamily="34" charset="0"/>
                <a:cs typeface="Times New Roman" panose="02020603050405020304" pitchFamily="18" charset="0"/>
              </a:rPr>
              <a:t>.</a:t>
            </a:r>
          </a:p>
          <a:p>
            <a:pPr>
              <a:lnSpc>
                <a:spcPct val="100000"/>
              </a:lnSpc>
              <a:spcBef>
                <a:spcPts val="600"/>
              </a:spcBef>
            </a:pPr>
            <a:endParaRPr lang="en-GB" sz="1600" dirty="0">
              <a:effectLst/>
              <a:ea typeface="Calibri" panose="020F0502020204030204" pitchFamily="34" charset="0"/>
            </a:endParaRPr>
          </a:p>
          <a:p>
            <a:pPr>
              <a:lnSpc>
                <a:spcPct val="100000"/>
              </a:lnSpc>
              <a:spcBef>
                <a:spcPts val="600"/>
              </a:spcBef>
            </a:pPr>
            <a:endParaRPr lang="en-GB" sz="2400" dirty="0"/>
          </a:p>
        </p:txBody>
      </p:sp>
      <p:grpSp>
        <p:nvGrpSpPr>
          <p:cNvPr id="6" name="Group 5">
            <a:extLst>
              <a:ext uri="{FF2B5EF4-FFF2-40B4-BE49-F238E27FC236}">
                <a16:creationId xmlns:a16="http://schemas.microsoft.com/office/drawing/2014/main" id="{28E8A4A9-F532-CBD8-D1DA-E616FA5F343A}"/>
              </a:ext>
            </a:extLst>
          </p:cNvPr>
          <p:cNvGrpSpPr/>
          <p:nvPr/>
        </p:nvGrpSpPr>
        <p:grpSpPr>
          <a:xfrm>
            <a:off x="282146" y="370445"/>
            <a:ext cx="457201" cy="980560"/>
            <a:chOff x="221907" y="374435"/>
            <a:chExt cx="457201" cy="980560"/>
          </a:xfrm>
        </p:grpSpPr>
        <p:sp>
          <p:nvSpPr>
            <p:cNvPr id="7" name="Rectangle 6">
              <a:extLst>
                <a:ext uri="{FF2B5EF4-FFF2-40B4-BE49-F238E27FC236}">
                  <a16:creationId xmlns:a16="http://schemas.microsoft.com/office/drawing/2014/main" id="{FE661830-F01C-38E2-4999-43E012502B8E}"/>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F2394C3-D848-5AEE-6785-C2B9F768FA45}"/>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B814E4-CD21-8675-FFFC-4E70EBF005F8}"/>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037287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7772E-CA81-FAE2-835E-73EAA9C07CAA}"/>
              </a:ext>
            </a:extLst>
          </p:cNvPr>
          <p:cNvSpPr>
            <a:spLocks noGrp="1"/>
          </p:cNvSpPr>
          <p:nvPr>
            <p:ph type="title"/>
          </p:nvPr>
        </p:nvSpPr>
        <p:spPr>
          <a:xfrm>
            <a:off x="757883" y="389772"/>
            <a:ext cx="10515600" cy="1325563"/>
          </a:xfrm>
        </p:spPr>
        <p:txBody>
          <a:bodyPr/>
          <a:lstStyle/>
          <a:p>
            <a:r>
              <a:rPr lang="en-GB" b="1" u="sng" dirty="0"/>
              <a:t>Marking considerations</a:t>
            </a:r>
          </a:p>
        </p:txBody>
      </p:sp>
      <p:sp>
        <p:nvSpPr>
          <p:cNvPr id="3" name="Content Placeholder 2">
            <a:extLst>
              <a:ext uri="{FF2B5EF4-FFF2-40B4-BE49-F238E27FC236}">
                <a16:creationId xmlns:a16="http://schemas.microsoft.com/office/drawing/2014/main" id="{64A20B3A-8A7D-36EB-0DE8-0106C6C2A9A7}"/>
              </a:ext>
            </a:extLst>
          </p:cNvPr>
          <p:cNvSpPr>
            <a:spLocks noGrp="1"/>
          </p:cNvSpPr>
          <p:nvPr>
            <p:ph idx="1"/>
          </p:nvPr>
        </p:nvSpPr>
        <p:spPr>
          <a:xfrm>
            <a:off x="599303" y="1537300"/>
            <a:ext cx="10515600" cy="4351338"/>
          </a:xfrm>
        </p:spPr>
        <p:txBody>
          <a:bodyPr>
            <a:normAutofit lnSpcReduction="10000"/>
          </a:bodyPr>
          <a:lstStyle/>
          <a:p>
            <a:pPr marL="0" indent="0">
              <a:buNone/>
            </a:pPr>
            <a:r>
              <a:rPr lang="en-GB" b="1" dirty="0"/>
              <a:t>Task 1b </a:t>
            </a:r>
            <a:r>
              <a:rPr lang="en-GB" dirty="0"/>
              <a:t>asks you to mark your own work and give yourself an overall mark. When completing this task use and consider the </a:t>
            </a:r>
            <a:r>
              <a:rPr lang="en-GB" dirty="0">
                <a:effectLst/>
                <a:ea typeface="Calibri" panose="020F0502020204030204" pitchFamily="34" charset="0"/>
                <a:cs typeface="Times New Roman" panose="02020603050405020304" pitchFamily="18" charset="0"/>
              </a:rPr>
              <a:t>five skill categories of learning:</a:t>
            </a:r>
            <a:endParaRPr lang="en-GB" dirty="0"/>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E</a:t>
            </a:r>
            <a:r>
              <a:rPr lang="en-GB" sz="2800" b="1" dirty="0">
                <a:effectLst/>
                <a:ea typeface="Calibri" panose="020F0502020204030204" pitchFamily="34" charset="0"/>
                <a:cs typeface="Times New Roman" panose="02020603050405020304" pitchFamily="18" charset="0"/>
              </a:rPr>
              <a:t>ngagement with literature skills</a:t>
            </a:r>
            <a:r>
              <a:rPr lang="en-GB" sz="2800" dirty="0">
                <a:effectLst/>
                <a:ea typeface="Calibri" panose="020F0502020204030204" pitchFamily="34" charset="0"/>
                <a:cs typeface="Times New Roman" panose="02020603050405020304" pitchFamily="18" charset="0"/>
              </a:rPr>
              <a:t>. (20)</a:t>
            </a: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K</a:t>
            </a:r>
            <a:r>
              <a:rPr lang="en-GB" sz="2800" b="1" dirty="0">
                <a:effectLst/>
                <a:ea typeface="Calibri" panose="020F0502020204030204" pitchFamily="34" charset="0"/>
                <a:cs typeface="Times New Roman" panose="02020603050405020304" pitchFamily="18" charset="0"/>
              </a:rPr>
              <a:t>nowledge and understanding skills</a:t>
            </a:r>
            <a:r>
              <a:rPr lang="en-GB" sz="2800" dirty="0">
                <a:effectLst/>
                <a:ea typeface="Calibri" panose="020F0502020204030204" pitchFamily="34" charset="0"/>
                <a:cs typeface="Times New Roman" panose="02020603050405020304" pitchFamily="18" charset="0"/>
              </a:rPr>
              <a:t>. (20)</a:t>
            </a: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C</a:t>
            </a:r>
            <a:r>
              <a:rPr lang="en-GB" sz="2800" b="1" dirty="0">
                <a:effectLst/>
                <a:ea typeface="Calibri" panose="020F0502020204030204" pitchFamily="34" charset="0"/>
                <a:cs typeface="Times New Roman" panose="02020603050405020304" pitchFamily="18" charset="0"/>
              </a:rPr>
              <a:t>ognitive and intellectual skills</a:t>
            </a:r>
            <a:r>
              <a:rPr lang="en-GB" sz="2800" dirty="0">
                <a:effectLst/>
                <a:ea typeface="Calibri" panose="020F0502020204030204" pitchFamily="34" charset="0"/>
                <a:cs typeface="Times New Roman" panose="02020603050405020304" pitchFamily="18" charset="0"/>
              </a:rPr>
              <a:t>. (20)</a:t>
            </a: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P</a:t>
            </a:r>
            <a:r>
              <a:rPr lang="en-GB" sz="2800" b="1" dirty="0">
                <a:effectLst/>
                <a:ea typeface="Calibri" panose="020F0502020204030204" pitchFamily="34" charset="0"/>
                <a:cs typeface="Times New Roman" panose="02020603050405020304" pitchFamily="18" charset="0"/>
              </a:rPr>
              <a:t>ractical skills</a:t>
            </a:r>
            <a:r>
              <a:rPr lang="en-GB" sz="2800" dirty="0">
                <a:effectLst/>
                <a:ea typeface="Calibri" panose="020F0502020204030204" pitchFamily="34" charset="0"/>
                <a:cs typeface="Times New Roman" panose="02020603050405020304" pitchFamily="18" charset="0"/>
              </a:rPr>
              <a:t>. (20)</a:t>
            </a:r>
          </a:p>
          <a:p>
            <a:pPr lvl="2">
              <a:lnSpc>
                <a:spcPct val="120000"/>
              </a:lnSpc>
              <a:spcBef>
                <a:spcPts val="0"/>
              </a:spcBef>
            </a:pPr>
            <a:r>
              <a:rPr lang="en-GB" sz="2400" dirty="0">
                <a:ea typeface="Calibri" panose="020F0502020204030204" pitchFamily="34" charset="0"/>
                <a:cs typeface="Times New Roman" panose="02020603050405020304" pitchFamily="18" charset="0"/>
              </a:rPr>
              <a:t>For the purpose of this learning activity (Task 1b). We will </a:t>
            </a:r>
            <a:br>
              <a:rPr lang="en-GB" sz="2400" dirty="0">
                <a:ea typeface="Calibri" panose="020F0502020204030204" pitchFamily="34" charset="0"/>
                <a:cs typeface="Times New Roman" panose="02020603050405020304" pitchFamily="18" charset="0"/>
              </a:rPr>
            </a:br>
            <a:r>
              <a:rPr lang="en-GB" sz="2400" dirty="0">
                <a:ea typeface="Calibri" panose="020F0502020204030204" pitchFamily="34" charset="0"/>
                <a:cs typeface="Times New Roman" panose="02020603050405020304" pitchFamily="18" charset="0"/>
              </a:rPr>
              <a:t>consider the use of Turnitin as the practical skill being assessed.</a:t>
            </a:r>
            <a:endParaRPr lang="en-GB" sz="2400" dirty="0">
              <a:effectLst/>
              <a:ea typeface="Calibri" panose="020F0502020204030204" pitchFamily="34" charset="0"/>
              <a:cs typeface="Times New Roman" panose="02020603050405020304" pitchFamily="18" charset="0"/>
            </a:endParaRP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T</a:t>
            </a:r>
            <a:r>
              <a:rPr lang="en-GB" sz="2800" b="1" dirty="0">
                <a:effectLst/>
                <a:ea typeface="Calibri" panose="020F0502020204030204" pitchFamily="34" charset="0"/>
                <a:cs typeface="Times New Roman" panose="02020603050405020304" pitchFamily="18" charset="0"/>
              </a:rPr>
              <a:t>ransferable skills for life and professional practice</a:t>
            </a:r>
            <a:r>
              <a:rPr lang="en-GB" sz="2800" dirty="0">
                <a:effectLst/>
                <a:ea typeface="Calibri" panose="020F0502020204030204" pitchFamily="34" charset="0"/>
                <a:cs typeface="Times New Roman" panose="02020603050405020304" pitchFamily="18" charset="0"/>
              </a:rPr>
              <a:t>. (20)</a:t>
            </a:r>
          </a:p>
          <a:p>
            <a:pPr marL="0" indent="0">
              <a:buNone/>
            </a:pPr>
            <a:endParaRPr lang="en-GB" dirty="0"/>
          </a:p>
        </p:txBody>
      </p:sp>
      <p:pic>
        <p:nvPicPr>
          <p:cNvPr id="5" name="Picture 4" descr="A pen on a piece of paper&#10;&#10;Description automatically generated with medium confidence">
            <a:extLst>
              <a:ext uri="{FF2B5EF4-FFF2-40B4-BE49-F238E27FC236}">
                <a16:creationId xmlns:a16="http://schemas.microsoft.com/office/drawing/2014/main" id="{F0010541-D103-3FF6-7B64-02DB72B0175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97427" y="2356021"/>
            <a:ext cx="3261405" cy="2174467"/>
          </a:xfrm>
          <a:prstGeom prst="rect">
            <a:avLst/>
          </a:prstGeom>
        </p:spPr>
      </p:pic>
      <p:grpSp>
        <p:nvGrpSpPr>
          <p:cNvPr id="9" name="Group 8">
            <a:extLst>
              <a:ext uri="{FF2B5EF4-FFF2-40B4-BE49-F238E27FC236}">
                <a16:creationId xmlns:a16="http://schemas.microsoft.com/office/drawing/2014/main" id="{733508F4-F8FE-C465-545A-71ECC3225521}"/>
              </a:ext>
            </a:extLst>
          </p:cNvPr>
          <p:cNvGrpSpPr/>
          <p:nvPr/>
        </p:nvGrpSpPr>
        <p:grpSpPr>
          <a:xfrm>
            <a:off x="261550" y="537626"/>
            <a:ext cx="457201" cy="980560"/>
            <a:chOff x="221907" y="374435"/>
            <a:chExt cx="457201" cy="980560"/>
          </a:xfrm>
        </p:grpSpPr>
        <p:sp>
          <p:nvSpPr>
            <p:cNvPr id="10" name="Rectangle 9">
              <a:extLst>
                <a:ext uri="{FF2B5EF4-FFF2-40B4-BE49-F238E27FC236}">
                  <a16:creationId xmlns:a16="http://schemas.microsoft.com/office/drawing/2014/main" id="{A7465675-2C5D-7B31-9092-DBF9FD7F48DA}"/>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3665C328-E79D-C56A-10E4-51407A138C08}"/>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AF6C3F2-BE15-B5C6-484D-810CE42EFACC}"/>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948697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2D28B8D-C1C5-4905-9AC6-2D657D2475F1}"/>
              </a:ext>
            </a:extLst>
          </p:cNvPr>
          <p:cNvSpPr txBox="1"/>
          <p:nvPr/>
        </p:nvSpPr>
        <p:spPr>
          <a:xfrm>
            <a:off x="954942" y="179793"/>
            <a:ext cx="8548386" cy="1282459"/>
          </a:xfrm>
          <a:prstGeom prst="rect">
            <a:avLst/>
          </a:prstGeom>
        </p:spPr>
        <p:txBody>
          <a:bodyPr vert="horz" lIns="91440" tIns="45720" rIns="91440" bIns="45720" rtlCol="0" anchor="ctr">
            <a:normAutofit fontScale="92500"/>
          </a:bodyPr>
          <a:lstStyle/>
          <a:p>
            <a:pPr marL="0" marR="0" lvl="0" indent="0" fontAlgn="auto">
              <a:lnSpc>
                <a:spcPct val="90000"/>
              </a:lnSpc>
              <a:spcBef>
                <a:spcPct val="0"/>
              </a:spcBef>
              <a:spcAft>
                <a:spcPts val="600"/>
              </a:spcAft>
              <a:buClrTx/>
              <a:buSzTx/>
              <a:tabLst/>
              <a:defRPr/>
            </a:pPr>
            <a:r>
              <a:rPr lang="en-US" sz="5400" b="1" u="sng" kern="1200" dirty="0">
                <a:solidFill>
                  <a:schemeClr val="tx1"/>
                </a:solidFill>
                <a:latin typeface="+mj-lt"/>
                <a:ea typeface="+mj-ea"/>
                <a:cs typeface="+mj-cs"/>
              </a:rPr>
              <a:t>Activity: Assignment 1 - Task 1b</a:t>
            </a:r>
            <a:endParaRPr kumimoji="0" lang="en-US" sz="5400" b="1" i="0" u="sng" strike="noStrike" kern="1200" cap="none" spc="0" normalizeH="0" baseline="0" noProof="0" dirty="0">
              <a:ln>
                <a:noFill/>
              </a:ln>
              <a:solidFill>
                <a:schemeClr val="tx1"/>
              </a:solidFill>
              <a:effectLst/>
              <a:uLnTx/>
              <a:uFillTx/>
              <a:latin typeface="+mj-lt"/>
              <a:ea typeface="+mj-ea"/>
              <a:cs typeface="+mj-cs"/>
            </a:endParaRP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345748" y="1462253"/>
            <a:ext cx="11146036" cy="4493704"/>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lvl="0" fontAlgn="auto">
              <a:lnSpc>
                <a:spcPct val="100000"/>
              </a:lnSpc>
              <a:spcBef>
                <a:spcPts val="600"/>
              </a:spcBef>
              <a:buClrTx/>
              <a:buSzTx/>
              <a:tabLst/>
              <a:defRPr/>
            </a:pPr>
            <a:r>
              <a:rPr lang="en-US" sz="2400" b="1" dirty="0"/>
              <a:t>Task 1: W</a:t>
            </a:r>
            <a:r>
              <a:rPr lang="en-GB" sz="2400" b="1" dirty="0" err="1"/>
              <a:t>ritten</a:t>
            </a:r>
            <a:r>
              <a:rPr lang="en-GB" sz="2400" b="1" dirty="0"/>
              <a:t> summary on essential academic and employment skills </a:t>
            </a:r>
            <a:endParaRPr lang="en-US" sz="2400" b="1" dirty="0"/>
          </a:p>
          <a:p>
            <a:pPr marL="342900" indent="-342900">
              <a:lnSpc>
                <a:spcPct val="100000"/>
              </a:lnSpc>
              <a:spcBef>
                <a:spcPts val="600"/>
              </a:spcBef>
              <a:buFont typeface="+mj-lt"/>
              <a:buAutoNum type="alphaLcParenR" startAt="2"/>
            </a:pPr>
            <a:r>
              <a:rPr lang="en-GB" sz="2400" b="1" dirty="0"/>
              <a:t>Use of Turnitin and the Generic Assessment criteria.</a:t>
            </a:r>
          </a:p>
          <a:p>
            <a:pPr marL="514350" indent="-514350">
              <a:lnSpc>
                <a:spcPct val="100000"/>
              </a:lnSpc>
              <a:spcBef>
                <a:spcPts val="600"/>
              </a:spcBef>
              <a:buFont typeface="+mj-lt"/>
              <a:buAutoNum type="arabicPeriod"/>
            </a:pPr>
            <a:r>
              <a:rPr lang="en-GB" sz="2400" b="1" dirty="0"/>
              <a:t>Submit your answer to task 1a</a:t>
            </a:r>
            <a:r>
              <a:rPr lang="en-GB" sz="2400" dirty="0"/>
              <a:t>, to the Turnitin link labelled</a:t>
            </a:r>
            <a:r>
              <a:rPr lang="en-GB" sz="2400" b="1" dirty="0"/>
              <a:t> </a:t>
            </a:r>
            <a:r>
              <a:rPr lang="en-GB" sz="2400" dirty="0"/>
              <a:t>(</a:t>
            </a:r>
            <a:r>
              <a:rPr lang="en-GB" sz="2400" b="1" dirty="0"/>
              <a:t>Task 1a – Similarity Check</a:t>
            </a:r>
            <a:r>
              <a:rPr lang="en-GB" sz="2400" dirty="0"/>
              <a:t>) located in the ‘Assessment tile’, in the module on Moodle and </a:t>
            </a:r>
            <a:r>
              <a:rPr lang="en-GB" sz="2400" b="1" dirty="0"/>
              <a:t>check your similarity score</a:t>
            </a:r>
            <a:r>
              <a:rPr lang="en-GB" sz="2400" dirty="0"/>
              <a:t>.  </a:t>
            </a:r>
          </a:p>
          <a:p>
            <a:pPr marL="514350" indent="-514350">
              <a:lnSpc>
                <a:spcPct val="100000"/>
              </a:lnSpc>
              <a:spcBef>
                <a:spcPts val="600"/>
              </a:spcBef>
              <a:buFont typeface="+mj-lt"/>
              <a:buAutoNum type="arabicPeriod"/>
            </a:pPr>
            <a:r>
              <a:rPr lang="en-GB" sz="2400" dirty="0"/>
              <a:t>Then, in the same document as your answer to task 1a, include a </a:t>
            </a:r>
            <a:r>
              <a:rPr lang="en-GB" sz="2400" b="1" dirty="0"/>
              <a:t>reflection</a:t>
            </a:r>
            <a:r>
              <a:rPr lang="en-GB" sz="2400" dirty="0"/>
              <a:t> of up to 100 words on:</a:t>
            </a:r>
          </a:p>
          <a:p>
            <a:pPr marL="685800" lvl="1" indent="-228600">
              <a:lnSpc>
                <a:spcPct val="100000"/>
              </a:lnSpc>
              <a:spcBef>
                <a:spcPts val="600"/>
              </a:spcBef>
              <a:buFont typeface="Symbol" panose="05050102010706020507" pitchFamily="18" charset="2"/>
              <a:buChar char=""/>
            </a:pPr>
            <a:r>
              <a:rPr lang="en-GB" sz="2400" b="1" dirty="0"/>
              <a:t>Your similarity score </a:t>
            </a:r>
            <a:r>
              <a:rPr lang="en-GB" sz="2400" dirty="0"/>
              <a:t>and how you could improve it next time.</a:t>
            </a:r>
          </a:p>
          <a:p>
            <a:pPr marL="685800" lvl="1" indent="-228600">
              <a:lnSpc>
                <a:spcPct val="100000"/>
              </a:lnSpc>
              <a:spcBef>
                <a:spcPts val="600"/>
              </a:spcBef>
              <a:buFont typeface="Symbol" panose="05050102010706020507" pitchFamily="18" charset="2"/>
              <a:buChar char=""/>
            </a:pPr>
            <a:r>
              <a:rPr lang="en-GB" sz="2400" dirty="0"/>
              <a:t>Using the ‘</a:t>
            </a:r>
            <a:r>
              <a:rPr lang="en-GB" sz="2400" b="1" dirty="0"/>
              <a:t>Generic Assessment Criteria</a:t>
            </a:r>
            <a:r>
              <a:rPr lang="en-GB" sz="2400" dirty="0"/>
              <a:t>’ as a guide, state the mark out of 100% you would award yourself and briefly explain why. The ‘Generic Assessment criteria’ is located at the bottom of the Assignment Specification below.</a:t>
            </a:r>
          </a:p>
          <a:p>
            <a:pPr marR="0" lvl="0" fontAlgn="auto">
              <a:lnSpc>
                <a:spcPct val="100000"/>
              </a:lnSpc>
              <a:spcBef>
                <a:spcPts val="600"/>
              </a:spcBef>
              <a:buClrTx/>
              <a:buSzTx/>
              <a:tabLst/>
              <a:defRPr/>
            </a:pPr>
            <a:r>
              <a:rPr lang="en-US" sz="2000" dirty="0"/>
              <a:t>Note: Save your answer in your cloud storage space. After you create your e-portfolio in task 4, include your answer to Task 1 in your e-portfolio.</a:t>
            </a:r>
          </a:p>
        </p:txBody>
      </p:sp>
      <p:sp>
        <p:nvSpPr>
          <p:cNvPr id="60" name="Freeform: Shape 4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Graphic 3" descr="Document with solid fill">
            <a:extLst>
              <a:ext uri="{FF2B5EF4-FFF2-40B4-BE49-F238E27FC236}">
                <a16:creationId xmlns:a16="http://schemas.microsoft.com/office/drawing/2014/main" id="{E1B1BC1E-426B-8A5C-52D1-B2ABFD88B3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9005" y="273927"/>
            <a:ext cx="914400" cy="914400"/>
          </a:xfrm>
          <a:prstGeom prst="rect">
            <a:avLst/>
          </a:prstGeom>
        </p:spPr>
      </p:pic>
    </p:spTree>
    <p:extLst>
      <p:ext uri="{BB962C8B-B14F-4D97-AF65-F5344CB8AC3E}">
        <p14:creationId xmlns:p14="http://schemas.microsoft.com/office/powerpoint/2010/main" val="2900813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7460" y="478024"/>
            <a:ext cx="9784080" cy="980073"/>
          </a:xfrm>
          <a:ln>
            <a:solidFill>
              <a:schemeClr val="tx1"/>
            </a:solidFill>
          </a:ln>
        </p:spPr>
        <p:txBody>
          <a:bodyPr>
            <a:normAutofit/>
          </a:bodyPr>
          <a:lstStyle/>
          <a:p>
            <a:r>
              <a:rPr lang="en-GB" sz="5400" dirty="0"/>
              <a:t>Show: Assignment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3600" dirty="0">
                <a:solidFill>
                  <a:schemeClr val="bg1"/>
                </a:solidFill>
                <a:effectLst/>
                <a:highlight>
                  <a:srgbClr val="FFFF00"/>
                </a:highlight>
                <a:latin typeface="+mn-lt"/>
                <a:ea typeface="Times New Roman" panose="02020603050405020304" pitchFamily="18" charset="0"/>
              </a:rPr>
              <a:t>Tutor note:</a:t>
            </a:r>
            <a:r>
              <a:rPr lang="en-GB" sz="3600" dirty="0">
                <a:solidFill>
                  <a:schemeClr val="bg1"/>
                </a:solidFill>
                <a:effectLst/>
                <a:latin typeface="+mn-lt"/>
                <a:ea typeface="Times New Roman" panose="02020603050405020304" pitchFamily="18" charset="0"/>
              </a:rPr>
              <a:t> </a:t>
            </a:r>
            <a:r>
              <a:rPr lang="en-GB" sz="3600" dirty="0">
                <a:effectLst/>
                <a:latin typeface="+mn-lt"/>
                <a:ea typeface="Times New Roman" panose="02020603050405020304" pitchFamily="18" charset="0"/>
              </a:rPr>
              <a:t>Show 1/2 </a:t>
            </a:r>
            <a:r>
              <a:rPr lang="en-GB" sz="3600" dirty="0">
                <a:ea typeface="Times New Roman" panose="02020603050405020304" pitchFamily="18" charset="0"/>
              </a:rPr>
              <a:t>t</a:t>
            </a:r>
            <a:r>
              <a:rPr lang="en-GB" sz="3600" dirty="0">
                <a:effectLst/>
                <a:latin typeface="+mn-lt"/>
                <a:ea typeface="Times New Roman" panose="02020603050405020304" pitchFamily="18" charset="0"/>
              </a:rPr>
              <a:t>ask answer examples from previous submissions.</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748361" y="1604498"/>
            <a:ext cx="4342220" cy="5035972"/>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930133" y="2169059"/>
            <a:ext cx="4845237" cy="2893620"/>
          </a:xfrm>
        </p:spPr>
        <p:txBody>
          <a:bodyPr vert="horz" lIns="91440" tIns="45720" rIns="91440" bIns="45720" rtlCol="0" anchor="t">
            <a:normAutofit/>
          </a:bodyPr>
          <a:lstStyle/>
          <a:p>
            <a:pPr marL="57150" indent="-228600">
              <a:buFont typeface="Arial" panose="020B0604020202020204" pitchFamily="34" charset="0"/>
              <a:buChar char="•"/>
            </a:pPr>
            <a:r>
              <a:rPr lang="en-US" sz="2800" dirty="0"/>
              <a:t>THE KEY TO SUCCESS FOR THIS MODULE IS TO MAKE </a:t>
            </a:r>
            <a:r>
              <a:rPr lang="en-US" sz="2800" b="1" dirty="0"/>
              <a:t>WEEKLY PROGRESS. </a:t>
            </a:r>
          </a:p>
          <a:p>
            <a:pPr marL="57150" indent="-228600">
              <a:buFont typeface="Arial" panose="020B0604020202020204" pitchFamily="34" charset="0"/>
              <a:buChar char="•"/>
            </a:pPr>
            <a:r>
              <a:rPr lang="en-US" sz="2800" dirty="0"/>
              <a:t>Don’t leave it until the end.</a:t>
            </a:r>
          </a:p>
        </p:txBody>
      </p:sp>
    </p:spTree>
    <p:extLst>
      <p:ext uri="{BB962C8B-B14F-4D97-AF65-F5344CB8AC3E}">
        <p14:creationId xmlns:p14="http://schemas.microsoft.com/office/powerpoint/2010/main" val="40511111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p:txBody>
          <a:bodyPr>
            <a:normAutofit/>
          </a:bodyPr>
          <a:lstStyle/>
          <a:p>
            <a:r>
              <a:rPr lang="en-GB" sz="5400" b="1" u="sng"/>
              <a:t>Study Support</a:t>
            </a:r>
            <a:endParaRPr lang="en-GB" sz="5400" b="1" u="sng" dirty="0"/>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p:txBody>
          <a:bodyPr>
            <a:normAutofit lnSpcReduction="10000"/>
          </a:bodyPr>
          <a:lstStyle/>
          <a:p>
            <a:r>
              <a:rPr lang="en-GB" dirty="0"/>
              <a:t>In case needed at any point. Additional study support is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resources: </a:t>
            </a:r>
            <a:r>
              <a:rPr lang="en-US" dirty="0">
                <a:hlinkClick r:id="rId2"/>
              </a:rPr>
              <a:t>Student Essentials | University of Wales Trinity Saint David (uwtsd.ac.uk)</a:t>
            </a:r>
            <a:endParaRPr lang="en-GB" dirty="0"/>
          </a:p>
          <a:p>
            <a:r>
              <a:rPr lang="en-GB" dirty="0"/>
              <a:t>Library, learning and research sources and resources for Computing students: </a:t>
            </a:r>
            <a:r>
              <a:rPr lang="en-US" dirty="0">
                <a:hlinkClick r:id="rId3"/>
              </a:rPr>
              <a:t>Applied Computing | University of Wales Trinity Saint David (uwtsd.ac.uk)</a:t>
            </a:r>
            <a:endParaRPr lang="en-GB" dirty="0"/>
          </a:p>
          <a:p>
            <a:r>
              <a:rPr lang="en-GB" dirty="0"/>
              <a:t>1-2-1 Study skill support: </a:t>
            </a:r>
            <a:r>
              <a:rPr lang="en-GB" dirty="0">
                <a:hlinkClick r:id="rId4"/>
              </a:rPr>
              <a:t>https://www.uwtsd.ac.uk/study-skills/</a:t>
            </a:r>
            <a:r>
              <a:rPr lang="en-GB" dirty="0"/>
              <a:t>. </a:t>
            </a:r>
          </a:p>
        </p:txBody>
      </p:sp>
      <p:cxnSp>
        <p:nvCxnSpPr>
          <p:cNvPr id="4" name="Straight Connector 3">
            <a:extLst>
              <a:ext uri="{FF2B5EF4-FFF2-40B4-BE49-F238E27FC236}">
                <a16:creationId xmlns:a16="http://schemas.microsoft.com/office/drawing/2014/main" id="{000E9AC2-2009-4A68-B53E-9204F03D72D7}"/>
              </a:ext>
            </a:extLst>
          </p:cNvPr>
          <p:cNvCxnSpPr/>
          <p:nvPr/>
        </p:nvCxnSpPr>
        <p:spPr>
          <a:xfrm>
            <a:off x="697043" y="476556"/>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861619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a:t>
            </a:r>
          </a:p>
        </p:txBody>
      </p:sp>
    </p:spTree>
    <p:extLst>
      <p:ext uri="{BB962C8B-B14F-4D97-AF65-F5344CB8AC3E}">
        <p14:creationId xmlns:p14="http://schemas.microsoft.com/office/powerpoint/2010/main" val="254600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944275" y="2173287"/>
            <a:ext cx="3199358" cy="3222497"/>
          </a:xfrm>
          <a:prstGeom prst="rect">
            <a:avLst/>
          </a:prstGeom>
        </p:spPr>
        <p:txBody>
          <a:bodyPr vert="horz" lIns="91440" tIns="45720" rIns="91440" bIns="45720" rtlCol="0" anchor="ctr">
            <a:normAutofit/>
          </a:bodyPr>
          <a:lstStyle/>
          <a:p>
            <a:pPr>
              <a:lnSpc>
                <a:spcPct val="90000"/>
              </a:lnSpc>
              <a:spcAft>
                <a:spcPts val="600"/>
              </a:spcAft>
            </a:pPr>
            <a:r>
              <a:rPr lang="en-US" sz="28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97629" y="4432645"/>
            <a:ext cx="11210925" cy="744836"/>
          </a:xfrm>
        </p:spPr>
        <p:txBody>
          <a:bodyPr vert="horz" lIns="91440" tIns="45720" rIns="91440" bIns="45720" rtlCol="0" anchor="ctr">
            <a:noAutofit/>
          </a:bodyPr>
          <a:lstStyle/>
          <a:p>
            <a:pPr algn="ctr"/>
            <a:r>
              <a:rPr lang="en-US" sz="2400" dirty="0">
                <a:solidFill>
                  <a:schemeClr val="bg1"/>
                </a:solidFill>
              </a:rPr>
              <a:t>If time: Student Social. </a:t>
            </a:r>
            <a:br>
              <a:rPr lang="en-US" sz="2400" dirty="0">
                <a:solidFill>
                  <a:schemeClr val="bg1"/>
                </a:solidFill>
              </a:rPr>
            </a:br>
            <a:r>
              <a:rPr lang="en-US" sz="2400" dirty="0">
                <a:solidFill>
                  <a:schemeClr val="bg1"/>
                </a:solidFill>
              </a:rPr>
              <a:t>(Chat &amp; Support each other)</a:t>
            </a:r>
          </a:p>
        </p:txBody>
      </p:sp>
    </p:spTree>
    <p:extLst>
      <p:ext uri="{BB962C8B-B14F-4D97-AF65-F5344CB8AC3E}">
        <p14:creationId xmlns:p14="http://schemas.microsoft.com/office/powerpoint/2010/main" val="595006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538845" y="675120"/>
            <a:ext cx="4655455" cy="4795408"/>
          </a:xfrm>
        </p:spPr>
        <p:txBody>
          <a:bodyPr>
            <a:normAutofit/>
          </a:bodyPr>
          <a:lstStyle/>
          <a:p>
            <a:pPr algn="ctr"/>
            <a:r>
              <a:rPr lang="en-GB" b="1" dirty="0">
                <a:solidFill>
                  <a:srgbClr val="FFFFFF"/>
                </a:solidFill>
              </a:rPr>
              <a:t>Assignment 1 </a:t>
            </a:r>
            <a:br>
              <a:rPr lang="en-GB" b="1" dirty="0">
                <a:solidFill>
                  <a:srgbClr val="FFFFFF"/>
                </a:solidFill>
              </a:rPr>
            </a:br>
            <a:r>
              <a:rPr lang="en-GB" b="1" dirty="0">
                <a:solidFill>
                  <a:srgbClr val="FFFFFF"/>
                </a:solidFill>
              </a:rPr>
              <a:t>Task 1b</a:t>
            </a:r>
            <a:br>
              <a:rPr lang="en-GB" b="1" dirty="0">
                <a:solidFill>
                  <a:srgbClr val="FFFFFF"/>
                </a:solidFill>
              </a:rPr>
            </a:br>
            <a:r>
              <a:rPr lang="en-GB" b="1" dirty="0">
                <a:solidFill>
                  <a:srgbClr val="FFFFFF"/>
                </a:solidFill>
              </a:rPr>
              <a:t>location.</a:t>
            </a:r>
            <a:br>
              <a:rPr lang="en-GB" b="1" dirty="0">
                <a:solidFill>
                  <a:srgbClr val="FFFFFF"/>
                </a:solidFill>
              </a:rPr>
            </a:br>
            <a:r>
              <a:rPr lang="en-US" sz="2800" dirty="0">
                <a:solidFill>
                  <a:srgbClr val="FF0000"/>
                </a:solidFill>
                <a:highlight>
                  <a:srgbClr val="FFFF00"/>
                </a:highlight>
              </a:rPr>
              <a:t>Tutor: Show location in the Assignment.</a:t>
            </a:r>
            <a:br>
              <a:rPr lang="en-US" sz="4400" dirty="0">
                <a:solidFill>
                  <a:srgbClr val="FF0000"/>
                </a:solidFill>
                <a:highlight>
                  <a:srgbClr val="FFFF00"/>
                </a:highlight>
              </a:rPr>
            </a:br>
            <a:endParaRPr lang="en-GB"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Document outline">
            <a:extLst>
              <a:ext uri="{FF2B5EF4-FFF2-40B4-BE49-F238E27FC236}">
                <a16:creationId xmlns:a16="http://schemas.microsoft.com/office/drawing/2014/main" id="{E79E05CA-AFA1-4768-9FB5-94A01669DB3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772528" y="177226"/>
            <a:ext cx="2895598" cy="2895598"/>
          </a:xfrm>
          <a:prstGeom prst="rect">
            <a:avLst/>
          </a:prstGeom>
        </p:spPr>
      </p:pic>
    </p:spTree>
    <p:extLst>
      <p:ext uri="{BB962C8B-B14F-4D97-AF65-F5344CB8AC3E}">
        <p14:creationId xmlns:p14="http://schemas.microsoft.com/office/powerpoint/2010/main" val="21752035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3158</TotalTime>
  <Words>1217</Words>
  <Application>Microsoft Office PowerPoint</Application>
  <PresentationFormat>Widescreen</PresentationFormat>
  <Paragraphs>96</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Avenir-Next</vt:lpstr>
      <vt:lpstr>Arial</vt:lpstr>
      <vt:lpstr>Calibri</vt:lpstr>
      <vt:lpstr>Calibri Light</vt:lpstr>
      <vt:lpstr>Symbol</vt:lpstr>
      <vt:lpstr>Office Theme</vt:lpstr>
      <vt:lpstr>L4: Learning in the Digital Era</vt:lpstr>
      <vt:lpstr>Introduction &amp; Overview</vt:lpstr>
      <vt:lpstr>What is Turnitin?</vt:lpstr>
      <vt:lpstr>Unfair practice</vt:lpstr>
      <vt:lpstr>Bg. Q&amp;A about Referencing &amp; ‘Academic Misconduct’</vt:lpstr>
      <vt:lpstr>Turnitin Assignment submission list</vt:lpstr>
      <vt:lpstr>Example: Turnitin Similarity report</vt:lpstr>
      <vt:lpstr>Turnitin ‘Draft’ and ‘Final’ submission links</vt:lpstr>
      <vt:lpstr>Turnitin submission links</vt:lpstr>
      <vt:lpstr>Generic Assessment Criteria</vt:lpstr>
      <vt:lpstr>Marking considerations</vt:lpstr>
      <vt:lpstr>PowerPoint Presentation</vt:lpstr>
      <vt:lpstr>Show: Assignment example</vt:lpstr>
      <vt:lpstr>The Key to Success</vt:lpstr>
      <vt:lpstr>Study Support</vt:lpstr>
      <vt:lpstr>Register.</vt:lpstr>
      <vt:lpstr> Questions.</vt:lpstr>
      <vt:lpstr>The End.</vt:lpstr>
      <vt:lpstr>If time: Student Social.  (Chat &amp; Support each other)</vt:lpstr>
      <vt:lpstr>Assignment 1  Task 1b location. Tutor: Show location in the Assignment.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61</cp:revision>
  <dcterms:created xsi:type="dcterms:W3CDTF">2021-01-24T10:07:55Z</dcterms:created>
  <dcterms:modified xsi:type="dcterms:W3CDTF">2023-05-21T07:39:11Z</dcterms:modified>
</cp:coreProperties>
</file>