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ppt/revisionInfo.xml" ContentType="application/vnd.ms-powerpoint.revisioninfo+xml"/>
  <Override PartName="/ppt/changesInfos/changesInfo1.xml" ContentType="application/vnd.ms-powerpoint.changesinfo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65" r:id="rId2"/>
    <p:sldId id="258" r:id="rId3"/>
    <p:sldId id="259" r:id="rId4"/>
    <p:sldId id="260" r:id="rId5"/>
    <p:sldId id="262" r:id="rId6"/>
    <p:sldId id="261" r:id="rId7"/>
    <p:sldId id="263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F4332CA-E9E5-4053-89AB-AD8A76D01DE4}" v="8" dt="2019-12-22T07:12:15.29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44" autoAdjust="0"/>
    <p:restoredTop sz="94660"/>
  </p:normalViewPr>
  <p:slideViewPr>
    <p:cSldViewPr snapToGrid="0">
      <p:cViewPr varScale="1">
        <p:scale>
          <a:sx n="116" d="100"/>
          <a:sy n="116" d="100"/>
        </p:scale>
        <p:origin x="390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avid Williams" userId="0c6446297bbc688f" providerId="LiveId" clId="{AF4332CA-E9E5-4053-89AB-AD8A76D01DE4}"/>
    <pc:docChg chg="undo custSel addSld delSld modSld sldOrd">
      <pc:chgData name="David Williams" userId="0c6446297bbc688f" providerId="LiveId" clId="{AF4332CA-E9E5-4053-89AB-AD8A76D01DE4}" dt="2019-12-22T07:25:26.848" v="2713" actId="20577"/>
      <pc:docMkLst>
        <pc:docMk/>
      </pc:docMkLst>
      <pc:sldChg chg="del">
        <pc:chgData name="David Williams" userId="0c6446297bbc688f" providerId="LiveId" clId="{AF4332CA-E9E5-4053-89AB-AD8A76D01DE4}" dt="2019-12-21T18:50:02.749" v="0" actId="47"/>
        <pc:sldMkLst>
          <pc:docMk/>
          <pc:sldMk cId="3532349287" sldId="256"/>
        </pc:sldMkLst>
      </pc:sldChg>
      <pc:sldChg chg="modSp">
        <pc:chgData name="David Williams" userId="0c6446297bbc688f" providerId="LiveId" clId="{AF4332CA-E9E5-4053-89AB-AD8A76D01DE4}" dt="2019-12-21T18:51:01.069" v="47" actId="20577"/>
        <pc:sldMkLst>
          <pc:docMk/>
          <pc:sldMk cId="3370721558" sldId="257"/>
        </pc:sldMkLst>
        <pc:spChg chg="mod">
          <ac:chgData name="David Williams" userId="0c6446297bbc688f" providerId="LiveId" clId="{AF4332CA-E9E5-4053-89AB-AD8A76D01DE4}" dt="2019-12-21T18:51:01.069" v="47" actId="20577"/>
          <ac:spMkLst>
            <pc:docMk/>
            <pc:sldMk cId="3370721558" sldId="257"/>
            <ac:spMk id="2" creationId="{56571DC9-7133-47EA-A9F4-C5A9B49D1CB1}"/>
          </ac:spMkLst>
        </pc:spChg>
      </pc:sldChg>
      <pc:sldChg chg="modSp add">
        <pc:chgData name="David Williams" userId="0c6446297bbc688f" providerId="LiveId" clId="{AF4332CA-E9E5-4053-89AB-AD8A76D01DE4}" dt="2019-12-21T19:04:57.598" v="605" actId="20577"/>
        <pc:sldMkLst>
          <pc:docMk/>
          <pc:sldMk cId="2062589963" sldId="258"/>
        </pc:sldMkLst>
        <pc:spChg chg="mod">
          <ac:chgData name="David Williams" userId="0c6446297bbc688f" providerId="LiveId" clId="{AF4332CA-E9E5-4053-89AB-AD8A76D01DE4}" dt="2019-12-21T18:51:35.204" v="76" actId="20577"/>
          <ac:spMkLst>
            <pc:docMk/>
            <pc:sldMk cId="2062589963" sldId="258"/>
            <ac:spMk id="2" creationId="{DE6B9229-34BA-49B6-AA40-A3D3C584BBC5}"/>
          </ac:spMkLst>
        </pc:spChg>
        <pc:spChg chg="mod">
          <ac:chgData name="David Williams" userId="0c6446297bbc688f" providerId="LiveId" clId="{AF4332CA-E9E5-4053-89AB-AD8A76D01DE4}" dt="2019-12-21T19:04:57.598" v="605" actId="20577"/>
          <ac:spMkLst>
            <pc:docMk/>
            <pc:sldMk cId="2062589963" sldId="258"/>
            <ac:spMk id="3" creationId="{CE90A478-9452-4421-ACA0-48958F52B3EF}"/>
          </ac:spMkLst>
        </pc:spChg>
      </pc:sldChg>
      <pc:sldChg chg="modSp add">
        <pc:chgData name="David Williams" userId="0c6446297bbc688f" providerId="LiveId" clId="{AF4332CA-E9E5-4053-89AB-AD8A76D01DE4}" dt="2019-12-22T06:48:12.545" v="1278" actId="20577"/>
        <pc:sldMkLst>
          <pc:docMk/>
          <pc:sldMk cId="3072580293" sldId="259"/>
        </pc:sldMkLst>
        <pc:spChg chg="mod">
          <ac:chgData name="David Williams" userId="0c6446297bbc688f" providerId="LiveId" clId="{AF4332CA-E9E5-4053-89AB-AD8A76D01DE4}" dt="2019-12-21T19:05:20.679" v="633" actId="20577"/>
          <ac:spMkLst>
            <pc:docMk/>
            <pc:sldMk cId="3072580293" sldId="259"/>
            <ac:spMk id="2" creationId="{ABB07DC2-3C4B-44F3-BE05-A0DF61287279}"/>
          </ac:spMkLst>
        </pc:spChg>
        <pc:spChg chg="mod">
          <ac:chgData name="David Williams" userId="0c6446297bbc688f" providerId="LiveId" clId="{AF4332CA-E9E5-4053-89AB-AD8A76D01DE4}" dt="2019-12-22T06:48:12.545" v="1278" actId="20577"/>
          <ac:spMkLst>
            <pc:docMk/>
            <pc:sldMk cId="3072580293" sldId="259"/>
            <ac:spMk id="3" creationId="{B8B0C35A-CEA7-4990-8E85-95A99E086BFB}"/>
          </ac:spMkLst>
        </pc:spChg>
      </pc:sldChg>
      <pc:sldChg chg="modSp add">
        <pc:chgData name="David Williams" userId="0c6446297bbc688f" providerId="LiveId" clId="{AF4332CA-E9E5-4053-89AB-AD8A76D01DE4}" dt="2019-12-22T07:23:09.803" v="2654" actId="20577"/>
        <pc:sldMkLst>
          <pc:docMk/>
          <pc:sldMk cId="515488702" sldId="260"/>
        </pc:sldMkLst>
        <pc:spChg chg="mod">
          <ac:chgData name="David Williams" userId="0c6446297bbc688f" providerId="LiveId" clId="{AF4332CA-E9E5-4053-89AB-AD8A76D01DE4}" dt="2019-12-21T20:07:42.649" v="1189" actId="20577"/>
          <ac:spMkLst>
            <pc:docMk/>
            <pc:sldMk cId="515488702" sldId="260"/>
            <ac:spMk id="2" creationId="{48D579C1-0163-41CB-9C40-68CB92E88DA3}"/>
          </ac:spMkLst>
        </pc:spChg>
        <pc:spChg chg="mod">
          <ac:chgData name="David Williams" userId="0c6446297bbc688f" providerId="LiveId" clId="{AF4332CA-E9E5-4053-89AB-AD8A76D01DE4}" dt="2019-12-22T07:23:09.803" v="2654" actId="20577"/>
          <ac:spMkLst>
            <pc:docMk/>
            <pc:sldMk cId="515488702" sldId="260"/>
            <ac:spMk id="3" creationId="{25D36187-34C9-401A-A204-1E0086E3811D}"/>
          </ac:spMkLst>
        </pc:spChg>
      </pc:sldChg>
      <pc:sldChg chg="modSp add ord">
        <pc:chgData name="David Williams" userId="0c6446297bbc688f" providerId="LiveId" clId="{AF4332CA-E9E5-4053-89AB-AD8A76D01DE4}" dt="2019-12-22T07:11:39.042" v="2295"/>
        <pc:sldMkLst>
          <pc:docMk/>
          <pc:sldMk cId="3736359156" sldId="261"/>
        </pc:sldMkLst>
        <pc:spChg chg="mod">
          <ac:chgData name="David Williams" userId="0c6446297bbc688f" providerId="LiveId" clId="{AF4332CA-E9E5-4053-89AB-AD8A76D01DE4}" dt="2019-12-22T07:03:46.448" v="2021" actId="20577"/>
          <ac:spMkLst>
            <pc:docMk/>
            <pc:sldMk cId="3736359156" sldId="261"/>
            <ac:spMk id="2" creationId="{8C073495-59A3-4EC8-B86A-B5A14BC5F6A9}"/>
          </ac:spMkLst>
        </pc:spChg>
        <pc:spChg chg="mod">
          <ac:chgData name="David Williams" userId="0c6446297bbc688f" providerId="LiveId" clId="{AF4332CA-E9E5-4053-89AB-AD8A76D01DE4}" dt="2019-12-22T07:08:10.522" v="2083" actId="20577"/>
          <ac:spMkLst>
            <pc:docMk/>
            <pc:sldMk cId="3736359156" sldId="261"/>
            <ac:spMk id="3" creationId="{28289DC8-C752-4F67-9ECE-7FA06B18D7A5}"/>
          </ac:spMkLst>
        </pc:spChg>
      </pc:sldChg>
      <pc:sldChg chg="modSp add">
        <pc:chgData name="David Williams" userId="0c6446297bbc688f" providerId="LiveId" clId="{AF4332CA-E9E5-4053-89AB-AD8A76D01DE4}" dt="2019-12-22T07:25:26.848" v="2713" actId="20577"/>
        <pc:sldMkLst>
          <pc:docMk/>
          <pc:sldMk cId="1629106683" sldId="262"/>
        </pc:sldMkLst>
        <pc:spChg chg="mod">
          <ac:chgData name="David Williams" userId="0c6446297bbc688f" providerId="LiveId" clId="{AF4332CA-E9E5-4053-89AB-AD8A76D01DE4}" dt="2019-12-22T07:10:03.793" v="2115" actId="20577"/>
          <ac:spMkLst>
            <pc:docMk/>
            <pc:sldMk cId="1629106683" sldId="262"/>
            <ac:spMk id="2" creationId="{BD08BD40-1C55-4CD2-8BCF-96382EC7E023}"/>
          </ac:spMkLst>
        </pc:spChg>
        <pc:spChg chg="mod">
          <ac:chgData name="David Williams" userId="0c6446297bbc688f" providerId="LiveId" clId="{AF4332CA-E9E5-4053-89AB-AD8A76D01DE4}" dt="2019-12-22T07:25:26.848" v="2713" actId="20577"/>
          <ac:spMkLst>
            <pc:docMk/>
            <pc:sldMk cId="1629106683" sldId="262"/>
            <ac:spMk id="3" creationId="{3083A30D-439E-4FCE-A7A1-176D261CE28C}"/>
          </ac:spMkLst>
        </pc:spChg>
      </pc:sldChg>
      <pc:sldChg chg="modSp add">
        <pc:chgData name="David Williams" userId="0c6446297bbc688f" providerId="LiveId" clId="{AF4332CA-E9E5-4053-89AB-AD8A76D01DE4}" dt="2019-12-22T07:20:43.398" v="2614" actId="14"/>
        <pc:sldMkLst>
          <pc:docMk/>
          <pc:sldMk cId="423097037" sldId="263"/>
        </pc:sldMkLst>
        <pc:spChg chg="mod">
          <ac:chgData name="David Williams" userId="0c6446297bbc688f" providerId="LiveId" clId="{AF4332CA-E9E5-4053-89AB-AD8A76D01DE4}" dt="2019-12-22T07:12:39.448" v="2325" actId="20577"/>
          <ac:spMkLst>
            <pc:docMk/>
            <pc:sldMk cId="423097037" sldId="263"/>
            <ac:spMk id="2" creationId="{553C7388-4EC5-484E-B25D-DEDF819246DA}"/>
          </ac:spMkLst>
        </pc:spChg>
        <pc:spChg chg="mod">
          <ac:chgData name="David Williams" userId="0c6446297bbc688f" providerId="LiveId" clId="{AF4332CA-E9E5-4053-89AB-AD8A76D01DE4}" dt="2019-12-22T07:20:43.398" v="2614" actId="14"/>
          <ac:spMkLst>
            <pc:docMk/>
            <pc:sldMk cId="423097037" sldId="263"/>
            <ac:spMk id="3" creationId="{0031BC9C-A570-46B0-84BD-61A1FDEB1C68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F902F18-6EAD-4CB4-8AF1-C75F4ACE4BD3}" type="datetimeFigureOut">
              <a:rPr lang="en-GB" smtClean="0"/>
              <a:t>07/10/2022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1B8E55D-7068-43D8-9C73-A2C65F6D26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73651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DD20446-8C1E-4A9F-89ED-EBC5FC072511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172972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DE4CD342-F7CA-4B7C-8D2B-0289161F4E4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xmlns="" id="{B4D900C4-01B8-4325-ABB5-1AE6010F71E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9A58F41D-2823-4943-9D3B-D279813B38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9DF6DD-CF17-4D70-8FD7-706209A5A9E5}" type="datetime1">
              <a:rPr lang="en-GB" smtClean="0"/>
              <a:t>07/10/2022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9EB17283-C4B4-4990-9CBA-C3624D379F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77764866-1C62-4EFE-9D26-5870A6210E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3AD6C0-18D2-468D-AA6C-BEC87E017D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575226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596B7968-8201-4CEE-A5AB-48982380A2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D26ED0BA-9E08-43F7-8DCA-3E8AF3DAC0F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6C807D3C-90DD-460E-A908-6078D5CD74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2D49FB-8D97-44E6-869C-F1D06D1A667F}" type="datetime1">
              <a:rPr lang="en-GB" smtClean="0"/>
              <a:t>07/10/2022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34B0EEC3-BE64-41F6-BCB9-8632E01D76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F2BE0B7A-CC73-40D5-96EF-1C5BAEAEE2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3AD6C0-18D2-468D-AA6C-BEC87E017D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387198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015CB052-5DDE-4DE9-B7D6-7133A15B74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xmlns="" id="{AB919BAC-03C2-418F-ABDE-562A4079FC2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5F6FCCCC-109C-46DC-8419-72F7EFFEB9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F1E87F-8A57-4796-A514-AC78ADC3E80D}" type="datetime1">
              <a:rPr lang="en-GB" smtClean="0"/>
              <a:t>07/10/2022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FCC02A9D-CE53-44FF-B0A1-F3DC780E61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9E1F4C1D-4E02-455F-B3B6-80B1B8EC53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3AD6C0-18D2-468D-AA6C-BEC87E017D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41423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A14D1422-FE1E-482F-BB62-275F5AC937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A6849BD0-5215-4FEF-8EC8-BB29E5BAFB1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xmlns="" id="{E4336416-C827-4725-96C9-C0219C41C9E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xmlns="" id="{A01495CE-01E9-4641-A5D5-BC412004C5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A83CC9-ADBB-4B8B-8642-25FC1BC29F43}" type="datetime1">
              <a:rPr lang="en-GB" smtClean="0"/>
              <a:t>07/10/2022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xmlns="" id="{AB55DEB9-120F-418E-98EF-7D9D6BE5EE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xmlns="" id="{73E86199-5333-44AD-B8B3-35C0A40419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3AD6C0-18D2-468D-AA6C-BEC87E017D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039909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8F88AA92-776F-4089-AF75-51CFCA2B09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xmlns="" id="{074520B9-E1E5-4D32-82A5-6FBBCD0FE5F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xmlns="" id="{1B4D6F3A-C678-4409-8072-10C07A1E7BB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xmlns="" id="{8E3C9C97-8959-4A9C-8670-B76504BC60D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xmlns="" id="{D2C7A02E-2248-496F-92DF-490723B66C8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xmlns="" id="{9C5BA8AD-1873-44E7-BEC3-C8B3FA9232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DFBEFB-E73A-49C2-B992-70D5597666CD}" type="datetime1">
              <a:rPr lang="en-GB" smtClean="0"/>
              <a:t>07/10/2022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xmlns="" id="{8AF7ECE5-1B26-4E05-89DE-3E9554300D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xmlns="" id="{49D9E5EE-DFE2-4CB1-8D53-4B15538755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3AD6C0-18D2-468D-AA6C-BEC87E017D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84443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6066D176-A0C3-4FC8-82BA-F8C286C8F4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xmlns="" id="{3D6405E7-2982-49A3-B7A9-164194D3B7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82F3E9-5896-4891-BCCF-BD87C29F8CE1}" type="datetime1">
              <a:rPr lang="en-GB" smtClean="0"/>
              <a:t>07/10/2022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xmlns="" id="{1620CDAB-7210-4769-942D-E2B7AEFCE3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xmlns="" id="{F55496A5-9E06-454C-8959-F38D3BE803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3AD6C0-18D2-468D-AA6C-BEC87E017D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069742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xmlns="" id="{6A51E4A8-34CA-463B-B598-4A90F06F61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4D5F2D-7C45-44B4-85AF-2CF1826A1354}" type="datetime1">
              <a:rPr lang="en-GB" smtClean="0"/>
              <a:t>07/10/2022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xmlns="" id="{49F62BA8-00DB-4146-86CE-BD6E96CA05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xmlns="" id="{676C152B-4C72-492C-86C5-DCB188F751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3AD6C0-18D2-468D-AA6C-BEC87E017D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364828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50C78C8E-4C35-4A91-AD93-84153543B2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AA81065B-19F9-465A-B441-64EF21C5B8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xmlns="" id="{E2CCE702-6702-454D-8550-FD4DE7DA02F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xmlns="" id="{35BBBC78-C4DC-46BD-A154-2D1945A979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3BD551-6873-4865-823C-34D7DC2FB2CA}" type="datetime1">
              <a:rPr lang="en-GB" smtClean="0"/>
              <a:t>07/10/2022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xmlns="" id="{B10510EB-8E8A-4C13-9B81-B23C003AC6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xmlns="" id="{15DD3F40-2FD0-4155-B1D3-B35C7A79D6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3AD6C0-18D2-468D-AA6C-BEC87E017D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957630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43F8DE82-A261-4B33-8D7C-74E9F79717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xmlns="" id="{CD99CD3D-9C06-410B-80BF-21A1836AD94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xmlns="" id="{62A8B30E-6393-437C-B189-2CD94A2763F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xmlns="" id="{02E3AB73-C583-486B-A1A2-B581617D9A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DCA5B-2817-4928-A753-C5FA06810D22}" type="datetime1">
              <a:rPr lang="en-GB" smtClean="0"/>
              <a:t>07/10/2022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xmlns="" id="{34FC1DC9-DD96-48F6-B5BB-16577158A3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xmlns="" id="{466D67FC-0082-459A-ABE5-BE266D2E88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3AD6C0-18D2-468D-AA6C-BEC87E017D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115081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9D95BBD2-11E8-4B5D-B5F5-1A67DA3B5E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xmlns="" id="{B6F60067-E05E-4C58-AEA3-914B6BED7DC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B92FFAB4-DF6E-4832-8AB9-084AA349EA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FE3CB-A295-4602-9709-65C79A1218B3}" type="datetime1">
              <a:rPr lang="en-GB" smtClean="0"/>
              <a:t>07/10/2022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9C20AA3E-A809-4445-92A6-E76FD78940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EE014F9E-306D-4E60-BE16-911235F494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3AD6C0-18D2-468D-AA6C-BEC87E017D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73098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xmlns="" id="{2F7EF23C-D5F0-43A1-A66F-1FED25101DC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xmlns="" id="{82AC69CA-7184-402C-A1B6-DDAD4259F8D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B769905D-AD22-4D4C-BCCE-5EC4223278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0DF10F-ECC8-48A3-946A-BF84D5190717}" type="datetime1">
              <a:rPr lang="en-GB" smtClean="0"/>
              <a:t>07/10/2022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77147F80-464F-46E9-BE31-1ABF5CC290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A7B9BDE7-4F1E-4BE5-B5A5-1ED3F8050D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3AD6C0-18D2-468D-AA6C-BEC87E017D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49524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xmlns="" id="{42C6EFA7-D0F5-4250-867F-09BA991CC7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xmlns="" id="{5A5D88EB-A27F-4B41-B122-8D608FB1740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CF9618E7-7E2D-48D9-89AF-1148E56CA5D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10CFC35-0D9E-456E-9B36-540DFC498625}" type="datetime1">
              <a:rPr lang="en-GB" smtClean="0"/>
              <a:t>07/10/2022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40D598E5-5921-4AE0-9F98-6425651B438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0F8D55A0-DD52-49BE-8BC7-8F0CE372972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03AD6C0-18D2-468D-AA6C-BEC87E017D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9980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621381"/>
            <a:ext cx="9144000" cy="235354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dirty="0"/>
              <a:t/>
            </a:r>
            <a:br>
              <a:rPr lang="en-GB" dirty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/>
              <a:t/>
            </a:r>
            <a:br>
              <a:rPr lang="en-GB" dirty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/>
              <a:t/>
            </a:r>
            <a:br>
              <a:rPr lang="en-GB" dirty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/>
              <a:t/>
            </a:r>
            <a:br>
              <a:rPr lang="en-GB" dirty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2215978"/>
            <a:ext cx="9144000" cy="3041822"/>
          </a:xfrm>
        </p:spPr>
        <p:txBody>
          <a:bodyPr>
            <a:normAutofit/>
          </a:bodyPr>
          <a:lstStyle/>
          <a:p>
            <a:endParaRPr lang="en-GB" dirty="0" smtClean="0"/>
          </a:p>
          <a:p>
            <a:r>
              <a:rPr lang="en-GB" sz="3600" dirty="0" smtClean="0"/>
              <a:t>Countable &amp; Uncountable nouns  </a:t>
            </a:r>
          </a:p>
          <a:p>
            <a:r>
              <a:rPr lang="en-GB" dirty="0" smtClean="0"/>
              <a:t>by David C. Williams </a:t>
            </a:r>
            <a:r>
              <a:rPr lang="en-GB" sz="2000" dirty="0" smtClean="0"/>
              <a:t>MA (TEFL) RSA Dip. (TEFL)</a:t>
            </a:r>
          </a:p>
          <a:p>
            <a:r>
              <a:rPr lang="en-GB" dirty="0" smtClean="0"/>
              <a:t>Lecturer English for Academic Purposes (EAP) </a:t>
            </a:r>
          </a:p>
          <a:p>
            <a:r>
              <a:rPr lang="en-GB" dirty="0" smtClean="0"/>
              <a:t>UWTSD Swansea campus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F81A9B-40D1-48DE-9F55-896B8958FC5F}" type="slidenum">
              <a:rPr lang="en-GB" smtClean="0"/>
              <a:t>1</a:t>
            </a:fld>
            <a:endParaRPr lang="en-GB"/>
          </a:p>
        </p:txBody>
      </p:sp>
      <p:pic>
        <p:nvPicPr>
          <p:cNvPr id="5" name="Picture 4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9246" y="621381"/>
            <a:ext cx="3205403" cy="1405127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0526444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DE6B9229-34BA-49B6-AA40-A3D3C584BB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are countable nouns?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CE90A478-9452-4421-ACA0-48958F52B3E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 countable noun is simply one that takes the plural form</a:t>
            </a:r>
          </a:p>
          <a:p>
            <a:pPr lvl="1"/>
            <a:r>
              <a:rPr lang="en-GB" dirty="0"/>
              <a:t>One pen, two pens</a:t>
            </a:r>
          </a:p>
          <a:p>
            <a:pPr lvl="1"/>
            <a:r>
              <a:rPr lang="en-GB" dirty="0"/>
              <a:t>Three students, One thousand students</a:t>
            </a:r>
          </a:p>
          <a:p>
            <a:pPr lvl="1"/>
            <a:r>
              <a:rPr lang="en-GB" dirty="0"/>
              <a:t>A lecturer (One lecturer), Ten lecturers</a:t>
            </a:r>
          </a:p>
          <a:p>
            <a:r>
              <a:rPr lang="en-GB" dirty="0"/>
              <a:t>We normally ask the question “How many + plural countable ?”</a:t>
            </a:r>
          </a:p>
          <a:p>
            <a:pPr lvl="1"/>
            <a:r>
              <a:rPr lang="en-GB" dirty="0"/>
              <a:t>E.g. How many students do you have in your class?</a:t>
            </a:r>
          </a:p>
          <a:p>
            <a:pPr lvl="1"/>
            <a:r>
              <a:rPr lang="en-GB" dirty="0"/>
              <a:t>E.g. How many lecturers are teaching on this programme?</a:t>
            </a:r>
          </a:p>
          <a:p>
            <a:r>
              <a:rPr lang="en-GB" dirty="0"/>
              <a:t> Typical errors that students make:-</a:t>
            </a:r>
          </a:p>
          <a:p>
            <a:pPr lvl="1"/>
            <a:r>
              <a:rPr lang="en-GB" dirty="0"/>
              <a:t>How many pen do you need? Change pen to pens</a:t>
            </a:r>
          </a:p>
          <a:p>
            <a:pPr lvl="1"/>
            <a:r>
              <a:rPr lang="en-GB" dirty="0"/>
              <a:t>How much pen do you need? Change pen to stationery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xmlns="" id="{6DE742E7-4777-4DCD-9DF4-43F94D4050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3AD6C0-18D2-468D-AA6C-BEC87E017D19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25899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ABB07DC2-3C4B-44F3-BE05-A0DF612872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are uncountable nouns?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B8B0C35A-CEA7-4990-8E85-95A99E086BF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An uncountable noun is one that has no plural form</a:t>
            </a:r>
          </a:p>
          <a:p>
            <a:r>
              <a:rPr lang="en-GB" dirty="0"/>
              <a:t>Plurals can only be created via </a:t>
            </a:r>
            <a:r>
              <a:rPr lang="en-GB" i="1" dirty="0"/>
              <a:t>container </a:t>
            </a:r>
            <a:r>
              <a:rPr lang="en-GB" dirty="0"/>
              <a:t>words</a:t>
            </a:r>
          </a:p>
          <a:p>
            <a:pPr lvl="1"/>
            <a:r>
              <a:rPr lang="en-GB" dirty="0"/>
              <a:t>e.g. Two </a:t>
            </a:r>
            <a:r>
              <a:rPr lang="en-GB" i="1" dirty="0"/>
              <a:t>bottles</a:t>
            </a:r>
            <a:r>
              <a:rPr lang="en-GB" dirty="0"/>
              <a:t> of milk (NOT Two milks!)</a:t>
            </a:r>
          </a:p>
          <a:p>
            <a:pPr lvl="1"/>
            <a:r>
              <a:rPr lang="en-GB" dirty="0"/>
              <a:t>e.g. Three </a:t>
            </a:r>
            <a:r>
              <a:rPr lang="en-GB" i="1" dirty="0"/>
              <a:t>pints</a:t>
            </a:r>
            <a:r>
              <a:rPr lang="en-GB" dirty="0"/>
              <a:t> of beer (Although 3 beers is grammatically wrong it is often used in bars and hotels)</a:t>
            </a:r>
          </a:p>
          <a:p>
            <a:pPr lvl="1"/>
            <a:r>
              <a:rPr lang="en-GB" dirty="0"/>
              <a:t>e.g. Ten </a:t>
            </a:r>
            <a:r>
              <a:rPr lang="en-GB" i="1" dirty="0"/>
              <a:t>sheets</a:t>
            </a:r>
            <a:r>
              <a:rPr lang="en-GB" dirty="0"/>
              <a:t> of paper (NOT ten papers!) </a:t>
            </a:r>
            <a:endParaRPr lang="en-GB" dirty="0" smtClean="0"/>
          </a:p>
          <a:p>
            <a:pPr lvl="1"/>
            <a:r>
              <a:rPr lang="en-GB" dirty="0" smtClean="0"/>
              <a:t>A large amount of money</a:t>
            </a:r>
            <a:endParaRPr lang="en-GB" dirty="0"/>
          </a:p>
          <a:p>
            <a:r>
              <a:rPr lang="en-GB" dirty="0"/>
              <a:t>We ask question such </a:t>
            </a:r>
            <a:r>
              <a:rPr lang="en-GB" dirty="0" smtClean="0"/>
              <a:t>as - </a:t>
            </a:r>
            <a:r>
              <a:rPr lang="en-GB" dirty="0"/>
              <a:t>How much milk do we need?</a:t>
            </a:r>
          </a:p>
          <a:p>
            <a:pPr lvl="1"/>
            <a:r>
              <a:rPr lang="en-GB" dirty="0"/>
              <a:t>Form = How much + uncountable noun</a:t>
            </a:r>
          </a:p>
          <a:p>
            <a:r>
              <a:rPr lang="en-GB" dirty="0"/>
              <a:t>The test of whether a noun is Countable (C) OR Uncountable (UC)</a:t>
            </a:r>
          </a:p>
          <a:p>
            <a:pPr lvl="1"/>
            <a:r>
              <a:rPr lang="en-GB" dirty="0"/>
              <a:t>How many + C (Plural form) / How much + UC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xmlns="" id="{4AD69C39-7B71-480C-93C1-8DEE932AB5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3AD6C0-18D2-468D-AA6C-BEC87E017D19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25802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48D579C1-0163-41CB-9C40-68CB92E88D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Examples of uncountable nouns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25D36187-34C9-401A-A204-1E0086E3811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Food and drink</a:t>
            </a:r>
          </a:p>
          <a:p>
            <a:pPr lvl="1"/>
            <a:r>
              <a:rPr lang="en-GB" dirty="0"/>
              <a:t>e.g. Rice, cheese, wine, milk, beer, water</a:t>
            </a:r>
          </a:p>
          <a:p>
            <a:r>
              <a:rPr lang="en-GB" dirty="0"/>
              <a:t>Abstract</a:t>
            </a:r>
          </a:p>
          <a:p>
            <a:pPr lvl="1"/>
            <a:r>
              <a:rPr lang="en-GB" dirty="0"/>
              <a:t>e.g. Evidence, advice, information </a:t>
            </a:r>
          </a:p>
          <a:p>
            <a:r>
              <a:rPr lang="en-GB" dirty="0"/>
              <a:t>Other</a:t>
            </a:r>
          </a:p>
          <a:p>
            <a:pPr lvl="1"/>
            <a:r>
              <a:rPr lang="en-GB" dirty="0"/>
              <a:t>e.g. stationery, furniture, </a:t>
            </a:r>
            <a:r>
              <a:rPr lang="en-GB" dirty="0" smtClean="0"/>
              <a:t>money, time</a:t>
            </a: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xmlns="" id="{4A4DEC5B-7AE1-4796-BE21-5DDEC27A68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3AD6C0-18D2-468D-AA6C-BEC87E017D19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54887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BD08BD40-1C55-4CD2-8BCF-96382EC7E0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Other titles for C and UC nouns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3083A30D-439E-4FCE-A7A1-176D261CE28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Countable nouns are sometimes referred to as count nouns</a:t>
            </a:r>
          </a:p>
          <a:p>
            <a:r>
              <a:rPr lang="en-GB" dirty="0"/>
              <a:t>Uncountable nouns are sometimes referred to as… </a:t>
            </a:r>
          </a:p>
          <a:p>
            <a:pPr lvl="1"/>
            <a:r>
              <a:rPr lang="en-GB" dirty="0"/>
              <a:t>non-count nouns</a:t>
            </a:r>
          </a:p>
          <a:p>
            <a:pPr lvl="1"/>
            <a:r>
              <a:rPr lang="en-GB" dirty="0"/>
              <a:t>mass nouns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xmlns="" id="{2C093F6E-C25A-4B03-B364-92312D074E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3AD6C0-18D2-468D-AA6C-BEC87E017D19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91066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8C073495-59A3-4EC8-B86A-B5A14BC5F6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/>
              <a:t>The reality of </a:t>
            </a:r>
            <a:r>
              <a:rPr lang="en-GB" sz="3600" dirty="0" err="1"/>
              <a:t>Countables</a:t>
            </a:r>
            <a:r>
              <a:rPr lang="en-GB" sz="3600" dirty="0"/>
              <a:t> (C) and </a:t>
            </a:r>
            <a:r>
              <a:rPr lang="en-GB" sz="3600" dirty="0" err="1"/>
              <a:t>Uncountables</a:t>
            </a:r>
            <a:r>
              <a:rPr lang="en-GB" sz="3600" dirty="0"/>
              <a:t> (UC)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28289DC8-C752-4F67-9ECE-7FA06B18D7A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When teaching lower level students it is important not to confuse them. Thus, nouns are explained as being C or UC</a:t>
            </a:r>
          </a:p>
          <a:p>
            <a:r>
              <a:rPr lang="en-GB" dirty="0"/>
              <a:t>In reality nouns are usually x% C and Y%UC</a:t>
            </a:r>
          </a:p>
          <a:p>
            <a:pPr lvl="1"/>
            <a:r>
              <a:rPr lang="en-GB" dirty="0"/>
              <a:t>Here are two examples, </a:t>
            </a:r>
            <a:r>
              <a:rPr lang="en-GB" i="1" dirty="0"/>
              <a:t>water</a:t>
            </a:r>
            <a:r>
              <a:rPr lang="en-GB" dirty="0"/>
              <a:t> and </a:t>
            </a:r>
            <a:r>
              <a:rPr lang="en-GB" i="1" dirty="0"/>
              <a:t>works</a:t>
            </a:r>
            <a:r>
              <a:rPr lang="en-GB" dirty="0"/>
              <a:t>, of UC nouns operating as C nouns</a:t>
            </a:r>
          </a:p>
          <a:p>
            <a:pPr lvl="2"/>
            <a:r>
              <a:rPr lang="en-GB" dirty="0"/>
              <a:t>The sea traffic around Hong Kong waters is very intense in the summer</a:t>
            </a:r>
          </a:p>
          <a:p>
            <a:pPr lvl="2"/>
            <a:r>
              <a:rPr lang="en-GB" dirty="0"/>
              <a:t>The works of Mozart are world famous</a:t>
            </a:r>
          </a:p>
          <a:p>
            <a:r>
              <a:rPr lang="en-GB" dirty="0"/>
              <a:t>When teaching more advanced students it is important to explain the reality of grammar usage  </a:t>
            </a:r>
          </a:p>
          <a:p>
            <a:pPr lvl="1"/>
            <a:r>
              <a:rPr lang="en-GB" dirty="0" smtClean="0"/>
              <a:t>Note: </a:t>
            </a:r>
            <a:r>
              <a:rPr lang="en-GB" dirty="0"/>
              <a:t>Three chickens (C). The price of chicken (UC</a:t>
            </a:r>
            <a:r>
              <a:rPr lang="en-GB" dirty="0" smtClean="0"/>
              <a:t>).</a:t>
            </a:r>
          </a:p>
          <a:p>
            <a:pPr lvl="1"/>
            <a:r>
              <a:rPr lang="en-GB" dirty="0" smtClean="0"/>
              <a:t>How much time do we have? How many times do I need to say this?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xmlns="" id="{80B94C6F-06F8-4BFC-95CB-B77A6B45E2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3AD6C0-18D2-468D-AA6C-BEC87E017D19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63591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553C7388-4EC5-484E-B25D-DEDF819246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 link between C and UC nouns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0031BC9C-A570-46B0-84BD-61A1FDEB1C6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Sometimes it is possible to show that </a:t>
            </a:r>
            <a:r>
              <a:rPr lang="en-GB" dirty="0" smtClean="0"/>
              <a:t>an </a:t>
            </a:r>
            <a:r>
              <a:rPr lang="en-GB" dirty="0"/>
              <a:t>UC is composed of C’s</a:t>
            </a:r>
          </a:p>
          <a:p>
            <a:pPr lvl="1"/>
            <a:r>
              <a:rPr lang="en-GB" dirty="0"/>
              <a:t>Furniture (UC)</a:t>
            </a:r>
          </a:p>
          <a:p>
            <a:pPr lvl="2"/>
            <a:r>
              <a:rPr lang="en-GB" dirty="0"/>
              <a:t>Tables, chairs, desks, beds, lamps, cabinets – all countable nouns</a:t>
            </a:r>
          </a:p>
          <a:p>
            <a:pPr lvl="1"/>
            <a:r>
              <a:rPr lang="en-GB" dirty="0"/>
              <a:t>Stationery (UC)</a:t>
            </a:r>
          </a:p>
          <a:p>
            <a:pPr lvl="2"/>
            <a:r>
              <a:rPr lang="en-GB" dirty="0"/>
              <a:t>Staplers, pens, rulers, erasers, paper clips, pencils – all countable </a:t>
            </a:r>
            <a:r>
              <a:rPr lang="en-GB" dirty="0" smtClean="0"/>
              <a:t>nouns</a:t>
            </a:r>
          </a:p>
          <a:p>
            <a:pPr lvl="1"/>
            <a:r>
              <a:rPr lang="en-GB" dirty="0" smtClean="0"/>
              <a:t>Research (UC)</a:t>
            </a:r>
          </a:p>
          <a:p>
            <a:pPr lvl="2"/>
            <a:r>
              <a:rPr lang="en-GB" dirty="0" smtClean="0"/>
              <a:t>Studies, documents, questionnaires</a:t>
            </a:r>
            <a:r>
              <a:rPr lang="en-GB" smtClean="0"/>
              <a:t>, interviews…</a:t>
            </a:r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2"/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xmlns="" id="{210726A4-F127-4FE2-A045-6371CD3FB4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3AD6C0-18D2-468D-AA6C-BEC87E017D19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0970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95</TotalTime>
  <Words>522</Words>
  <Application>Microsoft Office PowerPoint</Application>
  <PresentationFormat>Widescreen</PresentationFormat>
  <Paragraphs>67</Paragraphs>
  <Slides>7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Arial</vt:lpstr>
      <vt:lpstr>Calibri</vt:lpstr>
      <vt:lpstr>Calibri Light</vt:lpstr>
      <vt:lpstr>Office Theme</vt:lpstr>
      <vt:lpstr>           </vt:lpstr>
      <vt:lpstr>What are countable nouns?</vt:lpstr>
      <vt:lpstr>What are uncountable nouns?</vt:lpstr>
      <vt:lpstr>Examples of uncountable nouns</vt:lpstr>
      <vt:lpstr>Other titles for C and UC nouns</vt:lpstr>
      <vt:lpstr>The reality of Countables (C) and Uncountables (UC)</vt:lpstr>
      <vt:lpstr>A link between C and UC nouns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David Williams</dc:creator>
  <cp:lastModifiedBy>David Charles Williams (International Centre)</cp:lastModifiedBy>
  <cp:revision>11</cp:revision>
  <dcterms:created xsi:type="dcterms:W3CDTF">2019-12-21T18:46:49Z</dcterms:created>
  <dcterms:modified xsi:type="dcterms:W3CDTF">2022-10-07T16:41:10Z</dcterms:modified>
</cp:coreProperties>
</file>