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0"/>
  </p:notesMasterIdLst>
  <p:handoutMasterIdLst>
    <p:handoutMasterId r:id="rId41"/>
  </p:handoutMasterIdLst>
  <p:sldIdLst>
    <p:sldId id="493" r:id="rId2"/>
    <p:sldId id="331" r:id="rId3"/>
    <p:sldId id="391" r:id="rId4"/>
    <p:sldId id="409" r:id="rId5"/>
    <p:sldId id="410" r:id="rId6"/>
    <p:sldId id="411" r:id="rId7"/>
    <p:sldId id="412" r:id="rId8"/>
    <p:sldId id="413" r:id="rId9"/>
    <p:sldId id="414" r:id="rId10"/>
    <p:sldId id="415" r:id="rId11"/>
    <p:sldId id="416" r:id="rId12"/>
    <p:sldId id="421" r:id="rId13"/>
    <p:sldId id="417" r:id="rId14"/>
    <p:sldId id="418" r:id="rId15"/>
    <p:sldId id="419" r:id="rId16"/>
    <p:sldId id="548" r:id="rId17"/>
    <p:sldId id="420" r:id="rId18"/>
    <p:sldId id="423" r:id="rId19"/>
    <p:sldId id="424" r:id="rId20"/>
    <p:sldId id="425" r:id="rId21"/>
    <p:sldId id="426" r:id="rId22"/>
    <p:sldId id="427" r:id="rId23"/>
    <p:sldId id="428" r:id="rId24"/>
    <p:sldId id="429" r:id="rId25"/>
    <p:sldId id="430" r:id="rId26"/>
    <p:sldId id="431" r:id="rId27"/>
    <p:sldId id="432" r:id="rId28"/>
    <p:sldId id="433" r:id="rId29"/>
    <p:sldId id="434" r:id="rId30"/>
    <p:sldId id="435" r:id="rId31"/>
    <p:sldId id="436" r:id="rId32"/>
    <p:sldId id="438" r:id="rId33"/>
    <p:sldId id="437" r:id="rId34"/>
    <p:sldId id="439" r:id="rId35"/>
    <p:sldId id="441" r:id="rId36"/>
    <p:sldId id="440" r:id="rId37"/>
    <p:sldId id="549" r:id="rId38"/>
    <p:sldId id="550" r:id="rId39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8000" autoAdjust="0"/>
    <p:restoredTop sz="91422" autoAdjust="0"/>
  </p:normalViewPr>
  <p:slideViewPr>
    <p:cSldViewPr>
      <p:cViewPr varScale="1">
        <p:scale>
          <a:sx n="102" d="100"/>
          <a:sy n="102" d="100"/>
        </p:scale>
        <p:origin x="1482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0" Type="http://schemas.openxmlformats.org/officeDocument/2006/relationships/slide" Target="slides/slide19.xml"/><Relationship Id="rId41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897911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113715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788070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9859232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908934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96238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395487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9091626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39598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9237288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3992157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17605537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64395114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832768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3721943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2082704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1487009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2062429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64577395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7574728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8110702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0307584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19601749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006010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21531368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9351105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29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66951974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30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6182296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31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3784235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4768070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10570492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63642861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5350" y="730250"/>
            <a:ext cx="48783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1902438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91221443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38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025B2A-A06D-244E-9AE6-D880823983AC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E8E06A-E05A-C64B-9653-68396C333F61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5BC1F-ECEC-7D4A-874C-B3EC9D5B9055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3CCBD-8E07-EC4B-984C-8270035F7575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41203-B4BB-A04E-B895-8CD234538550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13DF53-91B6-9445-A2CA-ABB11331E7A4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7F279-FAE4-5B4D-94AA-1586C826F033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4D52A-3882-0A4B-8280-61FF9F73E79F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DA589-475C-394E-AFB9-1577C33C4407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60C29-D58E-EC48-8BA8-45A67E5A949A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9B1BA-CF62-A340-A99B-2854159955DB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0AF25E-D893-2B46-90A6-179B17B1ACCE}" type="datetime1">
              <a:rPr lang="en-GB" altLang="en-US" smtClean="0"/>
              <a:t>02/02/2026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5063135" y="3720781"/>
            <a:ext cx="4067944" cy="1235066"/>
          </a:xfrm>
        </p:spPr>
        <p:txBody>
          <a:bodyPr/>
          <a:lstStyle/>
          <a:p>
            <a:pPr eaLnBrk="1" hangingPunct="1"/>
            <a:r>
              <a:rPr lang="en-GB" altLang="en-US" sz="2400" b="1" dirty="0"/>
              <a:t>Week 5: Session 2: </a:t>
            </a:r>
            <a:br>
              <a:rPr lang="en-GB" altLang="en-US" sz="2400" b="1" dirty="0"/>
            </a:br>
            <a:r>
              <a:rPr lang="en-GB" altLang="en-US" sz="2200" b="1" dirty="0"/>
              <a:t>Research Proposal &amp; Research Critique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786110" y="980728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4800" b="1" dirty="0">
                <a:solidFill>
                  <a:schemeClr val="tx1"/>
                </a:solidFill>
              </a:rPr>
              <a:t>Independent Project</a:t>
            </a:r>
          </a:p>
          <a:p>
            <a:pPr eaLnBrk="1" hangingPunct="1"/>
            <a:r>
              <a:rPr lang="en-GB" altLang="en-US" sz="4000" b="1" dirty="0">
                <a:solidFill>
                  <a:schemeClr val="tx1"/>
                </a:solidFill>
              </a:rPr>
              <a:t>LCBB6014</a:t>
            </a:r>
          </a:p>
        </p:txBody>
      </p:sp>
    </p:spTree>
    <p:extLst>
      <p:ext uri="{BB962C8B-B14F-4D97-AF65-F5344CB8AC3E}">
        <p14:creationId xmlns:p14="http://schemas.microsoft.com/office/powerpoint/2010/main" val="30700871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224517" y="857250"/>
            <a:ext cx="8694966" cy="857250"/>
          </a:xfrm>
        </p:spPr>
        <p:txBody>
          <a:bodyPr/>
          <a:lstStyle/>
          <a:p>
            <a:pPr eaLnBrk="1" hangingPunct="1"/>
            <a:r>
              <a:rPr lang="en-GB" altLang="en-US" sz="2550" b="1" dirty="0">
                <a:solidFill>
                  <a:schemeClr val="tx2">
                    <a:lumMod val="75000"/>
                  </a:schemeClr>
                </a:solidFill>
              </a:rPr>
              <a:t>Overview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4CE050B-61FF-4CC1-ACF7-8DDE3EB15C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0571" y="1970838"/>
            <a:ext cx="7722858" cy="31297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u"/>
              <a:defRPr sz="3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u"/>
              <a:defRPr sz="24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anose="05000000000000000000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9pPr>
          </a:lstStyle>
          <a:p>
            <a:pPr marL="432197" lvl="1" indent="-342900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  <a:latin typeface="+mj-lt"/>
              </a:rPr>
              <a:t>Definition of research proposal.</a:t>
            </a:r>
          </a:p>
          <a:p>
            <a:pPr marL="432197" lvl="1" indent="-342900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  <a:latin typeface="+mj-lt"/>
              </a:rPr>
              <a:t>Purposes of research proposal.</a:t>
            </a:r>
          </a:p>
          <a:p>
            <a:pPr marL="432197" lvl="1" indent="-342900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  <a:latin typeface="+mj-lt"/>
              </a:rPr>
              <a:t>Components of research proposal.</a:t>
            </a:r>
          </a:p>
          <a:p>
            <a:pPr marL="432197" lvl="1" indent="-342900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  <a:latin typeface="+mj-lt"/>
              </a:rPr>
              <a:t>Writing a research proposal.</a:t>
            </a:r>
          </a:p>
          <a:p>
            <a:pPr marL="432197" lvl="1" indent="-342900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  <a:latin typeface="+mj-lt"/>
              </a:rPr>
              <a:t>Review and proofreading.</a:t>
            </a:r>
          </a:p>
          <a:p>
            <a:pPr marL="432197" lvl="1" indent="-342900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  <a:latin typeface="+mj-lt"/>
              </a:rPr>
              <a:t>Evaluation of research proposal.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Research Proposal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2595529-56E0-4E35-8ABA-17A31CD1E9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7818" y="1714500"/>
            <a:ext cx="6831759" cy="33861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u"/>
              <a:defRPr sz="3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u"/>
              <a:defRPr sz="24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anose="05000000000000000000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9pPr>
          </a:lstStyle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A research proposal is a short document that identifies and outlines the components of the proposed research.</a:t>
            </a:r>
          </a:p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A developed proposal is an important way in which you can demonstrate your understanding of research and communicate your 'research thinking' to others. </a:t>
            </a:r>
          </a:p>
        </p:txBody>
      </p:sp>
      <p:sp>
        <p:nvSpPr>
          <p:cNvPr id="5" name="AutoShape 4">
            <a:extLst>
              <a:ext uri="{FF2B5EF4-FFF2-40B4-BE49-F238E27FC236}">
                <a16:creationId xmlns:a16="http://schemas.microsoft.com/office/drawing/2014/main" id="{F28025B9-AE4F-4646-A320-DA96EC84B4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64288" y="2186862"/>
            <a:ext cx="1771650" cy="1028700"/>
          </a:xfrm>
          <a:prstGeom prst="wedgeRectCallout">
            <a:avLst>
              <a:gd name="adj1" fmla="val -34542"/>
              <a:gd name="adj2" fmla="val 7407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75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Char char="–"/>
              <a:defRPr kumimoji="1"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60000"/>
              <a:buFont typeface="Monotype Sorts" pitchFamily="2" charset="2"/>
              <a:buChar char="n"/>
              <a:defRPr kumimoji="1"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800">
                <a:solidFill>
                  <a:srgbClr val="000000"/>
                </a:solidFill>
                <a:latin typeface="Comic Sans MS" panose="030F0702030302020204" pitchFamily="66" charset="0"/>
              </a:rPr>
              <a:t>Communicating research components</a:t>
            </a:r>
            <a:r>
              <a:rPr kumimoji="0" lang="en-US" altLang="en-US" sz="18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70618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Purposes of Research Proposal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2595529-56E0-4E35-8ABA-17A31CD1E9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9984" y="1592796"/>
            <a:ext cx="8127903" cy="3564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u"/>
              <a:defRPr sz="3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u"/>
              <a:defRPr sz="24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anose="05000000000000000000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9pPr>
          </a:lstStyle>
          <a:p>
            <a:pPr marL="432197" lvl="1" indent="-342900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To convince others of the value of your research.</a:t>
            </a:r>
          </a:p>
          <a:p>
            <a:pPr marL="432197" lvl="1" indent="-342900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To demonstrate expertise.</a:t>
            </a:r>
          </a:p>
          <a:p>
            <a:pPr marL="432197" lvl="1" indent="-342900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To demonstrate competency.</a:t>
            </a:r>
          </a:p>
          <a:p>
            <a:pPr marL="432197" lvl="1" indent="-342900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To serve as a contract.</a:t>
            </a:r>
          </a:p>
          <a:p>
            <a:pPr marL="432197" lvl="1" indent="-342900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To assist you as a planning tool.</a:t>
            </a:r>
          </a:p>
          <a:p>
            <a:pPr marL="432197" lvl="1" indent="-342900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To help you keep on course.</a:t>
            </a:r>
          </a:p>
          <a:p>
            <a:pPr marL="432197" lvl="1" indent="-342900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To serve as starting point for your thesis/final report.</a:t>
            </a:r>
          </a:p>
        </p:txBody>
      </p:sp>
      <p:sp>
        <p:nvSpPr>
          <p:cNvPr id="6" name="AutoShape 5">
            <a:extLst>
              <a:ext uri="{FF2B5EF4-FFF2-40B4-BE49-F238E27FC236}">
                <a16:creationId xmlns:a16="http://schemas.microsoft.com/office/drawing/2014/main" id="{7E79456A-0948-4D0D-A931-CB7A2A603F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56277" y="2294874"/>
            <a:ext cx="1643558" cy="1428750"/>
          </a:xfrm>
          <a:prstGeom prst="wedgeRectCallout">
            <a:avLst>
              <a:gd name="adj1" fmla="val -118171"/>
              <a:gd name="adj2" fmla="val 978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75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Char char="–"/>
              <a:defRPr kumimoji="1"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60000"/>
              <a:buFont typeface="Monotype Sorts" pitchFamily="2" charset="2"/>
              <a:buChar char="n"/>
              <a:defRPr kumimoji="1"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650">
                <a:solidFill>
                  <a:srgbClr val="003300"/>
                </a:solidFill>
                <a:latin typeface="Comic Sans MS" panose="030F0702030302020204" pitchFamily="66" charset="0"/>
              </a:rPr>
              <a:t>Adopt a writing style that is clear, simple and professional</a:t>
            </a:r>
          </a:p>
        </p:txBody>
      </p:sp>
    </p:spTree>
    <p:extLst>
      <p:ext uri="{BB962C8B-B14F-4D97-AF65-F5344CB8AC3E}">
        <p14:creationId xmlns:p14="http://schemas.microsoft.com/office/powerpoint/2010/main" val="32596058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Types of Research Proposals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2595529-56E0-4E35-8ABA-17A31CD1E9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9984" y="1916832"/>
            <a:ext cx="7222376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u"/>
              <a:defRPr sz="3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u"/>
              <a:defRPr sz="24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anose="05000000000000000000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9pPr>
          </a:lstStyle>
          <a:p>
            <a:pPr marL="432197" lvl="1" indent="-342900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Research proposal for a thesis/dissertation.</a:t>
            </a:r>
          </a:p>
          <a:p>
            <a:pPr marL="89297" lvl="1" indent="0" eaLnBrk="1" hangingPunct="1">
              <a:lnSpc>
                <a:spcPct val="90000"/>
              </a:lnSpc>
              <a:buClr>
                <a:schemeClr val="tx2"/>
              </a:buClr>
              <a:buNone/>
              <a:defRPr/>
            </a:pPr>
            <a:r>
              <a:rPr lang="en-GB" sz="2700" kern="0" dirty="0">
                <a:effectLst/>
              </a:rPr>
              <a:t>(Universities) </a:t>
            </a:r>
          </a:p>
          <a:p>
            <a:pPr marL="432197" lvl="1" indent="-342900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 Research proposal for a project.</a:t>
            </a:r>
          </a:p>
          <a:p>
            <a:pPr marL="89297" lvl="1" indent="0" eaLnBrk="1" hangingPunct="1">
              <a:lnSpc>
                <a:spcPct val="90000"/>
              </a:lnSpc>
              <a:buClr>
                <a:schemeClr val="tx2"/>
              </a:buClr>
              <a:buNone/>
              <a:defRPr/>
            </a:pPr>
            <a:r>
              <a:rPr lang="en-GB" sz="2700" kern="0" dirty="0">
                <a:effectLst/>
              </a:rPr>
              <a:t>(Funding agencies)</a:t>
            </a:r>
          </a:p>
        </p:txBody>
      </p:sp>
      <p:sp>
        <p:nvSpPr>
          <p:cNvPr id="6" name="AutoShape 5">
            <a:extLst>
              <a:ext uri="{FF2B5EF4-FFF2-40B4-BE49-F238E27FC236}">
                <a16:creationId xmlns:a16="http://schemas.microsoft.com/office/drawing/2014/main" id="{7E79456A-0948-4D0D-A931-CB7A2A603F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78235" y="2888940"/>
            <a:ext cx="1697564" cy="1428750"/>
          </a:xfrm>
          <a:prstGeom prst="wedgeRectCallout">
            <a:avLst>
              <a:gd name="adj1" fmla="val -75973"/>
              <a:gd name="adj2" fmla="val -67602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75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Char char="–"/>
              <a:defRPr kumimoji="1"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60000"/>
              <a:buFont typeface="Monotype Sorts" pitchFamily="2" charset="2"/>
              <a:buChar char="n"/>
              <a:defRPr kumimoji="1"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650" dirty="0">
                <a:solidFill>
                  <a:srgbClr val="003300"/>
                </a:solidFill>
                <a:latin typeface="Comic Sans MS" panose="030F0702030302020204" pitchFamily="66" charset="0"/>
              </a:rPr>
              <a:t>Observe the characteristics of each type of proposals</a:t>
            </a:r>
          </a:p>
        </p:txBody>
      </p:sp>
    </p:spTree>
    <p:extLst>
      <p:ext uri="{BB962C8B-B14F-4D97-AF65-F5344CB8AC3E}">
        <p14:creationId xmlns:p14="http://schemas.microsoft.com/office/powerpoint/2010/main" val="10246998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When Should the Proposal be Written?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2595529-56E0-4E35-8ABA-17A31CD1E9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9984" y="1916832"/>
            <a:ext cx="6466292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u"/>
              <a:defRPr sz="3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u"/>
              <a:defRPr sz="24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anose="05000000000000000000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9pPr>
          </a:lstStyle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A research proposal (particularly at university level) is an iterative process.</a:t>
            </a:r>
          </a:p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A substantial amount of work has to be done before a proposal can be written.</a:t>
            </a:r>
          </a:p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Seek advice on your draft from supervisors and peers.</a:t>
            </a:r>
          </a:p>
        </p:txBody>
      </p:sp>
      <p:sp>
        <p:nvSpPr>
          <p:cNvPr id="6" name="AutoShape 5">
            <a:extLst>
              <a:ext uri="{FF2B5EF4-FFF2-40B4-BE49-F238E27FC236}">
                <a16:creationId xmlns:a16="http://schemas.microsoft.com/office/drawing/2014/main" id="{7E79456A-0948-4D0D-A931-CB7A2A603F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26306" y="2888940"/>
            <a:ext cx="1512168" cy="1428750"/>
          </a:xfrm>
          <a:prstGeom prst="wedgeRectCallout">
            <a:avLst>
              <a:gd name="adj1" fmla="val -74736"/>
              <a:gd name="adj2" fmla="val -29888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75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Char char="–"/>
              <a:defRPr kumimoji="1"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60000"/>
              <a:buFont typeface="Monotype Sorts" pitchFamily="2" charset="2"/>
              <a:buChar char="n"/>
              <a:defRPr kumimoji="1"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650" dirty="0">
                <a:solidFill>
                  <a:srgbClr val="003300"/>
                </a:solidFill>
                <a:latin typeface="Comic Sans MS" panose="030F0702030302020204" pitchFamily="66" charset="0"/>
              </a:rPr>
              <a:t>Knowing time frame is very important for planning your proposal </a:t>
            </a:r>
          </a:p>
        </p:txBody>
      </p:sp>
    </p:spTree>
    <p:extLst>
      <p:ext uri="{BB962C8B-B14F-4D97-AF65-F5344CB8AC3E}">
        <p14:creationId xmlns:p14="http://schemas.microsoft.com/office/powerpoint/2010/main" val="10564472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What Should I Expect?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2595529-56E0-4E35-8ABA-17A31CD1E9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1551" y="1808820"/>
            <a:ext cx="7816442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u"/>
              <a:defRPr sz="3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u"/>
              <a:defRPr sz="24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anose="05000000000000000000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9pPr>
          </a:lstStyle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100" kern="0" dirty="0">
                <a:effectLst/>
              </a:rPr>
              <a:t>To make mistakes and to learn.</a:t>
            </a:r>
          </a:p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100" kern="0" dirty="0">
                <a:effectLst/>
              </a:rPr>
              <a:t>To write and re-write your research proposal several times! </a:t>
            </a:r>
          </a:p>
          <a:p>
            <a:pPr marL="89297" lvl="1" indent="0" algn="just" eaLnBrk="1" hangingPunct="1">
              <a:lnSpc>
                <a:spcPct val="90000"/>
              </a:lnSpc>
              <a:buClr>
                <a:schemeClr val="tx2"/>
              </a:buClr>
              <a:buNone/>
              <a:defRPr/>
            </a:pPr>
            <a:r>
              <a:rPr lang="en-GB" sz="2100" kern="0" dirty="0">
                <a:effectLst/>
              </a:rPr>
              <a:t>     </a:t>
            </a:r>
            <a:r>
              <a:rPr lang="en-GB" sz="2100" kern="0" dirty="0">
                <a:solidFill>
                  <a:srgbClr val="FF0000"/>
                </a:solidFill>
                <a:effectLst/>
              </a:rPr>
              <a:t>Nobody gets it right the first time!</a:t>
            </a:r>
          </a:p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100" kern="0" dirty="0">
                <a:effectLst/>
              </a:rPr>
              <a:t>To spend many hours reading books and journal articles related to your topic!</a:t>
            </a:r>
          </a:p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100" kern="0" dirty="0">
                <a:effectLst/>
              </a:rPr>
              <a:t>To spend many hours discussing your research with your peers and your supervisor if you have one!!!</a:t>
            </a:r>
          </a:p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100" kern="0" dirty="0">
                <a:effectLst/>
              </a:rPr>
              <a:t>To have your work criticized.</a:t>
            </a:r>
          </a:p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100" kern="0" dirty="0">
                <a:effectLst/>
              </a:rPr>
              <a:t>To feel confused and perhaps even hopeless sometimes.</a:t>
            </a:r>
          </a:p>
        </p:txBody>
      </p:sp>
      <p:pic>
        <p:nvPicPr>
          <p:cNvPr id="5" name="Picture 4" descr="dartboard_riv">
            <a:extLst>
              <a:ext uri="{FF2B5EF4-FFF2-40B4-BE49-F238E27FC236}">
                <a16:creationId xmlns:a16="http://schemas.microsoft.com/office/drawing/2014/main" id="{722D6552-AB38-4C3C-9EAD-4EA01A1486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7214" y="4002676"/>
            <a:ext cx="1021556" cy="10215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535257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Important Elements of Proposal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2595529-56E0-4E35-8ABA-17A31CD1E9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1551" y="1808820"/>
            <a:ext cx="7816442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u"/>
              <a:defRPr sz="3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u"/>
              <a:defRPr sz="24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anose="05000000000000000000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9pPr>
          </a:lstStyle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Description of the research question.</a:t>
            </a:r>
          </a:p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Indication of why the problem is important.</a:t>
            </a:r>
          </a:p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Review of relevant literature.</a:t>
            </a:r>
          </a:p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Clear objective.</a:t>
            </a:r>
          </a:p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Defined scope of the study.</a:t>
            </a:r>
          </a:p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Description of the proposed methodology.</a:t>
            </a:r>
          </a:p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Time frame.</a:t>
            </a:r>
          </a:p>
        </p:txBody>
      </p:sp>
      <p:sp>
        <p:nvSpPr>
          <p:cNvPr id="6" name="Text Box 5">
            <a:extLst>
              <a:ext uri="{FF2B5EF4-FFF2-40B4-BE49-F238E27FC236}">
                <a16:creationId xmlns:a16="http://schemas.microsoft.com/office/drawing/2014/main" id="{67A5FDB3-C1A5-48B7-97CA-1F925237C1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16216" y="2690336"/>
            <a:ext cx="2430270" cy="1477328"/>
          </a:xfrm>
          <a:prstGeom prst="rect">
            <a:avLst/>
          </a:prstGeom>
          <a:solidFill>
            <a:srgbClr val="FFFF00"/>
          </a:solidFill>
          <a:ln w="9525">
            <a:solidFill>
              <a:srgbClr val="FFFF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75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Char char="–"/>
              <a:defRPr kumimoji="1"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60000"/>
              <a:buFont typeface="Monotype Sorts" pitchFamily="2" charset="2"/>
              <a:buChar char="n"/>
              <a:defRPr kumimoji="1"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algn="ctr">
              <a:spcBef>
                <a:spcPct val="50000"/>
              </a:spcBef>
              <a:buClrTx/>
              <a:buSzTx/>
              <a:buFontTx/>
              <a:buNone/>
            </a:pPr>
            <a:r>
              <a:rPr lang="en-US" altLang="en-US" sz="1800" dirty="0">
                <a:solidFill>
                  <a:srgbClr val="003399"/>
                </a:solidFill>
                <a:latin typeface="Comic Sans MS" panose="030F0702030302020204" pitchFamily="66" charset="0"/>
              </a:rPr>
              <a:t>Always follow the institutional guideline for preparation of your proposal</a:t>
            </a:r>
          </a:p>
        </p:txBody>
      </p:sp>
    </p:spTree>
    <p:extLst>
      <p:ext uri="{BB962C8B-B14F-4D97-AF65-F5344CB8AC3E}">
        <p14:creationId xmlns:p14="http://schemas.microsoft.com/office/powerpoint/2010/main" val="11821170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Stages of Proposal Preparation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2595529-56E0-4E35-8ABA-17A31CD1E9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1551" y="1808820"/>
            <a:ext cx="7816442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u"/>
              <a:defRPr sz="3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u"/>
              <a:defRPr sz="24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anose="05000000000000000000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70000"/>
              <a:buFont typeface="Wingdings" pitchFamily="2" charset="2"/>
              <a:buChar char="u"/>
              <a:defRPr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</a:defRPr>
            </a:lvl9pPr>
          </a:lstStyle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Finding research topic</a:t>
            </a:r>
          </a:p>
          <a:p>
            <a:pPr marL="732235" lvl="2" indent="-342900" algn="just" eaLnBrk="1" hangingPunct="1">
              <a:lnSpc>
                <a:spcPct val="90000"/>
              </a:lnSpc>
              <a:buFont typeface="Wingdings" panose="05000000000000000000" pitchFamily="2" charset="2"/>
              <a:buChar char="v"/>
              <a:defRPr/>
            </a:pPr>
            <a:r>
              <a:rPr lang="en-GB" kern="0" dirty="0">
                <a:effectLst/>
              </a:rPr>
              <a:t>Starting from the ground </a:t>
            </a:r>
          </a:p>
          <a:p>
            <a:pPr marL="732235" lvl="2" indent="-342900" algn="just" eaLnBrk="1" hangingPunct="1">
              <a:lnSpc>
                <a:spcPct val="90000"/>
              </a:lnSpc>
              <a:buFont typeface="Wingdings" panose="05000000000000000000" pitchFamily="2" charset="2"/>
              <a:buChar char="v"/>
              <a:defRPr/>
            </a:pPr>
            <a:r>
              <a:rPr lang="en-GB" kern="0" dirty="0">
                <a:effectLst/>
              </a:rPr>
              <a:t>Narrowing the idea</a:t>
            </a:r>
          </a:p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Formulating the research question.</a:t>
            </a:r>
          </a:p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Developing a literature review.</a:t>
            </a:r>
          </a:p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Developing a methodology.</a:t>
            </a:r>
          </a:p>
          <a:p>
            <a:pPr marL="432197" lvl="1" indent="-342900" algn="just" eaLnBrk="1" hangingPunct="1">
              <a:lnSpc>
                <a:spcPct val="90000"/>
              </a:lnSpc>
              <a:buClr>
                <a:schemeClr val="tx2"/>
              </a:buClr>
              <a:buFont typeface="Wingdings" panose="05000000000000000000" pitchFamily="2" charset="2"/>
              <a:buChar char="§"/>
              <a:defRPr/>
            </a:pPr>
            <a:r>
              <a:rPr lang="en-GB" sz="2700" kern="0" dirty="0">
                <a:effectLst/>
              </a:rPr>
              <a:t>Writing the research proposal.</a:t>
            </a:r>
          </a:p>
        </p:txBody>
      </p:sp>
      <p:pic>
        <p:nvPicPr>
          <p:cNvPr id="5" name="Picture 5" descr="Proposal Flowchart">
            <a:extLst>
              <a:ext uri="{FF2B5EF4-FFF2-40B4-BE49-F238E27FC236}">
                <a16:creationId xmlns:a16="http://schemas.microsoft.com/office/drawing/2014/main" id="{F21F5757-BBAC-4D92-8979-0AC75E98D8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4258" y="1592796"/>
            <a:ext cx="1943100" cy="3543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090773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When Can I Begin to Write My Proposal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673680" y="1600200"/>
            <a:ext cx="7796640" cy="36576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Monotype Sorts" pitchFamily="2" charset="2"/>
              <a:buNone/>
            </a:pPr>
            <a:r>
              <a:rPr lang="en-US" altLang="en-US" sz="1800" b="1" dirty="0"/>
              <a:t>You should only begin to write your proposal when you are confident that you can answer "YES" to the following five questions:</a:t>
            </a: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endParaRPr lang="en-US" altLang="en-US" sz="1800" dirty="0"/>
          </a:p>
          <a:p>
            <a:pPr>
              <a:lnSpc>
                <a:spcPct val="80000"/>
              </a:lnSpc>
              <a:buFont typeface="+mj-lt"/>
              <a:buAutoNum type="arabicPeriod"/>
            </a:pPr>
            <a:r>
              <a:rPr lang="en-US" altLang="en-US" sz="1800" dirty="0"/>
              <a:t>Have you read broadly and deeply in the area of your research topic? 								</a:t>
            </a:r>
          </a:p>
          <a:p>
            <a:pPr>
              <a:lnSpc>
                <a:spcPct val="80000"/>
              </a:lnSpc>
              <a:buFont typeface="+mj-lt"/>
              <a:buAutoNum type="arabicPeriod"/>
            </a:pPr>
            <a:r>
              <a:rPr lang="en-US" altLang="en-US" sz="1800" dirty="0"/>
              <a:t>Have you spent time thinking critically about the research topic? 								</a:t>
            </a:r>
          </a:p>
          <a:p>
            <a:pPr>
              <a:lnSpc>
                <a:spcPct val="80000"/>
              </a:lnSpc>
              <a:buFont typeface="+mj-lt"/>
              <a:buAutoNum type="arabicPeriod"/>
            </a:pPr>
            <a:r>
              <a:rPr lang="en-US" altLang="en-US" sz="1800" dirty="0"/>
              <a:t>Have you spent time discussing your research topic with others? 								</a:t>
            </a:r>
          </a:p>
          <a:p>
            <a:pPr>
              <a:lnSpc>
                <a:spcPct val="80000"/>
              </a:lnSpc>
              <a:buFont typeface="+mj-lt"/>
              <a:buAutoNum type="arabicPeriod"/>
            </a:pPr>
            <a:r>
              <a:rPr lang="en-US" altLang="en-US" sz="1800" dirty="0"/>
              <a:t>Have you found out how people in other disciplines think about your research topic?					</a:t>
            </a:r>
          </a:p>
          <a:p>
            <a:pPr>
              <a:lnSpc>
                <a:spcPct val="80000"/>
              </a:lnSpc>
              <a:buFont typeface="+mj-lt"/>
              <a:buAutoNum type="arabicPeriod"/>
            </a:pPr>
            <a:r>
              <a:rPr lang="en-US" altLang="en-US" sz="1800" dirty="0"/>
              <a:t>Do you feel ready to begin writing your research proposal?</a:t>
            </a:r>
          </a:p>
          <a:p>
            <a:pPr lvl="4">
              <a:lnSpc>
                <a:spcPct val="80000"/>
              </a:lnSpc>
              <a:buFont typeface="Monotype Sorts" pitchFamily="2" charset="2"/>
              <a:buNone/>
            </a:pPr>
            <a:endParaRPr lang="en-US" altLang="en-US" sz="1800" dirty="0">
              <a:solidFill>
                <a:srgbClr val="003399"/>
              </a:solidFill>
            </a:endParaRP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r>
              <a:rPr lang="en-US" altLang="en-US" sz="1800" dirty="0">
                <a:solidFill>
                  <a:srgbClr val="003399"/>
                </a:solidFill>
              </a:rPr>
              <a:t>								</a:t>
            </a:r>
          </a:p>
        </p:txBody>
      </p:sp>
    </p:spTree>
    <p:extLst>
      <p:ext uri="{BB962C8B-B14F-4D97-AF65-F5344CB8AC3E}">
        <p14:creationId xmlns:p14="http://schemas.microsoft.com/office/powerpoint/2010/main" val="18716404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673680" y="2510898"/>
            <a:ext cx="7796640" cy="918102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buFont typeface="Monotype Sorts" pitchFamily="2" charset="2"/>
              <a:buNone/>
            </a:pPr>
            <a:r>
              <a:rPr lang="en-GB" altLang="en-US" sz="3000" b="1" dirty="0">
                <a:latin typeface="Comic Sans MS" panose="030F0702030302020204" pitchFamily="66" charset="0"/>
              </a:rPr>
              <a:t>Describing A </a:t>
            </a:r>
            <a:r>
              <a:rPr lang="en-GB" altLang="en-US" sz="3600" b="1" dirty="0">
                <a:latin typeface="Comic Sans MS" panose="030F0702030302020204" pitchFamily="66" charset="0"/>
              </a:rPr>
              <a:t>Research</a:t>
            </a:r>
            <a:r>
              <a:rPr lang="en-GB" altLang="en-US" sz="3000" b="1" dirty="0">
                <a:latin typeface="Comic Sans MS" panose="030F0702030302020204" pitchFamily="66" charset="0"/>
              </a:rPr>
              <a:t> Question</a:t>
            </a:r>
            <a:endParaRPr lang="en-US" altLang="en-US" sz="3000" dirty="0">
              <a:solidFill>
                <a:srgbClr val="003399"/>
              </a:solidFill>
              <a:latin typeface="Comic Sans MS" panose="030F0702030302020204" pitchFamily="66" charset="0"/>
            </a:endParaRPr>
          </a:p>
          <a:p>
            <a:pPr algn="ctr">
              <a:lnSpc>
                <a:spcPct val="80000"/>
              </a:lnSpc>
              <a:buFont typeface="Monotype Sorts" pitchFamily="2" charset="2"/>
              <a:buNone/>
            </a:pPr>
            <a:r>
              <a:rPr lang="en-US" altLang="en-US" sz="1500" dirty="0">
                <a:solidFill>
                  <a:srgbClr val="003399"/>
                </a:solidFill>
              </a:rPr>
              <a:t>								</a:t>
            </a:r>
          </a:p>
        </p:txBody>
      </p:sp>
    </p:spTree>
    <p:extLst>
      <p:ext uri="{BB962C8B-B14F-4D97-AF65-F5344CB8AC3E}">
        <p14:creationId xmlns:p14="http://schemas.microsoft.com/office/powerpoint/2010/main" val="4986474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Finding a Research Question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673680" y="1600200"/>
            <a:ext cx="7796640" cy="36576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Monotype Sorts" pitchFamily="2" charset="2"/>
              <a:buNone/>
            </a:pPr>
            <a:r>
              <a:rPr lang="en-GB" altLang="en-US" sz="2100" b="1" dirty="0"/>
              <a:t>Researchers get their questions from many different places...</a:t>
            </a: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endParaRPr lang="en-US" altLang="en-US" sz="1500" dirty="0"/>
          </a:p>
          <a:p>
            <a:pPr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700" dirty="0"/>
              <a:t>Observation of the world.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700" dirty="0"/>
              <a:t>Concern with theory.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700" dirty="0"/>
              <a:t>Previous research.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700" dirty="0"/>
              <a:t>Practical concerns.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700" dirty="0"/>
              <a:t>Personal interest.</a:t>
            </a:r>
          </a:p>
          <a:p>
            <a:pPr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700" dirty="0"/>
              <a:t>From the supervisor!!</a:t>
            </a:r>
          </a:p>
          <a:p>
            <a:pPr lvl="4">
              <a:lnSpc>
                <a:spcPct val="80000"/>
              </a:lnSpc>
              <a:buFont typeface="Monotype Sorts" pitchFamily="2" charset="2"/>
              <a:buNone/>
            </a:pPr>
            <a:endParaRPr lang="en-US" altLang="en-US" sz="1050" dirty="0">
              <a:solidFill>
                <a:srgbClr val="003399"/>
              </a:solidFill>
            </a:endParaRP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r>
              <a:rPr lang="en-US" altLang="en-US" sz="1500" dirty="0">
                <a:solidFill>
                  <a:srgbClr val="003399"/>
                </a:solidFill>
              </a:rPr>
              <a:t>								</a:t>
            </a:r>
          </a:p>
        </p:txBody>
      </p:sp>
      <p:sp>
        <p:nvSpPr>
          <p:cNvPr id="4" name="AutoShape 4">
            <a:extLst>
              <a:ext uri="{FF2B5EF4-FFF2-40B4-BE49-F238E27FC236}">
                <a16:creationId xmlns:a16="http://schemas.microsoft.com/office/drawing/2014/main" id="{C1CB709A-C9BD-4563-9371-F33043162F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38174" y="2564904"/>
            <a:ext cx="2000250" cy="2000250"/>
          </a:xfrm>
          <a:prstGeom prst="wedgeRectCallout">
            <a:avLst>
              <a:gd name="adj1" fmla="val -92176"/>
              <a:gd name="adj2" fmla="val 16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75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Char char="–"/>
              <a:defRPr kumimoji="1"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60000"/>
              <a:buFont typeface="Monotype Sorts" pitchFamily="2" charset="2"/>
              <a:buChar char="n"/>
              <a:defRPr kumimoji="1"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800">
                <a:solidFill>
                  <a:srgbClr val="003300"/>
                </a:solidFill>
              </a:rPr>
              <a:t>Look in many different places. Read, talk to people and look closely to the world around you.</a:t>
            </a:r>
          </a:p>
        </p:txBody>
      </p:sp>
    </p:spTree>
    <p:extLst>
      <p:ext uri="{BB962C8B-B14F-4D97-AF65-F5344CB8AC3E}">
        <p14:creationId xmlns:p14="http://schemas.microsoft.com/office/powerpoint/2010/main" val="4736871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Choosing a Research Question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673680" y="1600200"/>
            <a:ext cx="7796640" cy="36576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Monotype Sorts" pitchFamily="2" charset="2"/>
              <a:buNone/>
            </a:pPr>
            <a:r>
              <a:rPr lang="en-GB" altLang="en-US" sz="2100" b="1" dirty="0"/>
              <a:t>Researchers get their questions from many different places...</a:t>
            </a: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endParaRPr lang="en-US" altLang="en-US" sz="1500" dirty="0"/>
          </a:p>
          <a:p>
            <a:pPr algn="just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400" dirty="0"/>
              <a:t>A broad research area is not a research question.</a:t>
            </a:r>
          </a:p>
          <a:p>
            <a:pPr algn="just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400" dirty="0"/>
              <a:t>Formulate a number of possible questions, and weigh up the pros and cons </a:t>
            </a:r>
          </a:p>
          <a:p>
            <a:pPr algn="just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400" dirty="0"/>
              <a:t>The proposal must reflect that the issues have been thought through</a:t>
            </a:r>
            <a:r>
              <a:rPr lang="en-GB" altLang="en-US" sz="2700" dirty="0"/>
              <a:t>.</a:t>
            </a:r>
          </a:p>
          <a:p>
            <a:pPr lvl="4">
              <a:lnSpc>
                <a:spcPct val="80000"/>
              </a:lnSpc>
              <a:buFont typeface="Monotype Sorts" pitchFamily="2" charset="2"/>
              <a:buNone/>
            </a:pPr>
            <a:endParaRPr lang="en-US" altLang="en-US" sz="1050" dirty="0">
              <a:solidFill>
                <a:srgbClr val="003399"/>
              </a:solidFill>
            </a:endParaRP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r>
              <a:rPr lang="en-US" altLang="en-US" sz="1500" dirty="0">
                <a:solidFill>
                  <a:srgbClr val="003399"/>
                </a:solidFill>
              </a:rPr>
              <a:t>								</a:t>
            </a:r>
          </a:p>
        </p:txBody>
      </p:sp>
    </p:spTree>
    <p:extLst>
      <p:ext uri="{BB962C8B-B14F-4D97-AF65-F5344CB8AC3E}">
        <p14:creationId xmlns:p14="http://schemas.microsoft.com/office/powerpoint/2010/main" val="37135542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Criteria For Choosing Research Question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673680" y="1484784"/>
            <a:ext cx="7796640" cy="36576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Monotype Sorts" pitchFamily="2" charset="2"/>
              <a:buNone/>
            </a:pPr>
            <a:r>
              <a:rPr lang="en-GB" altLang="en-US" sz="2100" b="1" dirty="0"/>
              <a:t>Researchers get their questions from many different places...</a:t>
            </a: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endParaRPr lang="en-US" altLang="en-US" sz="1500" dirty="0"/>
          </a:p>
          <a:p>
            <a:pPr lvl="1" algn="just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100" dirty="0"/>
              <a:t>Access to information.</a:t>
            </a:r>
          </a:p>
          <a:p>
            <a:pPr lvl="1" algn="just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100" dirty="0"/>
              <a:t>Access to resources.</a:t>
            </a:r>
          </a:p>
          <a:p>
            <a:pPr lvl="1" algn="just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100" dirty="0"/>
              <a:t>Theoretical background.</a:t>
            </a:r>
          </a:p>
          <a:p>
            <a:pPr lvl="1" algn="just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100" dirty="0"/>
              <a:t>Value of research.</a:t>
            </a:r>
          </a:p>
          <a:p>
            <a:pPr lvl="1" algn="just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100" dirty="0"/>
              <a:t>Researcher’s skills.</a:t>
            </a:r>
          </a:p>
          <a:p>
            <a:pPr lvl="1" algn="just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100" dirty="0"/>
              <a:t>Is question big/small enough.</a:t>
            </a:r>
          </a:p>
          <a:p>
            <a:pPr lvl="1" algn="just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100" dirty="0"/>
              <a:t>External requirements.</a:t>
            </a:r>
          </a:p>
          <a:p>
            <a:pPr lvl="1" algn="just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100" dirty="0"/>
              <a:t>Overall probability of successful completion.</a:t>
            </a:r>
          </a:p>
          <a:p>
            <a:pPr lvl="1" algn="just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GB" altLang="en-US" sz="2100" dirty="0"/>
              <a:t>Interest to researcher.</a:t>
            </a:r>
          </a:p>
          <a:p>
            <a:pPr lvl="4">
              <a:lnSpc>
                <a:spcPct val="80000"/>
              </a:lnSpc>
              <a:buFont typeface="Monotype Sorts" pitchFamily="2" charset="2"/>
              <a:buNone/>
            </a:pPr>
            <a:endParaRPr lang="en-US" altLang="en-US" sz="1050" dirty="0">
              <a:solidFill>
                <a:srgbClr val="003399"/>
              </a:solidFill>
            </a:endParaRP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r>
              <a:rPr lang="en-US" altLang="en-US" sz="1500" dirty="0">
                <a:solidFill>
                  <a:srgbClr val="003399"/>
                </a:solidFill>
              </a:rPr>
              <a:t>								</a:t>
            </a:r>
          </a:p>
        </p:txBody>
      </p:sp>
      <p:sp>
        <p:nvSpPr>
          <p:cNvPr id="4" name="AutoShape 4">
            <a:extLst>
              <a:ext uri="{FF2B5EF4-FFF2-40B4-BE49-F238E27FC236}">
                <a16:creationId xmlns:a16="http://schemas.microsoft.com/office/drawing/2014/main" id="{B53B6736-B32E-44C8-AB9F-FCD08F23F7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62210" y="2714067"/>
            <a:ext cx="1714500" cy="1428750"/>
          </a:xfrm>
          <a:prstGeom prst="wedgeRectCallout">
            <a:avLst>
              <a:gd name="adj1" fmla="val -109953"/>
              <a:gd name="adj2" fmla="val 753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75000"/>
              <a:buFont typeface="Monotype Sorts" pitchFamily="2" charset="2"/>
              <a:buChar char="n"/>
              <a:defRPr kumimoji="1" sz="3200"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Char char="–"/>
              <a:defRPr kumimoji="1" sz="2800"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folHlink"/>
              </a:buClr>
              <a:buSzPct val="60000"/>
              <a:buFont typeface="Monotype Sorts" pitchFamily="2" charset="2"/>
              <a:buChar char="n"/>
              <a:defRPr kumimoji="1" sz="2400"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800">
                <a:solidFill>
                  <a:srgbClr val="003300"/>
                </a:solidFill>
              </a:rPr>
              <a:t>By the end of this step you should be able to choose a research topic.</a:t>
            </a:r>
          </a:p>
        </p:txBody>
      </p:sp>
    </p:spTree>
    <p:extLst>
      <p:ext uri="{BB962C8B-B14F-4D97-AF65-F5344CB8AC3E}">
        <p14:creationId xmlns:p14="http://schemas.microsoft.com/office/powerpoint/2010/main" val="320851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Setting The Limits: Boundaries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673680" y="1484784"/>
            <a:ext cx="7796640" cy="365760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Monotype Sorts" pitchFamily="2" charset="2"/>
              <a:buNone/>
            </a:pPr>
            <a:r>
              <a:rPr lang="en-GB" altLang="en-US" sz="2100" b="1" dirty="0"/>
              <a:t>Specify the limits of the research in a way which makes clear what is and is not to be studied, through, for example:</a:t>
            </a:r>
          </a:p>
          <a:p>
            <a:pPr lvl="1">
              <a:lnSpc>
                <a:spcPct val="150000"/>
              </a:lnSpc>
            </a:pPr>
            <a:r>
              <a:rPr lang="en-GB" altLang="en-US" sz="2100" dirty="0"/>
              <a:t>definitions. </a:t>
            </a:r>
          </a:p>
          <a:p>
            <a:pPr lvl="1">
              <a:lnSpc>
                <a:spcPct val="150000"/>
              </a:lnSpc>
            </a:pPr>
            <a:r>
              <a:rPr lang="en-GB" altLang="en-US" sz="2100" dirty="0"/>
              <a:t>time spans.</a:t>
            </a:r>
          </a:p>
          <a:p>
            <a:pPr lvl="1">
              <a:lnSpc>
                <a:spcPct val="150000"/>
              </a:lnSpc>
            </a:pPr>
            <a:r>
              <a:rPr lang="en-GB" altLang="en-US" sz="2100" dirty="0"/>
              <a:t>geographical boundaries.</a:t>
            </a:r>
          </a:p>
          <a:p>
            <a:pPr lvl="1">
              <a:lnSpc>
                <a:spcPct val="150000"/>
              </a:lnSpc>
            </a:pPr>
            <a:r>
              <a:rPr lang="en-GB" altLang="en-US" sz="2100" dirty="0"/>
              <a:t>other limits as appropriate to the field of study.</a:t>
            </a:r>
          </a:p>
          <a:p>
            <a:pPr lvl="4">
              <a:lnSpc>
                <a:spcPct val="80000"/>
              </a:lnSpc>
              <a:buFont typeface="Monotype Sorts" pitchFamily="2" charset="2"/>
              <a:buNone/>
            </a:pPr>
            <a:endParaRPr lang="en-US" altLang="en-US" sz="1050" dirty="0">
              <a:solidFill>
                <a:srgbClr val="003399"/>
              </a:solidFill>
            </a:endParaRP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r>
              <a:rPr lang="en-US" altLang="en-US" sz="1500" dirty="0">
                <a:solidFill>
                  <a:srgbClr val="003399"/>
                </a:solidFill>
              </a:rPr>
              <a:t>								</a:t>
            </a:r>
          </a:p>
        </p:txBody>
      </p:sp>
    </p:spTree>
    <p:extLst>
      <p:ext uri="{BB962C8B-B14F-4D97-AF65-F5344CB8AC3E}">
        <p14:creationId xmlns:p14="http://schemas.microsoft.com/office/powerpoint/2010/main" val="916836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673680" y="2510898"/>
            <a:ext cx="7796640" cy="918102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buFont typeface="Monotype Sorts" pitchFamily="2" charset="2"/>
              <a:buNone/>
            </a:pPr>
            <a:r>
              <a:rPr lang="en-GB" altLang="en-US" sz="3600" b="1" dirty="0">
                <a:latin typeface="Comic Sans MS" panose="030F0702030302020204" pitchFamily="66" charset="0"/>
              </a:rPr>
              <a:t>Literature Review</a:t>
            </a:r>
            <a:endParaRPr lang="en-US" altLang="en-US" sz="2100" dirty="0">
              <a:solidFill>
                <a:srgbClr val="0033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72739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F3FBC9B-C5AC-4C55-A449-72CFE2DCC87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1714500"/>
            <a:ext cx="1749887" cy="3154660"/>
          </a:xfrm>
          <a:prstGeom prst="rect">
            <a:avLst/>
          </a:prstGeom>
        </p:spPr>
      </p:pic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Significance of Literature Review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673680" y="1714500"/>
            <a:ext cx="6706632" cy="3319872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Provides a conceptual framework for the research. </a:t>
            </a:r>
          </a:p>
          <a:p>
            <a:pPr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Provides an integrated overview of the field of study.</a:t>
            </a:r>
          </a:p>
          <a:p>
            <a:pPr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Helps establish a need for research.</a:t>
            </a:r>
          </a:p>
          <a:p>
            <a:pPr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May help clarify the research problem.</a:t>
            </a:r>
          </a:p>
          <a:p>
            <a:pPr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Helps to demonstrate researcher’s familiarity with the area under consideration (theory and /or methods).</a:t>
            </a:r>
          </a:p>
          <a:p>
            <a:pPr lvl="4">
              <a:lnSpc>
                <a:spcPct val="80000"/>
              </a:lnSpc>
              <a:buFont typeface="Monotype Sorts" pitchFamily="2" charset="2"/>
              <a:buNone/>
            </a:pPr>
            <a:endParaRPr lang="en-US" altLang="en-US" sz="1050" dirty="0">
              <a:solidFill>
                <a:srgbClr val="003399"/>
              </a:solidFill>
            </a:endParaRP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r>
              <a:rPr lang="en-US" altLang="en-US" sz="1500" dirty="0">
                <a:solidFill>
                  <a:srgbClr val="003399"/>
                </a:solidFill>
              </a:rPr>
              <a:t>								</a:t>
            </a:r>
          </a:p>
        </p:txBody>
      </p:sp>
    </p:spTree>
    <p:extLst>
      <p:ext uri="{BB962C8B-B14F-4D97-AF65-F5344CB8AC3E}">
        <p14:creationId xmlns:p14="http://schemas.microsoft.com/office/powerpoint/2010/main" val="1749101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F3FBC9B-C5AC-4C55-A449-72CFE2DCC87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0561" y="1971396"/>
            <a:ext cx="1847612" cy="1713384"/>
          </a:xfrm>
          <a:prstGeom prst="rect">
            <a:avLst/>
          </a:prstGeom>
        </p:spPr>
      </p:pic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197514" y="857250"/>
            <a:ext cx="8748972" cy="857250"/>
          </a:xfrm>
        </p:spPr>
        <p:txBody>
          <a:bodyPr/>
          <a:lstStyle/>
          <a:p>
            <a:pPr eaLnBrk="1" hangingPunct="1"/>
            <a:r>
              <a:rPr lang="en-GB" altLang="en-US" sz="2550" b="1" dirty="0">
                <a:solidFill>
                  <a:schemeClr val="tx2">
                    <a:lumMod val="75000"/>
                  </a:schemeClr>
                </a:solidFill>
              </a:rPr>
              <a:t>Suggested Activities To Help You In Literature Review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673680" y="1714500"/>
            <a:ext cx="6706632" cy="3319872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Literature Search and Reading.</a:t>
            </a:r>
          </a:p>
          <a:p>
            <a:pPr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Critical Thinking.</a:t>
            </a:r>
          </a:p>
          <a:p>
            <a:pPr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Debate.</a:t>
            </a:r>
          </a:p>
          <a:p>
            <a:pPr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Computers and Internet access.</a:t>
            </a:r>
          </a:p>
          <a:p>
            <a:pPr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Record Keeping.</a:t>
            </a:r>
          </a:p>
          <a:p>
            <a:pPr lvl="4">
              <a:lnSpc>
                <a:spcPct val="80000"/>
              </a:lnSpc>
              <a:buFont typeface="Monotype Sorts" pitchFamily="2" charset="2"/>
              <a:buNone/>
            </a:pPr>
            <a:endParaRPr lang="en-US" altLang="en-US" sz="1050" dirty="0">
              <a:solidFill>
                <a:srgbClr val="003399"/>
              </a:solidFill>
            </a:endParaRP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r>
              <a:rPr lang="en-US" altLang="en-US" sz="1500" dirty="0">
                <a:solidFill>
                  <a:srgbClr val="003399"/>
                </a:solidFill>
              </a:rPr>
              <a:t>								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50D1C16-6CA5-46F1-9A73-A3675812A18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7007" y="1998399"/>
            <a:ext cx="1769399" cy="165937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D5AC543-1EEF-4ECE-ADED-8CEBD1B7A05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1330" y="3767106"/>
            <a:ext cx="1253932" cy="1253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2065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673680" y="2510898"/>
            <a:ext cx="7796640" cy="918102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buFont typeface="Monotype Sorts" pitchFamily="2" charset="2"/>
              <a:buNone/>
            </a:pPr>
            <a:r>
              <a:rPr lang="en-GB" altLang="en-US" sz="3600" b="1" dirty="0">
                <a:latin typeface="Comic Sans MS" panose="030F0702030302020204" pitchFamily="66" charset="0"/>
              </a:rPr>
              <a:t>Significance Of The Research</a:t>
            </a:r>
            <a:endParaRPr lang="en-US" altLang="en-US" sz="2100" dirty="0">
              <a:solidFill>
                <a:srgbClr val="0033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47616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197514" y="857250"/>
            <a:ext cx="8748972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The Research Value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673680" y="1714500"/>
            <a:ext cx="7732746" cy="3319872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en-GB" altLang="en-US" sz="2400" b="1" dirty="0">
                <a:cs typeface="Arial" panose="020B0604020202020204" pitchFamily="34" charset="0"/>
              </a:rPr>
              <a:t>The research must be of value such as:</a:t>
            </a:r>
          </a:p>
          <a:p>
            <a:pPr lvl="1"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Practical value in solving problems.</a:t>
            </a:r>
          </a:p>
          <a:p>
            <a:pPr lvl="1"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Value to policy development.</a:t>
            </a:r>
          </a:p>
          <a:p>
            <a:pPr lvl="1"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Contribution to theory. </a:t>
            </a:r>
          </a:p>
          <a:p>
            <a:pPr lvl="1"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Contribution to body of knowledge within discipline.</a:t>
            </a:r>
          </a:p>
          <a:p>
            <a:pPr lvl="4">
              <a:lnSpc>
                <a:spcPct val="80000"/>
              </a:lnSpc>
              <a:buFont typeface="Monotype Sorts" pitchFamily="2" charset="2"/>
              <a:buNone/>
            </a:pPr>
            <a:endParaRPr lang="en-US" altLang="en-US" sz="1050" dirty="0">
              <a:solidFill>
                <a:srgbClr val="003399"/>
              </a:solidFill>
            </a:endParaRP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r>
              <a:rPr lang="en-US" altLang="en-US" sz="1500" dirty="0">
                <a:solidFill>
                  <a:srgbClr val="003399"/>
                </a:solidFill>
              </a:rPr>
              <a:t>								</a:t>
            </a:r>
          </a:p>
        </p:txBody>
      </p:sp>
    </p:spTree>
    <p:extLst>
      <p:ext uri="{BB962C8B-B14F-4D97-AF65-F5344CB8AC3E}">
        <p14:creationId xmlns:p14="http://schemas.microsoft.com/office/powerpoint/2010/main" val="39277942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673680" y="2510898"/>
            <a:ext cx="7796640" cy="918102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buFont typeface="Monotype Sorts" pitchFamily="2" charset="2"/>
              <a:buNone/>
            </a:pPr>
            <a:r>
              <a:rPr lang="en-GB" altLang="en-US" sz="3600" b="1" dirty="0">
                <a:latin typeface="Comic Sans MS" panose="030F0702030302020204" pitchFamily="66" charset="0"/>
              </a:rPr>
              <a:t>Methodology</a:t>
            </a:r>
            <a:endParaRPr lang="en-US" altLang="en-US" sz="2100" dirty="0">
              <a:solidFill>
                <a:srgbClr val="0033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1780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197514" y="857250"/>
            <a:ext cx="8748972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Content of Methodology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705627" y="1592796"/>
            <a:ext cx="7732746" cy="3442692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The methodology section shows the reader how you are going to look for answers to the research question (including, if appropriate, materials and methods to be used).</a:t>
            </a:r>
          </a:p>
          <a:p>
            <a:pPr algn="just"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It must include enough detail to demonstrate that you are competent and the project is feasible.</a:t>
            </a:r>
          </a:p>
          <a:p>
            <a:pPr algn="just"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The proposed methods must be appropriate to the type of research. </a:t>
            </a:r>
          </a:p>
          <a:p>
            <a:pPr lvl="4">
              <a:lnSpc>
                <a:spcPct val="80000"/>
              </a:lnSpc>
              <a:buFont typeface="Monotype Sorts" pitchFamily="2" charset="2"/>
              <a:buNone/>
            </a:pPr>
            <a:endParaRPr lang="en-US" altLang="en-US" sz="1050" dirty="0">
              <a:solidFill>
                <a:srgbClr val="003399"/>
              </a:solidFill>
            </a:endParaRP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r>
              <a:rPr lang="en-US" altLang="en-US" sz="1500" dirty="0">
                <a:solidFill>
                  <a:srgbClr val="003399"/>
                </a:solidFill>
              </a:rPr>
              <a:t>								</a:t>
            </a:r>
          </a:p>
        </p:txBody>
      </p:sp>
    </p:spTree>
    <p:extLst>
      <p:ext uri="{BB962C8B-B14F-4D97-AF65-F5344CB8AC3E}">
        <p14:creationId xmlns:p14="http://schemas.microsoft.com/office/powerpoint/2010/main" val="400127154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197514" y="857250"/>
            <a:ext cx="8748972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Methodology (Business &amp; Management Research)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705627" y="1592796"/>
            <a:ext cx="7732746" cy="3442692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Hypothesis</a:t>
            </a:r>
          </a:p>
          <a:p>
            <a:pPr algn="just"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Research design</a:t>
            </a:r>
          </a:p>
          <a:p>
            <a:pPr algn="just"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Sampling</a:t>
            </a:r>
          </a:p>
          <a:p>
            <a:pPr algn="just"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Measurement instruments</a:t>
            </a:r>
          </a:p>
          <a:p>
            <a:pPr algn="just"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Data collection procedures</a:t>
            </a:r>
          </a:p>
          <a:p>
            <a:pPr algn="just"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Data analysis</a:t>
            </a:r>
          </a:p>
          <a:p>
            <a:pPr lvl="4">
              <a:lnSpc>
                <a:spcPct val="80000"/>
              </a:lnSpc>
              <a:buFont typeface="Monotype Sorts" pitchFamily="2" charset="2"/>
              <a:buNone/>
            </a:pPr>
            <a:endParaRPr lang="en-US" altLang="en-US" sz="1050" dirty="0">
              <a:solidFill>
                <a:srgbClr val="003399"/>
              </a:solidFill>
            </a:endParaRP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r>
              <a:rPr lang="en-US" altLang="en-US" sz="1500" dirty="0">
                <a:solidFill>
                  <a:srgbClr val="003399"/>
                </a:solidFill>
              </a:rPr>
              <a:t>								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2FEB468-F482-4A18-95F5-E5D2964C124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970" y="1754814"/>
            <a:ext cx="4320480" cy="3240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640570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673680" y="2510898"/>
            <a:ext cx="7796640" cy="918102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buFont typeface="Monotype Sorts" pitchFamily="2" charset="2"/>
              <a:buNone/>
            </a:pPr>
            <a:r>
              <a:rPr lang="en-GB" altLang="en-US" sz="3600" b="1" dirty="0">
                <a:latin typeface="Comic Sans MS" panose="030F0702030302020204" pitchFamily="66" charset="0"/>
              </a:rPr>
              <a:t>Time Frame</a:t>
            </a:r>
            <a:endParaRPr lang="en-US" altLang="en-US" sz="2100" dirty="0">
              <a:solidFill>
                <a:srgbClr val="0033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356299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197514" y="857250"/>
            <a:ext cx="8748972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Time Frame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705627" y="1788967"/>
            <a:ext cx="3380319" cy="3246521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Be realistic. </a:t>
            </a:r>
          </a:p>
          <a:p>
            <a:pPr algn="just">
              <a:lnSpc>
                <a:spcPct val="150000"/>
              </a:lnSpc>
            </a:pPr>
            <a:r>
              <a:rPr lang="en-GB" altLang="en-US" sz="2100" dirty="0">
                <a:cs typeface="Arial" panose="020B0604020202020204" pitchFamily="34" charset="0"/>
              </a:rPr>
              <a:t>Most researchers tend to  underestimate how long the stages of research will take.</a:t>
            </a:r>
          </a:p>
          <a:p>
            <a:pPr lvl="4">
              <a:lnSpc>
                <a:spcPct val="80000"/>
              </a:lnSpc>
              <a:buFont typeface="Monotype Sorts" pitchFamily="2" charset="2"/>
              <a:buNone/>
            </a:pPr>
            <a:endParaRPr lang="en-US" altLang="en-US" sz="1050" dirty="0">
              <a:solidFill>
                <a:srgbClr val="003399"/>
              </a:solidFill>
            </a:endParaRP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r>
              <a:rPr lang="en-US" altLang="en-US" sz="1500" dirty="0">
                <a:solidFill>
                  <a:srgbClr val="003399"/>
                </a:solidFill>
              </a:rPr>
              <a:t>								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0CD0077-309F-41F4-8509-272CF58CB82A}"/>
              </a:ext>
            </a:extLst>
          </p:cNvPr>
          <p:cNvSpPr txBox="1">
            <a:spLocks noChangeArrowheads="1"/>
          </p:cNvSpPr>
          <p:nvPr/>
        </p:nvSpPr>
        <p:spPr>
          <a:xfrm>
            <a:off x="4698719" y="1788968"/>
            <a:ext cx="3380319" cy="486054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buNone/>
            </a:pP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Work Schedule – Gantt Chart</a:t>
            </a:r>
            <a:r>
              <a:rPr lang="en-US" altLang="en-US" sz="1800" dirty="0">
                <a:solidFill>
                  <a:srgbClr val="003399"/>
                </a:solidFill>
              </a:rPr>
              <a:t>	</a:t>
            </a:r>
            <a:r>
              <a:rPr lang="en-US" altLang="en-US" sz="2400" dirty="0">
                <a:solidFill>
                  <a:srgbClr val="003399"/>
                </a:solidFill>
              </a:rPr>
              <a:t>				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0BE591D-2771-49CB-BA29-B482DF6549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0957" y="2186862"/>
            <a:ext cx="4475844" cy="2639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79090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673680" y="2510898"/>
            <a:ext cx="7796640" cy="918102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buFont typeface="Monotype Sorts" pitchFamily="2" charset="2"/>
              <a:buNone/>
            </a:pPr>
            <a:r>
              <a:rPr lang="en-GB" altLang="en-US" sz="3600" b="1" dirty="0">
                <a:latin typeface="Comic Sans MS" panose="030F0702030302020204" pitchFamily="66" charset="0"/>
              </a:rPr>
              <a:t>Components of Research Proposal</a:t>
            </a:r>
            <a:endParaRPr lang="en-US" altLang="en-US" sz="2100" dirty="0">
              <a:solidFill>
                <a:srgbClr val="0033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65354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197514" y="857250"/>
            <a:ext cx="8748972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Components of Research Proposal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705627" y="1484784"/>
            <a:ext cx="7732746" cy="3672408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GB" altLang="en-US" sz="2100" b="1" dirty="0">
                <a:cs typeface="Arial" panose="020B0604020202020204" pitchFamily="34" charset="0"/>
              </a:rPr>
              <a:t>The Title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altLang="en-US" sz="1350" dirty="0">
                <a:cs typeface="Arial" panose="020B0604020202020204" pitchFamily="34" charset="0"/>
              </a:rPr>
              <a:t>Informative  and brief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altLang="en-US" sz="1350" dirty="0">
                <a:cs typeface="Arial" panose="020B0604020202020204" pitchFamily="34" charset="0"/>
              </a:rPr>
              <a:t>Avoid abbreviations and symbols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altLang="en-US" sz="1350" dirty="0">
                <a:cs typeface="Arial" panose="020B0604020202020204" pitchFamily="34" charset="0"/>
              </a:rPr>
              <a:t>Reflect the main idea of the research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altLang="en-US" sz="1350" dirty="0">
                <a:cs typeface="Arial" panose="020B0604020202020204" pitchFamily="34" charset="0"/>
              </a:rPr>
              <a:t>Title to be determined after consulting with the supervisors</a:t>
            </a:r>
          </a:p>
          <a:p>
            <a:pPr>
              <a:lnSpc>
                <a:spcPct val="80000"/>
              </a:lnSpc>
            </a:pPr>
            <a:r>
              <a:rPr lang="en-US" altLang="en-US" sz="2100" b="1" dirty="0">
                <a:cs typeface="Arial" panose="020B0604020202020204" pitchFamily="34" charset="0"/>
              </a:rPr>
              <a:t>Introduction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1350" dirty="0">
                <a:cs typeface="Arial" panose="020B0604020202020204" pitchFamily="34" charset="0"/>
              </a:rPr>
              <a:t>Background information about research subject.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1350" dirty="0">
                <a:cs typeface="Arial" panose="020B0604020202020204" pitchFamily="34" charset="0"/>
              </a:rPr>
              <a:t>Literature review.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1350" dirty="0">
                <a:cs typeface="Arial" panose="020B0604020202020204" pitchFamily="34" charset="0"/>
              </a:rPr>
              <a:t>Statement of the problem or concept being investigated. </a:t>
            </a:r>
          </a:p>
          <a:p>
            <a:pPr>
              <a:lnSpc>
                <a:spcPct val="80000"/>
              </a:lnSpc>
            </a:pPr>
            <a:r>
              <a:rPr lang="en-US" altLang="en-US" sz="2100" b="1" dirty="0">
                <a:cs typeface="Arial" panose="020B0604020202020204" pitchFamily="34" charset="0"/>
              </a:rPr>
              <a:t>Objective</a:t>
            </a:r>
            <a:endParaRPr lang="en-GB" altLang="en-US" sz="1350" dirty="0"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1350" dirty="0">
                <a:cs typeface="Arial" panose="020B0604020202020204" pitchFamily="34" charset="0"/>
              </a:rPr>
              <a:t>This describe the purpose of your research.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1350" dirty="0">
                <a:cs typeface="Arial" panose="020B0604020202020204" pitchFamily="34" charset="0"/>
              </a:rPr>
              <a:t>The question that needs to be answered during the quest of research.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1350" dirty="0">
                <a:cs typeface="Arial" panose="020B0604020202020204" pitchFamily="34" charset="0"/>
              </a:rPr>
              <a:t>The hypnosis to be tested.</a:t>
            </a: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r>
              <a:rPr lang="en-US" altLang="en-US" sz="1500" dirty="0">
                <a:solidFill>
                  <a:srgbClr val="003399"/>
                </a:solidFill>
              </a:rPr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196142454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197514" y="857250"/>
            <a:ext cx="8748972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Components of Research Proposal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705627" y="1376772"/>
            <a:ext cx="7732746" cy="3581511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GB" altLang="en-US" sz="2100" b="1" dirty="0">
                <a:cs typeface="Arial" panose="020B0604020202020204" pitchFamily="34" charset="0"/>
              </a:rPr>
              <a:t>Scope of work</a:t>
            </a:r>
            <a:endParaRPr lang="en-GB" altLang="en-US" sz="1350" dirty="0">
              <a:cs typeface="Arial" panose="020B0604020202020204" pitchFamily="34" charset="0"/>
            </a:endParaRP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altLang="en-US" sz="1275" dirty="0">
                <a:cs typeface="Arial" panose="020B0604020202020204" pitchFamily="34" charset="0"/>
              </a:rPr>
              <a:t>Research boundary.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altLang="en-US" sz="1275" dirty="0">
                <a:cs typeface="Arial" panose="020B0604020202020204" pitchFamily="34" charset="0"/>
              </a:rPr>
              <a:t>Areas involved in research.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altLang="en-US" sz="1275" dirty="0">
                <a:cs typeface="Arial" panose="020B0604020202020204" pitchFamily="34" charset="0"/>
              </a:rPr>
              <a:t>Stages involved in research.</a:t>
            </a:r>
          </a:p>
          <a:p>
            <a:pPr>
              <a:lnSpc>
                <a:spcPct val="80000"/>
              </a:lnSpc>
            </a:pPr>
            <a:r>
              <a:rPr lang="en-US" altLang="en-US" sz="2100" b="1" dirty="0">
                <a:cs typeface="Arial" panose="020B0604020202020204" pitchFamily="34" charset="0"/>
              </a:rPr>
              <a:t>Methodology</a:t>
            </a:r>
            <a:endParaRPr lang="en-GB" altLang="en-US" sz="1350" dirty="0"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1275" dirty="0">
                <a:cs typeface="Arial" panose="020B0604020202020204" pitchFamily="34" charset="0"/>
              </a:rPr>
              <a:t>Research design.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1275" dirty="0">
                <a:cs typeface="Arial" panose="020B0604020202020204" pitchFamily="34" charset="0"/>
              </a:rPr>
              <a:t>Execution plan to be followed.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1275" dirty="0">
                <a:cs typeface="Arial" panose="020B0604020202020204" pitchFamily="34" charset="0"/>
              </a:rPr>
              <a:t>Techniques.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1275" dirty="0">
                <a:cs typeface="Arial" panose="020B0604020202020204" pitchFamily="34" charset="0"/>
              </a:rPr>
              <a:t>Equipment.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1275" dirty="0">
                <a:cs typeface="Arial" panose="020B0604020202020204" pitchFamily="34" charset="0"/>
              </a:rPr>
              <a:t>Materials.</a:t>
            </a:r>
          </a:p>
          <a:p>
            <a:pPr>
              <a:lnSpc>
                <a:spcPct val="80000"/>
              </a:lnSpc>
            </a:pPr>
            <a:r>
              <a:rPr lang="en-US" altLang="en-US" sz="2100" b="1" dirty="0">
                <a:cs typeface="Arial" panose="020B0604020202020204" pitchFamily="34" charset="0"/>
              </a:rPr>
              <a:t>Expected results</a:t>
            </a:r>
            <a:endParaRPr lang="en-GB" altLang="en-US" sz="1350" dirty="0"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1275" dirty="0">
                <a:cs typeface="Arial" panose="020B0604020202020204" pitchFamily="34" charset="0"/>
              </a:rPr>
              <a:t>Solution to the problem.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1275" dirty="0">
                <a:cs typeface="Arial" panose="020B0604020202020204" pitchFamily="34" charset="0"/>
              </a:rPr>
              <a:t>Potential product development.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1275" dirty="0">
                <a:cs typeface="Arial" panose="020B0604020202020204" pitchFamily="34" charset="0"/>
              </a:rPr>
              <a:t>Establishment of relationship.</a:t>
            </a: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r>
              <a:rPr lang="en-US" altLang="en-US" sz="1500" dirty="0">
                <a:solidFill>
                  <a:srgbClr val="003399"/>
                </a:solidFill>
              </a:rPr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16680595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197514" y="857250"/>
            <a:ext cx="8748972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Components of Research Proposal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705627" y="1714500"/>
            <a:ext cx="7732746" cy="324378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GB" altLang="en-US" sz="2100" b="1" dirty="0">
                <a:cs typeface="Arial" panose="020B0604020202020204" pitchFamily="34" charset="0"/>
              </a:rPr>
              <a:t>Work schedule</a:t>
            </a:r>
            <a:endParaRPr lang="en-GB" altLang="en-US" sz="1275" dirty="0">
              <a:cs typeface="Arial" panose="020B0604020202020204" pitchFamily="34" charset="0"/>
            </a:endParaRP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altLang="en-US" sz="1275" dirty="0">
                <a:cs typeface="Arial" panose="020B0604020202020204" pitchFamily="34" charset="0"/>
              </a:rPr>
              <a:t>Time estimate for framework.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altLang="en-US" sz="1275" dirty="0">
                <a:cs typeface="Arial" panose="020B0604020202020204" pitchFamily="34" charset="0"/>
              </a:rPr>
              <a:t>Expected date of completion.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altLang="en-US" sz="1275" dirty="0">
                <a:cs typeface="Arial" panose="020B0604020202020204" pitchFamily="34" charset="0"/>
              </a:rPr>
              <a:t>Gantt chart.</a:t>
            </a:r>
          </a:p>
          <a:p>
            <a:pPr>
              <a:lnSpc>
                <a:spcPct val="80000"/>
              </a:lnSpc>
            </a:pPr>
            <a:r>
              <a:rPr lang="en-US" altLang="en-US" sz="2100" b="1" dirty="0">
                <a:cs typeface="Arial" panose="020B0604020202020204" pitchFamily="34" charset="0"/>
              </a:rPr>
              <a:t>References</a:t>
            </a:r>
            <a:endParaRPr lang="en-GB" altLang="en-US" sz="1275" dirty="0">
              <a:cs typeface="Arial" panose="020B0604020202020204" pitchFamily="34" charset="0"/>
            </a:endParaRP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1275" dirty="0">
                <a:cs typeface="Arial" panose="020B0604020202020204" pitchFamily="34" charset="0"/>
              </a:rPr>
              <a:t>Use only references that support the research idea.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1275" dirty="0">
                <a:cs typeface="Arial" panose="020B0604020202020204" pitchFamily="34" charset="0"/>
              </a:rPr>
              <a:t>Various styles of citation are available.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altLang="en-US" sz="1275" b="1" dirty="0">
                <a:cs typeface="Arial" panose="020B0604020202020204" pitchFamily="34" charset="0"/>
              </a:rPr>
              <a:t>UWTSD: </a:t>
            </a:r>
            <a:r>
              <a:rPr lang="en-GB" altLang="en-US" sz="1275" dirty="0">
                <a:cs typeface="Arial" panose="020B0604020202020204" pitchFamily="34" charset="0"/>
              </a:rPr>
              <a:t>“Harvard Referencing Style”</a:t>
            </a: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r>
              <a:rPr lang="en-US" altLang="en-US" sz="1500" dirty="0">
                <a:solidFill>
                  <a:srgbClr val="003399"/>
                </a:solidFill>
              </a:rPr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12145731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673680" y="2510898"/>
            <a:ext cx="7796640" cy="1674186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buFont typeface="Monotype Sorts" pitchFamily="2" charset="2"/>
              <a:buNone/>
            </a:pPr>
            <a:r>
              <a:rPr lang="en-GB" altLang="en-US" sz="3600" b="1" dirty="0">
                <a:latin typeface="Comic Sans MS" panose="030F0702030302020204" pitchFamily="66" charset="0"/>
              </a:rPr>
              <a:t>Success and Failure Indicators For Proposals</a:t>
            </a:r>
            <a:endParaRPr lang="en-US" altLang="en-US" sz="2100" dirty="0">
              <a:solidFill>
                <a:srgbClr val="0033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914585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197514" y="857250"/>
            <a:ext cx="8748972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Success Indicators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602559" y="1714500"/>
            <a:ext cx="7938882" cy="3442692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altLang="en-US" sz="2025" dirty="0">
                <a:cs typeface="Arial" panose="020B0604020202020204" pitchFamily="34" charset="0"/>
              </a:rPr>
              <a:t>Clearly defined research question.</a:t>
            </a:r>
          </a:p>
          <a:p>
            <a:pPr algn="just"/>
            <a:r>
              <a:rPr lang="en-GB" altLang="en-US" sz="2025" dirty="0">
                <a:cs typeface="Arial" panose="020B0604020202020204" pitchFamily="34" charset="0"/>
              </a:rPr>
              <a:t>Appropriate literature provides a background to the problem.</a:t>
            </a:r>
          </a:p>
          <a:p>
            <a:pPr algn="just"/>
            <a:r>
              <a:rPr lang="en-GB" altLang="en-US" sz="2025" dirty="0">
                <a:cs typeface="Arial" panose="020B0604020202020204" pitchFamily="34" charset="0"/>
              </a:rPr>
              <a:t>Use of other sources to identify/support the problem.</a:t>
            </a:r>
          </a:p>
          <a:p>
            <a:pPr algn="just"/>
            <a:r>
              <a:rPr lang="en-GB" altLang="en-US" sz="2025" dirty="0">
                <a:cs typeface="Arial" panose="020B0604020202020204" pitchFamily="34" charset="0"/>
              </a:rPr>
              <a:t>Objectives clearly specified.</a:t>
            </a:r>
          </a:p>
          <a:p>
            <a:pPr algn="just"/>
            <a:r>
              <a:rPr lang="en-GB" altLang="en-US" sz="2025" dirty="0">
                <a:cs typeface="Arial" panose="020B0604020202020204" pitchFamily="34" charset="0"/>
              </a:rPr>
              <a:t>Conceptual framework and theoretical assumptions clearly stated.</a:t>
            </a:r>
          </a:p>
          <a:p>
            <a:pPr algn="just"/>
            <a:r>
              <a:rPr lang="en-GB" altLang="en-US" sz="2025" dirty="0">
                <a:cs typeface="Arial" panose="020B0604020202020204" pitchFamily="34" charset="0"/>
              </a:rPr>
              <a:t>Appropriate design and methodology.</a:t>
            </a:r>
          </a:p>
          <a:p>
            <a:pPr algn="just"/>
            <a:r>
              <a:rPr lang="en-GB" altLang="en-US" sz="2025" dirty="0">
                <a:cs typeface="Arial" panose="020B0604020202020204" pitchFamily="34" charset="0"/>
              </a:rPr>
              <a:t>Promotes further research.</a:t>
            </a:r>
          </a:p>
          <a:p>
            <a:pPr algn="just"/>
            <a:r>
              <a:rPr lang="en-GB" altLang="en-US" sz="2025" dirty="0">
                <a:cs typeface="Arial" panose="020B0604020202020204" pitchFamily="34" charset="0"/>
              </a:rPr>
              <a:t>Preliminary data/pilot study.</a:t>
            </a:r>
          </a:p>
          <a:p>
            <a:pPr algn="just"/>
            <a:r>
              <a:rPr lang="en-GB" altLang="en-US" sz="2025" dirty="0">
                <a:cs typeface="Arial" panose="020B0604020202020204" pitchFamily="34" charset="0"/>
              </a:rPr>
              <a:t>Necessary resources available.</a:t>
            </a: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r>
              <a:rPr lang="en-US" altLang="en-US" sz="1500" dirty="0">
                <a:solidFill>
                  <a:srgbClr val="003399"/>
                </a:solidFill>
              </a:rPr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70115569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197514" y="857250"/>
            <a:ext cx="8748972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Failure Indicators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602559" y="1484784"/>
            <a:ext cx="7938882" cy="3672408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ts val="0"/>
              </a:spcBef>
            </a:pPr>
            <a:r>
              <a:rPr lang="en-GB" altLang="en-US" sz="1800" dirty="0">
                <a:cs typeface="Arial" panose="020B0604020202020204" pitchFamily="34" charset="0"/>
              </a:rPr>
              <a:t>Too long.</a:t>
            </a:r>
          </a:p>
          <a:p>
            <a:pPr algn="just">
              <a:spcBef>
                <a:spcPts val="0"/>
              </a:spcBef>
            </a:pPr>
            <a:r>
              <a:rPr lang="en-GB" altLang="en-US" sz="1800" dirty="0">
                <a:cs typeface="Arial" panose="020B0604020202020204" pitchFamily="34" charset="0"/>
              </a:rPr>
              <a:t>Poor structure and language use.</a:t>
            </a:r>
          </a:p>
          <a:p>
            <a:pPr algn="just">
              <a:spcBef>
                <a:spcPts val="0"/>
              </a:spcBef>
            </a:pPr>
            <a:r>
              <a:rPr lang="en-GB" altLang="en-US" sz="1800" dirty="0">
                <a:cs typeface="Arial" panose="020B0604020202020204" pitchFamily="34" charset="0"/>
              </a:rPr>
              <a:t>Inappropriate use of technical terms.</a:t>
            </a:r>
          </a:p>
          <a:p>
            <a:pPr algn="just">
              <a:spcBef>
                <a:spcPts val="0"/>
              </a:spcBef>
            </a:pPr>
            <a:r>
              <a:rPr lang="en-GB" altLang="en-US" sz="1800" dirty="0">
                <a:cs typeface="Arial" panose="020B0604020202020204" pitchFamily="34" charset="0"/>
              </a:rPr>
              <a:t>Research too ambitious.</a:t>
            </a:r>
          </a:p>
          <a:p>
            <a:pPr algn="just">
              <a:spcBef>
                <a:spcPts val="0"/>
              </a:spcBef>
            </a:pPr>
            <a:r>
              <a:rPr lang="en-GB" altLang="en-US" sz="1800" dirty="0">
                <a:cs typeface="Arial" panose="020B0604020202020204" pitchFamily="34" charset="0"/>
              </a:rPr>
              <a:t>No literature review.</a:t>
            </a:r>
          </a:p>
          <a:p>
            <a:pPr algn="just">
              <a:spcBef>
                <a:spcPts val="0"/>
              </a:spcBef>
            </a:pPr>
            <a:r>
              <a:rPr lang="en-GB" altLang="en-US" sz="1800" dirty="0">
                <a:cs typeface="Arial" panose="020B0604020202020204" pitchFamily="34" charset="0"/>
              </a:rPr>
              <a:t>No integration of theory in literature review.</a:t>
            </a:r>
          </a:p>
          <a:p>
            <a:pPr algn="just">
              <a:spcBef>
                <a:spcPts val="0"/>
              </a:spcBef>
            </a:pPr>
            <a:r>
              <a:rPr lang="en-GB" altLang="en-US" sz="1800" dirty="0">
                <a:cs typeface="Arial" panose="020B0604020202020204" pitchFamily="34" charset="0"/>
              </a:rPr>
              <a:t>Literature review copied.</a:t>
            </a:r>
          </a:p>
          <a:p>
            <a:pPr algn="just">
              <a:spcBef>
                <a:spcPts val="0"/>
              </a:spcBef>
            </a:pPr>
            <a:r>
              <a:rPr lang="en-GB" altLang="en-US" sz="1800" dirty="0">
                <a:cs typeface="Arial" panose="020B0604020202020204" pitchFamily="34" charset="0"/>
              </a:rPr>
              <a:t>No theoretical foundation.</a:t>
            </a:r>
          </a:p>
          <a:p>
            <a:pPr algn="just">
              <a:spcBef>
                <a:spcPts val="0"/>
              </a:spcBef>
            </a:pPr>
            <a:r>
              <a:rPr lang="en-GB" altLang="en-US" sz="1800" dirty="0">
                <a:cs typeface="Arial" panose="020B0604020202020204" pitchFamily="34" charset="0"/>
              </a:rPr>
              <a:t>Budget not linked to methodology.</a:t>
            </a:r>
          </a:p>
          <a:p>
            <a:pPr algn="just">
              <a:spcBef>
                <a:spcPts val="0"/>
              </a:spcBef>
            </a:pPr>
            <a:r>
              <a:rPr lang="en-GB" altLang="en-US" sz="1800" dirty="0">
                <a:cs typeface="Arial" panose="020B0604020202020204" pitchFamily="34" charset="0"/>
              </a:rPr>
              <a:t>Unrealistic costing.</a:t>
            </a:r>
          </a:p>
          <a:p>
            <a:pPr algn="just">
              <a:spcBef>
                <a:spcPts val="0"/>
              </a:spcBef>
            </a:pPr>
            <a:r>
              <a:rPr lang="en-GB" altLang="en-US" sz="1800" dirty="0">
                <a:cs typeface="Arial" panose="020B0604020202020204" pitchFamily="34" charset="0"/>
              </a:rPr>
              <a:t>Methods not clear.</a:t>
            </a:r>
          </a:p>
          <a:p>
            <a:pPr algn="just">
              <a:spcBef>
                <a:spcPts val="0"/>
              </a:spcBef>
            </a:pPr>
            <a:r>
              <a:rPr lang="en-GB" altLang="en-US" sz="1800" dirty="0">
                <a:cs typeface="Arial" panose="020B0604020202020204" pitchFamily="34" charset="0"/>
              </a:rPr>
              <a:t>Methods inappropriate.</a:t>
            </a:r>
          </a:p>
          <a:p>
            <a:pPr algn="just">
              <a:spcBef>
                <a:spcPts val="0"/>
              </a:spcBef>
            </a:pPr>
            <a:r>
              <a:rPr lang="en-GB" altLang="en-US" sz="1800" dirty="0">
                <a:cs typeface="Arial" panose="020B0604020202020204" pitchFamily="34" charset="0"/>
              </a:rPr>
              <a:t>No references or bibliography.</a:t>
            </a: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r>
              <a:rPr lang="en-US" altLang="en-US" sz="1500" dirty="0">
                <a:solidFill>
                  <a:srgbClr val="003399"/>
                </a:solidFill>
              </a:rPr>
              <a:t>			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C5FC3F3-F82F-48A1-9B4C-7D4966B15DC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8084" y="2024844"/>
            <a:ext cx="3456384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690508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197514" y="404664"/>
            <a:ext cx="8748972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What About Your Research Proposal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C09518E-05BA-490F-B361-EFBCC4B4F0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544" y="1538790"/>
            <a:ext cx="8136904" cy="3834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907218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197514" y="260648"/>
            <a:ext cx="8748972" cy="576064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Tips to Help You in Writing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602559" y="836712"/>
            <a:ext cx="7938882" cy="468052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GB" altLang="en-US" sz="2000" dirty="0">
                <a:cs typeface="Arial" panose="020B0604020202020204" pitchFamily="34" charset="0"/>
              </a:rPr>
              <a:t> Always structure your work in advance.</a:t>
            </a:r>
          </a:p>
          <a:p>
            <a:pPr algn="just">
              <a:lnSpc>
                <a:spcPct val="150000"/>
              </a:lnSpc>
            </a:pPr>
            <a:r>
              <a:rPr lang="en-GB" altLang="en-US" sz="2000" dirty="0">
                <a:cs typeface="Arial" panose="020B0604020202020204" pitchFamily="34" charset="0"/>
              </a:rPr>
              <a:t> Know what you want to say before trying to write it.</a:t>
            </a:r>
          </a:p>
          <a:p>
            <a:pPr algn="just">
              <a:lnSpc>
                <a:spcPct val="150000"/>
              </a:lnSpc>
            </a:pPr>
            <a:r>
              <a:rPr lang="en-GB" altLang="en-US" sz="2000" dirty="0">
                <a:cs typeface="Arial" panose="020B0604020202020204" pitchFamily="34" charset="0"/>
              </a:rPr>
              <a:t> Every sentence must contain one idea only.</a:t>
            </a:r>
          </a:p>
          <a:p>
            <a:pPr algn="just">
              <a:lnSpc>
                <a:spcPct val="150000"/>
              </a:lnSpc>
            </a:pPr>
            <a:r>
              <a:rPr lang="en-GB" altLang="en-US" sz="2000" dirty="0">
                <a:cs typeface="Arial" panose="020B0604020202020204" pitchFamily="34" charset="0"/>
              </a:rPr>
              <a:t> Each sentence must follow logically from the one before. A well written text is a "chain of ideas".</a:t>
            </a:r>
          </a:p>
          <a:p>
            <a:pPr algn="just">
              <a:lnSpc>
                <a:spcPct val="150000"/>
              </a:lnSpc>
            </a:pPr>
            <a:r>
              <a:rPr lang="en-GB" altLang="en-US" sz="2000" dirty="0">
                <a:cs typeface="Arial" panose="020B0604020202020204" pitchFamily="34" charset="0"/>
              </a:rPr>
              <a:t> While writing, keep your reader’s needs in mind. </a:t>
            </a:r>
          </a:p>
          <a:p>
            <a:pPr algn="just">
              <a:lnSpc>
                <a:spcPct val="150000"/>
              </a:lnSpc>
            </a:pPr>
            <a:r>
              <a:rPr lang="en-GB" altLang="en-US" sz="2000" dirty="0">
                <a:cs typeface="Arial" panose="020B0604020202020204" pitchFamily="34" charset="0"/>
              </a:rPr>
              <a:t>This means providing a "verbal map" of your document so that your reader knows what to expect, and placing "verbal signposts" in your text to explain what is coming next.</a:t>
            </a: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r>
              <a:rPr lang="en-US" altLang="en-US" sz="1500" dirty="0">
                <a:solidFill>
                  <a:srgbClr val="003399"/>
                </a:solidFill>
              </a:rPr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136015957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197514" y="857250"/>
            <a:ext cx="8748972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Initial Research Report Critique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602559" y="1754814"/>
            <a:ext cx="7938882" cy="3402378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GB" altLang="en-US" sz="2400" dirty="0">
                <a:cs typeface="Arial" panose="020B0604020202020204" pitchFamily="34" charset="0"/>
              </a:rPr>
              <a:t>What type of study was conducted?</a:t>
            </a:r>
          </a:p>
          <a:p>
            <a:pPr algn="just">
              <a:lnSpc>
                <a:spcPct val="150000"/>
              </a:lnSpc>
            </a:pPr>
            <a:r>
              <a:rPr lang="en-GB" altLang="en-US" sz="2400" dirty="0">
                <a:cs typeface="Arial" panose="020B0604020202020204" pitchFamily="34" charset="0"/>
              </a:rPr>
              <a:t>What was the setting for the study?</a:t>
            </a:r>
          </a:p>
          <a:p>
            <a:pPr algn="just">
              <a:lnSpc>
                <a:spcPct val="150000"/>
              </a:lnSpc>
            </a:pPr>
            <a:r>
              <a:rPr lang="en-GB" altLang="en-US" sz="2400" dirty="0">
                <a:cs typeface="Arial" panose="020B0604020202020204" pitchFamily="34" charset="0"/>
              </a:rPr>
              <a:t>Were steps for the research process clearly identified?</a:t>
            </a:r>
          </a:p>
          <a:p>
            <a:pPr algn="just">
              <a:lnSpc>
                <a:spcPct val="150000"/>
              </a:lnSpc>
            </a:pPr>
            <a:r>
              <a:rPr lang="en-GB" altLang="en-US" sz="2400" dirty="0">
                <a:cs typeface="Arial" panose="020B0604020202020204" pitchFamily="34" charset="0"/>
              </a:rPr>
              <a:t>Were any of steps missing?</a:t>
            </a:r>
          </a:p>
          <a:p>
            <a:pPr algn="just">
              <a:lnSpc>
                <a:spcPct val="150000"/>
              </a:lnSpc>
            </a:pPr>
            <a:r>
              <a:rPr lang="en-GB" altLang="en-US" sz="2400" dirty="0">
                <a:cs typeface="Arial" panose="020B0604020202020204" pitchFamily="34" charset="0"/>
              </a:rPr>
              <a:t>Did the steps logically link together?</a:t>
            </a:r>
          </a:p>
          <a:p>
            <a:pPr>
              <a:lnSpc>
                <a:spcPct val="80000"/>
              </a:lnSpc>
              <a:buFont typeface="Monotype Sorts" pitchFamily="2" charset="2"/>
              <a:buNone/>
            </a:pPr>
            <a:r>
              <a:rPr lang="en-US" altLang="en-US" sz="1500" dirty="0">
                <a:solidFill>
                  <a:srgbClr val="003399"/>
                </a:solidFill>
              </a:rPr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358120700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3">
            <a:extLst>
              <a:ext uri="{FF2B5EF4-FFF2-40B4-BE49-F238E27FC236}">
                <a16:creationId xmlns:a16="http://schemas.microsoft.com/office/drawing/2014/main" id="{0701AE05-46DC-4817-857D-DA151E2B1C2C}"/>
              </a:ext>
            </a:extLst>
          </p:cNvPr>
          <p:cNvSpPr txBox="1">
            <a:spLocks noChangeArrowheads="1"/>
          </p:cNvSpPr>
          <p:nvPr/>
        </p:nvSpPr>
        <p:spPr>
          <a:xfrm>
            <a:off x="673679" y="1259480"/>
            <a:ext cx="7796640" cy="2160240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buFont typeface="Monotype Sorts" pitchFamily="2" charset="2"/>
              <a:buNone/>
            </a:pPr>
            <a:r>
              <a:rPr lang="en-GB" altLang="en-US" sz="3000" b="1" dirty="0">
                <a:latin typeface="Comic Sans MS" panose="030F0702030302020204" pitchFamily="66" charset="0"/>
              </a:rPr>
              <a:t>One way to learn the art of writing research proposal is to carefully study good examples.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8D3F1CF-13DA-4C8F-9CDA-B79CCC06A20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0747" y="3320989"/>
            <a:ext cx="4342507" cy="1806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491969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6186" y="2377678"/>
            <a:ext cx="1930004" cy="21026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23629" y="3073003"/>
            <a:ext cx="3165872" cy="7119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3300" dirty="0">
                <a:solidFill>
                  <a:schemeClr val="tx1"/>
                </a:solidFill>
              </a:rPr>
              <a:t>Thank You </a:t>
            </a:r>
            <a:r>
              <a:rPr lang="en-GB" altLang="en-US" sz="33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100" b="1" dirty="0"/>
          </a:p>
        </p:txBody>
      </p:sp>
    </p:spTree>
    <p:extLst>
      <p:ext uri="{BB962C8B-B14F-4D97-AF65-F5344CB8AC3E}">
        <p14:creationId xmlns:p14="http://schemas.microsoft.com/office/powerpoint/2010/main" val="172602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13538" y="857250"/>
            <a:ext cx="8316924" cy="857250"/>
          </a:xfrm>
        </p:spPr>
        <p:txBody>
          <a:bodyPr/>
          <a:lstStyle/>
          <a:p>
            <a:pPr eaLnBrk="1" hangingPunct="1"/>
            <a:r>
              <a:rPr lang="en-GB" altLang="en-US" sz="2700" b="1" dirty="0">
                <a:solidFill>
                  <a:schemeClr val="tx2">
                    <a:lumMod val="75000"/>
                  </a:schemeClr>
                </a:solidFill>
              </a:rPr>
              <a:t>Sources: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548554" y="2078850"/>
            <a:ext cx="8046893" cy="30783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500" dirty="0"/>
              <a:t>Adams, J. (2014) Research Methods for Business and Social Science Students. New Delhi: SAGE Publications.</a:t>
            </a:r>
          </a:p>
          <a:p>
            <a:r>
              <a:rPr lang="en-GB" sz="1500" dirty="0"/>
              <a:t>King, N. and Brooks, J. (2016), Template Analysis for Business and Management Students, London: Sage.</a:t>
            </a:r>
          </a:p>
          <a:p>
            <a:r>
              <a:rPr lang="en-GB" sz="1500" dirty="0"/>
              <a:t>Collis, J. and Hussey, R. (2014) Business research : a practical guide for undergraduate &amp; postgraduate students . Fourth edition. </a:t>
            </a:r>
            <a:r>
              <a:rPr lang="en-GB" sz="1500"/>
              <a:t>London, England : Macmillan Education.</a:t>
            </a:r>
            <a:endParaRPr lang="en-GB" sz="1500" dirty="0"/>
          </a:p>
          <a:p>
            <a:r>
              <a:rPr lang="en-GB" sz="1500" dirty="0"/>
              <a:t>O’Gorman, K. (2015) Research methods for business &amp; management: a guide to writing your dissertation. 2nd ed. Oxford, England: Goodfellow Publishers Ltd.</a:t>
            </a:r>
          </a:p>
          <a:p>
            <a:r>
              <a:rPr lang="en-GB" sz="1500" dirty="0"/>
              <a:t>Saunders, M.N.K. (2019) Research methods for business students. 8th ed. Harlow: Pearson.</a:t>
            </a:r>
          </a:p>
          <a:p>
            <a:r>
              <a:rPr lang="en-GB" sz="1500" dirty="0"/>
              <a:t>Zikmund, W. G. (2010) Business research methods. 8Th ed. Mason, OH: South-Western Cengage Learning.</a:t>
            </a:r>
          </a:p>
          <a:p>
            <a:pPr algn="just"/>
            <a:endParaRPr lang="en-GB" sz="2400" dirty="0"/>
          </a:p>
          <a:p>
            <a:endParaRPr lang="en-US" sz="2100" dirty="0"/>
          </a:p>
          <a:p>
            <a:pPr marL="0" indent="0" eaLnBrk="1" hangingPunct="1">
              <a:buNone/>
              <a:defRPr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268292825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1784</Words>
  <Application>Microsoft Office PowerPoint</Application>
  <PresentationFormat>On-screen Show (4:3)</PresentationFormat>
  <Paragraphs>297</Paragraphs>
  <Slides>38</Slides>
  <Notes>37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6" baseType="lpstr">
      <vt:lpstr>Monotype Sorts</vt:lpstr>
      <vt:lpstr>Myriad Pro</vt:lpstr>
      <vt:lpstr>Arial</vt:lpstr>
      <vt:lpstr>Comic Sans MS</vt:lpstr>
      <vt:lpstr>Symbol</vt:lpstr>
      <vt:lpstr>Verdana</vt:lpstr>
      <vt:lpstr>Wingdings</vt:lpstr>
      <vt:lpstr>20140311PresentationUWTSDTemplate</vt:lpstr>
      <vt:lpstr>Week 5: Session 2:  Research Proposal &amp; Research Critique</vt:lpstr>
      <vt:lpstr>Overview</vt:lpstr>
      <vt:lpstr>Research Proposal</vt:lpstr>
      <vt:lpstr>Purposes of Research Proposal</vt:lpstr>
      <vt:lpstr>Types of Research Proposals</vt:lpstr>
      <vt:lpstr>When Should the Proposal be Written?</vt:lpstr>
      <vt:lpstr>What Should I Expect?</vt:lpstr>
      <vt:lpstr>Important Elements of Proposal</vt:lpstr>
      <vt:lpstr>Stages of Proposal Preparation</vt:lpstr>
      <vt:lpstr>When Can I Begin to Write My Proposal</vt:lpstr>
      <vt:lpstr>PowerPoint Presentation</vt:lpstr>
      <vt:lpstr>Finding a Research Question</vt:lpstr>
      <vt:lpstr>Choosing a Research Question</vt:lpstr>
      <vt:lpstr>Criteria For Choosing Research Question</vt:lpstr>
      <vt:lpstr>Setting The Limits: Boundaries</vt:lpstr>
      <vt:lpstr>PowerPoint Presentation</vt:lpstr>
      <vt:lpstr>Significance of Literature Review</vt:lpstr>
      <vt:lpstr>Suggested Activities To Help You In Literature Review</vt:lpstr>
      <vt:lpstr>PowerPoint Presentation</vt:lpstr>
      <vt:lpstr>The Research Value</vt:lpstr>
      <vt:lpstr>PowerPoint Presentation</vt:lpstr>
      <vt:lpstr>Content of Methodology</vt:lpstr>
      <vt:lpstr>Methodology (Business &amp; Management Research)</vt:lpstr>
      <vt:lpstr>PowerPoint Presentation</vt:lpstr>
      <vt:lpstr>Time Frame</vt:lpstr>
      <vt:lpstr>PowerPoint Presentation</vt:lpstr>
      <vt:lpstr>Components of Research Proposal</vt:lpstr>
      <vt:lpstr>Components of Research Proposal</vt:lpstr>
      <vt:lpstr>Components of Research Proposal</vt:lpstr>
      <vt:lpstr>PowerPoint Presentation</vt:lpstr>
      <vt:lpstr>Success Indicators</vt:lpstr>
      <vt:lpstr>Failure Indicators</vt:lpstr>
      <vt:lpstr>What About Your Research Proposal</vt:lpstr>
      <vt:lpstr>Tips to Help You in Writing</vt:lpstr>
      <vt:lpstr>Initial Research Report Critique</vt:lpstr>
      <vt:lpstr>PowerPoint Presentation</vt:lpstr>
      <vt:lpstr>Any Questions?</vt:lpstr>
      <vt:lpstr>Sources: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LCBB5003</dc:title>
  <dc:creator>BMC Training</dc:creator>
  <cp:lastModifiedBy>Anupam Mazumdar</cp:lastModifiedBy>
  <cp:revision>120</cp:revision>
  <dcterms:created xsi:type="dcterms:W3CDTF">2020-06-23T16:08:04Z</dcterms:created>
  <dcterms:modified xsi:type="dcterms:W3CDTF">2026-02-02T13:37:55Z</dcterms:modified>
</cp:coreProperties>
</file>