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Default Extension="svg" ContentType="image/svg+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3"/>
  </p:notesMasterIdLst>
  <p:sldIdLst>
    <p:sldId id="267" r:id="rId2"/>
    <p:sldId id="256" r:id="rId3"/>
    <p:sldId id="257" r:id="rId4"/>
    <p:sldId id="258" r:id="rId5"/>
    <p:sldId id="259" r:id="rId6"/>
    <p:sldId id="260" r:id="rId7"/>
    <p:sldId id="261" r:id="rId8"/>
    <p:sldId id="262" r:id="rId9"/>
    <p:sldId id="263" r:id="rId10"/>
    <p:sldId id="264" r:id="rId11"/>
    <p:sldId id="265" r:id="rId12"/>
  </p:sldIdLst>
  <p:sldSz cx="18288000" cy="10287000"/>
  <p:notesSz cx="6858000" cy="9144000"/>
  <p:embeddedFontLst>
    <p:embeddedFont>
      <p:font typeface="Poppins Bold" charset="0"/>
      <p:regular r:id="rId14"/>
    </p:embeddedFont>
    <p:embeddedFont>
      <p:font typeface="Calibri" pitchFamily="34" charset="0"/>
      <p:regular r:id="rId15"/>
      <p:bold r:id="rId16"/>
      <p:italic r:id="rId17"/>
      <p:boldItalic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autoAdjust="0"/>
    <p:restoredTop sz="87018" autoAdjust="0"/>
  </p:normalViewPr>
  <p:slideViewPr>
    <p:cSldViewPr>
      <p:cViewPr varScale="1">
        <p:scale>
          <a:sx n="52" d="100"/>
          <a:sy n="52" d="100"/>
        </p:scale>
        <p:origin x="-984" y="-1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2.fntdata"/><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E7900E-3026-4891-AFA9-3A6274406F92}" type="datetimeFigureOut">
              <a:rPr lang="en-US" smtClean="0"/>
              <a:pPr/>
              <a:t>6/5/2026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BFFFC7-459F-44A0-BEAC-F3B35117ABD1}" type="slidenum">
              <a:rPr lang="en-US" smtClean="0"/>
              <a:pPr/>
              <a:t>‹#›</a:t>
            </a:fld>
            <a:endParaRPr lang="en-US"/>
          </a:p>
        </p:txBody>
      </p:sp>
    </p:spTree>
    <p:extLst>
      <p:ext uri="{BB962C8B-B14F-4D97-AF65-F5344CB8AC3E}">
        <p14:creationId xmlns:p14="http://schemas.microsoft.com/office/powerpoint/2010/main" xmlns="" val="32143682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Communication is a form of transferring important messages and information from one person to another. It is one of the most important skills in health and social care. The professionals should exchange information with patients, family, and other professionals in an understandable manner. Trust is built, coordination is improved, and effective and safe care delivery is facilitated through communication. Without communication, mistakes and confusion may affect patient well-being and the quality of the healthcare services provided.</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C4BFFFC7-459F-44A0-BEAC-F3B35117ABD1}" type="slidenum">
              <a:rPr lang="en-US" smtClean="0"/>
              <a:pPr/>
              <a:t>4</a:t>
            </a:fld>
            <a:endParaRPr lang="en-US"/>
          </a:p>
        </p:txBody>
      </p:sp>
    </p:spTree>
    <p:extLst>
      <p:ext uri="{BB962C8B-B14F-4D97-AF65-F5344CB8AC3E}">
        <p14:creationId xmlns:p14="http://schemas.microsoft.com/office/powerpoint/2010/main" xmlns="" val="2755765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Communication is a fundamental aspect in health and social care since patients need to be well informed regarding treatment, medicine and support services. Communication also helps professionals to collaborate with peers. Effective communication makes patients feel respected and appreciated, and care plans are implemented in a proper manner. It also enhances safety as it minimises the chances of making medical errors.</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C4BFFFC7-459F-44A0-BEAC-F3B35117ABD1}" type="slidenum">
              <a:rPr lang="en-US" smtClean="0"/>
              <a:pPr/>
              <a:t>5</a:t>
            </a:fld>
            <a:endParaRPr lang="en-US"/>
          </a:p>
        </p:txBody>
      </p:sp>
    </p:spTree>
    <p:extLst>
      <p:ext uri="{BB962C8B-B14F-4D97-AF65-F5344CB8AC3E}">
        <p14:creationId xmlns:p14="http://schemas.microsoft.com/office/powerpoint/2010/main" xmlns="" val="13881355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Various forms of communication are in use by healthcare professionals on a daily basis. Verbal communication involves talking with staff members and patients. Eye contact, facial expressions and body language are elements of non-verbal communication. Patient records and reports are a form of written communication. Listening is also vital since it enables professionals to comprehend the patient's issues. The use of digital communication has grown in healthcare organisations today.</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C4BFFFC7-459F-44A0-BEAC-F3B35117ABD1}" type="slidenum">
              <a:rPr lang="en-US" smtClean="0"/>
              <a:pPr/>
              <a:t>6</a:t>
            </a:fld>
            <a:endParaRPr lang="en-US"/>
          </a:p>
        </p:txBody>
      </p:sp>
    </p:spTree>
    <p:extLst>
      <p:ext uri="{BB962C8B-B14F-4D97-AF65-F5344CB8AC3E}">
        <p14:creationId xmlns:p14="http://schemas.microsoft.com/office/powerpoint/2010/main" xmlns="" val="24965014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One of the aspects in which I can enhance my communication is in elderly care, as elderly patients often face more communication challenges. I would communicate the instructions concerning medication in an understandable manner, slowly. I would hear out the patient with keen interest and pass significant information to nurses. Effective communication would make the patient feel comfortable, respected, and confident with treatment and recovery.</a:t>
            </a: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C4BFFFC7-459F-44A0-BEAC-F3B35117ABD1}" type="slidenum">
              <a:rPr lang="en-US" smtClean="0"/>
              <a:pPr/>
              <a:t>7</a:t>
            </a:fld>
            <a:endParaRPr lang="en-US"/>
          </a:p>
        </p:txBody>
      </p:sp>
    </p:spTree>
    <p:extLst>
      <p:ext uri="{BB962C8B-B14F-4D97-AF65-F5344CB8AC3E}">
        <p14:creationId xmlns:p14="http://schemas.microsoft.com/office/powerpoint/2010/main" xmlns="" val="29686487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Good communication provides many benefits in health and social care settings. It builds teamwork as employees are able to exchange information. Patients feel revered and satisfied when they feel listened to. Communication also avoids misunderstandings and enhances trust amongst health care providers. In general, effective communication skills are related to improved patient outcomes and high-quality care services.</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C4BFFFC7-459F-44A0-BEAC-F3B35117ABD1}" type="slidenum">
              <a:rPr lang="en-US" smtClean="0"/>
              <a:pPr/>
              <a:t>8</a:t>
            </a:fld>
            <a:endParaRPr lang="en-US"/>
          </a:p>
        </p:txBody>
      </p:sp>
    </p:spTree>
    <p:extLst>
      <p:ext uri="{BB962C8B-B14F-4D97-AF65-F5344CB8AC3E}">
        <p14:creationId xmlns:p14="http://schemas.microsoft.com/office/powerpoint/2010/main" xmlns="" val="40871659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Lastly, communication is an important health and social care skill. It aids in professional practice, which improves teamwork, patient comprehension, and quality of service. There is a need to be unambiguous and respectful with care workers in any case. In order to be able to provide care that is patient-centred, there is a need to become an effective and responsible medical practitioner in the future by improving communication skills.</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C4BFFFC7-459F-44A0-BEAC-F3B35117ABD1}" type="slidenum">
              <a:rPr lang="en-US" smtClean="0"/>
              <a:pPr/>
              <a:t>9</a:t>
            </a:fld>
            <a:endParaRPr lang="en-US"/>
          </a:p>
        </p:txBody>
      </p:sp>
    </p:spTree>
    <p:extLst>
      <p:ext uri="{BB962C8B-B14F-4D97-AF65-F5344CB8AC3E}">
        <p14:creationId xmlns:p14="http://schemas.microsoft.com/office/powerpoint/2010/main" xmlns="" val="22955616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6/5/2026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4.svg"/><Relationship Id="rId4" Type="http://schemas.openxmlformats.org/officeDocument/2006/relationships/image" Target="../media/image2.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4.svg"/><Relationship Id="rId10" Type="http://schemas.openxmlformats.org/officeDocument/2006/relationships/image" Target="../media/image5.png"/><Relationship Id="rId4" Type="http://schemas.openxmlformats.org/officeDocument/2006/relationships/image" Target="../media/image2.png"/><Relationship Id="rId9" Type="http://schemas.openxmlformats.org/officeDocument/2006/relationships/image" Target="../media/image8.svg"/></Relationships>
</file>

<file path=ppt/slides/_rels/slide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sv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8.svg"/><Relationship Id="rId5" Type="http://schemas.openxmlformats.org/officeDocument/2006/relationships/image" Target="../media/image4.png"/><Relationship Id="rId4" Type="http://schemas.openxmlformats.org/officeDocument/2006/relationships/image" Target="../media/image6.sv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8.svg"/><Relationship Id="rId5" Type="http://schemas.openxmlformats.org/officeDocument/2006/relationships/image" Target="../media/image4.png"/><Relationship Id="rId4" Type="http://schemas.openxmlformats.org/officeDocument/2006/relationships/image" Target="../media/image6.sv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svg"/><Relationship Id="rId5" Type="http://schemas.openxmlformats.org/officeDocument/2006/relationships/image" Target="../media/image4.png"/><Relationship Id="rId4" Type="http://schemas.openxmlformats.org/officeDocument/2006/relationships/image" Target="../media/image6.sv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8.svg"/><Relationship Id="rId5" Type="http://schemas.openxmlformats.org/officeDocument/2006/relationships/image" Target="../media/image4.png"/><Relationship Id="rId4" Type="http://schemas.openxmlformats.org/officeDocument/2006/relationships/image" Target="../media/image6.sv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8.svg"/><Relationship Id="rId5" Type="http://schemas.openxmlformats.org/officeDocument/2006/relationships/image" Target="../media/image4.png"/><Relationship Id="rId4" Type="http://schemas.openxmlformats.org/officeDocument/2006/relationships/image" Target="../media/image6.sv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8.svg"/><Relationship Id="rId5" Type="http://schemas.openxmlformats.org/officeDocument/2006/relationships/image" Target="../media/image4.png"/><Relationship Id="rId4" Type="http://schemas.openxmlformats.org/officeDocument/2006/relationships/image" Target="../media/image6.svg"/></Relationships>
</file>

<file path=ppt/slides/_rels/slide10.xml.rels><?xml version="1.0" encoding="UTF-8" standalone="yes"?>
<Relationships xmlns="http://schemas.openxmlformats.org/package/2006/relationships"><Relationship Id="rId8" Type="http://schemas.openxmlformats.org/officeDocument/2006/relationships/hyperlink" Target="https://www.ijopp.org/" TargetMode="External"/><Relationship Id="rId3" Type="http://schemas.openxmlformats.org/officeDocument/2006/relationships/image" Target="../media/image6.svg"/><Relationship Id="rId7" Type="http://schemas.openxmlformats.org/officeDocument/2006/relationships/hyperlink" Target="https://doi.org/10.1016/j.soncn.2024.151680" TargetMode="Externa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hyperlink" Target="https://doi.org/10.1016/j.pec.2023.108040" TargetMode="External"/><Relationship Id="rId5" Type="http://schemas.openxmlformats.org/officeDocument/2006/relationships/image" Target="../media/image8.svg"/><Relationship Id="rId10" Type="http://schemas.openxmlformats.org/officeDocument/2006/relationships/hyperlink" Target="https://doi.org/10.1145/3659625" TargetMode="External"/><Relationship Id="rId4" Type="http://schemas.openxmlformats.org/officeDocument/2006/relationships/image" Target="../media/image4.png"/><Relationship Id="rId9" Type="http://schemas.openxmlformats.org/officeDocument/2006/relationships/hyperlink" Target="https://doi.org/10.1002/hast.1407" TargetMode="External"/></Relationships>
</file>

<file path=ppt/slides/_rels/slide1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4.svg"/><Relationship Id="rId4" Type="http://schemas.openxmlformats.org/officeDocument/2006/relationships/image" Target="../media/image2.png"/><Relationship Id="rId9"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1FFFF"/>
        </a:solidFill>
        <a:effectLst/>
      </p:bgPr>
    </p:bg>
    <p:spTree>
      <p:nvGrpSpPr>
        <p:cNvPr id="1" name=""/>
        <p:cNvGrpSpPr/>
        <p:nvPr/>
      </p:nvGrpSpPr>
      <p:grpSpPr>
        <a:xfrm>
          <a:off x="0" y="0"/>
          <a:ext cx="0" cy="0"/>
          <a:chOff x="0" y="0"/>
          <a:chExt cx="0" cy="0"/>
        </a:xfrm>
      </p:grpSpPr>
      <p:sp>
        <p:nvSpPr>
          <p:cNvPr id="2" name="Freeform 2"/>
          <p:cNvSpPr/>
          <p:nvPr/>
        </p:nvSpPr>
        <p:spPr>
          <a:xfrm>
            <a:off x="15770833" y="8173616"/>
            <a:ext cx="919534" cy="919534"/>
          </a:xfrm>
          <a:custGeom>
            <a:avLst/>
            <a:gdLst/>
            <a:ahLst/>
            <a:cxnLst/>
            <a:rect l="l" t="t" r="r" b="b"/>
            <a:pathLst>
              <a:path w="919534" h="919534">
                <a:moveTo>
                  <a:pt x="0" y="0"/>
                </a:moveTo>
                <a:lnTo>
                  <a:pt x="919534" y="0"/>
                </a:lnTo>
                <a:lnTo>
                  <a:pt x="919534" y="919534"/>
                </a:lnTo>
                <a:lnTo>
                  <a:pt x="0" y="919534"/>
                </a:lnTo>
                <a:lnTo>
                  <a:pt x="0" y="0"/>
                </a:lnTo>
                <a:close/>
              </a:path>
            </a:pathLst>
          </a:custGeom>
          <a:blipFill>
            <a:blip r:embed="rId2" cstate="print">
              <a:extLst>
                <a:ext uri="{96DAC541-7B7A-43D3-8B79-37D633B846F1}">
                  <asvg:svgBlip xmlns:asvg="http://schemas.microsoft.com/office/drawing/2016/SVG/main" xmlns="" r:embed="rId3"/>
                </a:ext>
              </a:extLst>
            </a:blip>
            <a:stretch>
              <a:fillRect/>
            </a:stretch>
          </a:blipFill>
        </p:spPr>
      </p:sp>
      <p:sp>
        <p:nvSpPr>
          <p:cNvPr id="3" name="Freeform 3"/>
          <p:cNvSpPr/>
          <p:nvPr/>
        </p:nvSpPr>
        <p:spPr>
          <a:xfrm>
            <a:off x="-1196927" y="3751657"/>
            <a:ext cx="2225627" cy="2225627"/>
          </a:xfrm>
          <a:custGeom>
            <a:avLst/>
            <a:gdLst/>
            <a:ahLst/>
            <a:cxnLst/>
            <a:rect l="l" t="t" r="r" b="b"/>
            <a:pathLst>
              <a:path w="2225627" h="2225627">
                <a:moveTo>
                  <a:pt x="0" y="0"/>
                </a:moveTo>
                <a:lnTo>
                  <a:pt x="2225627" y="0"/>
                </a:lnTo>
                <a:lnTo>
                  <a:pt x="2225627" y="2225627"/>
                </a:lnTo>
                <a:lnTo>
                  <a:pt x="0" y="2225627"/>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sp>
      <p:sp>
        <p:nvSpPr>
          <p:cNvPr id="4" name="Freeform 4"/>
          <p:cNvSpPr/>
          <p:nvPr/>
        </p:nvSpPr>
        <p:spPr>
          <a:xfrm rot="5400000" flipV="1">
            <a:off x="14900853" y="7200900"/>
            <a:ext cx="2659494" cy="4114800"/>
          </a:xfrm>
          <a:custGeom>
            <a:avLst/>
            <a:gdLst/>
            <a:ahLst/>
            <a:cxnLst/>
            <a:rect l="l" t="t" r="r" b="b"/>
            <a:pathLst>
              <a:path w="2659494" h="4114800">
                <a:moveTo>
                  <a:pt x="0" y="4114800"/>
                </a:moveTo>
                <a:lnTo>
                  <a:pt x="2659494" y="4114800"/>
                </a:lnTo>
                <a:lnTo>
                  <a:pt x="2659494" y="0"/>
                </a:lnTo>
                <a:lnTo>
                  <a:pt x="0" y="0"/>
                </a:lnTo>
                <a:lnTo>
                  <a:pt x="0" y="4114800"/>
                </a:lnTo>
                <a:close/>
              </a:path>
            </a:pathLst>
          </a:custGeom>
          <a:blipFill>
            <a:blip r:embed="rId6" cstate="print">
              <a:extLst>
                <a:ext uri="{96DAC541-7B7A-43D3-8B79-37D633B846F1}">
                  <asvg:svgBlip xmlns:asvg="http://schemas.microsoft.com/office/drawing/2016/SVG/main" xmlns="" r:embed="rId7"/>
                </a:ext>
              </a:extLst>
            </a:blip>
            <a:stretch>
              <a:fillRect/>
            </a:stretch>
          </a:blipFill>
        </p:spPr>
      </p:sp>
      <p:sp>
        <p:nvSpPr>
          <p:cNvPr id="5" name="Freeform 5"/>
          <p:cNvSpPr/>
          <p:nvPr/>
        </p:nvSpPr>
        <p:spPr>
          <a:xfrm>
            <a:off x="1028700" y="1028700"/>
            <a:ext cx="890241" cy="222560"/>
          </a:xfrm>
          <a:custGeom>
            <a:avLst/>
            <a:gdLst/>
            <a:ahLst/>
            <a:cxnLst/>
            <a:rect l="l" t="t" r="r" b="b"/>
            <a:pathLst>
              <a:path w="890241" h="222560">
                <a:moveTo>
                  <a:pt x="0" y="0"/>
                </a:moveTo>
                <a:lnTo>
                  <a:pt x="890241" y="0"/>
                </a:lnTo>
                <a:lnTo>
                  <a:pt x="890241" y="222560"/>
                </a:lnTo>
                <a:lnTo>
                  <a:pt x="0" y="222560"/>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sp>
      <p:sp>
        <p:nvSpPr>
          <p:cNvPr id="7" name="Rectangle 6">
            <a:extLst>
              <a:ext uri="{FF2B5EF4-FFF2-40B4-BE49-F238E27FC236}">
                <a16:creationId xmlns:a16="http://schemas.microsoft.com/office/drawing/2014/main" xmlns="" id="{7E9DA74E-D591-4DC4-A0CF-898713F43170}"/>
              </a:ext>
            </a:extLst>
          </p:cNvPr>
          <p:cNvSpPr/>
          <p:nvPr/>
        </p:nvSpPr>
        <p:spPr>
          <a:xfrm>
            <a:off x="2667000" y="2414697"/>
            <a:ext cx="12954000" cy="4916218"/>
          </a:xfrm>
          <a:prstGeom prst="rect">
            <a:avLst/>
          </a:prstGeom>
        </p:spPr>
        <p:txBody>
          <a:bodyPr wrap="square">
            <a:spAutoFit/>
          </a:bodyPr>
          <a:lstStyle/>
          <a:p>
            <a:pPr algn="ctr">
              <a:lnSpc>
                <a:spcPct val="115000"/>
              </a:lnSpc>
              <a:spcAft>
                <a:spcPts val="800"/>
              </a:spcAft>
            </a:pPr>
            <a:r>
              <a:rPr lang="en-GB" sz="3200" b="1" dirty="0">
                <a:solidFill>
                  <a:srgbClr val="326C9C"/>
                </a:solidFill>
                <a:latin typeface="Poppins Bold"/>
                <a:cs typeface="Poppins Bold"/>
              </a:rPr>
              <a:t>LCHS4009</a:t>
            </a:r>
            <a:endParaRPr lang="en-US" sz="3200" b="1" dirty="0">
              <a:solidFill>
                <a:srgbClr val="326C9C"/>
              </a:solidFill>
              <a:latin typeface="Poppins Bold"/>
              <a:cs typeface="Poppins Bold"/>
            </a:endParaRPr>
          </a:p>
          <a:p>
            <a:pPr algn="ctr">
              <a:lnSpc>
                <a:spcPct val="115000"/>
              </a:lnSpc>
              <a:spcAft>
                <a:spcPts val="800"/>
              </a:spcAft>
            </a:pPr>
            <a:r>
              <a:rPr lang="en-GB" sz="3200" b="1" dirty="0">
                <a:solidFill>
                  <a:srgbClr val="326C9C"/>
                </a:solidFill>
                <a:latin typeface="Poppins Bold"/>
                <a:cs typeface="Poppins Bold"/>
              </a:rPr>
              <a:t>Professional Development within Health and Social Care</a:t>
            </a:r>
            <a:endParaRPr lang="en-US" sz="3200" b="1" dirty="0">
              <a:solidFill>
                <a:srgbClr val="326C9C"/>
              </a:solidFill>
              <a:latin typeface="Poppins Bold"/>
              <a:cs typeface="Poppins Bold"/>
            </a:endParaRPr>
          </a:p>
          <a:p>
            <a:pPr algn="ctr">
              <a:lnSpc>
                <a:spcPct val="115000"/>
              </a:lnSpc>
              <a:spcAft>
                <a:spcPts val="800"/>
              </a:spcAft>
            </a:pPr>
            <a:r>
              <a:rPr lang="en-GB" sz="3200" b="1" dirty="0">
                <a:solidFill>
                  <a:srgbClr val="326C9C"/>
                </a:solidFill>
                <a:latin typeface="Poppins Bold"/>
                <a:cs typeface="Poppins Bold"/>
              </a:rPr>
              <a:t> </a:t>
            </a:r>
            <a:endParaRPr lang="en-US" sz="3200" b="1" dirty="0">
              <a:solidFill>
                <a:srgbClr val="326C9C"/>
              </a:solidFill>
              <a:latin typeface="Poppins Bold"/>
              <a:cs typeface="Poppins Bold"/>
            </a:endParaRPr>
          </a:p>
          <a:p>
            <a:pPr algn="ctr">
              <a:lnSpc>
                <a:spcPct val="115000"/>
              </a:lnSpc>
              <a:spcAft>
                <a:spcPts val="800"/>
              </a:spcAft>
            </a:pPr>
            <a:r>
              <a:rPr lang="en-GB" sz="3200" b="1" dirty="0">
                <a:solidFill>
                  <a:srgbClr val="326C9C"/>
                </a:solidFill>
                <a:latin typeface="Poppins Bold"/>
                <a:cs typeface="Poppins Bold"/>
              </a:rPr>
              <a:t>Self-Awareness Presentation</a:t>
            </a:r>
          </a:p>
          <a:p>
            <a:pPr algn="ctr">
              <a:lnSpc>
                <a:spcPct val="115000"/>
              </a:lnSpc>
              <a:spcAft>
                <a:spcPts val="800"/>
              </a:spcAft>
            </a:pPr>
            <a:r>
              <a:rPr lang="en-GB" sz="3200" b="1" dirty="0">
                <a:solidFill>
                  <a:srgbClr val="326C9C"/>
                </a:solidFill>
                <a:latin typeface="Poppins Bold"/>
                <a:cs typeface="Poppins Bold"/>
              </a:rPr>
              <a:t> </a:t>
            </a:r>
            <a:endParaRPr lang="en-US" sz="3200" b="1" dirty="0">
              <a:solidFill>
                <a:srgbClr val="326C9C"/>
              </a:solidFill>
              <a:latin typeface="Poppins Bold"/>
              <a:cs typeface="Poppins Bold"/>
            </a:endParaRPr>
          </a:p>
          <a:p>
            <a:pPr algn="ctr">
              <a:lnSpc>
                <a:spcPct val="115000"/>
              </a:lnSpc>
              <a:spcAft>
                <a:spcPts val="800"/>
              </a:spcAft>
            </a:pPr>
            <a:r>
              <a:rPr lang="en-GB" sz="2400" dirty="0">
                <a:solidFill>
                  <a:srgbClr val="326C9C"/>
                </a:solidFill>
                <a:latin typeface="Poppins Bold"/>
                <a:cs typeface="Poppins Bold"/>
              </a:rPr>
              <a:t>Student Name: Rene </a:t>
            </a:r>
            <a:r>
              <a:rPr lang="en-GB" sz="2400" dirty="0" err="1">
                <a:solidFill>
                  <a:srgbClr val="326C9C"/>
                </a:solidFill>
                <a:latin typeface="Poppins Bold"/>
                <a:cs typeface="Poppins Bold"/>
              </a:rPr>
              <a:t>Bogyah</a:t>
            </a:r>
            <a:endParaRPr lang="en-US" sz="2400" dirty="0">
              <a:solidFill>
                <a:srgbClr val="326C9C"/>
              </a:solidFill>
              <a:latin typeface="Poppins Bold"/>
              <a:cs typeface="Poppins Bold"/>
            </a:endParaRPr>
          </a:p>
          <a:p>
            <a:pPr algn="ctr">
              <a:lnSpc>
                <a:spcPct val="115000"/>
              </a:lnSpc>
              <a:spcAft>
                <a:spcPts val="800"/>
              </a:spcAft>
            </a:pPr>
            <a:r>
              <a:rPr lang="en-GB" sz="2400" dirty="0">
                <a:solidFill>
                  <a:srgbClr val="326C9C"/>
                </a:solidFill>
                <a:latin typeface="Poppins Bold"/>
                <a:cs typeface="Poppins Bold"/>
              </a:rPr>
              <a:t>Student ID: 2332913</a:t>
            </a:r>
            <a:endParaRPr lang="en-US" sz="2400" dirty="0">
              <a:solidFill>
                <a:srgbClr val="326C9C"/>
              </a:solidFill>
              <a:latin typeface="Poppins Bold"/>
              <a:cs typeface="Poppins Bold"/>
            </a:endParaRPr>
          </a:p>
          <a:p>
            <a:pPr algn="ctr">
              <a:lnSpc>
                <a:spcPct val="115000"/>
              </a:lnSpc>
              <a:spcAft>
                <a:spcPts val="800"/>
              </a:spcAft>
            </a:pPr>
            <a:r>
              <a:rPr lang="en-GB" sz="2400" dirty="0">
                <a:solidFill>
                  <a:srgbClr val="326C9C"/>
                </a:solidFill>
                <a:latin typeface="Poppins Bold"/>
                <a:cs typeface="Poppins Bold"/>
              </a:rPr>
              <a:t>Lecturer: </a:t>
            </a:r>
            <a:r>
              <a:rPr lang="en-GB" sz="2400" dirty="0" err="1">
                <a:solidFill>
                  <a:srgbClr val="326C9C"/>
                </a:solidFill>
                <a:latin typeface="Poppins Bold"/>
                <a:cs typeface="Poppins Bold"/>
              </a:rPr>
              <a:t>Olubukola</a:t>
            </a:r>
            <a:r>
              <a:rPr lang="en-GB" sz="2400" dirty="0">
                <a:solidFill>
                  <a:srgbClr val="326C9C"/>
                </a:solidFill>
                <a:latin typeface="Poppins Bold"/>
                <a:cs typeface="Poppins Bold"/>
              </a:rPr>
              <a:t> </a:t>
            </a:r>
            <a:r>
              <a:rPr lang="en-GB" sz="2400" dirty="0" err="1">
                <a:solidFill>
                  <a:srgbClr val="326C9C"/>
                </a:solidFill>
                <a:latin typeface="Poppins Bold"/>
                <a:cs typeface="Poppins Bold"/>
              </a:rPr>
              <a:t>Adegbite</a:t>
            </a:r>
            <a:endParaRPr lang="en-US" sz="2400" dirty="0">
              <a:solidFill>
                <a:srgbClr val="326C9C"/>
              </a:solidFill>
              <a:latin typeface="Poppins Bold"/>
              <a:cs typeface="Poppins Bold"/>
            </a:endParaRPr>
          </a:p>
        </p:txBody>
      </p:sp>
    </p:spTree>
    <p:extLst>
      <p:ext uri="{BB962C8B-B14F-4D97-AF65-F5344CB8AC3E}">
        <p14:creationId xmlns:p14="http://schemas.microsoft.com/office/powerpoint/2010/main" xmlns="" val="8418801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1FFFF"/>
        </a:solidFill>
        <a:effectLst/>
      </p:bgPr>
    </p:bg>
    <p:spTree>
      <p:nvGrpSpPr>
        <p:cNvPr id="1" name=""/>
        <p:cNvGrpSpPr/>
        <p:nvPr/>
      </p:nvGrpSpPr>
      <p:grpSpPr>
        <a:xfrm>
          <a:off x="0" y="0"/>
          <a:ext cx="0" cy="0"/>
          <a:chOff x="0" y="0"/>
          <a:chExt cx="0" cy="0"/>
        </a:xfrm>
      </p:grpSpPr>
      <p:sp>
        <p:nvSpPr>
          <p:cNvPr id="2" name="Freeform 2"/>
          <p:cNvSpPr/>
          <p:nvPr/>
        </p:nvSpPr>
        <p:spPr>
          <a:xfrm>
            <a:off x="15468600" y="8191500"/>
            <a:ext cx="919534" cy="919534"/>
          </a:xfrm>
          <a:custGeom>
            <a:avLst/>
            <a:gdLst/>
            <a:ahLst/>
            <a:cxnLst/>
            <a:rect l="l" t="t" r="r" b="b"/>
            <a:pathLst>
              <a:path w="919534" h="919534">
                <a:moveTo>
                  <a:pt x="0" y="0"/>
                </a:moveTo>
                <a:lnTo>
                  <a:pt x="919534" y="0"/>
                </a:lnTo>
                <a:lnTo>
                  <a:pt x="919534" y="919534"/>
                </a:lnTo>
                <a:lnTo>
                  <a:pt x="0" y="919534"/>
                </a:lnTo>
                <a:lnTo>
                  <a:pt x="0" y="0"/>
                </a:lnTo>
                <a:close/>
              </a:path>
            </a:pathLst>
          </a:custGeom>
          <a:blipFill>
            <a:blip r:embed="rId2" cstate="print">
              <a:extLst>
                <a:ext uri="{96DAC541-7B7A-43D3-8B79-37D633B846F1}">
                  <asvg:svgBlip xmlns:asvg="http://schemas.microsoft.com/office/drawing/2016/SVG/main" xmlns="" r:embed="rId3"/>
                </a:ext>
              </a:extLst>
            </a:blip>
            <a:stretch>
              <a:fillRect/>
            </a:stretch>
          </a:blipFill>
        </p:spPr>
      </p:sp>
      <p:sp>
        <p:nvSpPr>
          <p:cNvPr id="6" name="Freeform 6"/>
          <p:cNvSpPr/>
          <p:nvPr/>
        </p:nvSpPr>
        <p:spPr>
          <a:xfrm>
            <a:off x="-1196927" y="3751657"/>
            <a:ext cx="2225627" cy="2225627"/>
          </a:xfrm>
          <a:custGeom>
            <a:avLst/>
            <a:gdLst/>
            <a:ahLst/>
            <a:cxnLst/>
            <a:rect l="l" t="t" r="r" b="b"/>
            <a:pathLst>
              <a:path w="2225627" h="2225627">
                <a:moveTo>
                  <a:pt x="0" y="0"/>
                </a:moveTo>
                <a:lnTo>
                  <a:pt x="2225627" y="0"/>
                </a:lnTo>
                <a:lnTo>
                  <a:pt x="2225627" y="2225627"/>
                </a:lnTo>
                <a:lnTo>
                  <a:pt x="0" y="2225627"/>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sp>
      <p:sp>
        <p:nvSpPr>
          <p:cNvPr id="7" name="Freeform 7"/>
          <p:cNvSpPr/>
          <p:nvPr/>
        </p:nvSpPr>
        <p:spPr>
          <a:xfrm rot="5400000" flipV="1">
            <a:off x="14900853" y="7200900"/>
            <a:ext cx="2659494" cy="4114800"/>
          </a:xfrm>
          <a:custGeom>
            <a:avLst/>
            <a:gdLst/>
            <a:ahLst/>
            <a:cxnLst/>
            <a:rect l="l" t="t" r="r" b="b"/>
            <a:pathLst>
              <a:path w="2659494" h="4114800">
                <a:moveTo>
                  <a:pt x="0" y="4114800"/>
                </a:moveTo>
                <a:lnTo>
                  <a:pt x="2659494" y="4114800"/>
                </a:lnTo>
                <a:lnTo>
                  <a:pt x="2659494" y="0"/>
                </a:lnTo>
                <a:lnTo>
                  <a:pt x="0" y="0"/>
                </a:lnTo>
                <a:lnTo>
                  <a:pt x="0" y="4114800"/>
                </a:lnTo>
                <a:close/>
              </a:path>
            </a:pathLst>
          </a:custGeom>
          <a:blipFill>
            <a:blip r:embed="rId6" cstate="print">
              <a:extLst>
                <a:ext uri="{96DAC541-7B7A-43D3-8B79-37D633B846F1}">
                  <asvg:svgBlip xmlns:asvg="http://schemas.microsoft.com/office/drawing/2016/SVG/main" xmlns="" r:embed="rId7"/>
                </a:ext>
              </a:extLst>
            </a:blip>
            <a:stretch>
              <a:fillRect/>
            </a:stretch>
          </a:blipFill>
        </p:spPr>
      </p:sp>
      <p:sp>
        <p:nvSpPr>
          <p:cNvPr id="8" name="Freeform 8"/>
          <p:cNvSpPr/>
          <p:nvPr/>
        </p:nvSpPr>
        <p:spPr>
          <a:xfrm>
            <a:off x="1028700" y="1028700"/>
            <a:ext cx="890241" cy="222560"/>
          </a:xfrm>
          <a:custGeom>
            <a:avLst/>
            <a:gdLst/>
            <a:ahLst/>
            <a:cxnLst/>
            <a:rect l="l" t="t" r="r" b="b"/>
            <a:pathLst>
              <a:path w="890241" h="222560">
                <a:moveTo>
                  <a:pt x="0" y="0"/>
                </a:moveTo>
                <a:lnTo>
                  <a:pt x="890241" y="0"/>
                </a:lnTo>
                <a:lnTo>
                  <a:pt x="890241" y="222560"/>
                </a:lnTo>
                <a:lnTo>
                  <a:pt x="0" y="222560"/>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sp>
      <p:sp>
        <p:nvSpPr>
          <p:cNvPr id="9" name="TextBox 9"/>
          <p:cNvSpPr txBox="1"/>
          <p:nvPr/>
        </p:nvSpPr>
        <p:spPr>
          <a:xfrm>
            <a:off x="3243262" y="3979296"/>
            <a:ext cx="12192000" cy="2031325"/>
          </a:xfrm>
          <a:prstGeom prst="rect">
            <a:avLst/>
          </a:prstGeom>
        </p:spPr>
        <p:txBody>
          <a:bodyPr wrap="square" lIns="0" tIns="0" rIns="0" bIns="0" rtlCol="0" anchor="t">
            <a:spAutoFit/>
          </a:bodyPr>
          <a:lstStyle/>
          <a:p>
            <a:pPr algn="ctr"/>
            <a:r>
              <a:rPr lang="en-US" sz="6600" b="1" dirty="0">
                <a:solidFill>
                  <a:srgbClr val="326C9C"/>
                </a:solidFill>
                <a:latin typeface="Poppins Bold"/>
                <a:ea typeface="Poppins Bold"/>
                <a:cs typeface="Poppins Bold"/>
                <a:sym typeface="Poppins Bold"/>
              </a:rPr>
              <a:t>The Role of Communication</a:t>
            </a:r>
          </a:p>
          <a:p>
            <a:pPr algn="ctr"/>
            <a:r>
              <a:rPr lang="en-US" sz="6600" b="1" dirty="0">
                <a:solidFill>
                  <a:srgbClr val="326C9C"/>
                </a:solidFill>
                <a:latin typeface="Poppins Bold"/>
                <a:ea typeface="Poppins Bold"/>
                <a:cs typeface="Poppins Bold"/>
                <a:sym typeface="Poppins Bold"/>
              </a:rPr>
              <a:t>in Healthcare</a:t>
            </a:r>
          </a:p>
        </p:txBody>
      </p:sp>
      <p:pic>
        <p:nvPicPr>
          <p:cNvPr id="13" name="Picture 12">
            <a:extLst>
              <a:ext uri="{FF2B5EF4-FFF2-40B4-BE49-F238E27FC236}">
                <a16:creationId xmlns:a16="http://schemas.microsoft.com/office/drawing/2014/main" xmlns="" id="{FCC2A3BE-884D-C29B-FDA2-F45ADB1A2D3F}"/>
              </a:ext>
            </a:extLst>
          </p:cNvPr>
          <p:cNvPicPr>
            <a:picLocks noChangeAspect="1"/>
          </p:cNvPicPr>
          <p:nvPr/>
        </p:nvPicPr>
        <p:blipFill>
          <a:blip r:embed="rId10"/>
          <a:stretch>
            <a:fillRect/>
          </a:stretch>
        </p:blipFill>
        <p:spPr>
          <a:xfrm>
            <a:off x="12877800" y="0"/>
            <a:ext cx="5410200" cy="3540267"/>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1FFFF"/>
        </a:solidFill>
        <a:effectLst/>
      </p:bgPr>
    </p:bg>
    <p:spTree>
      <p:nvGrpSpPr>
        <p:cNvPr id="1" name=""/>
        <p:cNvGrpSpPr/>
        <p:nvPr/>
      </p:nvGrpSpPr>
      <p:grpSpPr>
        <a:xfrm>
          <a:off x="0" y="0"/>
          <a:ext cx="0" cy="0"/>
          <a:chOff x="0" y="0"/>
          <a:chExt cx="0" cy="0"/>
        </a:xfrm>
      </p:grpSpPr>
      <p:sp>
        <p:nvSpPr>
          <p:cNvPr id="2" name="Freeform 2"/>
          <p:cNvSpPr/>
          <p:nvPr/>
        </p:nvSpPr>
        <p:spPr>
          <a:xfrm rot="5400000" flipV="1">
            <a:off x="14900853" y="7200900"/>
            <a:ext cx="2659494" cy="4114800"/>
          </a:xfrm>
          <a:custGeom>
            <a:avLst/>
            <a:gdLst/>
            <a:ahLst/>
            <a:cxnLst/>
            <a:rect l="l" t="t" r="r" b="b"/>
            <a:pathLst>
              <a:path w="2659494" h="4114800">
                <a:moveTo>
                  <a:pt x="0" y="4114800"/>
                </a:moveTo>
                <a:lnTo>
                  <a:pt x="2659494" y="4114800"/>
                </a:lnTo>
                <a:lnTo>
                  <a:pt x="2659494" y="0"/>
                </a:lnTo>
                <a:lnTo>
                  <a:pt x="0" y="0"/>
                </a:lnTo>
                <a:lnTo>
                  <a:pt x="0" y="4114800"/>
                </a:lnTo>
                <a:close/>
              </a:path>
            </a:pathLst>
          </a:custGeom>
          <a:blipFill>
            <a:blip r:embed="rId2" cstate="print">
              <a:extLst>
                <a:ext uri="{96DAC541-7B7A-43D3-8B79-37D633B846F1}">
                  <asvg:svgBlip xmlns:asvg="http://schemas.microsoft.com/office/drawing/2016/SVG/main" xmlns="" r:embed="rId3"/>
                </a:ext>
              </a:extLst>
            </a:blip>
            <a:stretch>
              <a:fillRect/>
            </a:stretch>
          </a:blipFill>
        </p:spPr>
      </p:sp>
      <p:sp>
        <p:nvSpPr>
          <p:cNvPr id="3" name="TextBox 3"/>
          <p:cNvSpPr txBox="1"/>
          <p:nvPr/>
        </p:nvSpPr>
        <p:spPr>
          <a:xfrm>
            <a:off x="3886200" y="1251260"/>
            <a:ext cx="10515600" cy="1181606"/>
          </a:xfrm>
          <a:prstGeom prst="rect">
            <a:avLst/>
          </a:prstGeom>
        </p:spPr>
        <p:txBody>
          <a:bodyPr wrap="square" lIns="0" tIns="0" rIns="0" bIns="0" rtlCol="0" anchor="t">
            <a:spAutoFit/>
          </a:bodyPr>
          <a:lstStyle/>
          <a:p>
            <a:pPr algn="l">
              <a:lnSpc>
                <a:spcPts val="8959"/>
              </a:lnSpc>
            </a:pPr>
            <a:r>
              <a:rPr lang="en-US" sz="8800" b="1" dirty="0">
                <a:solidFill>
                  <a:schemeClr val="accent1">
                    <a:lumMod val="75000"/>
                  </a:schemeClr>
                </a:solidFill>
                <a:latin typeface="Poppins Bold"/>
                <a:ea typeface="Poppins Bold"/>
                <a:cs typeface="Poppins Bold"/>
                <a:sym typeface="Poppins Bold"/>
              </a:rPr>
              <a:t>Table of Contents</a:t>
            </a:r>
          </a:p>
        </p:txBody>
      </p:sp>
      <p:sp>
        <p:nvSpPr>
          <p:cNvPr id="4" name="Freeform 4"/>
          <p:cNvSpPr/>
          <p:nvPr/>
        </p:nvSpPr>
        <p:spPr>
          <a:xfrm>
            <a:off x="16369059" y="1028700"/>
            <a:ext cx="890241" cy="222560"/>
          </a:xfrm>
          <a:custGeom>
            <a:avLst/>
            <a:gdLst/>
            <a:ahLst/>
            <a:cxnLst/>
            <a:rect l="l" t="t" r="r" b="b"/>
            <a:pathLst>
              <a:path w="890241" h="222560">
                <a:moveTo>
                  <a:pt x="0" y="0"/>
                </a:moveTo>
                <a:lnTo>
                  <a:pt x="890241" y="0"/>
                </a:lnTo>
                <a:lnTo>
                  <a:pt x="890241" y="222560"/>
                </a:lnTo>
                <a:lnTo>
                  <a:pt x="0" y="222560"/>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sp>
      <p:sp>
        <p:nvSpPr>
          <p:cNvPr id="5" name="TextBox 4">
            <a:extLst>
              <a:ext uri="{FF2B5EF4-FFF2-40B4-BE49-F238E27FC236}">
                <a16:creationId xmlns:a16="http://schemas.microsoft.com/office/drawing/2014/main" xmlns="" id="{4299A1E2-46CE-F947-7EFD-D6D2C47F04C5}"/>
              </a:ext>
            </a:extLst>
          </p:cNvPr>
          <p:cNvSpPr txBox="1"/>
          <p:nvPr/>
        </p:nvSpPr>
        <p:spPr>
          <a:xfrm>
            <a:off x="4191000" y="3238500"/>
            <a:ext cx="10820400" cy="5262979"/>
          </a:xfrm>
          <a:prstGeom prst="rect">
            <a:avLst/>
          </a:prstGeom>
          <a:noFill/>
        </p:spPr>
        <p:txBody>
          <a:bodyPr wrap="square" rtlCol="0">
            <a:spAutoFit/>
          </a:bodyPr>
          <a:lstStyle/>
          <a:p>
            <a:pPr marL="685800" indent="-685800">
              <a:buFont typeface="Arial" panose="020B0604020202020204" pitchFamily="34" charset="0"/>
              <a:buChar char="•"/>
            </a:pPr>
            <a:r>
              <a:rPr lang="en-US" sz="4800" dirty="0">
                <a:solidFill>
                  <a:srgbClr val="0070C0"/>
                </a:solidFill>
                <a:latin typeface="Times New Roman" panose="02020603050405020304" pitchFamily="18" charset="0"/>
                <a:cs typeface="Times New Roman" panose="02020603050405020304" pitchFamily="18" charset="0"/>
              </a:rPr>
              <a:t>Introduction</a:t>
            </a:r>
          </a:p>
          <a:p>
            <a:pPr marL="685800" indent="-685800">
              <a:buFont typeface="Arial" panose="020B0604020202020204" pitchFamily="34" charset="0"/>
              <a:buChar char="•"/>
            </a:pPr>
            <a:r>
              <a:rPr lang="en-US" sz="4800" dirty="0">
                <a:solidFill>
                  <a:srgbClr val="0070C0"/>
                </a:solidFill>
                <a:latin typeface="Times New Roman" panose="02020603050405020304" pitchFamily="18" charset="0"/>
                <a:cs typeface="Times New Roman" panose="02020603050405020304" pitchFamily="18" charset="0"/>
              </a:rPr>
              <a:t>Importance in Health and Social Care</a:t>
            </a:r>
          </a:p>
          <a:p>
            <a:pPr marL="685800" indent="-685800">
              <a:buFont typeface="Arial" panose="020B0604020202020204" pitchFamily="34" charset="0"/>
              <a:buChar char="•"/>
            </a:pPr>
            <a:r>
              <a:rPr lang="en-US" sz="4800" dirty="0">
                <a:solidFill>
                  <a:srgbClr val="0070C0"/>
                </a:solidFill>
                <a:latin typeface="Times New Roman" panose="02020603050405020304" pitchFamily="18" charset="0"/>
                <a:cs typeface="Times New Roman" panose="02020603050405020304" pitchFamily="18" charset="0"/>
              </a:rPr>
              <a:t>Types of Communication</a:t>
            </a:r>
          </a:p>
          <a:p>
            <a:pPr marL="685800" indent="-685800">
              <a:buFont typeface="Arial" panose="020B0604020202020204" pitchFamily="34" charset="0"/>
              <a:buChar char="•"/>
            </a:pPr>
            <a:r>
              <a:rPr lang="en-US" sz="4800" dirty="0">
                <a:solidFill>
                  <a:srgbClr val="0070C0"/>
                </a:solidFill>
                <a:latin typeface="Times New Roman" panose="02020603050405020304" pitchFamily="18" charset="0"/>
                <a:cs typeface="Times New Roman" panose="02020603050405020304" pitchFamily="18" charset="0"/>
              </a:rPr>
              <a:t>Practical Example</a:t>
            </a:r>
          </a:p>
          <a:p>
            <a:pPr marL="685800" indent="-685800">
              <a:buFont typeface="Arial" panose="020B0604020202020204" pitchFamily="34" charset="0"/>
              <a:buChar char="•"/>
            </a:pPr>
            <a:r>
              <a:rPr lang="en-US" sz="4800" dirty="0">
                <a:solidFill>
                  <a:srgbClr val="0070C0"/>
                </a:solidFill>
                <a:latin typeface="Times New Roman" panose="02020603050405020304" pitchFamily="18" charset="0"/>
                <a:cs typeface="Times New Roman" panose="02020603050405020304" pitchFamily="18" charset="0"/>
              </a:rPr>
              <a:t>Benefits of Good Communication</a:t>
            </a:r>
          </a:p>
          <a:p>
            <a:pPr marL="685800" indent="-685800">
              <a:buFont typeface="Arial" panose="020B0604020202020204" pitchFamily="34" charset="0"/>
              <a:buChar char="•"/>
            </a:pPr>
            <a:r>
              <a:rPr lang="en-US" sz="4800" dirty="0">
                <a:solidFill>
                  <a:srgbClr val="0070C0"/>
                </a:solidFill>
                <a:latin typeface="Times New Roman" panose="02020603050405020304" pitchFamily="18" charset="0"/>
                <a:cs typeface="Times New Roman" panose="02020603050405020304" pitchFamily="18" charset="0"/>
              </a:rPr>
              <a:t>Conclusion</a:t>
            </a:r>
          </a:p>
          <a:p>
            <a:pPr marL="685800" indent="-685800">
              <a:buFont typeface="Arial" panose="020B0604020202020204" pitchFamily="34" charset="0"/>
              <a:buChar char="•"/>
            </a:pPr>
            <a:r>
              <a:rPr lang="en-US" sz="4800" dirty="0">
                <a:solidFill>
                  <a:srgbClr val="0070C0"/>
                </a:solidFill>
                <a:latin typeface="Times New Roman" panose="02020603050405020304" pitchFamily="18" charset="0"/>
                <a:cs typeface="Times New Roman" panose="02020603050405020304" pitchFamily="18" charset="0"/>
              </a:rPr>
              <a:t>References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1FFFF"/>
        </a:solidFill>
        <a:effectLst/>
      </p:bgPr>
    </p:bg>
    <p:spTree>
      <p:nvGrpSpPr>
        <p:cNvPr id="1" name=""/>
        <p:cNvGrpSpPr/>
        <p:nvPr/>
      </p:nvGrpSpPr>
      <p:grpSpPr>
        <a:xfrm>
          <a:off x="0" y="0"/>
          <a:ext cx="0" cy="0"/>
          <a:chOff x="0" y="0"/>
          <a:chExt cx="0" cy="0"/>
        </a:xfrm>
      </p:grpSpPr>
      <p:sp>
        <p:nvSpPr>
          <p:cNvPr id="2" name="Freeform 2"/>
          <p:cNvSpPr/>
          <p:nvPr/>
        </p:nvSpPr>
        <p:spPr>
          <a:xfrm rot="5400000" flipV="1">
            <a:off x="14900853" y="7200900"/>
            <a:ext cx="2659494" cy="4114800"/>
          </a:xfrm>
          <a:custGeom>
            <a:avLst/>
            <a:gdLst/>
            <a:ahLst/>
            <a:cxnLst/>
            <a:rect l="l" t="t" r="r" b="b"/>
            <a:pathLst>
              <a:path w="2659494" h="4114800">
                <a:moveTo>
                  <a:pt x="0" y="4114800"/>
                </a:moveTo>
                <a:lnTo>
                  <a:pt x="2659494" y="4114800"/>
                </a:lnTo>
                <a:lnTo>
                  <a:pt x="2659494" y="0"/>
                </a:lnTo>
                <a:lnTo>
                  <a:pt x="0" y="0"/>
                </a:lnTo>
                <a:lnTo>
                  <a:pt x="0" y="4114800"/>
                </a:lnTo>
                <a:close/>
              </a:path>
            </a:pathLst>
          </a:custGeom>
          <a:blipFill>
            <a:blip r:embed="rId3" cstate="print">
              <a:extLst>
                <a:ext uri="{96DAC541-7B7A-43D3-8B79-37D633B846F1}">
                  <asvg:svgBlip xmlns:asvg="http://schemas.microsoft.com/office/drawing/2016/SVG/main" xmlns="" r:embed="rId4"/>
                </a:ext>
              </a:extLst>
            </a:blip>
            <a:stretch>
              <a:fillRect/>
            </a:stretch>
          </a:blipFill>
        </p:spPr>
      </p:sp>
      <p:sp>
        <p:nvSpPr>
          <p:cNvPr id="3" name="TextBox 3"/>
          <p:cNvSpPr txBox="1"/>
          <p:nvPr/>
        </p:nvSpPr>
        <p:spPr>
          <a:xfrm>
            <a:off x="1524000" y="1028700"/>
            <a:ext cx="6491890" cy="1151890"/>
          </a:xfrm>
          <a:prstGeom prst="rect">
            <a:avLst/>
          </a:prstGeom>
        </p:spPr>
        <p:txBody>
          <a:bodyPr lIns="0" tIns="0" rIns="0" bIns="0" rtlCol="0" anchor="t">
            <a:spAutoFit/>
          </a:bodyPr>
          <a:lstStyle/>
          <a:p>
            <a:pPr algn="l">
              <a:lnSpc>
                <a:spcPts val="8959"/>
              </a:lnSpc>
            </a:pPr>
            <a:r>
              <a:rPr lang="en-US" sz="6399" b="1" dirty="0">
                <a:solidFill>
                  <a:srgbClr val="326C9C"/>
                </a:solidFill>
                <a:latin typeface="Poppins Bold"/>
                <a:ea typeface="Poppins Bold"/>
                <a:cs typeface="Poppins Bold"/>
                <a:sym typeface="Poppins Bold"/>
              </a:rPr>
              <a:t>Introduction</a:t>
            </a:r>
          </a:p>
        </p:txBody>
      </p:sp>
      <p:sp>
        <p:nvSpPr>
          <p:cNvPr id="4" name="Freeform 4"/>
          <p:cNvSpPr/>
          <p:nvPr/>
        </p:nvSpPr>
        <p:spPr>
          <a:xfrm>
            <a:off x="16369059" y="1028700"/>
            <a:ext cx="890241" cy="222560"/>
          </a:xfrm>
          <a:custGeom>
            <a:avLst/>
            <a:gdLst/>
            <a:ahLst/>
            <a:cxnLst/>
            <a:rect l="l" t="t" r="r" b="b"/>
            <a:pathLst>
              <a:path w="890241" h="222560">
                <a:moveTo>
                  <a:pt x="0" y="0"/>
                </a:moveTo>
                <a:lnTo>
                  <a:pt x="890241" y="0"/>
                </a:lnTo>
                <a:lnTo>
                  <a:pt x="890241" y="222560"/>
                </a:lnTo>
                <a:lnTo>
                  <a:pt x="0" y="222560"/>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
        <p:nvSpPr>
          <p:cNvPr id="6" name="TextBox 5">
            <a:extLst>
              <a:ext uri="{FF2B5EF4-FFF2-40B4-BE49-F238E27FC236}">
                <a16:creationId xmlns:a16="http://schemas.microsoft.com/office/drawing/2014/main" xmlns="" id="{40584B2F-F688-6ABD-6991-9C2E17F0AA83}"/>
              </a:ext>
            </a:extLst>
          </p:cNvPr>
          <p:cNvSpPr txBox="1"/>
          <p:nvPr/>
        </p:nvSpPr>
        <p:spPr>
          <a:xfrm>
            <a:off x="457200" y="2705100"/>
            <a:ext cx="9144000" cy="7246856"/>
          </a:xfrm>
          <a:prstGeom prst="rect">
            <a:avLst/>
          </a:prstGeom>
          <a:noFill/>
        </p:spPr>
        <p:txBody>
          <a:bodyPr wrap="square">
            <a:spAutoFit/>
          </a:bodyPr>
          <a:lstStyle/>
          <a:p>
            <a:pPr marL="457200" marR="0" indent="-457200" algn="just">
              <a:lnSpc>
                <a:spcPct val="200000"/>
              </a:lnSpc>
              <a:spcAft>
                <a:spcPts val="800"/>
              </a:spcAft>
              <a:buFont typeface="Arial" panose="020B0604020202020204" pitchFamily="34" charset="0"/>
              <a:buChar char="•"/>
            </a:pPr>
            <a:r>
              <a:rPr lang="en-GB"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Communication is clearly and effectively sharing information.</a:t>
            </a:r>
            <a:endParaRPr lang="en-US"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gn="just">
              <a:lnSpc>
                <a:spcPct val="200000"/>
              </a:lnSpc>
              <a:spcAft>
                <a:spcPts val="800"/>
              </a:spcAft>
              <a:buFont typeface="Arial" panose="020B0604020202020204" pitchFamily="34" charset="0"/>
              <a:buChar char="•"/>
            </a:pPr>
            <a:r>
              <a:rPr lang="en-GB"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Forging relationships with medical patients.</a:t>
            </a:r>
            <a:endParaRPr lang="en-US"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gn="just">
              <a:lnSpc>
                <a:spcPct val="200000"/>
              </a:lnSpc>
              <a:spcAft>
                <a:spcPts val="800"/>
              </a:spcAft>
              <a:buFont typeface="Arial" panose="020B0604020202020204" pitchFamily="34" charset="0"/>
              <a:buChar char="•"/>
            </a:pPr>
            <a:r>
              <a:rPr lang="en-GB"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Fostering teamwork in healthcare.</a:t>
            </a:r>
            <a:endParaRPr lang="en-US"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gn="just">
              <a:lnSpc>
                <a:spcPct val="200000"/>
              </a:lnSpc>
              <a:spcAft>
                <a:spcPts val="800"/>
              </a:spcAft>
              <a:buFont typeface="Arial" panose="020B0604020202020204" pitchFamily="34" charset="0"/>
              <a:buChar char="•"/>
            </a:pPr>
            <a:r>
              <a:rPr lang="en-GB"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Fewer misunderstandings and fewer medical mistakes (</a:t>
            </a:r>
            <a:r>
              <a:rPr lang="en-US" sz="3200" dirty="0">
                <a:solidFill>
                  <a:srgbClr val="0070C0"/>
                </a:solidFill>
                <a:latin typeface="Times New Roman" panose="02020603050405020304" pitchFamily="18" charset="0"/>
                <a:cs typeface="Times New Roman" panose="02020603050405020304" pitchFamily="18" charset="0"/>
              </a:rPr>
              <a:t>Yang </a:t>
            </a:r>
            <a:r>
              <a:rPr lang="en-US" sz="3200" i="1" dirty="0">
                <a:solidFill>
                  <a:srgbClr val="0070C0"/>
                </a:solidFill>
                <a:latin typeface="Times New Roman" panose="02020603050405020304" pitchFamily="18" charset="0"/>
                <a:cs typeface="Times New Roman" panose="02020603050405020304" pitchFamily="18" charset="0"/>
              </a:rPr>
              <a:t>et al</a:t>
            </a:r>
            <a:r>
              <a:rPr lang="en-US" sz="3200" dirty="0">
                <a:solidFill>
                  <a:srgbClr val="0070C0"/>
                </a:solidFill>
                <a:latin typeface="Times New Roman" panose="02020603050405020304" pitchFamily="18" charset="0"/>
                <a:cs typeface="Times New Roman" panose="02020603050405020304" pitchFamily="18" charset="0"/>
              </a:rPr>
              <a:t>, 2024).</a:t>
            </a:r>
            <a:endParaRPr lang="en-US"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gn="just">
              <a:lnSpc>
                <a:spcPct val="200000"/>
              </a:lnSpc>
              <a:spcAft>
                <a:spcPts val="800"/>
              </a:spcAft>
              <a:buFont typeface="Arial" panose="020B0604020202020204" pitchFamily="34" charset="0"/>
              <a:buChar char="•"/>
            </a:pPr>
            <a:r>
              <a:rPr lang="en-GB"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Developing patient wellbeing and care.</a:t>
            </a:r>
            <a:endParaRPr lang="en-US"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xmlns="" id="{D5CC85D3-F860-B4BF-7341-57F0A9D2D52C}"/>
              </a:ext>
            </a:extLst>
          </p:cNvPr>
          <p:cNvPicPr>
            <a:picLocks noChangeAspect="1"/>
          </p:cNvPicPr>
          <p:nvPr/>
        </p:nvPicPr>
        <p:blipFill>
          <a:blip r:embed="rId7"/>
          <a:stretch>
            <a:fillRect/>
          </a:stretch>
        </p:blipFill>
        <p:spPr>
          <a:xfrm>
            <a:off x="10272112" y="1879700"/>
            <a:ext cx="7843838" cy="604885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1FFFF"/>
        </a:solidFill>
        <a:effectLst/>
      </p:bgPr>
    </p:bg>
    <p:spTree>
      <p:nvGrpSpPr>
        <p:cNvPr id="1" name=""/>
        <p:cNvGrpSpPr/>
        <p:nvPr/>
      </p:nvGrpSpPr>
      <p:grpSpPr>
        <a:xfrm>
          <a:off x="0" y="0"/>
          <a:ext cx="0" cy="0"/>
          <a:chOff x="0" y="0"/>
          <a:chExt cx="0" cy="0"/>
        </a:xfrm>
      </p:grpSpPr>
      <p:sp>
        <p:nvSpPr>
          <p:cNvPr id="2" name="Freeform 2"/>
          <p:cNvSpPr/>
          <p:nvPr/>
        </p:nvSpPr>
        <p:spPr>
          <a:xfrm rot="5400000" flipV="1">
            <a:off x="14900853" y="7200900"/>
            <a:ext cx="2659494" cy="4114800"/>
          </a:xfrm>
          <a:custGeom>
            <a:avLst/>
            <a:gdLst/>
            <a:ahLst/>
            <a:cxnLst/>
            <a:rect l="l" t="t" r="r" b="b"/>
            <a:pathLst>
              <a:path w="2659494" h="4114800">
                <a:moveTo>
                  <a:pt x="0" y="4114800"/>
                </a:moveTo>
                <a:lnTo>
                  <a:pt x="2659494" y="4114800"/>
                </a:lnTo>
                <a:lnTo>
                  <a:pt x="2659494" y="0"/>
                </a:lnTo>
                <a:lnTo>
                  <a:pt x="0" y="0"/>
                </a:lnTo>
                <a:lnTo>
                  <a:pt x="0" y="4114800"/>
                </a:lnTo>
                <a:close/>
              </a:path>
            </a:pathLst>
          </a:custGeom>
          <a:blipFill>
            <a:blip r:embed="rId3" cstate="print">
              <a:extLst>
                <a:ext uri="{96DAC541-7B7A-43D3-8B79-37D633B846F1}">
                  <asvg:svgBlip xmlns:asvg="http://schemas.microsoft.com/office/drawing/2016/SVG/main" xmlns="" r:embed="rId4"/>
                </a:ext>
              </a:extLst>
            </a:blip>
            <a:stretch>
              <a:fillRect/>
            </a:stretch>
          </a:blipFill>
        </p:spPr>
      </p:sp>
      <p:sp>
        <p:nvSpPr>
          <p:cNvPr id="3" name="TextBox 3"/>
          <p:cNvSpPr txBox="1"/>
          <p:nvPr/>
        </p:nvSpPr>
        <p:spPr>
          <a:xfrm>
            <a:off x="1828800" y="342900"/>
            <a:ext cx="14020800" cy="1064009"/>
          </a:xfrm>
          <a:prstGeom prst="rect">
            <a:avLst/>
          </a:prstGeom>
        </p:spPr>
        <p:txBody>
          <a:bodyPr wrap="square" lIns="0" tIns="0" rIns="0" bIns="0" rtlCol="0" anchor="t">
            <a:spAutoFit/>
          </a:bodyPr>
          <a:lstStyle/>
          <a:p>
            <a:pPr>
              <a:lnSpc>
                <a:spcPts val="8959"/>
              </a:lnSpc>
            </a:pPr>
            <a:r>
              <a:rPr lang="en-GB" sz="6600" b="1" dirty="0">
                <a:solidFill>
                  <a:schemeClr val="accent1">
                    <a:lumMod val="75000"/>
                  </a:schemeClr>
                </a:solidFill>
                <a:latin typeface="Times New Roman" panose="02020603050405020304" pitchFamily="18" charset="0"/>
                <a:cs typeface="Times New Roman" panose="02020603050405020304" pitchFamily="18" charset="0"/>
              </a:rPr>
              <a:t>Importance in Health and Social Care</a:t>
            </a:r>
            <a:endParaRPr lang="en-US" sz="28700" b="1" dirty="0">
              <a:solidFill>
                <a:schemeClr val="accent1">
                  <a:lumMod val="75000"/>
                </a:schemeClr>
              </a:solidFill>
              <a:latin typeface="Times New Roman" panose="02020603050405020304" pitchFamily="18" charset="0"/>
              <a:ea typeface="Poppins Bold"/>
              <a:cs typeface="Times New Roman" panose="02020603050405020304" pitchFamily="18" charset="0"/>
              <a:sym typeface="Poppins Bold"/>
            </a:endParaRPr>
          </a:p>
        </p:txBody>
      </p:sp>
      <p:sp>
        <p:nvSpPr>
          <p:cNvPr id="4" name="Freeform 4"/>
          <p:cNvSpPr/>
          <p:nvPr/>
        </p:nvSpPr>
        <p:spPr>
          <a:xfrm>
            <a:off x="16369059" y="1028700"/>
            <a:ext cx="890241" cy="222560"/>
          </a:xfrm>
          <a:custGeom>
            <a:avLst/>
            <a:gdLst/>
            <a:ahLst/>
            <a:cxnLst/>
            <a:rect l="l" t="t" r="r" b="b"/>
            <a:pathLst>
              <a:path w="890241" h="222560">
                <a:moveTo>
                  <a:pt x="0" y="0"/>
                </a:moveTo>
                <a:lnTo>
                  <a:pt x="890241" y="0"/>
                </a:lnTo>
                <a:lnTo>
                  <a:pt x="890241" y="222560"/>
                </a:lnTo>
                <a:lnTo>
                  <a:pt x="0" y="222560"/>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
        <p:nvSpPr>
          <p:cNvPr id="6" name="TextBox 5">
            <a:extLst>
              <a:ext uri="{FF2B5EF4-FFF2-40B4-BE49-F238E27FC236}">
                <a16:creationId xmlns:a16="http://schemas.microsoft.com/office/drawing/2014/main" xmlns="" id="{05554D96-86CC-41D6-6AB8-A2EB44387207}"/>
              </a:ext>
            </a:extLst>
          </p:cNvPr>
          <p:cNvSpPr txBox="1"/>
          <p:nvPr/>
        </p:nvSpPr>
        <p:spPr>
          <a:xfrm>
            <a:off x="685800" y="2721056"/>
            <a:ext cx="9144000" cy="7246856"/>
          </a:xfrm>
          <a:prstGeom prst="rect">
            <a:avLst/>
          </a:prstGeom>
          <a:noFill/>
        </p:spPr>
        <p:txBody>
          <a:bodyPr wrap="square">
            <a:spAutoFit/>
          </a:bodyPr>
          <a:lstStyle/>
          <a:p>
            <a:pPr marL="457200" marR="0" indent="-457200" algn="just">
              <a:lnSpc>
                <a:spcPct val="200000"/>
              </a:lnSpc>
              <a:spcAft>
                <a:spcPts val="800"/>
              </a:spcAft>
              <a:buFont typeface="Arial" panose="020B0604020202020204" pitchFamily="34" charset="0"/>
              <a:buChar char="•"/>
            </a:pPr>
            <a:r>
              <a:rPr lang="en-GB"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Assistance to patients in explaining healthcare instructions (</a:t>
            </a:r>
            <a:r>
              <a:rPr lang="en-US" sz="3200" dirty="0" err="1">
                <a:solidFill>
                  <a:srgbClr val="0070C0"/>
                </a:solidFill>
                <a:latin typeface="Times New Roman" panose="02020603050405020304" pitchFamily="18" charset="0"/>
                <a:cs typeface="Times New Roman" panose="02020603050405020304" pitchFamily="18" charset="0"/>
              </a:rPr>
              <a:t>Jenstad</a:t>
            </a:r>
            <a:r>
              <a:rPr lang="en-US" sz="3200" dirty="0">
                <a:solidFill>
                  <a:srgbClr val="0070C0"/>
                </a:solidFill>
                <a:latin typeface="Times New Roman" panose="02020603050405020304" pitchFamily="18" charset="0"/>
                <a:cs typeface="Times New Roman" panose="02020603050405020304" pitchFamily="18" charset="0"/>
              </a:rPr>
              <a:t> </a:t>
            </a:r>
            <a:r>
              <a:rPr lang="en-US" sz="3200" i="1" dirty="0">
                <a:solidFill>
                  <a:srgbClr val="0070C0"/>
                </a:solidFill>
                <a:latin typeface="Times New Roman" panose="02020603050405020304" pitchFamily="18" charset="0"/>
                <a:cs typeface="Times New Roman" panose="02020603050405020304" pitchFamily="18" charset="0"/>
              </a:rPr>
              <a:t>et al</a:t>
            </a:r>
            <a:r>
              <a:rPr lang="en-US" sz="3200" dirty="0">
                <a:solidFill>
                  <a:srgbClr val="0070C0"/>
                </a:solidFill>
                <a:latin typeface="Times New Roman" panose="02020603050405020304" pitchFamily="18" charset="0"/>
                <a:cs typeface="Times New Roman" panose="02020603050405020304" pitchFamily="18" charset="0"/>
              </a:rPr>
              <a:t>, 2024).</a:t>
            </a:r>
            <a:endParaRPr lang="en-US"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gn="just">
              <a:lnSpc>
                <a:spcPct val="200000"/>
              </a:lnSpc>
              <a:spcAft>
                <a:spcPts val="800"/>
              </a:spcAft>
              <a:buFont typeface="Arial" panose="020B0604020202020204" pitchFamily="34" charset="0"/>
              <a:buChar char="•"/>
            </a:pPr>
            <a:r>
              <a:rPr lang="en-GB"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Building strong relationships with professionals.</a:t>
            </a:r>
            <a:endParaRPr lang="en-US"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gn="just">
              <a:lnSpc>
                <a:spcPct val="200000"/>
              </a:lnSpc>
              <a:spcAft>
                <a:spcPts val="800"/>
              </a:spcAft>
              <a:buFont typeface="Arial" panose="020B0604020202020204" pitchFamily="34" charset="0"/>
              <a:buChar char="•"/>
            </a:pPr>
            <a:r>
              <a:rPr lang="en-GB"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Helping patients with their emotions.</a:t>
            </a:r>
            <a:endParaRPr lang="en-US"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gn="just">
              <a:lnSpc>
                <a:spcPct val="200000"/>
              </a:lnSpc>
              <a:spcAft>
                <a:spcPts val="800"/>
              </a:spcAft>
              <a:buFont typeface="Arial" panose="020B0604020202020204" pitchFamily="34" charset="0"/>
              <a:buChar char="•"/>
            </a:pPr>
            <a:r>
              <a:rPr lang="en-GB"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Development of proper and efficient care plans.</a:t>
            </a:r>
            <a:endParaRPr lang="en-US"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gn="just">
              <a:lnSpc>
                <a:spcPct val="200000"/>
              </a:lnSpc>
              <a:spcAft>
                <a:spcPts val="800"/>
              </a:spcAft>
              <a:buFont typeface="Arial" panose="020B0604020202020204" pitchFamily="34" charset="0"/>
              <a:buChar char="•"/>
            </a:pPr>
            <a:r>
              <a:rPr lang="en-GB"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Encouraging safety in the context of healthcare treatment.</a:t>
            </a:r>
            <a:endParaRPr lang="en-US"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6" name="Picture 15">
            <a:extLst>
              <a:ext uri="{FF2B5EF4-FFF2-40B4-BE49-F238E27FC236}">
                <a16:creationId xmlns:a16="http://schemas.microsoft.com/office/drawing/2014/main" xmlns="" id="{C721FD09-B4D0-4F73-D527-410B66030958}"/>
              </a:ext>
            </a:extLst>
          </p:cNvPr>
          <p:cNvPicPr>
            <a:picLocks noChangeAspect="1"/>
          </p:cNvPicPr>
          <p:nvPr/>
        </p:nvPicPr>
        <p:blipFill>
          <a:blip r:embed="rId7"/>
          <a:stretch>
            <a:fillRect/>
          </a:stretch>
        </p:blipFill>
        <p:spPr>
          <a:xfrm>
            <a:off x="10050484" y="2247900"/>
            <a:ext cx="8141563" cy="54864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1FFFF"/>
        </a:solidFill>
        <a:effectLst/>
      </p:bgPr>
    </p:bg>
    <p:spTree>
      <p:nvGrpSpPr>
        <p:cNvPr id="1" name=""/>
        <p:cNvGrpSpPr/>
        <p:nvPr/>
      </p:nvGrpSpPr>
      <p:grpSpPr>
        <a:xfrm>
          <a:off x="0" y="0"/>
          <a:ext cx="0" cy="0"/>
          <a:chOff x="0" y="0"/>
          <a:chExt cx="0" cy="0"/>
        </a:xfrm>
      </p:grpSpPr>
      <p:sp>
        <p:nvSpPr>
          <p:cNvPr id="2" name="Freeform 2"/>
          <p:cNvSpPr/>
          <p:nvPr/>
        </p:nvSpPr>
        <p:spPr>
          <a:xfrm rot="5400000" flipV="1">
            <a:off x="14900853" y="7200900"/>
            <a:ext cx="2659494" cy="4114800"/>
          </a:xfrm>
          <a:custGeom>
            <a:avLst/>
            <a:gdLst/>
            <a:ahLst/>
            <a:cxnLst/>
            <a:rect l="l" t="t" r="r" b="b"/>
            <a:pathLst>
              <a:path w="2659494" h="4114800">
                <a:moveTo>
                  <a:pt x="0" y="4114800"/>
                </a:moveTo>
                <a:lnTo>
                  <a:pt x="2659494" y="4114800"/>
                </a:lnTo>
                <a:lnTo>
                  <a:pt x="2659494" y="0"/>
                </a:lnTo>
                <a:lnTo>
                  <a:pt x="0" y="0"/>
                </a:lnTo>
                <a:lnTo>
                  <a:pt x="0" y="4114800"/>
                </a:lnTo>
                <a:close/>
              </a:path>
            </a:pathLst>
          </a:custGeom>
          <a:blipFill>
            <a:blip r:embed="rId3" cstate="print">
              <a:extLst>
                <a:ext uri="{96DAC541-7B7A-43D3-8B79-37D633B846F1}">
                  <asvg:svgBlip xmlns:asvg="http://schemas.microsoft.com/office/drawing/2016/SVG/main" xmlns="" r:embed="rId4"/>
                </a:ext>
              </a:extLst>
            </a:blip>
            <a:stretch>
              <a:fillRect/>
            </a:stretch>
          </a:blipFill>
        </p:spPr>
      </p:sp>
      <p:sp>
        <p:nvSpPr>
          <p:cNvPr id="3" name="TextBox 3"/>
          <p:cNvSpPr txBox="1"/>
          <p:nvPr/>
        </p:nvSpPr>
        <p:spPr>
          <a:xfrm>
            <a:off x="1524000" y="586071"/>
            <a:ext cx="15163800" cy="1064009"/>
          </a:xfrm>
          <a:prstGeom prst="rect">
            <a:avLst/>
          </a:prstGeom>
        </p:spPr>
        <p:txBody>
          <a:bodyPr wrap="square" lIns="0" tIns="0" rIns="0" bIns="0" rtlCol="0" anchor="t">
            <a:spAutoFit/>
          </a:bodyPr>
          <a:lstStyle/>
          <a:p>
            <a:pPr>
              <a:lnSpc>
                <a:spcPts val="8959"/>
              </a:lnSpc>
            </a:pPr>
            <a:r>
              <a:rPr lang="en-GB" sz="6600" b="1" dirty="0">
                <a:solidFill>
                  <a:schemeClr val="accent1">
                    <a:lumMod val="75000"/>
                  </a:schemeClr>
                </a:solidFill>
                <a:latin typeface="Times New Roman" panose="02020603050405020304" pitchFamily="18" charset="0"/>
                <a:cs typeface="Times New Roman" panose="02020603050405020304" pitchFamily="18" charset="0"/>
              </a:rPr>
              <a:t>Types of Communication</a:t>
            </a:r>
            <a:endParaRPr lang="en-US" sz="28700" b="1" dirty="0">
              <a:solidFill>
                <a:schemeClr val="accent1">
                  <a:lumMod val="75000"/>
                </a:schemeClr>
              </a:solidFill>
              <a:latin typeface="Times New Roman" panose="02020603050405020304" pitchFamily="18" charset="0"/>
              <a:ea typeface="Poppins Bold"/>
              <a:cs typeface="Times New Roman" panose="02020603050405020304" pitchFamily="18" charset="0"/>
              <a:sym typeface="Poppins Bold"/>
            </a:endParaRPr>
          </a:p>
        </p:txBody>
      </p:sp>
      <p:sp>
        <p:nvSpPr>
          <p:cNvPr id="4" name="Freeform 4"/>
          <p:cNvSpPr/>
          <p:nvPr/>
        </p:nvSpPr>
        <p:spPr>
          <a:xfrm>
            <a:off x="16369059" y="1028700"/>
            <a:ext cx="890241" cy="222560"/>
          </a:xfrm>
          <a:custGeom>
            <a:avLst/>
            <a:gdLst/>
            <a:ahLst/>
            <a:cxnLst/>
            <a:rect l="l" t="t" r="r" b="b"/>
            <a:pathLst>
              <a:path w="890241" h="222560">
                <a:moveTo>
                  <a:pt x="0" y="0"/>
                </a:moveTo>
                <a:lnTo>
                  <a:pt x="890241" y="0"/>
                </a:lnTo>
                <a:lnTo>
                  <a:pt x="890241" y="222560"/>
                </a:lnTo>
                <a:lnTo>
                  <a:pt x="0" y="222560"/>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
        <p:nvSpPr>
          <p:cNvPr id="6" name="TextBox 5">
            <a:extLst>
              <a:ext uri="{FF2B5EF4-FFF2-40B4-BE49-F238E27FC236}">
                <a16:creationId xmlns:a16="http://schemas.microsoft.com/office/drawing/2014/main" xmlns="" id="{6BED5A6F-9632-E70A-C2B3-6543F943F333}"/>
              </a:ext>
            </a:extLst>
          </p:cNvPr>
          <p:cNvSpPr txBox="1"/>
          <p:nvPr/>
        </p:nvSpPr>
        <p:spPr>
          <a:xfrm>
            <a:off x="914400" y="3162300"/>
            <a:ext cx="9144000" cy="6261971"/>
          </a:xfrm>
          <a:prstGeom prst="rect">
            <a:avLst/>
          </a:prstGeom>
          <a:noFill/>
        </p:spPr>
        <p:txBody>
          <a:bodyPr wrap="square">
            <a:spAutoFit/>
          </a:bodyPr>
          <a:lstStyle/>
          <a:p>
            <a:pPr marL="457200" marR="0" indent="-457200" algn="just">
              <a:lnSpc>
                <a:spcPct val="200000"/>
              </a:lnSpc>
              <a:spcAft>
                <a:spcPts val="800"/>
              </a:spcAft>
              <a:buFont typeface="Arial" panose="020B0604020202020204" pitchFamily="34" charset="0"/>
              <a:buChar char="•"/>
            </a:pPr>
            <a:r>
              <a:rPr lang="en-GB"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Verbal discussions with healthcare patients</a:t>
            </a:r>
            <a:endParaRPr lang="en-US"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gn="just">
              <a:lnSpc>
                <a:spcPct val="200000"/>
              </a:lnSpc>
              <a:spcAft>
                <a:spcPts val="800"/>
              </a:spcAft>
              <a:buFont typeface="Arial" panose="020B0604020202020204" pitchFamily="34" charset="0"/>
              <a:buChar char="•"/>
            </a:pPr>
            <a:r>
              <a:rPr lang="en-GB"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Non-verbal communication through body language</a:t>
            </a:r>
            <a:endParaRPr lang="en-US"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gn="just">
              <a:lnSpc>
                <a:spcPct val="200000"/>
              </a:lnSpc>
              <a:spcAft>
                <a:spcPts val="800"/>
              </a:spcAft>
              <a:buFont typeface="Arial" panose="020B0604020202020204" pitchFamily="34" charset="0"/>
              <a:buChar char="•"/>
            </a:pPr>
            <a:r>
              <a:rPr lang="en-GB"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Written exchange in the form of care records.</a:t>
            </a:r>
            <a:endParaRPr lang="en-US"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gn="just">
              <a:lnSpc>
                <a:spcPct val="200000"/>
              </a:lnSpc>
              <a:spcAft>
                <a:spcPts val="800"/>
              </a:spcAft>
              <a:buFont typeface="Arial" panose="020B0604020202020204" pitchFamily="34" charset="0"/>
              <a:buChar char="•"/>
            </a:pPr>
            <a:r>
              <a:rPr lang="en-GB"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Engaging in active listening when talking to patients (</a:t>
            </a:r>
            <a:r>
              <a:rPr lang="en-US" sz="3200" dirty="0">
                <a:solidFill>
                  <a:srgbClr val="0070C0"/>
                </a:solidFill>
                <a:latin typeface="Times New Roman" panose="02020603050405020304" pitchFamily="18" charset="0"/>
                <a:cs typeface="Times New Roman" panose="02020603050405020304" pitchFamily="18" charset="0"/>
              </a:rPr>
              <a:t>Primeau </a:t>
            </a:r>
            <a:r>
              <a:rPr lang="en-US" sz="3200" i="1" dirty="0">
                <a:solidFill>
                  <a:srgbClr val="0070C0"/>
                </a:solidFill>
                <a:latin typeface="Times New Roman" panose="02020603050405020304" pitchFamily="18" charset="0"/>
                <a:cs typeface="Times New Roman" panose="02020603050405020304" pitchFamily="18" charset="0"/>
              </a:rPr>
              <a:t>et al</a:t>
            </a:r>
            <a:r>
              <a:rPr lang="en-US" sz="3200" dirty="0">
                <a:solidFill>
                  <a:srgbClr val="0070C0"/>
                </a:solidFill>
                <a:latin typeface="Times New Roman" panose="02020603050405020304" pitchFamily="18" charset="0"/>
                <a:cs typeface="Times New Roman" panose="02020603050405020304" pitchFamily="18" charset="0"/>
              </a:rPr>
              <a:t>, 2024).</a:t>
            </a:r>
            <a:endParaRPr lang="en-US"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gn="just">
              <a:lnSpc>
                <a:spcPct val="200000"/>
              </a:lnSpc>
              <a:spcAft>
                <a:spcPts val="800"/>
              </a:spcAft>
              <a:buFont typeface="Arial" panose="020B0604020202020204" pitchFamily="34" charset="0"/>
              <a:buChar char="•"/>
            </a:pPr>
            <a:r>
              <a:rPr lang="en-GB"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E-communication in healthcare organisations.</a:t>
            </a:r>
            <a:endParaRPr lang="en-US"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xmlns="" id="{1DA44BB7-1E5A-4251-739E-1944F44856D1}"/>
              </a:ext>
            </a:extLst>
          </p:cNvPr>
          <p:cNvPicPr>
            <a:picLocks noChangeAspect="1"/>
          </p:cNvPicPr>
          <p:nvPr/>
        </p:nvPicPr>
        <p:blipFill>
          <a:blip r:embed="rId7"/>
          <a:stretch>
            <a:fillRect/>
          </a:stretch>
        </p:blipFill>
        <p:spPr>
          <a:xfrm>
            <a:off x="10238310" y="1827213"/>
            <a:ext cx="7869780" cy="6129915"/>
          </a:xfrm>
          <a:prstGeom prst="rect">
            <a:avLst/>
          </a:prstGeom>
        </p:spPr>
      </p:pic>
      <p:sp>
        <p:nvSpPr>
          <p:cNvPr id="9" name="Freeform 4">
            <a:extLst>
              <a:ext uri="{FF2B5EF4-FFF2-40B4-BE49-F238E27FC236}">
                <a16:creationId xmlns:a16="http://schemas.microsoft.com/office/drawing/2014/main" xmlns="" id="{B0D698E9-0589-2784-A5D0-10E3AF8DD15C}"/>
              </a:ext>
            </a:extLst>
          </p:cNvPr>
          <p:cNvSpPr/>
          <p:nvPr/>
        </p:nvSpPr>
        <p:spPr>
          <a:xfrm>
            <a:off x="9613279" y="7734568"/>
            <a:ext cx="890241" cy="222560"/>
          </a:xfrm>
          <a:custGeom>
            <a:avLst/>
            <a:gdLst/>
            <a:ahLst/>
            <a:cxnLst/>
            <a:rect l="l" t="t" r="r" b="b"/>
            <a:pathLst>
              <a:path w="890241" h="222560">
                <a:moveTo>
                  <a:pt x="0" y="0"/>
                </a:moveTo>
                <a:lnTo>
                  <a:pt x="890241" y="0"/>
                </a:lnTo>
                <a:lnTo>
                  <a:pt x="890241" y="222560"/>
                </a:lnTo>
                <a:lnTo>
                  <a:pt x="0" y="222560"/>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1FFFF"/>
        </a:solidFill>
        <a:effectLst/>
      </p:bgPr>
    </p:bg>
    <p:spTree>
      <p:nvGrpSpPr>
        <p:cNvPr id="1" name=""/>
        <p:cNvGrpSpPr/>
        <p:nvPr/>
      </p:nvGrpSpPr>
      <p:grpSpPr>
        <a:xfrm>
          <a:off x="0" y="0"/>
          <a:ext cx="0" cy="0"/>
          <a:chOff x="0" y="0"/>
          <a:chExt cx="0" cy="0"/>
        </a:xfrm>
      </p:grpSpPr>
      <p:sp>
        <p:nvSpPr>
          <p:cNvPr id="2" name="Freeform 2"/>
          <p:cNvSpPr/>
          <p:nvPr/>
        </p:nvSpPr>
        <p:spPr>
          <a:xfrm rot="5400000" flipV="1">
            <a:off x="14900853" y="7200900"/>
            <a:ext cx="2659494" cy="4114800"/>
          </a:xfrm>
          <a:custGeom>
            <a:avLst/>
            <a:gdLst/>
            <a:ahLst/>
            <a:cxnLst/>
            <a:rect l="l" t="t" r="r" b="b"/>
            <a:pathLst>
              <a:path w="2659494" h="4114800">
                <a:moveTo>
                  <a:pt x="0" y="4114800"/>
                </a:moveTo>
                <a:lnTo>
                  <a:pt x="2659494" y="4114800"/>
                </a:lnTo>
                <a:lnTo>
                  <a:pt x="2659494" y="0"/>
                </a:lnTo>
                <a:lnTo>
                  <a:pt x="0" y="0"/>
                </a:lnTo>
                <a:lnTo>
                  <a:pt x="0" y="4114800"/>
                </a:lnTo>
                <a:close/>
              </a:path>
            </a:pathLst>
          </a:custGeom>
          <a:blipFill>
            <a:blip r:embed="rId3" cstate="print">
              <a:extLst>
                <a:ext uri="{96DAC541-7B7A-43D3-8B79-37D633B846F1}">
                  <asvg:svgBlip xmlns:asvg="http://schemas.microsoft.com/office/drawing/2016/SVG/main" xmlns="" r:embed="rId4"/>
                </a:ext>
              </a:extLst>
            </a:blip>
            <a:stretch>
              <a:fillRect/>
            </a:stretch>
          </a:blipFill>
        </p:spPr>
      </p:sp>
      <p:sp>
        <p:nvSpPr>
          <p:cNvPr id="3" name="TextBox 3"/>
          <p:cNvSpPr txBox="1"/>
          <p:nvPr/>
        </p:nvSpPr>
        <p:spPr>
          <a:xfrm>
            <a:off x="1981200" y="1042987"/>
            <a:ext cx="8256635" cy="1064009"/>
          </a:xfrm>
          <a:prstGeom prst="rect">
            <a:avLst/>
          </a:prstGeom>
        </p:spPr>
        <p:txBody>
          <a:bodyPr wrap="square" lIns="0" tIns="0" rIns="0" bIns="0" rtlCol="0" anchor="t">
            <a:spAutoFit/>
          </a:bodyPr>
          <a:lstStyle/>
          <a:p>
            <a:pPr>
              <a:lnSpc>
                <a:spcPts val="8959"/>
              </a:lnSpc>
            </a:pPr>
            <a:r>
              <a:rPr lang="en-GB" sz="6600" b="1">
                <a:solidFill>
                  <a:schemeClr val="accent1">
                    <a:lumMod val="75000"/>
                  </a:schemeClr>
                </a:solidFill>
                <a:latin typeface="Times New Roman" panose="02020603050405020304" pitchFamily="18" charset="0"/>
                <a:cs typeface="Times New Roman" panose="02020603050405020304" pitchFamily="18" charset="0"/>
              </a:rPr>
              <a:t>Practical Example</a:t>
            </a:r>
            <a:endParaRPr lang="en-US" sz="6600" b="1"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4" name="Freeform 4"/>
          <p:cNvSpPr/>
          <p:nvPr/>
        </p:nvSpPr>
        <p:spPr>
          <a:xfrm>
            <a:off x="16369059" y="1028700"/>
            <a:ext cx="890241" cy="222560"/>
          </a:xfrm>
          <a:custGeom>
            <a:avLst/>
            <a:gdLst/>
            <a:ahLst/>
            <a:cxnLst/>
            <a:rect l="l" t="t" r="r" b="b"/>
            <a:pathLst>
              <a:path w="890241" h="222560">
                <a:moveTo>
                  <a:pt x="0" y="0"/>
                </a:moveTo>
                <a:lnTo>
                  <a:pt x="890241" y="0"/>
                </a:lnTo>
                <a:lnTo>
                  <a:pt x="890241" y="222560"/>
                </a:lnTo>
                <a:lnTo>
                  <a:pt x="0" y="222560"/>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
        <p:nvSpPr>
          <p:cNvPr id="6" name="TextBox 5">
            <a:extLst>
              <a:ext uri="{FF2B5EF4-FFF2-40B4-BE49-F238E27FC236}">
                <a16:creationId xmlns:a16="http://schemas.microsoft.com/office/drawing/2014/main" xmlns="" id="{78DC5EC9-BEAA-54F5-ED35-72F63BF9BD2B}"/>
              </a:ext>
            </a:extLst>
          </p:cNvPr>
          <p:cNvSpPr txBox="1"/>
          <p:nvPr/>
        </p:nvSpPr>
        <p:spPr>
          <a:xfrm>
            <a:off x="457200" y="2651467"/>
            <a:ext cx="9144000" cy="6261971"/>
          </a:xfrm>
          <a:prstGeom prst="rect">
            <a:avLst/>
          </a:prstGeom>
          <a:noFill/>
        </p:spPr>
        <p:txBody>
          <a:bodyPr wrap="square">
            <a:spAutoFit/>
          </a:bodyPr>
          <a:lstStyle/>
          <a:p>
            <a:pPr marL="457200" marR="0" indent="-457200" algn="just">
              <a:lnSpc>
                <a:spcPct val="200000"/>
              </a:lnSpc>
              <a:spcAft>
                <a:spcPts val="800"/>
              </a:spcAft>
              <a:buFont typeface="Arial" panose="020B0604020202020204" pitchFamily="34" charset="0"/>
              <a:buChar char="•"/>
            </a:pPr>
            <a:r>
              <a:rPr lang="en-GB"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Hospital support of elderly patients (</a:t>
            </a:r>
            <a:r>
              <a:rPr lang="en-US" sz="3200" dirty="0">
                <a:solidFill>
                  <a:srgbClr val="0070C0"/>
                </a:solidFill>
                <a:latin typeface="Times New Roman" panose="02020603050405020304" pitchFamily="18" charset="0"/>
                <a:cs typeface="Times New Roman" panose="02020603050405020304" pitchFamily="18" charset="0"/>
              </a:rPr>
              <a:t>Sisk and Dubois, 2022).</a:t>
            </a:r>
            <a:endParaRPr lang="en-US"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gn="just">
              <a:lnSpc>
                <a:spcPct val="200000"/>
              </a:lnSpc>
              <a:spcAft>
                <a:spcPts val="800"/>
              </a:spcAft>
              <a:buFont typeface="Arial" panose="020B0604020202020204" pitchFamily="34" charset="0"/>
              <a:buChar char="•"/>
            </a:pPr>
            <a:r>
              <a:rPr lang="en-GB"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Clearly explaining the medication instructions.</a:t>
            </a:r>
            <a:endParaRPr lang="en-US"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gn="just">
              <a:lnSpc>
                <a:spcPct val="200000"/>
              </a:lnSpc>
              <a:spcAft>
                <a:spcPts val="800"/>
              </a:spcAft>
              <a:buFont typeface="Arial" panose="020B0604020202020204" pitchFamily="34" charset="0"/>
              <a:buChar char="•"/>
            </a:pPr>
            <a:r>
              <a:rPr lang="en-GB"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Listening attentively to patient issues.</a:t>
            </a:r>
            <a:endParaRPr lang="en-US"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gn="just">
              <a:lnSpc>
                <a:spcPct val="200000"/>
              </a:lnSpc>
              <a:spcAft>
                <a:spcPts val="800"/>
              </a:spcAft>
              <a:buFont typeface="Arial" panose="020B0604020202020204" pitchFamily="34" charset="0"/>
              <a:buChar char="•"/>
            </a:pPr>
            <a:r>
              <a:rPr lang="en-GB"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Communicating with nurses in healthcare.</a:t>
            </a:r>
            <a:endParaRPr lang="en-US"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gn="just">
              <a:lnSpc>
                <a:spcPct val="200000"/>
              </a:lnSpc>
              <a:spcAft>
                <a:spcPts val="800"/>
              </a:spcAft>
              <a:buFont typeface="Arial" panose="020B0604020202020204" pitchFamily="34" charset="0"/>
              <a:buChar char="•"/>
            </a:pPr>
            <a:r>
              <a:rPr lang="en-GB"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Offering emotional support/ consolation.</a:t>
            </a:r>
            <a:endParaRPr lang="en-US"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 name="Picture 9">
            <a:extLst>
              <a:ext uri="{FF2B5EF4-FFF2-40B4-BE49-F238E27FC236}">
                <a16:creationId xmlns:a16="http://schemas.microsoft.com/office/drawing/2014/main" xmlns="" id="{2FE1415C-56B4-B365-BDBC-F5A0024ED1B6}"/>
              </a:ext>
            </a:extLst>
          </p:cNvPr>
          <p:cNvPicPr>
            <a:picLocks noChangeAspect="1"/>
          </p:cNvPicPr>
          <p:nvPr/>
        </p:nvPicPr>
        <p:blipFill>
          <a:blip r:embed="rId7"/>
          <a:stretch>
            <a:fillRect/>
          </a:stretch>
        </p:blipFill>
        <p:spPr>
          <a:xfrm>
            <a:off x="9690753" y="2559266"/>
            <a:ext cx="8140047" cy="5168467"/>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1FFFF"/>
        </a:solidFill>
        <a:effectLst/>
      </p:bgPr>
    </p:bg>
    <p:spTree>
      <p:nvGrpSpPr>
        <p:cNvPr id="1" name=""/>
        <p:cNvGrpSpPr/>
        <p:nvPr/>
      </p:nvGrpSpPr>
      <p:grpSpPr>
        <a:xfrm>
          <a:off x="0" y="0"/>
          <a:ext cx="0" cy="0"/>
          <a:chOff x="0" y="0"/>
          <a:chExt cx="0" cy="0"/>
        </a:xfrm>
      </p:grpSpPr>
      <p:sp>
        <p:nvSpPr>
          <p:cNvPr id="2" name="Freeform 2"/>
          <p:cNvSpPr/>
          <p:nvPr/>
        </p:nvSpPr>
        <p:spPr>
          <a:xfrm rot="5400000" flipV="1">
            <a:off x="14900853" y="7200900"/>
            <a:ext cx="2659494" cy="4114800"/>
          </a:xfrm>
          <a:custGeom>
            <a:avLst/>
            <a:gdLst/>
            <a:ahLst/>
            <a:cxnLst/>
            <a:rect l="l" t="t" r="r" b="b"/>
            <a:pathLst>
              <a:path w="2659494" h="4114800">
                <a:moveTo>
                  <a:pt x="0" y="4114800"/>
                </a:moveTo>
                <a:lnTo>
                  <a:pt x="2659494" y="4114800"/>
                </a:lnTo>
                <a:lnTo>
                  <a:pt x="2659494" y="0"/>
                </a:lnTo>
                <a:lnTo>
                  <a:pt x="0" y="0"/>
                </a:lnTo>
                <a:lnTo>
                  <a:pt x="0" y="4114800"/>
                </a:lnTo>
                <a:close/>
              </a:path>
            </a:pathLst>
          </a:custGeom>
          <a:blipFill>
            <a:blip r:embed="rId3" cstate="print">
              <a:extLst>
                <a:ext uri="{96DAC541-7B7A-43D3-8B79-37D633B846F1}">
                  <asvg:svgBlip xmlns:asvg="http://schemas.microsoft.com/office/drawing/2016/SVG/main" xmlns="" r:embed="rId4"/>
                </a:ext>
              </a:extLst>
            </a:blip>
            <a:stretch>
              <a:fillRect/>
            </a:stretch>
          </a:blipFill>
        </p:spPr>
      </p:sp>
      <p:sp>
        <p:nvSpPr>
          <p:cNvPr id="3" name="TextBox 3"/>
          <p:cNvSpPr txBox="1"/>
          <p:nvPr/>
        </p:nvSpPr>
        <p:spPr>
          <a:xfrm>
            <a:off x="1371600" y="496695"/>
            <a:ext cx="14020800" cy="1064009"/>
          </a:xfrm>
          <a:prstGeom prst="rect">
            <a:avLst/>
          </a:prstGeom>
        </p:spPr>
        <p:txBody>
          <a:bodyPr wrap="square" lIns="0" tIns="0" rIns="0" bIns="0" rtlCol="0" anchor="t">
            <a:spAutoFit/>
          </a:bodyPr>
          <a:lstStyle/>
          <a:p>
            <a:pPr>
              <a:lnSpc>
                <a:spcPts val="8959"/>
              </a:lnSpc>
            </a:pPr>
            <a:r>
              <a:rPr lang="en-GB" sz="6600" b="1" dirty="0">
                <a:solidFill>
                  <a:schemeClr val="accent1">
                    <a:lumMod val="75000"/>
                  </a:schemeClr>
                </a:solidFill>
                <a:latin typeface="Times New Roman" panose="02020603050405020304" pitchFamily="18" charset="0"/>
                <a:cs typeface="Times New Roman" panose="02020603050405020304" pitchFamily="18" charset="0"/>
              </a:rPr>
              <a:t>Benefits of Good Communication</a:t>
            </a:r>
            <a:endParaRPr lang="en-US" sz="28700" b="1" dirty="0">
              <a:solidFill>
                <a:schemeClr val="accent1">
                  <a:lumMod val="75000"/>
                </a:schemeClr>
              </a:solidFill>
              <a:latin typeface="Times New Roman" panose="02020603050405020304" pitchFamily="18" charset="0"/>
              <a:ea typeface="Poppins Bold"/>
              <a:cs typeface="Times New Roman" panose="02020603050405020304" pitchFamily="18" charset="0"/>
              <a:sym typeface="Poppins Bold"/>
            </a:endParaRPr>
          </a:p>
        </p:txBody>
      </p:sp>
      <p:sp>
        <p:nvSpPr>
          <p:cNvPr id="4" name="Freeform 4"/>
          <p:cNvSpPr/>
          <p:nvPr/>
        </p:nvSpPr>
        <p:spPr>
          <a:xfrm>
            <a:off x="16369059" y="1028700"/>
            <a:ext cx="890241" cy="222560"/>
          </a:xfrm>
          <a:custGeom>
            <a:avLst/>
            <a:gdLst/>
            <a:ahLst/>
            <a:cxnLst/>
            <a:rect l="l" t="t" r="r" b="b"/>
            <a:pathLst>
              <a:path w="890241" h="222560">
                <a:moveTo>
                  <a:pt x="0" y="0"/>
                </a:moveTo>
                <a:lnTo>
                  <a:pt x="890241" y="0"/>
                </a:lnTo>
                <a:lnTo>
                  <a:pt x="890241" y="222560"/>
                </a:lnTo>
                <a:lnTo>
                  <a:pt x="0" y="222560"/>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
        <p:nvSpPr>
          <p:cNvPr id="6" name="TextBox 5">
            <a:extLst>
              <a:ext uri="{FF2B5EF4-FFF2-40B4-BE49-F238E27FC236}">
                <a16:creationId xmlns:a16="http://schemas.microsoft.com/office/drawing/2014/main" xmlns="" id="{C7422B8D-5072-E49E-AB61-70B28C26F534}"/>
              </a:ext>
            </a:extLst>
          </p:cNvPr>
          <p:cNvSpPr txBox="1"/>
          <p:nvPr/>
        </p:nvSpPr>
        <p:spPr>
          <a:xfrm>
            <a:off x="395890" y="3162300"/>
            <a:ext cx="9144000" cy="6261971"/>
          </a:xfrm>
          <a:prstGeom prst="rect">
            <a:avLst/>
          </a:prstGeom>
          <a:noFill/>
        </p:spPr>
        <p:txBody>
          <a:bodyPr wrap="square">
            <a:spAutoFit/>
          </a:bodyPr>
          <a:lstStyle/>
          <a:p>
            <a:pPr marL="457200" marR="0" indent="-457200" algn="just">
              <a:lnSpc>
                <a:spcPct val="200000"/>
              </a:lnSpc>
              <a:spcAft>
                <a:spcPts val="800"/>
              </a:spcAft>
              <a:buFont typeface="Arial" panose="020B0604020202020204" pitchFamily="34" charset="0"/>
              <a:buChar char="•"/>
            </a:pPr>
            <a:r>
              <a:rPr lang="en-GB"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Enhancing the collaboration of the healthcare personnel (</a:t>
            </a:r>
            <a:r>
              <a:rPr lang="en-US" sz="3200" dirty="0">
                <a:solidFill>
                  <a:srgbClr val="0070C0"/>
                </a:solidFill>
                <a:latin typeface="Times New Roman" panose="02020603050405020304" pitchFamily="18" charset="0"/>
                <a:cs typeface="Times New Roman" panose="02020603050405020304" pitchFamily="18" charset="0"/>
              </a:rPr>
              <a:t>Sarella and Mangam, 2024).</a:t>
            </a:r>
            <a:endParaRPr lang="en-US"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gn="just">
              <a:lnSpc>
                <a:spcPct val="200000"/>
              </a:lnSpc>
              <a:spcAft>
                <a:spcPts val="800"/>
              </a:spcAft>
              <a:buFont typeface="Arial" panose="020B0604020202020204" pitchFamily="34" charset="0"/>
              <a:buChar char="•"/>
            </a:pPr>
            <a:r>
              <a:rPr lang="en-GB"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Raising the level of patient satisfaction.</a:t>
            </a:r>
            <a:endParaRPr lang="en-US"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gn="just">
              <a:lnSpc>
                <a:spcPct val="200000"/>
              </a:lnSpc>
              <a:spcAft>
                <a:spcPts val="800"/>
              </a:spcAft>
              <a:buFont typeface="Arial" panose="020B0604020202020204" pitchFamily="34" charset="0"/>
              <a:buChar char="•"/>
            </a:pPr>
            <a:r>
              <a:rPr lang="en-GB"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Avoiding misunderstandings in healthcare facilities.</a:t>
            </a:r>
            <a:endParaRPr lang="en-US"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gn="just">
              <a:lnSpc>
                <a:spcPct val="200000"/>
              </a:lnSpc>
              <a:spcAft>
                <a:spcPts val="800"/>
              </a:spcAft>
              <a:buFont typeface="Arial" panose="020B0604020202020204" pitchFamily="34" charset="0"/>
              <a:buChar char="•"/>
            </a:pPr>
            <a:r>
              <a:rPr lang="en-GB"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Enhancing the trust in medical practitioners.</a:t>
            </a:r>
            <a:endParaRPr lang="en-US"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gn="just">
              <a:lnSpc>
                <a:spcPct val="200000"/>
              </a:lnSpc>
              <a:spcAft>
                <a:spcPts val="800"/>
              </a:spcAft>
              <a:buFont typeface="Arial" panose="020B0604020202020204" pitchFamily="34" charset="0"/>
              <a:buChar char="•"/>
            </a:pPr>
            <a:r>
              <a:rPr lang="en-GB"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Increasing the quality of care and patient outcomes.</a:t>
            </a:r>
            <a:endParaRPr lang="en-US"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xmlns="" id="{1FB9823E-9B07-E33F-C7F1-43679A07AEAD}"/>
              </a:ext>
            </a:extLst>
          </p:cNvPr>
          <p:cNvPicPr>
            <a:picLocks noChangeAspect="1"/>
          </p:cNvPicPr>
          <p:nvPr/>
        </p:nvPicPr>
        <p:blipFill>
          <a:blip r:embed="rId7"/>
          <a:stretch>
            <a:fillRect/>
          </a:stretch>
        </p:blipFill>
        <p:spPr>
          <a:xfrm>
            <a:off x="10223277" y="1644538"/>
            <a:ext cx="6997923" cy="6997923"/>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1FFFF"/>
        </a:solidFill>
        <a:effectLst/>
      </p:bgPr>
    </p:bg>
    <p:spTree>
      <p:nvGrpSpPr>
        <p:cNvPr id="1" name=""/>
        <p:cNvGrpSpPr/>
        <p:nvPr/>
      </p:nvGrpSpPr>
      <p:grpSpPr>
        <a:xfrm>
          <a:off x="0" y="0"/>
          <a:ext cx="0" cy="0"/>
          <a:chOff x="0" y="0"/>
          <a:chExt cx="0" cy="0"/>
        </a:xfrm>
      </p:grpSpPr>
      <p:sp>
        <p:nvSpPr>
          <p:cNvPr id="2" name="Freeform 2"/>
          <p:cNvSpPr/>
          <p:nvPr/>
        </p:nvSpPr>
        <p:spPr>
          <a:xfrm rot="5400000" flipV="1">
            <a:off x="14900853" y="7200900"/>
            <a:ext cx="2659494" cy="4114800"/>
          </a:xfrm>
          <a:custGeom>
            <a:avLst/>
            <a:gdLst/>
            <a:ahLst/>
            <a:cxnLst/>
            <a:rect l="l" t="t" r="r" b="b"/>
            <a:pathLst>
              <a:path w="2659494" h="4114800">
                <a:moveTo>
                  <a:pt x="0" y="4114800"/>
                </a:moveTo>
                <a:lnTo>
                  <a:pt x="2659494" y="4114800"/>
                </a:lnTo>
                <a:lnTo>
                  <a:pt x="2659494" y="0"/>
                </a:lnTo>
                <a:lnTo>
                  <a:pt x="0" y="0"/>
                </a:lnTo>
                <a:lnTo>
                  <a:pt x="0" y="4114800"/>
                </a:lnTo>
                <a:close/>
              </a:path>
            </a:pathLst>
          </a:custGeom>
          <a:blipFill>
            <a:blip r:embed="rId3" cstate="print">
              <a:extLst>
                <a:ext uri="{96DAC541-7B7A-43D3-8B79-37D633B846F1}">
                  <asvg:svgBlip xmlns:asvg="http://schemas.microsoft.com/office/drawing/2016/SVG/main" xmlns="" r:embed="rId4"/>
                </a:ext>
              </a:extLst>
            </a:blip>
            <a:stretch>
              <a:fillRect/>
            </a:stretch>
          </a:blipFill>
        </p:spPr>
      </p:sp>
      <p:sp>
        <p:nvSpPr>
          <p:cNvPr id="3" name="TextBox 3"/>
          <p:cNvSpPr txBox="1"/>
          <p:nvPr/>
        </p:nvSpPr>
        <p:spPr>
          <a:xfrm>
            <a:off x="2652110" y="703578"/>
            <a:ext cx="4282090" cy="1095364"/>
          </a:xfrm>
          <a:prstGeom prst="rect">
            <a:avLst/>
          </a:prstGeom>
        </p:spPr>
        <p:txBody>
          <a:bodyPr wrap="square" lIns="0" tIns="0" rIns="0" bIns="0" rtlCol="0" anchor="t">
            <a:spAutoFit/>
          </a:bodyPr>
          <a:lstStyle/>
          <a:p>
            <a:pPr algn="l">
              <a:lnSpc>
                <a:spcPts val="8959"/>
              </a:lnSpc>
            </a:pPr>
            <a:r>
              <a:rPr lang="en-US" sz="6600" b="1" dirty="0">
                <a:solidFill>
                  <a:schemeClr val="accent1">
                    <a:lumMod val="75000"/>
                  </a:schemeClr>
                </a:solidFill>
                <a:latin typeface="Times New Roman" panose="02020603050405020304" pitchFamily="18" charset="0"/>
                <a:ea typeface="Poppins Bold"/>
                <a:cs typeface="Times New Roman" panose="02020603050405020304" pitchFamily="18" charset="0"/>
                <a:sym typeface="Poppins Bold"/>
              </a:rPr>
              <a:t>Conclusion</a:t>
            </a:r>
          </a:p>
        </p:txBody>
      </p:sp>
      <p:sp>
        <p:nvSpPr>
          <p:cNvPr id="4" name="Freeform 4"/>
          <p:cNvSpPr/>
          <p:nvPr/>
        </p:nvSpPr>
        <p:spPr>
          <a:xfrm>
            <a:off x="16369059" y="1028700"/>
            <a:ext cx="890241" cy="222560"/>
          </a:xfrm>
          <a:custGeom>
            <a:avLst/>
            <a:gdLst/>
            <a:ahLst/>
            <a:cxnLst/>
            <a:rect l="l" t="t" r="r" b="b"/>
            <a:pathLst>
              <a:path w="890241" h="222560">
                <a:moveTo>
                  <a:pt x="0" y="0"/>
                </a:moveTo>
                <a:lnTo>
                  <a:pt x="890241" y="0"/>
                </a:lnTo>
                <a:lnTo>
                  <a:pt x="890241" y="222560"/>
                </a:lnTo>
                <a:lnTo>
                  <a:pt x="0" y="222560"/>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
        <p:nvSpPr>
          <p:cNvPr id="6" name="TextBox 5">
            <a:extLst>
              <a:ext uri="{FF2B5EF4-FFF2-40B4-BE49-F238E27FC236}">
                <a16:creationId xmlns:a16="http://schemas.microsoft.com/office/drawing/2014/main" xmlns="" id="{DD25EEE4-8CA7-2DE0-5CA7-C7189A9BB502}"/>
              </a:ext>
            </a:extLst>
          </p:cNvPr>
          <p:cNvSpPr txBox="1"/>
          <p:nvPr/>
        </p:nvSpPr>
        <p:spPr>
          <a:xfrm>
            <a:off x="685800" y="2781300"/>
            <a:ext cx="9144000" cy="6261971"/>
          </a:xfrm>
          <a:prstGeom prst="rect">
            <a:avLst/>
          </a:prstGeom>
          <a:noFill/>
        </p:spPr>
        <p:txBody>
          <a:bodyPr wrap="square">
            <a:spAutoFit/>
          </a:bodyPr>
          <a:lstStyle/>
          <a:p>
            <a:pPr marL="457200" marR="0" indent="-457200" algn="just">
              <a:lnSpc>
                <a:spcPct val="200000"/>
              </a:lnSpc>
              <a:spcAft>
                <a:spcPts val="800"/>
              </a:spcAft>
              <a:buFont typeface="Arial" panose="020B0604020202020204" pitchFamily="34" charset="0"/>
              <a:buChar char="•"/>
            </a:pPr>
            <a:r>
              <a:rPr lang="en-GB"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Professional healthcare practice is facilitated by communication.</a:t>
            </a:r>
            <a:endParaRPr lang="en-US"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gn="just">
              <a:lnSpc>
                <a:spcPct val="200000"/>
              </a:lnSpc>
              <a:spcAft>
                <a:spcPts val="800"/>
              </a:spcAft>
              <a:buFont typeface="Arial" panose="020B0604020202020204" pitchFamily="34" charset="0"/>
              <a:buChar char="•"/>
            </a:pPr>
            <a:r>
              <a:rPr lang="en-GB"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Critical to patient-centred healthcare services.</a:t>
            </a:r>
            <a:endParaRPr lang="en-US"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gn="just">
              <a:lnSpc>
                <a:spcPct val="200000"/>
              </a:lnSpc>
              <a:spcAft>
                <a:spcPts val="800"/>
              </a:spcAft>
              <a:buFont typeface="Arial" panose="020B0604020202020204" pitchFamily="34" charset="0"/>
              <a:buChar char="•"/>
            </a:pPr>
            <a:r>
              <a:rPr lang="en-GB"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Developing trust and patient understanding.</a:t>
            </a:r>
            <a:endParaRPr lang="en-US"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gn="just">
              <a:lnSpc>
                <a:spcPct val="200000"/>
              </a:lnSpc>
              <a:spcAft>
                <a:spcPts val="800"/>
              </a:spcAft>
              <a:buFont typeface="Arial" panose="020B0604020202020204" pitchFamily="34" charset="0"/>
              <a:buChar char="•"/>
            </a:pPr>
            <a:r>
              <a:rPr lang="en-GB"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Improving quality healthcare service delivery</a:t>
            </a:r>
            <a:endParaRPr lang="en-US"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gn="just">
              <a:lnSpc>
                <a:spcPct val="200000"/>
              </a:lnSpc>
              <a:spcAft>
                <a:spcPts val="800"/>
              </a:spcAft>
              <a:buFont typeface="Arial" panose="020B0604020202020204" pitchFamily="34" charset="0"/>
              <a:buChar char="•"/>
            </a:pPr>
            <a:r>
              <a:rPr lang="en-GB"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Important lifelong professional healthcare skill</a:t>
            </a:r>
            <a:endParaRPr lang="en-US" sz="32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xmlns="" id="{5E8F8C39-137E-6D2D-7B18-62871F3F3F8C}"/>
              </a:ext>
            </a:extLst>
          </p:cNvPr>
          <p:cNvPicPr>
            <a:picLocks noChangeAspect="1"/>
          </p:cNvPicPr>
          <p:nvPr/>
        </p:nvPicPr>
        <p:blipFill>
          <a:blip r:embed="rId7"/>
          <a:stretch>
            <a:fillRect/>
          </a:stretch>
        </p:blipFill>
        <p:spPr>
          <a:xfrm>
            <a:off x="10134600" y="3086100"/>
            <a:ext cx="7411900" cy="51054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1FFFF"/>
        </a:solidFill>
        <a:effectLst/>
      </p:bgPr>
    </p:bg>
    <p:spTree>
      <p:nvGrpSpPr>
        <p:cNvPr id="1" name=""/>
        <p:cNvGrpSpPr/>
        <p:nvPr/>
      </p:nvGrpSpPr>
      <p:grpSpPr>
        <a:xfrm>
          <a:off x="0" y="0"/>
          <a:ext cx="0" cy="0"/>
          <a:chOff x="0" y="0"/>
          <a:chExt cx="0" cy="0"/>
        </a:xfrm>
      </p:grpSpPr>
      <p:sp>
        <p:nvSpPr>
          <p:cNvPr id="2" name="Freeform 2"/>
          <p:cNvSpPr/>
          <p:nvPr/>
        </p:nvSpPr>
        <p:spPr>
          <a:xfrm rot="5400000" flipV="1">
            <a:off x="14900853" y="7200900"/>
            <a:ext cx="2659494" cy="4114800"/>
          </a:xfrm>
          <a:custGeom>
            <a:avLst/>
            <a:gdLst/>
            <a:ahLst/>
            <a:cxnLst/>
            <a:rect l="l" t="t" r="r" b="b"/>
            <a:pathLst>
              <a:path w="2659494" h="4114800">
                <a:moveTo>
                  <a:pt x="0" y="4114800"/>
                </a:moveTo>
                <a:lnTo>
                  <a:pt x="2659494" y="4114800"/>
                </a:lnTo>
                <a:lnTo>
                  <a:pt x="2659494" y="0"/>
                </a:lnTo>
                <a:lnTo>
                  <a:pt x="0" y="0"/>
                </a:lnTo>
                <a:lnTo>
                  <a:pt x="0" y="4114800"/>
                </a:lnTo>
                <a:close/>
              </a:path>
            </a:pathLst>
          </a:custGeom>
          <a:blipFill>
            <a:blip r:embed="rId2" cstate="print">
              <a:extLst>
                <a:ext uri="{96DAC541-7B7A-43D3-8B79-37D633B846F1}">
                  <asvg:svgBlip xmlns:asvg="http://schemas.microsoft.com/office/drawing/2016/SVG/main" xmlns="" r:embed="rId3"/>
                </a:ext>
              </a:extLst>
            </a:blip>
            <a:stretch>
              <a:fillRect/>
            </a:stretch>
          </a:blipFill>
        </p:spPr>
      </p:sp>
      <p:sp>
        <p:nvSpPr>
          <p:cNvPr id="3" name="TextBox 3"/>
          <p:cNvSpPr txBox="1"/>
          <p:nvPr/>
        </p:nvSpPr>
        <p:spPr>
          <a:xfrm>
            <a:off x="6858000" y="-33338"/>
            <a:ext cx="4191000" cy="1095364"/>
          </a:xfrm>
          <a:prstGeom prst="rect">
            <a:avLst/>
          </a:prstGeom>
        </p:spPr>
        <p:txBody>
          <a:bodyPr wrap="square" lIns="0" tIns="0" rIns="0" bIns="0" rtlCol="0" anchor="t">
            <a:spAutoFit/>
          </a:bodyPr>
          <a:lstStyle/>
          <a:p>
            <a:pPr algn="l">
              <a:lnSpc>
                <a:spcPts val="8959"/>
              </a:lnSpc>
            </a:pPr>
            <a:r>
              <a:rPr lang="en-US" sz="6600" b="1" dirty="0">
                <a:solidFill>
                  <a:schemeClr val="accent1">
                    <a:lumMod val="75000"/>
                  </a:schemeClr>
                </a:solidFill>
                <a:latin typeface="Times New Roman" panose="02020603050405020304" pitchFamily="18" charset="0"/>
                <a:ea typeface="Poppins Bold"/>
                <a:cs typeface="Times New Roman" panose="02020603050405020304" pitchFamily="18" charset="0"/>
                <a:sym typeface="Poppins Bold"/>
              </a:rPr>
              <a:t>References</a:t>
            </a:r>
          </a:p>
        </p:txBody>
      </p:sp>
      <p:sp>
        <p:nvSpPr>
          <p:cNvPr id="4" name="Freeform 4"/>
          <p:cNvSpPr/>
          <p:nvPr/>
        </p:nvSpPr>
        <p:spPr>
          <a:xfrm>
            <a:off x="16369059" y="1028700"/>
            <a:ext cx="890241" cy="222560"/>
          </a:xfrm>
          <a:custGeom>
            <a:avLst/>
            <a:gdLst/>
            <a:ahLst/>
            <a:cxnLst/>
            <a:rect l="l" t="t" r="r" b="b"/>
            <a:pathLst>
              <a:path w="890241" h="222560">
                <a:moveTo>
                  <a:pt x="0" y="0"/>
                </a:moveTo>
                <a:lnTo>
                  <a:pt x="890241" y="0"/>
                </a:lnTo>
                <a:lnTo>
                  <a:pt x="890241" y="222560"/>
                </a:lnTo>
                <a:lnTo>
                  <a:pt x="0" y="222560"/>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sp>
      <p:sp>
        <p:nvSpPr>
          <p:cNvPr id="5" name="TextBox 4">
            <a:extLst>
              <a:ext uri="{FF2B5EF4-FFF2-40B4-BE49-F238E27FC236}">
                <a16:creationId xmlns:a16="http://schemas.microsoft.com/office/drawing/2014/main" xmlns="" id="{5FAFDC1B-D0AA-DE83-CA6B-BCED50EA0D3D}"/>
              </a:ext>
            </a:extLst>
          </p:cNvPr>
          <p:cNvSpPr txBox="1"/>
          <p:nvPr/>
        </p:nvSpPr>
        <p:spPr>
          <a:xfrm>
            <a:off x="0" y="1339540"/>
            <a:ext cx="18288000" cy="8956298"/>
          </a:xfrm>
          <a:prstGeom prst="rect">
            <a:avLst/>
          </a:prstGeom>
          <a:noFill/>
        </p:spPr>
        <p:txBody>
          <a:bodyPr wrap="square" rtlCol="0">
            <a:spAutoFit/>
          </a:bodyPr>
          <a:lstStyle/>
          <a:p>
            <a:pPr marL="457200" indent="-457200">
              <a:buFont typeface="Arial" panose="020B0604020202020204" pitchFamily="34" charset="0"/>
              <a:buChar char="•"/>
            </a:pPr>
            <a:r>
              <a:rPr lang="en-US" sz="3200" dirty="0" err="1">
                <a:solidFill>
                  <a:srgbClr val="0070C0"/>
                </a:solidFill>
                <a:latin typeface="Times New Roman" panose="02020603050405020304" pitchFamily="18" charset="0"/>
                <a:cs typeface="Times New Roman" panose="02020603050405020304" pitchFamily="18" charset="0"/>
              </a:rPr>
              <a:t>Jenstad</a:t>
            </a:r>
            <a:r>
              <a:rPr lang="en-US" sz="3200" dirty="0">
                <a:solidFill>
                  <a:srgbClr val="0070C0"/>
                </a:solidFill>
                <a:latin typeface="Times New Roman" panose="02020603050405020304" pitchFamily="18" charset="0"/>
                <a:cs typeface="Times New Roman" panose="02020603050405020304" pitchFamily="18" charset="0"/>
              </a:rPr>
              <a:t>, L.M., Howe, T., Breau, G., Abel, J., Colozzo, P., Halas, G., Mason, G., Rieger, C., Simon, L. and Strachan, S. (2024) Communication between healthcare providers and communicatively-vulnerable patients with associated health outcomes: A scoping review of knowledge syntheses. Patient education and counseling, 119, p.108040. </a:t>
            </a:r>
            <a:r>
              <a:rPr lang="en-US" sz="3200" dirty="0">
                <a:solidFill>
                  <a:srgbClr val="0070C0"/>
                </a:solidFill>
                <a:latin typeface="Times New Roman" panose="02020603050405020304" pitchFamily="18" charset="0"/>
                <a:cs typeface="Times New Roman" panose="02020603050405020304" pitchFamily="18" charset="0"/>
                <a:hlinkClick r:id="rId6"/>
              </a:rPr>
              <a:t>https://doi.org/10.1016/j.pec.2023.108040</a:t>
            </a:r>
            <a:endParaRPr lang="en-US" sz="3200" dirty="0">
              <a:solidFill>
                <a:srgbClr val="0070C0"/>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3200" dirty="0">
                <a:solidFill>
                  <a:srgbClr val="0070C0"/>
                </a:solidFill>
                <a:latin typeface="Times New Roman" panose="02020603050405020304" pitchFamily="18" charset="0"/>
                <a:cs typeface="Times New Roman" panose="02020603050405020304" pitchFamily="18" charset="0"/>
              </a:rPr>
              <a:t>Primeau, C., Chau, M., Turner, M.R. and Paterson, C. (2024) August. Patient experiences of patient–clinician communication among cancer multidisciplinary healthcare professionals during “breaking bad news”: A qualitative systematic review. In Seminars in Oncology Nursing (Vol. 40, No. 4, p. 151680). WB Saunders. </a:t>
            </a:r>
            <a:r>
              <a:rPr lang="en-US" sz="3200" dirty="0">
                <a:solidFill>
                  <a:srgbClr val="0070C0"/>
                </a:solidFill>
                <a:latin typeface="Times New Roman" panose="02020603050405020304" pitchFamily="18" charset="0"/>
                <a:cs typeface="Times New Roman" panose="02020603050405020304" pitchFamily="18" charset="0"/>
                <a:hlinkClick r:id="rId7"/>
              </a:rPr>
              <a:t>https://doi.org/10.1016/j.soncn.2024.151680</a:t>
            </a:r>
            <a:endParaRPr lang="en-US" sz="3200" dirty="0">
              <a:solidFill>
                <a:srgbClr val="0070C0"/>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3200" dirty="0">
                <a:solidFill>
                  <a:srgbClr val="0070C0"/>
                </a:solidFill>
                <a:latin typeface="Times New Roman" panose="02020603050405020304" pitchFamily="18" charset="0"/>
                <a:cs typeface="Times New Roman" panose="02020603050405020304" pitchFamily="18" charset="0"/>
              </a:rPr>
              <a:t>Sarella, P.N.K. and Mangam, V.T. (2024) AI-driven natural language processing in healthcare: transforming patient-provider communication. Indian Journal of Pharmacy Practice, 17(1), pp.21-26. </a:t>
            </a:r>
            <a:r>
              <a:rPr lang="en-US" sz="3200" dirty="0">
                <a:solidFill>
                  <a:srgbClr val="0070C0"/>
                </a:solidFill>
                <a:latin typeface="Times New Roman" panose="02020603050405020304" pitchFamily="18" charset="0"/>
                <a:cs typeface="Times New Roman" panose="02020603050405020304" pitchFamily="18" charset="0"/>
                <a:hlinkClick r:id="rId8"/>
              </a:rPr>
              <a:t>https://www.ijopp.org/</a:t>
            </a:r>
            <a:endParaRPr lang="en-US" sz="3200" dirty="0">
              <a:solidFill>
                <a:srgbClr val="0070C0"/>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3200" dirty="0">
                <a:solidFill>
                  <a:srgbClr val="0070C0"/>
                </a:solidFill>
                <a:latin typeface="Times New Roman" panose="02020603050405020304" pitchFamily="18" charset="0"/>
                <a:cs typeface="Times New Roman" panose="02020603050405020304" pitchFamily="18" charset="0"/>
              </a:rPr>
              <a:t>Sisk, B. and Dubois, J.M. (2022) The </a:t>
            </a:r>
            <a:r>
              <a:rPr lang="en-US" sz="3200" dirty="0" err="1">
                <a:solidFill>
                  <a:srgbClr val="0070C0"/>
                </a:solidFill>
                <a:latin typeface="Times New Roman" panose="02020603050405020304" pitchFamily="18" charset="0"/>
                <a:cs typeface="Times New Roman" panose="02020603050405020304" pitchFamily="18" charset="0"/>
              </a:rPr>
              <a:t>microethics</a:t>
            </a:r>
            <a:r>
              <a:rPr lang="en-US" sz="3200" dirty="0">
                <a:solidFill>
                  <a:srgbClr val="0070C0"/>
                </a:solidFill>
                <a:latin typeface="Times New Roman" panose="02020603050405020304" pitchFamily="18" charset="0"/>
                <a:cs typeface="Times New Roman" panose="02020603050405020304" pitchFamily="18" charset="0"/>
              </a:rPr>
              <a:t> of communication in health care: a new framework for the fast thinking of everyday clinical encounters. Hastings Center Report, 52(4), pp.34-43. </a:t>
            </a:r>
            <a:r>
              <a:rPr lang="en-US" sz="3200" dirty="0">
                <a:solidFill>
                  <a:srgbClr val="0070C0"/>
                </a:solidFill>
                <a:latin typeface="Times New Roman" panose="02020603050405020304" pitchFamily="18" charset="0"/>
                <a:cs typeface="Times New Roman" panose="02020603050405020304" pitchFamily="18" charset="0"/>
                <a:hlinkClick r:id="rId9"/>
              </a:rPr>
              <a:t>https://doi.org/10.1002/hast.1407</a:t>
            </a:r>
            <a:endParaRPr lang="en-US" sz="3200" dirty="0">
              <a:solidFill>
                <a:srgbClr val="0070C0"/>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3200" dirty="0">
                <a:solidFill>
                  <a:srgbClr val="0070C0"/>
                </a:solidFill>
                <a:latin typeface="Times New Roman" panose="02020603050405020304" pitchFamily="18" charset="0"/>
                <a:cs typeface="Times New Roman" panose="02020603050405020304" pitchFamily="18" charset="0"/>
              </a:rPr>
              <a:t>Yang, Z., Xu, X., Yao, B., Rogers, E., Zhang, S., </a:t>
            </a:r>
            <a:r>
              <a:rPr lang="en-US" sz="3200" dirty="0" err="1">
                <a:solidFill>
                  <a:srgbClr val="0070C0"/>
                </a:solidFill>
                <a:latin typeface="Times New Roman" panose="02020603050405020304" pitchFamily="18" charset="0"/>
                <a:cs typeface="Times New Roman" panose="02020603050405020304" pitchFamily="18" charset="0"/>
              </a:rPr>
              <a:t>Intille</a:t>
            </a:r>
            <a:r>
              <a:rPr lang="en-US" sz="3200" dirty="0">
                <a:solidFill>
                  <a:srgbClr val="0070C0"/>
                </a:solidFill>
                <a:latin typeface="Times New Roman" panose="02020603050405020304" pitchFamily="18" charset="0"/>
                <a:cs typeface="Times New Roman" panose="02020603050405020304" pitchFamily="18" charset="0"/>
              </a:rPr>
              <a:t>, S., Shara, N., Gao, G.G. and Wang, D. (2024) Talk2care: An </a:t>
            </a:r>
            <a:r>
              <a:rPr lang="en-US" sz="3200" dirty="0" err="1">
                <a:solidFill>
                  <a:srgbClr val="0070C0"/>
                </a:solidFill>
                <a:latin typeface="Times New Roman" panose="02020603050405020304" pitchFamily="18" charset="0"/>
                <a:cs typeface="Times New Roman" panose="02020603050405020304" pitchFamily="18" charset="0"/>
              </a:rPr>
              <a:t>llm</a:t>
            </a:r>
            <a:r>
              <a:rPr lang="en-US" sz="3200" dirty="0">
                <a:solidFill>
                  <a:srgbClr val="0070C0"/>
                </a:solidFill>
                <a:latin typeface="Times New Roman" panose="02020603050405020304" pitchFamily="18" charset="0"/>
                <a:cs typeface="Times New Roman" panose="02020603050405020304" pitchFamily="18" charset="0"/>
              </a:rPr>
              <a:t>-based voice assistant for communication between healthcare providers and older adults. Proceedings of the ACM on Interactive, Mobile, Wearable and Ubiquitous Technologies, 8(2), pp.1-35. </a:t>
            </a:r>
            <a:r>
              <a:rPr lang="en-US" sz="3200" dirty="0">
                <a:solidFill>
                  <a:srgbClr val="0070C0"/>
                </a:solidFill>
                <a:latin typeface="Times New Roman" panose="02020603050405020304" pitchFamily="18" charset="0"/>
                <a:cs typeface="Times New Roman" panose="02020603050405020304" pitchFamily="18" charset="0"/>
                <a:hlinkClick r:id="rId10"/>
              </a:rPr>
              <a:t>https://doi.org/10.1145/3659625</a:t>
            </a:r>
            <a:endParaRPr lang="en-US" sz="3200" dirty="0">
              <a:solidFill>
                <a:srgbClr val="0070C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1FFFF"/>
        </a:solidFill>
        <a:effectLst/>
      </p:bgPr>
    </p:bg>
    <p:spTree>
      <p:nvGrpSpPr>
        <p:cNvPr id="1" name=""/>
        <p:cNvGrpSpPr/>
        <p:nvPr/>
      </p:nvGrpSpPr>
      <p:grpSpPr>
        <a:xfrm>
          <a:off x="0" y="0"/>
          <a:ext cx="0" cy="0"/>
          <a:chOff x="0" y="0"/>
          <a:chExt cx="0" cy="0"/>
        </a:xfrm>
      </p:grpSpPr>
      <p:sp>
        <p:nvSpPr>
          <p:cNvPr id="2" name="Freeform 2"/>
          <p:cNvSpPr/>
          <p:nvPr/>
        </p:nvSpPr>
        <p:spPr>
          <a:xfrm>
            <a:off x="15770833" y="8173616"/>
            <a:ext cx="919534" cy="919534"/>
          </a:xfrm>
          <a:custGeom>
            <a:avLst/>
            <a:gdLst/>
            <a:ahLst/>
            <a:cxnLst/>
            <a:rect l="l" t="t" r="r" b="b"/>
            <a:pathLst>
              <a:path w="919534" h="919534">
                <a:moveTo>
                  <a:pt x="0" y="0"/>
                </a:moveTo>
                <a:lnTo>
                  <a:pt x="919534" y="0"/>
                </a:lnTo>
                <a:lnTo>
                  <a:pt x="919534" y="919534"/>
                </a:lnTo>
                <a:lnTo>
                  <a:pt x="0" y="919534"/>
                </a:lnTo>
                <a:lnTo>
                  <a:pt x="0" y="0"/>
                </a:lnTo>
                <a:close/>
              </a:path>
            </a:pathLst>
          </a:custGeom>
          <a:blipFill>
            <a:blip r:embed="rId2" cstate="print">
              <a:extLst>
                <a:ext uri="{96DAC541-7B7A-43D3-8B79-37D633B846F1}">
                  <asvg:svgBlip xmlns:asvg="http://schemas.microsoft.com/office/drawing/2016/SVG/main" xmlns="" r:embed="rId3"/>
                </a:ext>
              </a:extLst>
            </a:blip>
            <a:stretch>
              <a:fillRect/>
            </a:stretch>
          </a:blipFill>
        </p:spPr>
      </p:sp>
      <p:sp>
        <p:nvSpPr>
          <p:cNvPr id="3" name="Freeform 3"/>
          <p:cNvSpPr/>
          <p:nvPr/>
        </p:nvSpPr>
        <p:spPr>
          <a:xfrm>
            <a:off x="-1196927" y="3751657"/>
            <a:ext cx="2225627" cy="2225627"/>
          </a:xfrm>
          <a:custGeom>
            <a:avLst/>
            <a:gdLst/>
            <a:ahLst/>
            <a:cxnLst/>
            <a:rect l="l" t="t" r="r" b="b"/>
            <a:pathLst>
              <a:path w="2225627" h="2225627">
                <a:moveTo>
                  <a:pt x="0" y="0"/>
                </a:moveTo>
                <a:lnTo>
                  <a:pt x="2225627" y="0"/>
                </a:lnTo>
                <a:lnTo>
                  <a:pt x="2225627" y="2225627"/>
                </a:lnTo>
                <a:lnTo>
                  <a:pt x="0" y="2225627"/>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sp>
      <p:sp>
        <p:nvSpPr>
          <p:cNvPr id="4" name="Freeform 4"/>
          <p:cNvSpPr/>
          <p:nvPr/>
        </p:nvSpPr>
        <p:spPr>
          <a:xfrm rot="5400000" flipV="1">
            <a:off x="14900853" y="7200900"/>
            <a:ext cx="2659494" cy="4114800"/>
          </a:xfrm>
          <a:custGeom>
            <a:avLst/>
            <a:gdLst/>
            <a:ahLst/>
            <a:cxnLst/>
            <a:rect l="l" t="t" r="r" b="b"/>
            <a:pathLst>
              <a:path w="2659494" h="4114800">
                <a:moveTo>
                  <a:pt x="0" y="4114800"/>
                </a:moveTo>
                <a:lnTo>
                  <a:pt x="2659494" y="4114800"/>
                </a:lnTo>
                <a:lnTo>
                  <a:pt x="2659494" y="0"/>
                </a:lnTo>
                <a:lnTo>
                  <a:pt x="0" y="0"/>
                </a:lnTo>
                <a:lnTo>
                  <a:pt x="0" y="4114800"/>
                </a:lnTo>
                <a:close/>
              </a:path>
            </a:pathLst>
          </a:custGeom>
          <a:blipFill>
            <a:blip r:embed="rId6" cstate="print">
              <a:extLst>
                <a:ext uri="{96DAC541-7B7A-43D3-8B79-37D633B846F1}">
                  <asvg:svgBlip xmlns:asvg="http://schemas.microsoft.com/office/drawing/2016/SVG/main" xmlns="" r:embed="rId7"/>
                </a:ext>
              </a:extLst>
            </a:blip>
            <a:stretch>
              <a:fillRect/>
            </a:stretch>
          </a:blipFill>
        </p:spPr>
      </p:sp>
      <p:sp>
        <p:nvSpPr>
          <p:cNvPr id="5" name="Freeform 5"/>
          <p:cNvSpPr/>
          <p:nvPr/>
        </p:nvSpPr>
        <p:spPr>
          <a:xfrm>
            <a:off x="1028700" y="1028700"/>
            <a:ext cx="890241" cy="222560"/>
          </a:xfrm>
          <a:custGeom>
            <a:avLst/>
            <a:gdLst/>
            <a:ahLst/>
            <a:cxnLst/>
            <a:rect l="l" t="t" r="r" b="b"/>
            <a:pathLst>
              <a:path w="890241" h="222560">
                <a:moveTo>
                  <a:pt x="0" y="0"/>
                </a:moveTo>
                <a:lnTo>
                  <a:pt x="890241" y="0"/>
                </a:lnTo>
                <a:lnTo>
                  <a:pt x="890241" y="222560"/>
                </a:lnTo>
                <a:lnTo>
                  <a:pt x="0" y="222560"/>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sp>
      <p:sp>
        <p:nvSpPr>
          <p:cNvPr id="6" name="TextBox 6"/>
          <p:cNvSpPr txBox="1"/>
          <p:nvPr/>
        </p:nvSpPr>
        <p:spPr>
          <a:xfrm>
            <a:off x="2590800" y="2048862"/>
            <a:ext cx="12646633" cy="6124754"/>
          </a:xfrm>
          <a:prstGeom prst="rect">
            <a:avLst/>
          </a:prstGeom>
        </p:spPr>
        <p:txBody>
          <a:bodyPr wrap="square" lIns="0" tIns="0" rIns="0" bIns="0" rtlCol="0" anchor="t">
            <a:spAutoFit/>
          </a:bodyPr>
          <a:lstStyle/>
          <a:p>
            <a:pPr algn="ctr"/>
            <a:r>
              <a:rPr lang="en-US" sz="19900" b="1" dirty="0">
                <a:solidFill>
                  <a:srgbClr val="326C9C"/>
                </a:solidFill>
                <a:latin typeface="Poppins Bold"/>
                <a:ea typeface="Poppins Bold"/>
                <a:cs typeface="Poppins Bold"/>
                <a:sym typeface="Poppins Bold"/>
              </a:rPr>
              <a:t>Thank You</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TotalTime>
  <Words>1031</Words>
  <PresentationFormat>Custom</PresentationFormat>
  <Paragraphs>73</Paragraphs>
  <Slides>11</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Poppins Bold</vt:lpstr>
      <vt:lpstr>Times New Roman</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cp:lastModifiedBy>Kojo</cp:lastModifiedBy>
  <cp:revision>1</cp:revision>
  <dcterms:created xsi:type="dcterms:W3CDTF">2006-08-16T00:00:00Z</dcterms:created>
  <dcterms:modified xsi:type="dcterms:W3CDTF">2026-06-05T10:34:36Z</dcterms:modified>
  <dc:identifier>DAHLT41_0xY</dc:identifier>
</cp:coreProperties>
</file>