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media/image6.jpg" ContentType="image/jpeg"/>
  <Override PartName="/ppt/notesSlides/notesSlide8.xml" ContentType="application/vnd.openxmlformats-officedocument.presentationml.notesSlide+xml"/>
  <Override PartName="/ppt/media/image7.jpg" ContentType="image/jpeg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media/image10.jpg" ContentType="image/jpeg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media/image12.jpg" ContentType="image/jpeg"/>
  <Override PartName="/ppt/notesSlides/notesSlide14.xml" ContentType="application/vnd.openxmlformats-officedocument.presentationml.notesSlide+xml"/>
  <Override PartName="/ppt/media/image13.jpg" ContentType="image/jpeg"/>
  <Override PartName="/ppt/notesSlides/notesSlide15.xml" ContentType="application/vnd.openxmlformats-officedocument.presentationml.notesSlide+xml"/>
  <Override PartName="/ppt/media/image14.jpg" ContentType="image/jpeg"/>
  <Override PartName="/ppt/notesSlides/notesSlide16.xml" ContentType="application/vnd.openxmlformats-officedocument.presentationml.notesSlide+xml"/>
  <Override PartName="/ppt/media/image15.jpg" ContentType="image/jpeg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73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86861" autoAdjust="0"/>
  </p:normalViewPr>
  <p:slideViewPr>
    <p:cSldViewPr snapToGrid="0" snapToObjects="1">
      <p:cViewPr varScale="1">
        <p:scale>
          <a:sx n="92" d="100"/>
          <a:sy n="92" d="100"/>
        </p:scale>
        <p:origin x="30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1351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SDG 3 aims to ensure healthy lives and promote wellbeing for all people at all ages.</a:t>
            </a:r>
          </a:p>
          <a:p>
            <a:r>
              <a:rPr lang="en-US" dirty="0"/>
              <a:t>This includes many areas such as universal health coverage, maternal and child health, mental health, disease prevention, vaccination, access to medicines and reducing the impact of environmental risks on health.</a:t>
            </a:r>
          </a:p>
          <a:p>
            <a:r>
              <a:rPr lang="en-US" dirty="0"/>
              <a:t>In health and social care, SDG 3 is directly relevant because professionals are involved in promoting health, preventing illness, providing treatment and supporting fair access to services.</a:t>
            </a:r>
          </a:p>
          <a:p>
            <a:r>
              <a:rPr lang="en-US" dirty="0"/>
              <a:t>However, SDG 3 cannot be achieved by healthcare services alone. Many causes of poor health come from outside the NHS, such as housing, poverty, education, transport, employment, food systems and the environment.</a:t>
            </a:r>
          </a:p>
          <a:p>
            <a:r>
              <a:rPr lang="en-US" dirty="0"/>
              <a:t>This is why </a:t>
            </a:r>
            <a:r>
              <a:rPr lang="en-US" b="1" dirty="0"/>
              <a:t>Health in All Policies</a:t>
            </a:r>
            <a:r>
              <a:rPr lang="en-US" dirty="0"/>
              <a:t> is important. It means health should be considered across all areas of policy, not only in healthcare. For example, transport policy, school food policy and housing policy can all affect health outcomes.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shows why SDG 3 is important in the UK context.</a:t>
            </a:r>
          </a:p>
          <a:p>
            <a:r>
              <a:rPr lang="en-US" dirty="0"/>
              <a:t>The graph shows that the number of people living with major illness in England is projected to increase from </a:t>
            </a:r>
            <a:r>
              <a:rPr lang="en-US" b="1" dirty="0"/>
              <a:t>6.7 million in 2019</a:t>
            </a:r>
            <a:r>
              <a:rPr lang="en-US" dirty="0"/>
              <a:t> to </a:t>
            </a:r>
            <a:r>
              <a:rPr lang="en-US" b="1" dirty="0"/>
              <a:t>9.1 million by 2040</a:t>
            </a:r>
            <a:r>
              <a:rPr lang="en-US" dirty="0"/>
              <a:t>. This is a major increase and shows that health and social care services will face growing pressure in the future.</a:t>
            </a:r>
          </a:p>
          <a:p>
            <a:r>
              <a:rPr lang="en-US" dirty="0"/>
              <a:t>This matters because many people will not just need short-term treatment. They will need long-term support, prevention, mental health care, social care, community services and help to manage complex conditions.</a:t>
            </a:r>
          </a:p>
          <a:p>
            <a:r>
              <a:rPr lang="en-US" dirty="0"/>
              <a:t>However, rising illness is not only a medical issue. Preventable illness, poverty, poor housing, unhealthy environments, digital exclusion and unequal access to services all contribute to poor health outcomes.</a:t>
            </a:r>
          </a:p>
          <a:p>
            <a:r>
              <a:rPr lang="en-US" dirty="0"/>
              <a:t>This means SDG 3 requires a joined-up approach. The NHS, social care, local authorities, public health teams and community </a:t>
            </a:r>
            <a:r>
              <a:rPr lang="en-US" dirty="0" err="1"/>
              <a:t>organisations</a:t>
            </a:r>
            <a:r>
              <a:rPr lang="en-US" dirty="0"/>
              <a:t> need to work together.</a:t>
            </a:r>
          </a:p>
          <a:p>
            <a:r>
              <a:rPr lang="en-US" dirty="0"/>
              <a:t>The critical point is that integration only works if prevention is properly funded, inequalities are addressed, and people can access real support before their health gets worse.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2586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provides the full reference list.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hildhood-obesity-a-plan-for-action" TargetMode="External"/><Relationship Id="rId13" Type="http://schemas.openxmlformats.org/officeDocument/2006/relationships/hyperlink" Target="https://www.longtermplan.nhs.uk/" TargetMode="External"/><Relationship Id="rId18" Type="http://schemas.openxmlformats.org/officeDocument/2006/relationships/hyperlink" Target="https://www.gov.uk/government/publications/health-disparities-and-health-inequalities-applying-all-our-health" TargetMode="External"/><Relationship Id="rId3" Type="http://schemas.openxmlformats.org/officeDocument/2006/relationships/hyperlink" Target="https://www.gov.uk/government/publications/10-year-health-plan-for-england-fit-for-the-future" TargetMode="External"/><Relationship Id="rId21" Type="http://schemas.openxmlformats.org/officeDocument/2006/relationships/hyperlink" Target="https://unstats.un.org/sdgs/report/2024/" TargetMode="External"/><Relationship Id="rId7" Type="http://schemas.openxmlformats.org/officeDocument/2006/relationships/hyperlink" Target="https://www.health.org.uk/reports-and-analysis/reports/health-in-2040-projected-patterns-of-illness-in-england" TargetMode="External"/><Relationship Id="rId12" Type="http://schemas.openxmlformats.org/officeDocument/2006/relationships/hyperlink" Target="https://www.england.nhs.uk/publication/making-every-contact-count-mecc-consensus-statement/" TargetMode="External"/><Relationship Id="rId17" Type="http://schemas.openxmlformats.org/officeDocument/2006/relationships/hyperlink" Target="https://www.nmc.org.uk/standards/code/" TargetMode="External"/><Relationship Id="rId2" Type="http://schemas.openxmlformats.org/officeDocument/2006/relationships/notesSlide" Target="../notesSlides/notesSlide17.xml"/><Relationship Id="rId16" Type="http://schemas.openxmlformats.org/officeDocument/2006/relationships/hyperlink" Target="https://www.thensmc.com/resources/showcase/change4life" TargetMode="External"/><Relationship Id="rId20" Type="http://schemas.openxmlformats.org/officeDocument/2006/relationships/hyperlink" Target="https://sdgs.un.org/2030agend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egislation.gov.uk/ukpga/2022/31/contents/enacted" TargetMode="External"/><Relationship Id="rId11" Type="http://schemas.openxmlformats.org/officeDocument/2006/relationships/hyperlink" Target="https://digital.nhs.uk/data-and-information/publications/statistical/health-survey-for-england/2022-part-2" TargetMode="External"/><Relationship Id="rId24" Type="http://schemas.openxmlformats.org/officeDocument/2006/relationships/hyperlink" Target="https://iris.who.int/handle/10665/112636" TargetMode="External"/><Relationship Id="rId5" Type="http://schemas.openxmlformats.org/officeDocument/2006/relationships/hyperlink" Target="https://www.legislation.gov.uk/ukpga/2010/15/contents" TargetMode="External"/><Relationship Id="rId15" Type="http://schemas.openxmlformats.org/officeDocument/2006/relationships/hyperlink" Target="https://stpsupport.nice.org.uk/mecc/index.html" TargetMode="External"/><Relationship Id="rId23" Type="http://schemas.openxmlformats.org/officeDocument/2006/relationships/hyperlink" Target="https://www.who.int/about/governance/constitution" TargetMode="External"/><Relationship Id="rId10" Type="http://schemas.openxmlformats.org/officeDocument/2006/relationships/hyperlink" Target="https://www.instituteofhealthequity.org/resources-reports/marmot-review-10-years-on" TargetMode="External"/><Relationship Id="rId19" Type="http://schemas.openxmlformats.org/officeDocument/2006/relationships/hyperlink" Target="https://www.kingsfund.org.uk/insight-and-analysis/long-reads/integrated-care-systems-explained" TargetMode="External"/><Relationship Id="rId4" Type="http://schemas.openxmlformats.org/officeDocument/2006/relationships/hyperlink" Target="https://campaignresources.dhsc.gov.uk/campaigns/better-health-childhood-obesity/" TargetMode="External"/><Relationship Id="rId9" Type="http://schemas.openxmlformats.org/officeDocument/2006/relationships/hyperlink" Target="https://www.instituteofhealthequity.org/resources-reports/fair-society-healthy-lives-the-marmot-review" TargetMode="External"/><Relationship Id="rId14" Type="http://schemas.openxmlformats.org/officeDocument/2006/relationships/hyperlink" Target="https://www.england.nhs.uk/about/equality/equality-hub/national-healthcare-inequalities-improvement-programme/core20plus5/" TargetMode="External"/><Relationship Id="rId22" Type="http://schemas.openxmlformats.org/officeDocument/2006/relationships/hyperlink" Target="https://www.legislation.gov.uk/anaw/2015/2/contents/enac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sdg3_assets/a_clean_flat_soft_vector_illustration_with_a_bala_small.jpg"/>
          <p:cNvPicPr>
            <a:picLocks noChangeAspect="1"/>
          </p:cNvPicPr>
          <p:nvPr/>
        </p:nvPicPr>
        <p:blipFill>
          <a:blip r:embed="rId3"/>
          <a:srcRect l="26435" r="26435"/>
          <a:stretch/>
        </p:blipFill>
        <p:spPr>
          <a:xfrm>
            <a:off x="6446520" y="0"/>
            <a:ext cx="5742432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1792" y="512064"/>
            <a:ext cx="1828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BMHP6030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621792" y="850392"/>
            <a:ext cx="5440680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Wellbeing and Sustainable Development</a:t>
            </a:r>
            <a:endParaRPr lang="en-US" sz="2800" dirty="0"/>
          </a:p>
        </p:txBody>
      </p:sp>
      <p:sp>
        <p:nvSpPr>
          <p:cNvPr id="5" name="Text 2"/>
          <p:cNvSpPr/>
          <p:nvPr/>
        </p:nvSpPr>
        <p:spPr>
          <a:xfrm>
            <a:off x="640080" y="1755648"/>
            <a:ext cx="52578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B2D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 Presentation · SDG 3 in Health and Social Care</a:t>
            </a:r>
            <a:endParaRPr lang="en-US" sz="1650" dirty="0"/>
          </a:p>
        </p:txBody>
      </p:sp>
      <p:sp>
        <p:nvSpPr>
          <p:cNvPr id="6" name="Shape 3"/>
          <p:cNvSpPr/>
          <p:nvPr/>
        </p:nvSpPr>
        <p:spPr>
          <a:xfrm>
            <a:off x="713232" y="2815399"/>
            <a:ext cx="5257800" cy="1077468"/>
          </a:xfrm>
          <a:prstGeom prst="roundRect">
            <a:avLst>
              <a:gd name="adj" fmla="val 6522"/>
            </a:avLst>
          </a:prstGeom>
          <a:solidFill>
            <a:srgbClr val="E8F4E5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86968" y="3024949"/>
            <a:ext cx="4965192" cy="6583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algn="ctr"/>
            <a:r>
              <a:rPr sz="1400" b="1" dirty="0"/>
              <a:t>Central argument: SDG 3 cannot be achieved by treatment alone. It necessitates prevention, holistic wellbeing, equity and sustainable service delivery</a:t>
            </a:r>
            <a:r>
              <a:rPr lang="en-US" sz="1400" b="1" dirty="0"/>
              <a:t>.</a:t>
            </a:r>
            <a:endParaRPr sz="1400" b="1" dirty="0"/>
          </a:p>
        </p:txBody>
      </p:sp>
      <p:sp>
        <p:nvSpPr>
          <p:cNvPr id="8" name="Text 5"/>
          <p:cNvSpPr/>
          <p:nvPr/>
        </p:nvSpPr>
        <p:spPr>
          <a:xfrm>
            <a:off x="640080" y="5328459"/>
            <a:ext cx="5212080" cy="9991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617067"/>
                </a:solidFill>
                <a:latin typeface="Arial" pitchFamily="34" charset="0"/>
                <a:cs typeface="Arial" pitchFamily="34" charset="-120"/>
              </a:rPr>
              <a:t>Student name: Salma Bibi</a:t>
            </a:r>
            <a:endParaRPr lang="en-US" sz="1400" b="1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number: 2315819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617067"/>
                </a:solidFill>
                <a:latin typeface="Arial" pitchFamily="34" charset="0"/>
                <a:cs typeface="Arial" pitchFamily="34" charset="-120"/>
              </a:rPr>
              <a:t>Lecturers name: Philip Jones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617067"/>
                </a:solidFill>
                <a:latin typeface="Arial" pitchFamily="34" charset="0"/>
                <a:cs typeface="Arial" pitchFamily="34" charset="-120"/>
              </a:rPr>
              <a:t>Module: BMHP6030</a:t>
            </a:r>
            <a:endParaRPr lang="en-US" sz="1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Introduction: why SDG 3 matters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r>
              <a:rPr lang="en-US" sz="24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 and Structure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" name="Image 0" descr="/mnt/data/sdg3_assets/a_brightly_lit_indoor_community_medical_consultati_small.jpg"/>
          <p:cNvPicPr>
            <a:picLocks noChangeAspect="1"/>
          </p:cNvPicPr>
          <p:nvPr/>
        </p:nvPicPr>
        <p:blipFill>
          <a:blip r:embed="rId3"/>
          <a:srcRect l="1204" r="1204"/>
          <a:stretch/>
        </p:blipFill>
        <p:spPr>
          <a:xfrm>
            <a:off x="7315200" y="1207008"/>
            <a:ext cx="3931920" cy="2267712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31520" y="1298448"/>
            <a:ext cx="5989320" cy="82296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Shape 5"/>
          <p:cNvSpPr/>
          <p:nvPr/>
        </p:nvSpPr>
        <p:spPr>
          <a:xfrm>
            <a:off x="731520" y="1298448"/>
            <a:ext cx="73152" cy="822960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905256" y="1408176"/>
            <a:ext cx="56967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905256" y="1691640"/>
            <a:ext cx="5678424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r>
              <a:rPr sz="1200" dirty="0"/>
              <a:t>Critically </a:t>
            </a:r>
            <a:r>
              <a:rPr sz="1200" dirty="0" err="1"/>
              <a:t>analyse</a:t>
            </a:r>
            <a:r>
              <a:rPr sz="1200" dirty="0"/>
              <a:t> the relationship between health, wellbeing and sustainable development in health and social care within the UK (United Nations, 2015; NHS England, 2019).</a:t>
            </a:r>
          </a:p>
        </p:txBody>
      </p:sp>
      <p:sp>
        <p:nvSpPr>
          <p:cNvPr id="11" name="Shape 8"/>
          <p:cNvSpPr/>
          <p:nvPr/>
        </p:nvSpPr>
        <p:spPr>
          <a:xfrm>
            <a:off x="731520" y="2340864"/>
            <a:ext cx="5989320" cy="82296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731520" y="2340864"/>
            <a:ext cx="73152" cy="822960"/>
          </a:xfrm>
          <a:prstGeom prst="rect">
            <a:avLst/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905256" y="2450592"/>
            <a:ext cx="56967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905256" y="2734056"/>
            <a:ext cx="5678424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/>
              <a:t>Pressure on healthcare services due to long term conditions, mental health need, ageing, obesity and inequality (NHS England, 2019).</a:t>
            </a:r>
          </a:p>
        </p:txBody>
      </p:sp>
      <p:sp>
        <p:nvSpPr>
          <p:cNvPr id="15" name="Shape 12"/>
          <p:cNvSpPr/>
          <p:nvPr/>
        </p:nvSpPr>
        <p:spPr>
          <a:xfrm>
            <a:off x="731520" y="3383280"/>
            <a:ext cx="5989320" cy="82296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31520" y="3383280"/>
            <a:ext cx="73152" cy="822960"/>
          </a:xfrm>
          <a:prstGeom prst="rect">
            <a:avLst/>
          </a:prstGeom>
          <a:solidFill>
            <a:srgbClr val="D78A2E"/>
          </a:solidFill>
          <a:ln w="12700">
            <a:solidFill>
              <a:srgbClr val="D78A2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905256" y="3493008"/>
            <a:ext cx="56967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question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905256" y="3776472"/>
            <a:ext cx="5678424" cy="96926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1200" dirty="0">
                <a:solidFill>
                  <a:srgbClr val="1B2D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Does integration have a positive effect on outcomes or not when funding, workforce and equity barriers remain?</a:t>
            </a:r>
            <a:endParaRPr lang="en-US" sz="1010" dirty="0"/>
          </a:p>
        </p:txBody>
      </p:sp>
      <p:sp>
        <p:nvSpPr>
          <p:cNvPr id="19" name="Text 16"/>
          <p:cNvSpPr/>
          <p:nvPr/>
        </p:nvSpPr>
        <p:spPr>
          <a:xfrm>
            <a:off x="7406640" y="3712464"/>
            <a:ext cx="3703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</a:t>
            </a:r>
            <a:endParaRPr lang="en-US" sz="1000" dirty="0"/>
          </a:p>
        </p:txBody>
      </p:sp>
      <p:sp>
        <p:nvSpPr>
          <p:cNvPr id="20" name="Text 17"/>
          <p:cNvSpPr/>
          <p:nvPr/>
        </p:nvSpPr>
        <p:spPr>
          <a:xfrm>
            <a:off x="7406640" y="3995928"/>
            <a:ext cx="3703320" cy="52120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1B2D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Definitions → SDG 3 → models → policy → service delivery → equity → two case studies → recommendations.</a:t>
            </a:r>
            <a:endParaRPr lang="en-US" sz="1120" dirty="0"/>
          </a:p>
        </p:txBody>
      </p:sp>
      <p:sp>
        <p:nvSpPr>
          <p:cNvPr id="21" name="Shape 18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3EEF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19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This presentation assesses the effectiveness of “what works, for whom, and in what circumstances”.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Definitions and relevance</a:t>
            </a:r>
            <a:r>
              <a:rPr lang="en-US" sz="24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three key concepts connect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" name="Image 0" descr="/mnt/data/sdg3_assets/a_wide_outdoor_scene_in_a_modern_urban_park_settin_small.jpg"/>
          <p:cNvPicPr>
            <a:picLocks noChangeAspect="1"/>
          </p:cNvPicPr>
          <p:nvPr/>
        </p:nvPicPr>
        <p:blipFill>
          <a:blip r:embed="rId3"/>
          <a:srcRect l="576" r="576"/>
          <a:stretch/>
        </p:blipFill>
        <p:spPr>
          <a:xfrm>
            <a:off x="7360920" y="1225296"/>
            <a:ext cx="3886200" cy="22128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49808" y="1225296"/>
            <a:ext cx="5897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749808" y="1472184"/>
            <a:ext cx="5897880" cy="33832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/>
              <a:t>Physical, mental and social wellbeing - not just the lack of illness (WHO, 1946).</a:t>
            </a:r>
          </a:p>
        </p:txBody>
      </p:sp>
      <p:sp>
        <p:nvSpPr>
          <p:cNvPr id="9" name="Text 6"/>
          <p:cNvSpPr/>
          <p:nvPr/>
        </p:nvSpPr>
        <p:spPr>
          <a:xfrm>
            <a:off x="749808" y="1984248"/>
            <a:ext cx="5897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WELLBEING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749808" y="2231136"/>
            <a:ext cx="5897880" cy="33832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 lnSpcReduction="10000"/>
          </a:bodyPr>
          <a:lstStyle/>
          <a:p>
            <a:r>
              <a:rPr sz="1200"/>
              <a:t>The holistic quality of life: emotional, social, cultural, economic and personal aspects (Dodge et al., 2012).</a:t>
            </a:r>
          </a:p>
        </p:txBody>
      </p:sp>
      <p:sp>
        <p:nvSpPr>
          <p:cNvPr id="11" name="Text 8"/>
          <p:cNvSpPr/>
          <p:nvPr/>
        </p:nvSpPr>
        <p:spPr>
          <a:xfrm>
            <a:off x="749808" y="2884932"/>
            <a:ext cx="589788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DEVELOPMENT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749808" y="3195828"/>
            <a:ext cx="5897880" cy="33832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 lnSpcReduction="10000"/>
          </a:bodyPr>
          <a:lstStyle/>
          <a:p>
            <a:r>
              <a:rPr sz="1200"/>
              <a:t>Balancing current demand with long term service sustainability and the needs of future generations (Brundtland Commission, 1987).</a:t>
            </a:r>
          </a:p>
        </p:txBody>
      </p:sp>
      <p:sp>
        <p:nvSpPr>
          <p:cNvPr id="13" name="Shape 10"/>
          <p:cNvSpPr/>
          <p:nvPr/>
        </p:nvSpPr>
        <p:spPr>
          <a:xfrm>
            <a:off x="7360920" y="3730751"/>
            <a:ext cx="3840480" cy="1417321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1"/>
          <p:cNvSpPr/>
          <p:nvPr/>
        </p:nvSpPr>
        <p:spPr>
          <a:xfrm>
            <a:off x="7360920" y="3730752"/>
            <a:ext cx="73152" cy="1417320"/>
          </a:xfrm>
          <a:prstGeom prst="rect">
            <a:avLst/>
          </a:prstGeom>
          <a:solidFill>
            <a:srgbClr val="6657A8"/>
          </a:solidFill>
          <a:ln w="12700">
            <a:solidFill>
              <a:srgbClr val="6657A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2"/>
          <p:cNvSpPr/>
          <p:nvPr/>
        </p:nvSpPr>
        <p:spPr>
          <a:xfrm>
            <a:off x="7534656" y="3840480"/>
            <a:ext cx="35478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Relationship</a:t>
            </a:r>
            <a:endParaRPr lang="en-US" sz="1200" dirty="0"/>
          </a:p>
        </p:txBody>
      </p:sp>
      <p:sp>
        <p:nvSpPr>
          <p:cNvPr id="16" name="Text 13"/>
          <p:cNvSpPr/>
          <p:nvPr/>
        </p:nvSpPr>
        <p:spPr>
          <a:xfrm>
            <a:off x="7534656" y="4123944"/>
            <a:ext cx="3529584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 dirty="0"/>
              <a:t>Wellbeing is the lived experience, health is the outcome, and sustainable development is the method to provide fair services in the long term (WHO, 1946; Brundtland Commission, 1987; Dodge et al., 2012).</a:t>
            </a:r>
          </a:p>
        </p:txBody>
      </p:sp>
      <p:sp>
        <p:nvSpPr>
          <p:cNvPr id="17" name="Shape 14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CECE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5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point: a service can treat disease yet still fail wellbeing if poverty, access, carers or environment are ignored.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SDG 3: healthy lives and wellbeing for all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Relevance to health and social care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731520" y="1261871"/>
            <a:ext cx="2971800" cy="1343025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731520" y="1261872"/>
            <a:ext cx="73152" cy="1343024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905256" y="1371600"/>
            <a:ext cx="267919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Goal</a:t>
            </a:r>
            <a:r>
              <a:rPr lang="en-US" sz="12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905256" y="1655063"/>
            <a:ext cx="2660904" cy="74066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Ensure healthy lives and promote wellbeing for all at all ages (United Nations, 2015).</a:t>
            </a:r>
          </a:p>
        </p:txBody>
      </p:sp>
      <p:sp>
        <p:nvSpPr>
          <p:cNvPr id="10" name="Shape 8"/>
          <p:cNvSpPr/>
          <p:nvPr/>
        </p:nvSpPr>
        <p:spPr>
          <a:xfrm>
            <a:off x="3977640" y="1261872"/>
            <a:ext cx="3611880" cy="1343024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3977640" y="1261872"/>
            <a:ext cx="73152" cy="1298448"/>
          </a:xfrm>
          <a:prstGeom prst="rect">
            <a:avLst/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4151376" y="1371600"/>
            <a:ext cx="33192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priorities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151376" y="1655063"/>
            <a:ext cx="3300984" cy="83210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Universal health coverage, maternal/child health, major diseases, mental health, substance misuse and environmental health (United Nations, 2015; United Nations, 2024).</a:t>
            </a:r>
          </a:p>
        </p:txBody>
      </p:sp>
      <p:sp>
        <p:nvSpPr>
          <p:cNvPr id="14" name="Shape 12"/>
          <p:cNvSpPr/>
          <p:nvPr/>
        </p:nvSpPr>
        <p:spPr>
          <a:xfrm>
            <a:off x="7863840" y="1261872"/>
            <a:ext cx="3383280" cy="1343024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7863840" y="1261871"/>
            <a:ext cx="73152" cy="1343023"/>
          </a:xfrm>
          <a:prstGeom prst="rect">
            <a:avLst/>
          </a:prstGeom>
          <a:solidFill>
            <a:srgbClr val="D78A2E"/>
          </a:solidFill>
          <a:ln w="12700">
            <a:solidFill>
              <a:srgbClr val="D78A2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8037576" y="1371600"/>
            <a:ext cx="30906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2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HSC relevance</a:t>
            </a:r>
            <a:r>
              <a:rPr lang="en-US" sz="12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8037576" y="1655064"/>
            <a:ext cx="3072384" cy="8138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Health professionals support health, prevent illness, provide care and advocate for access (United Nations, 2015).</a:t>
            </a:r>
          </a:p>
        </p:txBody>
      </p:sp>
      <p:pic>
        <p:nvPicPr>
          <p:cNvPr id="18" name="Image 0" descr="/mnt/data/sdg3_assets/a_clean_flat_soft_vector_illustration_with_a_bala_small.jpg"/>
          <p:cNvPicPr>
            <a:picLocks noChangeAspect="1"/>
          </p:cNvPicPr>
          <p:nvPr/>
        </p:nvPicPr>
        <p:blipFill>
          <a:blip r:embed="rId3"/>
          <a:srcRect l="415" r="415"/>
          <a:stretch/>
        </p:blipFill>
        <p:spPr>
          <a:xfrm>
            <a:off x="768096" y="3086100"/>
            <a:ext cx="3383280" cy="192024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4503420" y="3219830"/>
            <a:ext cx="617220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IN ALL POLICIES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00" dirty="0"/>
          </a:p>
        </p:txBody>
      </p:sp>
      <p:sp>
        <p:nvSpPr>
          <p:cNvPr id="20" name="Text 17"/>
          <p:cNvSpPr/>
          <p:nvPr/>
        </p:nvSpPr>
        <p:spPr>
          <a:xfrm>
            <a:off x="4503420" y="3530726"/>
            <a:ext cx="6172200" cy="52120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Healthcare alone is not enough to meet SDG 3. Housing, food, education, transport, work and environment shape health outcomes (WHO, 2014).</a:t>
            </a:r>
          </a:p>
        </p:txBody>
      </p:sp>
      <p:sp>
        <p:nvSpPr>
          <p:cNvPr id="21" name="Text 18"/>
          <p:cNvSpPr/>
          <p:nvPr/>
        </p:nvSpPr>
        <p:spPr>
          <a:xfrm>
            <a:off x="4503420" y="4307966"/>
            <a:ext cx="6172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IMPLICATION</a:t>
            </a:r>
            <a:r>
              <a:rPr lang="en-US" sz="14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00" dirty="0"/>
          </a:p>
        </p:txBody>
      </p:sp>
      <p:sp>
        <p:nvSpPr>
          <p:cNvPr id="22" name="Text 19"/>
          <p:cNvSpPr/>
          <p:nvPr/>
        </p:nvSpPr>
        <p:spPr>
          <a:xfrm>
            <a:off x="4503420" y="4582286"/>
            <a:ext cx="6172200" cy="52120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A treatment-only system responds too late. Prevention, early intervention and action on wider determinants is a requirement of SDG 3 (WHO, 2014; United Nations, 2015).</a:t>
            </a:r>
          </a:p>
        </p:txBody>
      </p:sp>
      <p:sp>
        <p:nvSpPr>
          <p:cNvPr id="23" name="Shape 20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E8F4E5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1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SDG 3 is a service delivery agenda: access, quality, prevention, equity and sustainability (United Nations, 2015; United Nations, 2024).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context: the need for integration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...</a:t>
            </a:r>
            <a:r>
              <a:rPr lang="en-US" sz="24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Demand, inequalities and preventable illness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r>
              <a:rPr lang="en-US" sz="1040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Rounded Rectangle 4">
            <a:extLst>
              <a:ext uri="{FF2B5EF4-FFF2-40B4-BE49-F238E27FC236}">
                <a16:creationId xmlns:a16="http://schemas.microsoft.com/office/drawing/2014/main" id="{69070223-9A9E-44AC-BFF5-6C5805009DE9}"/>
              </a:ext>
            </a:extLst>
          </p:cNvPr>
          <p:cNvSpPr/>
          <p:nvPr/>
        </p:nvSpPr>
        <p:spPr>
          <a:xfrm>
            <a:off x="6575556" y="1444753"/>
            <a:ext cx="4549644" cy="2409313"/>
          </a:xfrm>
          <a:prstGeom prst="roundRect">
            <a:avLst/>
          </a:prstGeom>
          <a:solidFill>
            <a:srgbClr val="E8EFF7"/>
          </a:solidFill>
          <a:ln>
            <a:solidFill>
              <a:srgbClr val="BECD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27000" tIns="76200" rIns="127000" rtlCol="0" anchor="ctr"/>
          <a:lstStyle/>
          <a:p>
            <a:pPr algn="ctr"/>
            <a:r>
              <a:rPr sz="1400" b="1" dirty="0">
                <a:solidFill>
                  <a:srgbClr val="C00000"/>
                </a:solidFill>
              </a:rPr>
              <a:t>Rising preventable illness puts stress on NHS and social care</a:t>
            </a:r>
          </a:p>
          <a:p>
            <a:r>
              <a:rPr sz="1200" dirty="0">
                <a:solidFill>
                  <a:schemeClr val="tx1"/>
                </a:solidFill>
              </a:rPr>
              <a:t>The prevalence of long-term conditions is expected to increase and so is the need for early prevention and coordinated care (Health Foundation, 2023).</a:t>
            </a:r>
          </a:p>
          <a:p>
            <a:r>
              <a:rPr sz="1200" dirty="0">
                <a:solidFill>
                  <a:schemeClr val="tx1"/>
                </a:solidFill>
              </a:rPr>
              <a:t>The inequalities in health outcomes persist at all levels of deprivation, ethnicity, disability and geographical location (Marmot et al., 2020; NHS England, 2021).</a:t>
            </a:r>
          </a:p>
          <a:p>
            <a:r>
              <a:rPr sz="1200" dirty="0">
                <a:solidFill>
                  <a:schemeClr val="tx1"/>
                </a:solidFill>
              </a:rPr>
              <a:t>The prevention of ill health, mental wellbeing, integrated care and action on wider determinants of care provision are thus essential for SDG3 (NHS England, 2019).</a:t>
            </a:r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90315D49-3E93-4611-BE6C-CFD0EB1CE845}"/>
              </a:ext>
            </a:extLst>
          </p:cNvPr>
          <p:cNvSpPr/>
          <p:nvPr/>
        </p:nvSpPr>
        <p:spPr>
          <a:xfrm>
            <a:off x="548640" y="4133081"/>
            <a:ext cx="11018520" cy="585204"/>
          </a:xfrm>
          <a:prstGeom prst="roundRect">
            <a:avLst/>
          </a:prstGeom>
          <a:solidFill>
            <a:srgbClr val="EBF3E8"/>
          </a:solidFill>
          <a:ln>
            <a:solidFill>
              <a:srgbClr val="BED2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 dirty="0">
                <a:solidFill>
                  <a:schemeClr val="tx1"/>
                </a:solidFill>
              </a:rPr>
              <a:t>Critical point: Integration is necessary, but it only improves outcomes when prevention is funded, services are joined up, and support is targeted towards groups facing the greatest barriers (NHS England, 2021).</a:t>
            </a:r>
          </a:p>
        </p:txBody>
      </p:sp>
      <p:sp>
        <p:nvSpPr>
          <p:cNvPr id="25" name="Rounded Rectangle 6">
            <a:extLst>
              <a:ext uri="{FF2B5EF4-FFF2-40B4-BE49-F238E27FC236}">
                <a16:creationId xmlns:a16="http://schemas.microsoft.com/office/drawing/2014/main" id="{7652A052-5E64-42C9-8E8F-86B5970C9512}"/>
              </a:ext>
            </a:extLst>
          </p:cNvPr>
          <p:cNvSpPr/>
          <p:nvPr/>
        </p:nvSpPr>
        <p:spPr>
          <a:xfrm>
            <a:off x="701458" y="4972832"/>
            <a:ext cx="2325206" cy="1466068"/>
          </a:xfrm>
          <a:prstGeom prst="roundRect">
            <a:avLst/>
          </a:prstGeom>
          <a:solidFill>
            <a:srgbClr val="F7F9FB"/>
          </a:solidFill>
          <a:ln>
            <a:solidFill>
              <a:srgbClr val="CDD7D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r>
              <a:rPr sz="1400" b="1" dirty="0">
                <a:solidFill>
                  <a:schemeClr val="accent1"/>
                </a:solidFill>
              </a:rPr>
              <a:t>Preventable illness</a:t>
            </a:r>
          </a:p>
          <a:p>
            <a:r>
              <a:rPr sz="1200" dirty="0">
                <a:solidFill>
                  <a:schemeClr val="tx1"/>
                </a:solidFill>
              </a:rPr>
              <a:t>High levels of obesity and other risk factors show why SDG 3 must </a:t>
            </a:r>
            <a:r>
              <a:rPr sz="1200" dirty="0" err="1">
                <a:solidFill>
                  <a:schemeClr val="tx1"/>
                </a:solidFill>
              </a:rPr>
              <a:t>prioritise</a:t>
            </a:r>
            <a:r>
              <a:rPr sz="1200" dirty="0">
                <a:solidFill>
                  <a:schemeClr val="tx1"/>
                </a:solidFill>
              </a:rPr>
              <a:t> prevention rather than treatment alone (NHS Digital, 2022).</a:t>
            </a:r>
          </a:p>
        </p:txBody>
      </p:sp>
      <p:sp>
        <p:nvSpPr>
          <p:cNvPr id="26" name="Rounded Rectangle 7">
            <a:extLst>
              <a:ext uri="{FF2B5EF4-FFF2-40B4-BE49-F238E27FC236}">
                <a16:creationId xmlns:a16="http://schemas.microsoft.com/office/drawing/2014/main" id="{0E945CF3-A0A7-4E27-8E32-6F7776CB908E}"/>
              </a:ext>
            </a:extLst>
          </p:cNvPr>
          <p:cNvSpPr/>
          <p:nvPr/>
        </p:nvSpPr>
        <p:spPr>
          <a:xfrm>
            <a:off x="3364992" y="4972832"/>
            <a:ext cx="2523744" cy="1466068"/>
          </a:xfrm>
          <a:prstGeom prst="roundRect">
            <a:avLst/>
          </a:prstGeom>
          <a:solidFill>
            <a:srgbClr val="F7F9FB"/>
          </a:solidFill>
          <a:ln>
            <a:solidFill>
              <a:srgbClr val="CDD7D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r>
              <a:rPr sz="1400" b="1" dirty="0">
                <a:solidFill>
                  <a:schemeClr val="accent2"/>
                </a:solidFill>
              </a:rPr>
              <a:t>Long-term conditions</a:t>
            </a:r>
          </a:p>
          <a:p>
            <a:r>
              <a:rPr sz="1200" dirty="0">
                <a:solidFill>
                  <a:schemeClr val="tx1"/>
                </a:solidFill>
              </a:rPr>
              <a:t>Projected growth in major illness means services must shift towards early intervention, self-management and continuity of care (Health Foundation, 2023).</a:t>
            </a:r>
          </a:p>
        </p:txBody>
      </p:sp>
      <p:sp>
        <p:nvSpPr>
          <p:cNvPr id="27" name="Rounded Rectangle 8">
            <a:extLst>
              <a:ext uri="{FF2B5EF4-FFF2-40B4-BE49-F238E27FC236}">
                <a16:creationId xmlns:a16="http://schemas.microsoft.com/office/drawing/2014/main" id="{D81F098C-B740-4DAB-A80C-C94A1DD1DD3B}"/>
              </a:ext>
            </a:extLst>
          </p:cNvPr>
          <p:cNvSpPr/>
          <p:nvPr/>
        </p:nvSpPr>
        <p:spPr>
          <a:xfrm>
            <a:off x="6303266" y="4972832"/>
            <a:ext cx="2447542" cy="1466068"/>
          </a:xfrm>
          <a:prstGeom prst="roundRect">
            <a:avLst/>
          </a:prstGeom>
          <a:solidFill>
            <a:srgbClr val="F7F9FB"/>
          </a:solidFill>
          <a:ln>
            <a:solidFill>
              <a:srgbClr val="CDD7D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r>
              <a:rPr sz="1400" b="1" dirty="0">
                <a:solidFill>
                  <a:schemeClr val="accent6"/>
                </a:solidFill>
              </a:rPr>
              <a:t>Health inequalities</a:t>
            </a:r>
          </a:p>
          <a:p>
            <a:r>
              <a:rPr sz="1200" dirty="0">
                <a:solidFill>
                  <a:schemeClr val="tx1"/>
                </a:solidFill>
              </a:rPr>
              <a:t>The most deprived groups experience poorer outcomes, so equitable action is essential to “leave no one behind” (Marmot et al., 2020; NHS England, 2021).</a:t>
            </a:r>
          </a:p>
        </p:txBody>
      </p:sp>
      <p:sp>
        <p:nvSpPr>
          <p:cNvPr id="28" name="Rounded Rectangle 9">
            <a:extLst>
              <a:ext uri="{FF2B5EF4-FFF2-40B4-BE49-F238E27FC236}">
                <a16:creationId xmlns:a16="http://schemas.microsoft.com/office/drawing/2014/main" id="{B7B862ED-AD63-440E-921C-57B2DB939DD0}"/>
              </a:ext>
            </a:extLst>
          </p:cNvPr>
          <p:cNvSpPr/>
          <p:nvPr/>
        </p:nvSpPr>
        <p:spPr>
          <a:xfrm>
            <a:off x="9165338" y="4972831"/>
            <a:ext cx="2447542" cy="1466065"/>
          </a:xfrm>
          <a:prstGeom prst="roundRect">
            <a:avLst/>
          </a:prstGeom>
          <a:solidFill>
            <a:srgbClr val="F7F9FB"/>
          </a:solidFill>
          <a:ln>
            <a:solidFill>
              <a:srgbClr val="CDD7D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r>
              <a:rPr sz="1400" b="1" dirty="0">
                <a:solidFill>
                  <a:srgbClr val="7030A0"/>
                </a:solidFill>
              </a:rPr>
              <a:t>Integrated care</a:t>
            </a:r>
          </a:p>
          <a:p>
            <a:r>
              <a:rPr sz="1200" dirty="0">
                <a:solidFill>
                  <a:schemeClr val="tx1"/>
                </a:solidFill>
              </a:rPr>
              <a:t>Integrated Care Systems aim to link health, social care and prevention, but success depends on workforce, funding and data sharing (NHS England, 2019).</a:t>
            </a:r>
          </a:p>
        </p:txBody>
      </p:sp>
      <p:pic>
        <p:nvPicPr>
          <p:cNvPr id="30" name="Picture 29" descr="slide5_simple_graph.png">
            <a:extLst>
              <a:ext uri="{FF2B5EF4-FFF2-40B4-BE49-F238E27FC236}">
                <a16:creationId xmlns:a16="http://schemas.microsoft.com/office/drawing/2014/main" id="{176BB9D0-B7CD-4279-9518-FE43ABDF19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908" y="1252786"/>
            <a:ext cx="4462167" cy="2788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999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Models and theories: comparing approaches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models influence policy and service delivery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713232" y="1243584"/>
            <a:ext cx="2578608" cy="1078992"/>
          </a:xfrm>
          <a:prstGeom prst="roundRect">
            <a:avLst>
              <a:gd name="adj" fmla="val 4237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713232" y="1243584"/>
            <a:ext cx="73152" cy="1078992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86968" y="1353312"/>
            <a:ext cx="2286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Biomedical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886968" y="1636776"/>
            <a:ext cx="226771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1B2D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for diagnosis, treatment and acute safety. Weak on social causes and prevention.</a:t>
            </a:r>
            <a:endParaRPr lang="en-US" sz="1010" dirty="0"/>
          </a:p>
        </p:txBody>
      </p:sp>
      <p:sp>
        <p:nvSpPr>
          <p:cNvPr id="10" name="Shape 8"/>
          <p:cNvSpPr/>
          <p:nvPr/>
        </p:nvSpPr>
        <p:spPr>
          <a:xfrm>
            <a:off x="3493008" y="1243584"/>
            <a:ext cx="2578608" cy="1078992"/>
          </a:xfrm>
          <a:prstGeom prst="roundRect">
            <a:avLst>
              <a:gd name="adj" fmla="val 4237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3493008" y="1243584"/>
            <a:ext cx="73152" cy="1078992"/>
          </a:xfrm>
          <a:prstGeom prst="rect">
            <a:avLst/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3666744" y="1353312"/>
            <a:ext cx="2286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Biopsychosocial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666744" y="1636776"/>
            <a:ext cx="226771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r>
              <a:rPr sz="1200"/>
              <a:t>Links body, mind and social context. Needs time and multidisciplinary working (Engel, 1977).</a:t>
            </a:r>
          </a:p>
        </p:txBody>
      </p:sp>
      <p:sp>
        <p:nvSpPr>
          <p:cNvPr id="14" name="Shape 12"/>
          <p:cNvSpPr/>
          <p:nvPr/>
        </p:nvSpPr>
        <p:spPr>
          <a:xfrm>
            <a:off x="6272784" y="1243584"/>
            <a:ext cx="2578608" cy="1078992"/>
          </a:xfrm>
          <a:prstGeom prst="roundRect">
            <a:avLst>
              <a:gd name="adj" fmla="val 4237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6272784" y="1243584"/>
            <a:ext cx="73152" cy="1078992"/>
          </a:xfrm>
          <a:prstGeom prst="rect">
            <a:avLst/>
          </a:prstGeom>
          <a:solidFill>
            <a:srgbClr val="D78A2E"/>
          </a:solidFill>
          <a:ln w="12700">
            <a:solidFill>
              <a:srgbClr val="D78A2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6446520" y="1353312"/>
            <a:ext cx="2286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Ecological / SDOH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6446520" y="1636776"/>
            <a:ext cx="226771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r>
              <a:rPr sz="1200"/>
              <a:t>Explains inequality across families, communities and policy. Needs cross-sector action (Dahlgren and Whitehead, 1991).</a:t>
            </a:r>
          </a:p>
        </p:txBody>
      </p:sp>
      <p:sp>
        <p:nvSpPr>
          <p:cNvPr id="18" name="Shape 16"/>
          <p:cNvSpPr/>
          <p:nvPr/>
        </p:nvSpPr>
        <p:spPr>
          <a:xfrm>
            <a:off x="9052560" y="1243584"/>
            <a:ext cx="2578608" cy="1078992"/>
          </a:xfrm>
          <a:prstGeom prst="roundRect">
            <a:avLst>
              <a:gd name="adj" fmla="val 4237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Shape 17"/>
          <p:cNvSpPr/>
          <p:nvPr/>
        </p:nvSpPr>
        <p:spPr>
          <a:xfrm>
            <a:off x="9052560" y="1243584"/>
            <a:ext cx="73152" cy="1078992"/>
          </a:xfrm>
          <a:prstGeom prst="rect">
            <a:avLst/>
          </a:prstGeom>
          <a:solidFill>
            <a:srgbClr val="6657A8"/>
          </a:solidFill>
          <a:ln w="12700">
            <a:solidFill>
              <a:srgbClr val="6657A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9226296" y="1353312"/>
            <a:ext cx="2286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Belief Model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9226296" y="1636776"/>
            <a:ext cx="2267712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r>
              <a:rPr sz="1200"/>
              <a:t>Useful for behaviour-change campaigns. Risk: over-focus on individual choice (Rosenstock, 1974).</a:t>
            </a:r>
          </a:p>
        </p:txBody>
      </p:sp>
      <p:pic>
        <p:nvPicPr>
          <p:cNvPr id="22" name="Image 0" descr="/mnt/data/sdg3_assets/a_clean_flat_vector_infographic_scene_overall_a_c_small.jpg"/>
          <p:cNvPicPr>
            <a:picLocks noChangeAspect="1"/>
          </p:cNvPicPr>
          <p:nvPr/>
        </p:nvPicPr>
        <p:blipFill>
          <a:blip r:embed="rId3"/>
          <a:srcRect l="1265" r="1265"/>
          <a:stretch/>
        </p:blipFill>
        <p:spPr>
          <a:xfrm>
            <a:off x="868680" y="2816352"/>
            <a:ext cx="3246120" cy="1874520"/>
          </a:xfrm>
          <a:prstGeom prst="rect">
            <a:avLst/>
          </a:prstGeom>
        </p:spPr>
      </p:pic>
      <p:sp>
        <p:nvSpPr>
          <p:cNvPr id="23" name="Text 20"/>
          <p:cNvSpPr/>
          <p:nvPr/>
        </p:nvSpPr>
        <p:spPr>
          <a:xfrm>
            <a:off x="4572000" y="2871217"/>
            <a:ext cx="6400800" cy="21031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COMPARISON</a:t>
            </a:r>
            <a:endParaRPr lang="en-US" sz="900" dirty="0"/>
          </a:p>
        </p:txBody>
      </p:sp>
      <p:sp>
        <p:nvSpPr>
          <p:cNvPr id="24" name="Text 21"/>
          <p:cNvSpPr/>
          <p:nvPr/>
        </p:nvSpPr>
        <p:spPr>
          <a:xfrm>
            <a:off x="4572000" y="3127248"/>
            <a:ext cx="6400800" cy="5760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The biomedical model remains necessary, but SDG 3 needs biopsychosocial and ecological thinking because prevention and inequality are not purely clinical problems (Engel, 1977; Dahlgren and Whitehead, 1991).</a:t>
            </a:r>
          </a:p>
        </p:txBody>
      </p:sp>
      <p:sp>
        <p:nvSpPr>
          <p:cNvPr id="25" name="Text 22"/>
          <p:cNvSpPr/>
          <p:nvPr/>
        </p:nvSpPr>
        <p:spPr>
          <a:xfrm>
            <a:off x="4572000" y="3849624"/>
            <a:ext cx="640080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000" dirty="0"/>
          </a:p>
        </p:txBody>
      </p:sp>
      <p:sp>
        <p:nvSpPr>
          <p:cNvPr id="26" name="Text 23"/>
          <p:cNvSpPr/>
          <p:nvPr/>
        </p:nvSpPr>
        <p:spPr>
          <a:xfrm>
            <a:off x="4572000" y="4160520"/>
            <a:ext cx="6400800" cy="9601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No single model is sufficient. Effective services combine clinical treatment, </a:t>
            </a:r>
            <a:r>
              <a:rPr sz="1200" dirty="0" err="1"/>
              <a:t>behaviour</a:t>
            </a:r>
            <a:r>
              <a:rPr sz="1200" dirty="0"/>
              <a:t> support and action on wider determinants (Engel, 1977; Dahlgren and Whitehead, 1991; Rosenstock, 1974).</a:t>
            </a:r>
          </a:p>
        </p:txBody>
      </p:sp>
      <p:sp>
        <p:nvSpPr>
          <p:cNvPr id="27" name="Shape 24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E7F2F7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5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Models matter because they decide whether services treat symptoms only or address the causes behind them.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models to holistic care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theory to person-</a:t>
            </a:r>
            <a:r>
              <a:rPr lang="en-US" sz="1040" dirty="0" err="1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centred</a:t>
            </a:r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practice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5257800" y="1298447"/>
            <a:ext cx="5943600" cy="4353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ASSESSMENT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5257800" y="1499615"/>
            <a:ext cx="5742432" cy="115060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Physical symptoms, mental health, family/</a:t>
            </a:r>
            <a:r>
              <a:rPr sz="1200" dirty="0" err="1"/>
              <a:t>carers</a:t>
            </a:r>
            <a:r>
              <a:rPr sz="1200" dirty="0"/>
              <a:t>, safeguarding, culture, income, housing and digital access (NMC, 2024).</a:t>
            </a:r>
          </a:p>
        </p:txBody>
      </p:sp>
      <p:sp>
        <p:nvSpPr>
          <p:cNvPr id="9" name="Text 6"/>
          <p:cNvSpPr/>
          <p:nvPr/>
        </p:nvSpPr>
        <p:spPr>
          <a:xfrm>
            <a:off x="5257800" y="2011679"/>
            <a:ext cx="5943600" cy="4353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PLANNING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5280659" y="2232669"/>
            <a:ext cx="5943600" cy="115060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Shared decisions, person-</a:t>
            </a:r>
            <a:r>
              <a:rPr sz="1200" dirty="0" err="1"/>
              <a:t>centred</a:t>
            </a:r>
            <a:r>
              <a:rPr sz="1200" dirty="0"/>
              <a:t> goals, multidisciplinary working and clear referral routes (NHS England, 2019).</a:t>
            </a:r>
          </a:p>
        </p:txBody>
      </p:sp>
      <p:sp>
        <p:nvSpPr>
          <p:cNvPr id="11" name="Text 8"/>
          <p:cNvSpPr/>
          <p:nvPr/>
        </p:nvSpPr>
        <p:spPr>
          <a:xfrm>
            <a:off x="5257800" y="2724911"/>
            <a:ext cx="5943600" cy="4353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5280659" y="2956178"/>
            <a:ext cx="5943600" cy="115060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Health checks, </a:t>
            </a:r>
            <a:r>
              <a:rPr sz="1200" dirty="0" err="1"/>
              <a:t>immunisation</a:t>
            </a:r>
            <a:r>
              <a:rPr sz="1200" dirty="0"/>
              <a:t>, smoking cessation, healthy weight support and MECC-style conversations (NHS England, 2019).</a:t>
            </a:r>
          </a:p>
        </p:txBody>
      </p:sp>
      <p:sp>
        <p:nvSpPr>
          <p:cNvPr id="13" name="Text 10"/>
          <p:cNvSpPr/>
          <p:nvPr/>
        </p:nvSpPr>
        <p:spPr>
          <a:xfrm>
            <a:off x="5257800" y="3438143"/>
            <a:ext cx="5943600" cy="4353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CONTINUITY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5257800" y="3677786"/>
            <a:ext cx="5943600" cy="115060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Follow-up, data sharing and community links are needed so care does not become fragmented (NHS England, 2019).</a:t>
            </a:r>
          </a:p>
        </p:txBody>
      </p:sp>
      <p:sp>
        <p:nvSpPr>
          <p:cNvPr id="15" name="Shape 12"/>
          <p:cNvSpPr/>
          <p:nvPr/>
        </p:nvSpPr>
        <p:spPr>
          <a:xfrm>
            <a:off x="5257800" y="4297679"/>
            <a:ext cx="5532120" cy="1088137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5257800" y="4297679"/>
            <a:ext cx="45719" cy="1088137"/>
          </a:xfrm>
          <a:prstGeom prst="rect">
            <a:avLst/>
          </a:prstGeom>
          <a:solidFill>
            <a:srgbClr val="B74F4B"/>
          </a:solidFill>
          <a:ln w="12700">
            <a:solidFill>
              <a:srgbClr val="B74F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5431536" y="4407408"/>
            <a:ext cx="52395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5431536" y="4690872"/>
            <a:ext cx="5221224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Holistic care is only meaningful if assessment leads to accessible support; otherwise it becomes paperwork rather than change (NHS England, 2019; NMC, 2024).</a:t>
            </a:r>
          </a:p>
        </p:txBody>
      </p:sp>
      <p:sp>
        <p:nvSpPr>
          <p:cNvPr id="19" name="Shape 16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E8F4E5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practical test is whether models change assessment, referral, follow-up and outcomes.</a:t>
            </a:r>
            <a:endParaRPr lang="en-US" sz="120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9A41476-00F9-4AAD-B116-10197A6714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75" t="4093" r="7304" b="8928"/>
          <a:stretch/>
        </p:blipFill>
        <p:spPr>
          <a:xfrm>
            <a:off x="1272540" y="1305306"/>
            <a:ext cx="2921787" cy="390437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and governance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Frameworks supporting SDG 3 integration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713231" y="1207007"/>
            <a:ext cx="3469767" cy="1033267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713232" y="1207007"/>
            <a:ext cx="77106" cy="1033267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86967" y="1316736"/>
            <a:ext cx="3161343" cy="261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Long Term Plan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86967" y="1600199"/>
            <a:ext cx="3142067" cy="51119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 dirty="0"/>
              <a:t>Prevention, mental health, </a:t>
            </a:r>
            <a:r>
              <a:rPr sz="1200" dirty="0" err="1"/>
              <a:t>personalised</a:t>
            </a:r>
            <a:r>
              <a:rPr sz="1200" dirty="0"/>
              <a:t> care, integrated care and reducing inequalities (NHS England, 2019).</a:t>
            </a:r>
          </a:p>
        </p:txBody>
      </p:sp>
      <p:sp>
        <p:nvSpPr>
          <p:cNvPr id="10" name="Shape 8"/>
          <p:cNvSpPr/>
          <p:nvPr/>
        </p:nvSpPr>
        <p:spPr>
          <a:xfrm>
            <a:off x="4389119" y="1207007"/>
            <a:ext cx="3469767" cy="1033267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4389120" y="1207007"/>
            <a:ext cx="77106" cy="1033267"/>
          </a:xfrm>
          <a:prstGeom prst="rect">
            <a:avLst/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4562855" y="1316736"/>
            <a:ext cx="3161343" cy="261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Year Health Plan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562855" y="1600199"/>
            <a:ext cx="3142067" cy="51119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/>
              <a:t>Three shifts: hospital to community, analogue to digital, and sickness to prevention (DHSC, 2025).</a:t>
            </a:r>
          </a:p>
        </p:txBody>
      </p:sp>
      <p:sp>
        <p:nvSpPr>
          <p:cNvPr id="14" name="Shape 12"/>
          <p:cNvSpPr/>
          <p:nvPr/>
        </p:nvSpPr>
        <p:spPr>
          <a:xfrm>
            <a:off x="8065007" y="1207007"/>
            <a:ext cx="3469767" cy="1033267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8065008" y="1207007"/>
            <a:ext cx="77106" cy="1033267"/>
          </a:xfrm>
          <a:prstGeom prst="rect">
            <a:avLst/>
          </a:prstGeom>
          <a:solidFill>
            <a:srgbClr val="D78A2E"/>
          </a:solidFill>
          <a:ln w="12700">
            <a:solidFill>
              <a:srgbClr val="D78A2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8238743" y="1316736"/>
            <a:ext cx="3161343" cy="261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Core20PLUS5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238743" y="1600199"/>
            <a:ext cx="3142067" cy="51119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/>
              <a:t>Targets healthcare inequalities for deprived groups and local priority populations (NHS England, 2021).</a:t>
            </a:r>
          </a:p>
        </p:txBody>
      </p:sp>
      <p:sp>
        <p:nvSpPr>
          <p:cNvPr id="18" name="Shape 16"/>
          <p:cNvSpPr/>
          <p:nvPr/>
        </p:nvSpPr>
        <p:spPr>
          <a:xfrm>
            <a:off x="713231" y="2395727"/>
            <a:ext cx="3469767" cy="1033267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Shape 17"/>
          <p:cNvSpPr/>
          <p:nvPr/>
        </p:nvSpPr>
        <p:spPr>
          <a:xfrm>
            <a:off x="713232" y="2395727"/>
            <a:ext cx="77106" cy="1033267"/>
          </a:xfrm>
          <a:prstGeom prst="rect">
            <a:avLst/>
          </a:prstGeom>
          <a:solidFill>
            <a:srgbClr val="6657A8"/>
          </a:solidFill>
          <a:ln w="12700">
            <a:solidFill>
              <a:srgbClr val="6657A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886967" y="2505456"/>
            <a:ext cx="3161343" cy="261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and Care Act 2022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886967" y="2788919"/>
            <a:ext cx="3142067" cy="51119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 dirty="0" err="1"/>
              <a:t>Formalises</a:t>
            </a:r>
            <a:r>
              <a:rPr sz="1200" dirty="0"/>
              <a:t> Integrated Care Systems and duties around collaboration and inequalities (Health and Care Act, 2022).</a:t>
            </a:r>
          </a:p>
        </p:txBody>
      </p:sp>
      <p:sp>
        <p:nvSpPr>
          <p:cNvPr id="22" name="Shape 20"/>
          <p:cNvSpPr/>
          <p:nvPr/>
        </p:nvSpPr>
        <p:spPr>
          <a:xfrm>
            <a:off x="4389119" y="2395727"/>
            <a:ext cx="3469767" cy="1033267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21"/>
          <p:cNvSpPr/>
          <p:nvPr/>
        </p:nvSpPr>
        <p:spPr>
          <a:xfrm>
            <a:off x="4389120" y="2395727"/>
            <a:ext cx="77106" cy="1033267"/>
          </a:xfrm>
          <a:prstGeom prst="rect">
            <a:avLst/>
          </a:prstGeom>
          <a:solidFill>
            <a:srgbClr val="B74F4B"/>
          </a:solidFill>
          <a:ln w="12700">
            <a:solidFill>
              <a:srgbClr val="B74F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4562855" y="2505456"/>
            <a:ext cx="3161343" cy="261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Equality Act 2010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4562855" y="2788919"/>
            <a:ext cx="3142067" cy="51119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 dirty="0"/>
              <a:t>Supports non-discrimination and reasonable adjustments in access to services (Equality Act, 2010).</a:t>
            </a:r>
          </a:p>
        </p:txBody>
      </p:sp>
      <p:sp>
        <p:nvSpPr>
          <p:cNvPr id="26" name="Shape 24"/>
          <p:cNvSpPr/>
          <p:nvPr/>
        </p:nvSpPr>
        <p:spPr>
          <a:xfrm>
            <a:off x="8065007" y="2395727"/>
            <a:ext cx="3469767" cy="1033267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Shape 25"/>
          <p:cNvSpPr/>
          <p:nvPr/>
        </p:nvSpPr>
        <p:spPr>
          <a:xfrm>
            <a:off x="8065008" y="2395727"/>
            <a:ext cx="77106" cy="1033267"/>
          </a:xfrm>
          <a:prstGeom prst="rect">
            <a:avLst/>
          </a:prstGeom>
          <a:solidFill>
            <a:srgbClr val="B98218"/>
          </a:solidFill>
          <a:ln w="12700">
            <a:solidFill>
              <a:srgbClr val="B9821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6"/>
          <p:cNvSpPr/>
          <p:nvPr/>
        </p:nvSpPr>
        <p:spPr>
          <a:xfrm>
            <a:off x="8238743" y="2505456"/>
            <a:ext cx="3161343" cy="2610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982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Wales: Future Generations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8238743" y="2788919"/>
            <a:ext cx="3142067" cy="51119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/>
              <a:t>Long-term, prevention, integration, collaboration and involvement in public decisions (Welsh Government, 2015).</a:t>
            </a:r>
          </a:p>
        </p:txBody>
      </p:sp>
      <p:sp>
        <p:nvSpPr>
          <p:cNvPr id="31" name="Text 28"/>
          <p:cNvSpPr/>
          <p:nvPr/>
        </p:nvSpPr>
        <p:spPr>
          <a:xfrm>
            <a:off x="4297680" y="3803904"/>
            <a:ext cx="6693408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000" dirty="0"/>
          </a:p>
        </p:txBody>
      </p:sp>
      <p:sp>
        <p:nvSpPr>
          <p:cNvPr id="32" name="Text 29"/>
          <p:cNvSpPr/>
          <p:nvPr/>
        </p:nvSpPr>
        <p:spPr>
          <a:xfrm>
            <a:off x="4297680" y="4059936"/>
            <a:ext cx="6693408" cy="48463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Policy sets direction, but implementation depends on funding, workforce, leadership, data sharing and local accountability (NHS England, 2019; DHSC, 2025).</a:t>
            </a:r>
          </a:p>
        </p:txBody>
      </p:sp>
      <p:sp>
        <p:nvSpPr>
          <p:cNvPr id="33" name="Shape 30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FF1DE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1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key risk is the implementation gap between policy ambition and frontline capacity.</a:t>
            </a:r>
            <a:endParaRPr lang="en-US" sz="12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BBDCFD8-2B16-47E5-8BDF-495B3B41ED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9" y="3744467"/>
            <a:ext cx="2980944" cy="110295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 delivery: integrated and sustainable practice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..</a:t>
            </a:r>
            <a:endParaRPr lang="en-US" sz="235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SDG 3 changes care delivery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r>
              <a:rPr lang="en-US" sz="1040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040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08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" name="Image 0" descr="/mnt/data/sdg3_assets/a_bright_modern_office_meeting_room_scene_a_diver_small.jpg"/>
          <p:cNvPicPr>
            <a:picLocks noChangeAspect="1"/>
          </p:cNvPicPr>
          <p:nvPr/>
        </p:nvPicPr>
        <p:blipFill>
          <a:blip r:embed="rId3"/>
          <a:srcRect l="1181" r="1181"/>
          <a:stretch/>
        </p:blipFill>
        <p:spPr>
          <a:xfrm>
            <a:off x="7351776" y="1243584"/>
            <a:ext cx="3886200" cy="22402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49807" y="1325879"/>
            <a:ext cx="6022467" cy="3667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WELLNESS PROGRAMMES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749807" y="1528063"/>
            <a:ext cx="6022467" cy="96923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Healthy weight support, smoking cessation, alcohol advice, physical activity, vaccination and mental wellbeing (NHS England, 2019).</a:t>
            </a:r>
          </a:p>
        </p:txBody>
      </p:sp>
      <p:sp>
        <p:nvSpPr>
          <p:cNvPr id="9" name="Text 6"/>
          <p:cNvSpPr/>
          <p:nvPr/>
        </p:nvSpPr>
        <p:spPr>
          <a:xfrm>
            <a:off x="749807" y="2057399"/>
            <a:ext cx="6022467" cy="3667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TELEHEALTH AND DIGITAL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749807" y="2285022"/>
            <a:ext cx="6022467" cy="96923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Remote monitoring, NHS App, online advice and digital triage can improve convenience and capacity (DHSC, 2025).</a:t>
            </a:r>
          </a:p>
        </p:txBody>
      </p:sp>
      <p:sp>
        <p:nvSpPr>
          <p:cNvPr id="11" name="Text 8"/>
          <p:cNvSpPr/>
          <p:nvPr/>
        </p:nvSpPr>
        <p:spPr>
          <a:xfrm>
            <a:off x="749807" y="2788919"/>
            <a:ext cx="6022467" cy="3667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INITIATIVES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749807" y="2999257"/>
            <a:ext cx="6022467" cy="96923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Social prescribing, outreach, voluntary-sector support and local prevention </a:t>
            </a:r>
            <a:r>
              <a:rPr sz="1200" dirty="0" err="1"/>
              <a:t>programmes</a:t>
            </a:r>
            <a:r>
              <a:rPr sz="1200" dirty="0"/>
              <a:t> connect care to daily life (The King’s Fund, 2022).</a:t>
            </a:r>
          </a:p>
        </p:txBody>
      </p:sp>
      <p:sp>
        <p:nvSpPr>
          <p:cNvPr id="13" name="Text 10"/>
          <p:cNvSpPr/>
          <p:nvPr/>
        </p:nvSpPr>
        <p:spPr>
          <a:xfrm>
            <a:off x="749807" y="3520439"/>
            <a:ext cx="6022467" cy="3667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INTEGRATED TEAMS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749807" y="3781068"/>
            <a:ext cx="6022467" cy="969239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lang="en-US" sz="1200" dirty="0"/>
              <a:t>Multidisciplinary teams, shared care plans and referral pathways can significantly improve continuity for people with complex needs.</a:t>
            </a:r>
            <a:endParaRPr sz="1200" dirty="0"/>
          </a:p>
        </p:txBody>
      </p:sp>
      <p:sp>
        <p:nvSpPr>
          <p:cNvPr id="15" name="Shape 12"/>
          <p:cNvSpPr/>
          <p:nvPr/>
        </p:nvSpPr>
        <p:spPr>
          <a:xfrm>
            <a:off x="7351776" y="3858768"/>
            <a:ext cx="3886200" cy="1456182"/>
          </a:xfrm>
          <a:prstGeom prst="roundRect">
            <a:avLst>
              <a:gd name="adj" fmla="val 4717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351776" y="3858768"/>
            <a:ext cx="73152" cy="1456182"/>
          </a:xfrm>
          <a:prstGeom prst="rect">
            <a:avLst/>
          </a:prstGeom>
          <a:solidFill>
            <a:srgbClr val="B74F4B"/>
          </a:solidFill>
          <a:ln w="12700">
            <a:solidFill>
              <a:srgbClr val="B74F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7525512" y="3968496"/>
            <a:ext cx="359359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7525512" y="4251960"/>
            <a:ext cx="3575304" cy="106299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Integrated delivery can reduce duplication and improve prevention, but it risks excluding people if digital access, language, trust or transport are ignored (NHS England, 2019; DHSC, 2025).</a:t>
            </a:r>
          </a:p>
        </p:txBody>
      </p:sp>
      <p:sp>
        <p:nvSpPr>
          <p:cNvPr id="19" name="Shape 16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E8F4E5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Sustainable delivery means prevention, proportionate universalism and services closer to communities (NHS England, 2019; The King’s Fund, 2022).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health initiatives and healthy environments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Promoting healthier lifestyles and places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09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" name="Image 0" descr="/mnt/data/sdg3_assets/a_realistic_outdoor_street_market_scene_under_a_ca_small.jpg"/>
          <p:cNvPicPr>
            <a:picLocks noChangeAspect="1"/>
          </p:cNvPicPr>
          <p:nvPr/>
        </p:nvPicPr>
        <p:blipFill>
          <a:blip r:embed="rId3"/>
          <a:srcRect l="3796" r="3796"/>
          <a:stretch/>
        </p:blipFill>
        <p:spPr>
          <a:xfrm>
            <a:off x="658368" y="1243584"/>
            <a:ext cx="4023360" cy="2450592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074920" y="1261871"/>
            <a:ext cx="2834640" cy="1415505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Shape 5"/>
          <p:cNvSpPr/>
          <p:nvPr/>
        </p:nvSpPr>
        <p:spPr>
          <a:xfrm>
            <a:off x="5074920" y="1261872"/>
            <a:ext cx="54864" cy="1403786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5248656" y="1371600"/>
            <a:ext cx="2542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Campaigns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5248656" y="1655063"/>
            <a:ext cx="2523744" cy="107717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Healthy eating, physical activity, vaccination, smoking cessation, alcohol harm reduction and mental health awareness (WHO, 2014; GOV.UK, 2016).</a:t>
            </a:r>
          </a:p>
        </p:txBody>
      </p:sp>
      <p:sp>
        <p:nvSpPr>
          <p:cNvPr id="11" name="Shape 8"/>
          <p:cNvSpPr/>
          <p:nvPr/>
        </p:nvSpPr>
        <p:spPr>
          <a:xfrm>
            <a:off x="8275320" y="1261871"/>
            <a:ext cx="2834640" cy="1403787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8275320" y="1261872"/>
            <a:ext cx="68580" cy="1403786"/>
          </a:xfrm>
          <a:prstGeom prst="rect">
            <a:avLst/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8449056" y="1371600"/>
            <a:ext cx="2542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Settings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8449056" y="1655064"/>
            <a:ext cx="2523744" cy="90525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Schools, workplaces, GP practices, pharmacies, hospitals, local authorities and community venues (WHO, 2014).</a:t>
            </a:r>
          </a:p>
        </p:txBody>
      </p:sp>
      <p:sp>
        <p:nvSpPr>
          <p:cNvPr id="15" name="Text 12"/>
          <p:cNvSpPr/>
          <p:nvPr/>
        </p:nvSpPr>
        <p:spPr>
          <a:xfrm>
            <a:off x="5082540" y="3196015"/>
            <a:ext cx="6450330" cy="2988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HEALTHIER ENVIRONMENTS</a:t>
            </a:r>
            <a:endParaRPr lang="en-US" sz="1000" dirty="0"/>
          </a:p>
        </p:txBody>
      </p:sp>
      <p:sp>
        <p:nvSpPr>
          <p:cNvPr id="16" name="Text 13"/>
          <p:cNvSpPr/>
          <p:nvPr/>
        </p:nvSpPr>
        <p:spPr>
          <a:xfrm>
            <a:off x="5082540" y="3464988"/>
            <a:ext cx="6450330" cy="104582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Public health works best when messages are supported by affordable food, safe spaces, active travel and smoke-free environments (Marmot et al., 2020).</a:t>
            </a:r>
          </a:p>
        </p:txBody>
      </p:sp>
      <p:sp>
        <p:nvSpPr>
          <p:cNvPr id="17" name="Text 14"/>
          <p:cNvSpPr/>
          <p:nvPr/>
        </p:nvSpPr>
        <p:spPr>
          <a:xfrm>
            <a:off x="5082540" y="4092127"/>
            <a:ext cx="6450330" cy="2988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5119116" y="4348158"/>
            <a:ext cx="6450330" cy="1088513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Campaigns can raise awareness, but can also blame individuals unless they address inequality and the commercial determinants of health (Marmot et al., 2020).</a:t>
            </a:r>
          </a:p>
        </p:txBody>
      </p:sp>
      <p:sp>
        <p:nvSpPr>
          <p:cNvPr id="19" name="Shape 16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3EEF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Public health should make healthy choices easier, not just tell people to choose differently (WHO, 2014; Marmot et al., 2020).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Equity and access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Integration must reduce — not reproduce — inequalities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749808" y="1298447"/>
            <a:ext cx="6336792" cy="3643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 BARRIERS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749808" y="1521772"/>
            <a:ext cx="6336792" cy="101498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Poverty, disability, racism, language, stigma, digital exclusion, geography, transport and appointment systems (OHID, 2022; Williams et al., 2016).</a:t>
            </a:r>
          </a:p>
        </p:txBody>
      </p:sp>
      <p:sp>
        <p:nvSpPr>
          <p:cNvPr id="9" name="Text 6"/>
          <p:cNvSpPr/>
          <p:nvPr/>
        </p:nvSpPr>
        <p:spPr>
          <a:xfrm>
            <a:off x="749808" y="2048255"/>
            <a:ext cx="6336792" cy="3643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EQUITY PRINCIPLE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749808" y="2288021"/>
            <a:ext cx="6336792" cy="101498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Equal access is not enough. People with greater need may require additional, targeted and culturally competent support (Marmot, 2010).</a:t>
            </a:r>
          </a:p>
        </p:txBody>
      </p:sp>
      <p:sp>
        <p:nvSpPr>
          <p:cNvPr id="11" name="Text 8"/>
          <p:cNvSpPr/>
          <p:nvPr/>
        </p:nvSpPr>
        <p:spPr>
          <a:xfrm>
            <a:off x="749808" y="2798063"/>
            <a:ext cx="6336792" cy="3643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TARGETED APPROACHES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749808" y="3048497"/>
            <a:ext cx="6336792" cy="101498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Core20PLUS5, outreach, reasonable adjustments, interpreters, community partners and inclusive digital support (NHS England, 2021).</a:t>
            </a:r>
          </a:p>
        </p:txBody>
      </p:sp>
      <p:sp>
        <p:nvSpPr>
          <p:cNvPr id="13" name="Text 10"/>
          <p:cNvSpPr/>
          <p:nvPr/>
        </p:nvSpPr>
        <p:spPr>
          <a:xfrm>
            <a:off x="749808" y="3547871"/>
            <a:ext cx="6336792" cy="3643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MEASUREMENT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749808" y="3800855"/>
            <a:ext cx="6336792" cy="101498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Services should track outcomes by deprivation, ethnicity, disability, age and place to identify who benefits (OHID, 2022).</a:t>
            </a:r>
          </a:p>
        </p:txBody>
      </p:sp>
      <p:sp>
        <p:nvSpPr>
          <p:cNvPr id="15" name="Shape 12"/>
          <p:cNvSpPr/>
          <p:nvPr/>
        </p:nvSpPr>
        <p:spPr>
          <a:xfrm>
            <a:off x="7360920" y="3803903"/>
            <a:ext cx="3840480" cy="1325879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360920" y="3803904"/>
            <a:ext cx="73152" cy="1325878"/>
          </a:xfrm>
          <a:prstGeom prst="rect">
            <a:avLst/>
          </a:prstGeom>
          <a:solidFill>
            <a:srgbClr val="6657A8"/>
          </a:solidFill>
          <a:ln w="12700">
            <a:solidFill>
              <a:srgbClr val="6657A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7534656" y="3913632"/>
            <a:ext cx="35478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7534656" y="4197095"/>
            <a:ext cx="3529584" cy="80467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Integration is not automatically equitable. Without targeted design and data, joined-up services may mainly benefit people who already access care well (Marmot, 2010; NHS England, 2021).</a:t>
            </a:r>
          </a:p>
        </p:txBody>
      </p:sp>
      <p:sp>
        <p:nvSpPr>
          <p:cNvPr id="19" name="Shape 16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CECE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Equity is the test of whether SDG 3’s “for all” principle is actually delivered (United Nations, 2015).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82DB72C-791D-443C-9163-5F3DABEAC8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920" y="1208406"/>
            <a:ext cx="3840480" cy="244005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Strategy to implement SDG 3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 + behaviour support + integrated routine contacts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4"/>
          <p:cNvSpPr/>
          <p:nvPr/>
        </p:nvSpPr>
        <p:spPr>
          <a:xfrm>
            <a:off x="731520" y="1298448"/>
            <a:ext cx="5897880" cy="859536"/>
          </a:xfrm>
          <a:prstGeom prst="roundRect">
            <a:avLst>
              <a:gd name="adj" fmla="val 5319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Shape 5"/>
          <p:cNvSpPr/>
          <p:nvPr/>
        </p:nvSpPr>
        <p:spPr>
          <a:xfrm>
            <a:off x="731520" y="1298448"/>
            <a:ext cx="73152" cy="859536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905256" y="1408176"/>
            <a:ext cx="56052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Selected strategy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905256" y="1691640"/>
            <a:ext cx="5586984" cy="42062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Use prevention and early intervention across routine health, care and community contacts (NHS England, 2016; NHS England, 2019).</a:t>
            </a:r>
          </a:p>
        </p:txBody>
      </p:sp>
      <p:sp>
        <p:nvSpPr>
          <p:cNvPr id="11" name="Shape 8"/>
          <p:cNvSpPr/>
          <p:nvPr/>
        </p:nvSpPr>
        <p:spPr>
          <a:xfrm>
            <a:off x="731520" y="2395728"/>
            <a:ext cx="5897880" cy="859536"/>
          </a:xfrm>
          <a:prstGeom prst="roundRect">
            <a:avLst>
              <a:gd name="adj" fmla="val 5319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731520" y="2395728"/>
            <a:ext cx="73152" cy="859536"/>
          </a:xfrm>
          <a:prstGeom prst="rect">
            <a:avLst/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905256" y="2505456"/>
            <a:ext cx="56052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strategy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905256" y="2788920"/>
            <a:ext cx="5586984" cy="42062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/>
              <a:t>It aligns with SDG 3 by reducing avoidable disease, supporting wellbeing and acting before crisis (United Nations, 2015).</a:t>
            </a:r>
          </a:p>
        </p:txBody>
      </p:sp>
      <p:sp>
        <p:nvSpPr>
          <p:cNvPr id="15" name="Shape 12"/>
          <p:cNvSpPr/>
          <p:nvPr/>
        </p:nvSpPr>
        <p:spPr>
          <a:xfrm>
            <a:off x="731520" y="3493008"/>
            <a:ext cx="5897880" cy="859536"/>
          </a:xfrm>
          <a:prstGeom prst="roundRect">
            <a:avLst>
              <a:gd name="adj" fmla="val 5319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31520" y="3493008"/>
            <a:ext cx="73152" cy="859536"/>
          </a:xfrm>
          <a:prstGeom prst="rect">
            <a:avLst/>
          </a:prstGeom>
          <a:solidFill>
            <a:srgbClr val="D78A2E"/>
          </a:solidFill>
          <a:ln w="12700">
            <a:solidFill>
              <a:srgbClr val="D78A2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905256" y="3602736"/>
            <a:ext cx="560527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evaluated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905256" y="3886200"/>
            <a:ext cx="5586984" cy="42062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Reach, </a:t>
            </a:r>
            <a:r>
              <a:rPr sz="1200" dirty="0" err="1"/>
              <a:t>behaviour</a:t>
            </a:r>
            <a:r>
              <a:rPr sz="1200" dirty="0"/>
              <a:t> change, equity, sustainability, workforce burden and link to wider determinants (NHS England, 2016; NHS England, 2019).</a:t>
            </a:r>
          </a:p>
        </p:txBody>
      </p:sp>
      <p:sp>
        <p:nvSpPr>
          <p:cNvPr id="19" name="Text 16"/>
          <p:cNvSpPr/>
          <p:nvPr/>
        </p:nvSpPr>
        <p:spPr>
          <a:xfrm>
            <a:off x="8025003" y="4369689"/>
            <a:ext cx="3749040" cy="3608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REAL UK CASE STUDIES</a:t>
            </a:r>
            <a:endParaRPr lang="en-US" sz="1000" dirty="0"/>
          </a:p>
        </p:txBody>
      </p:sp>
      <p:sp>
        <p:nvSpPr>
          <p:cNvPr id="20" name="Text 17"/>
          <p:cNvSpPr/>
          <p:nvPr/>
        </p:nvSpPr>
        <p:spPr>
          <a:xfrm>
            <a:off x="8025002" y="4626759"/>
            <a:ext cx="3988027" cy="1006221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1. Change4Life / Better Health Childhood Obesity</a:t>
            </a:r>
          </a:p>
          <a:p>
            <a:r>
              <a:rPr sz="1200" dirty="0"/>
              <a:t>2. Making Every Contact Count (MECC)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3407C5D-5BE5-4133-A7B3-2D35D47D15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8717" y="1314042"/>
            <a:ext cx="4192524" cy="291037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 1: Change4Life / Better Health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Childhood obesity prevention through public health campaigning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4"/>
          <p:cNvSpPr/>
          <p:nvPr/>
        </p:nvSpPr>
        <p:spPr>
          <a:xfrm>
            <a:off x="749808" y="3456432"/>
            <a:ext cx="1920240" cy="292608"/>
          </a:xfrm>
          <a:prstGeom prst="roundRect">
            <a:avLst>
              <a:gd name="adj" fmla="val 21875"/>
            </a:avLst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832104" y="3502811"/>
            <a:ext cx="1755648" cy="219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 UK </a:t>
            </a: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STUDY</a:t>
            </a:r>
            <a:endParaRPr lang="en-US" sz="840" dirty="0"/>
          </a:p>
        </p:txBody>
      </p:sp>
      <p:sp>
        <p:nvSpPr>
          <p:cNvPr id="9" name="Text 6"/>
          <p:cNvSpPr/>
          <p:nvPr/>
        </p:nvSpPr>
        <p:spPr>
          <a:xfrm>
            <a:off x="4956048" y="1243583"/>
            <a:ext cx="6321552" cy="3179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4956048" y="1444753"/>
            <a:ext cx="6321552" cy="70408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Support families to eat better, move more and reduce obesity-related risk from early childhood (DHSC Campaign Resource Centre, 2022).</a:t>
            </a:r>
          </a:p>
        </p:txBody>
      </p:sp>
      <p:sp>
        <p:nvSpPr>
          <p:cNvPr id="11" name="Text 8"/>
          <p:cNvSpPr/>
          <p:nvPr/>
        </p:nvSpPr>
        <p:spPr>
          <a:xfrm>
            <a:off x="4956048" y="1901951"/>
            <a:ext cx="6321552" cy="3179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DELIVERY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4956048" y="2106366"/>
            <a:ext cx="6321552" cy="88578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Mass media, digital tools, school/community resources, partner materials and family-friendly </a:t>
            </a:r>
            <a:r>
              <a:rPr sz="1200" dirty="0" err="1"/>
              <a:t>behaviour</a:t>
            </a:r>
            <a:r>
              <a:rPr sz="1200" dirty="0"/>
              <a:t>-change messages (NSMC, 2020; DHSC Campaign Resource Centre, 2022).</a:t>
            </a:r>
          </a:p>
        </p:txBody>
      </p:sp>
      <p:sp>
        <p:nvSpPr>
          <p:cNvPr id="13" name="Text 10"/>
          <p:cNvSpPr/>
          <p:nvPr/>
        </p:nvSpPr>
        <p:spPr>
          <a:xfrm>
            <a:off x="4956048" y="2651759"/>
            <a:ext cx="6321552" cy="3179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OF REACH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4956048" y="2859566"/>
            <a:ext cx="6321552" cy="70408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Early Change4Life reporting showed strong family engagement and broad national recognition (NSMC, 2020).</a:t>
            </a:r>
          </a:p>
        </p:txBody>
      </p:sp>
      <p:sp>
        <p:nvSpPr>
          <p:cNvPr id="15" name="Shape 12"/>
          <p:cNvSpPr/>
          <p:nvPr/>
        </p:nvSpPr>
        <p:spPr>
          <a:xfrm>
            <a:off x="749808" y="3913632"/>
            <a:ext cx="5084064" cy="1296543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49808" y="3913631"/>
            <a:ext cx="82296" cy="1296543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923544" y="4023360"/>
            <a:ext cx="47914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</a:t>
            </a:r>
            <a:endParaRPr lang="en-US" sz="1200" dirty="0"/>
          </a:p>
        </p:txBody>
      </p:sp>
      <p:sp>
        <p:nvSpPr>
          <p:cNvPr id="18" name="Text 15"/>
          <p:cNvSpPr/>
          <p:nvPr/>
        </p:nvSpPr>
        <p:spPr>
          <a:xfrm>
            <a:off x="923544" y="4306824"/>
            <a:ext cx="4773168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endParaRPr lang="en-US" sz="1010" dirty="0"/>
          </a:p>
        </p:txBody>
      </p:sp>
      <p:sp>
        <p:nvSpPr>
          <p:cNvPr id="19" name="Text 16"/>
          <p:cNvSpPr/>
          <p:nvPr/>
        </p:nvSpPr>
        <p:spPr>
          <a:xfrm>
            <a:off x="950976" y="4352543"/>
            <a:ext cx="4736592" cy="90481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Preventive focus aligns with SDG 3 (United Nations, 2015).</a:t>
            </a:r>
          </a:p>
          <a:p>
            <a:r>
              <a:rPr sz="1200" dirty="0"/>
              <a:t>Targets childhood for long-term health gain (HM Government, 2016).</a:t>
            </a:r>
          </a:p>
          <a:p>
            <a:r>
              <a:rPr sz="1200" dirty="0"/>
              <a:t>Accessible messaging for families and schools (DHSC Campaign Resource Centre, 2022).</a:t>
            </a:r>
          </a:p>
        </p:txBody>
      </p:sp>
      <p:sp>
        <p:nvSpPr>
          <p:cNvPr id="20" name="Shape 17"/>
          <p:cNvSpPr/>
          <p:nvPr/>
        </p:nvSpPr>
        <p:spPr>
          <a:xfrm>
            <a:off x="6089904" y="3913632"/>
            <a:ext cx="5084064" cy="1296543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Shape 18"/>
          <p:cNvSpPr/>
          <p:nvPr/>
        </p:nvSpPr>
        <p:spPr>
          <a:xfrm>
            <a:off x="6089904" y="3913632"/>
            <a:ext cx="101346" cy="1296543"/>
          </a:xfrm>
          <a:prstGeom prst="rect">
            <a:avLst/>
          </a:prstGeom>
          <a:solidFill>
            <a:srgbClr val="B74F4B"/>
          </a:solidFill>
          <a:ln w="12700">
            <a:solidFill>
              <a:srgbClr val="B74F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19"/>
          <p:cNvSpPr/>
          <p:nvPr/>
        </p:nvSpPr>
        <p:spPr>
          <a:xfrm>
            <a:off x="6263640" y="4023360"/>
            <a:ext cx="47914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Limitations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263640" y="4306824"/>
            <a:ext cx="4773168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endParaRPr lang="en-US" sz="1010" dirty="0"/>
          </a:p>
        </p:txBody>
      </p:sp>
      <p:sp>
        <p:nvSpPr>
          <p:cNvPr id="24" name="Text 21"/>
          <p:cNvSpPr/>
          <p:nvPr/>
        </p:nvSpPr>
        <p:spPr>
          <a:xfrm>
            <a:off x="6291072" y="4352544"/>
            <a:ext cx="4736592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r>
              <a:rPr sz="1200" dirty="0" err="1"/>
              <a:t>Behaviour</a:t>
            </a:r>
            <a:r>
              <a:rPr sz="1200" dirty="0"/>
              <a:t> change is hard to sustain.</a:t>
            </a:r>
          </a:p>
          <a:p>
            <a:r>
              <a:rPr sz="1200" dirty="0"/>
              <a:t>Risks </a:t>
            </a:r>
            <a:r>
              <a:rPr sz="1200" dirty="0" err="1"/>
              <a:t>individualising</a:t>
            </a:r>
            <a:r>
              <a:rPr sz="1200" dirty="0"/>
              <a:t> responsibility.</a:t>
            </a:r>
          </a:p>
          <a:p>
            <a:r>
              <a:rPr sz="1200" dirty="0"/>
              <a:t>Food poverty and marketing reduce impact (Marmot et al., 2020).</a:t>
            </a:r>
          </a:p>
        </p:txBody>
      </p:sp>
      <p:sp>
        <p:nvSpPr>
          <p:cNvPr id="25" name="Shape 22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CECE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3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Critical judgement:</a:t>
            </a:r>
            <a:r>
              <a:rPr sz="1200" dirty="0"/>
              <a:t> </a:t>
            </a:r>
            <a:r>
              <a:rPr lang="en-US" sz="12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Change4Life is </a:t>
            </a:r>
            <a:r>
              <a:rPr sz="1200" b="1" dirty="0"/>
              <a:t>effective as awareness and early prevention, but insufficient unless combined with regulation, school food, local support and action on poverty (HM Government, 2016; Marmot et al., 2020).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8957B6C-E41C-4077-BCB6-FB4F6F2A26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138" b="16155"/>
          <a:stretch/>
        </p:blipFill>
        <p:spPr>
          <a:xfrm>
            <a:off x="566928" y="1152145"/>
            <a:ext cx="4251960" cy="214884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 2: Making Every Contact Count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Using routine interactions for prevention and wellbeing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4"/>
          <p:cNvSpPr/>
          <p:nvPr/>
        </p:nvSpPr>
        <p:spPr>
          <a:xfrm>
            <a:off x="749808" y="3456432"/>
            <a:ext cx="1920240" cy="292608"/>
          </a:xfrm>
          <a:prstGeom prst="roundRect">
            <a:avLst>
              <a:gd name="adj" fmla="val 21875"/>
            </a:avLst>
          </a:prstGeom>
          <a:solidFill>
            <a:srgbClr val="236B8E"/>
          </a:solidFill>
          <a:ln w="12700">
            <a:solidFill>
              <a:srgbClr val="236B8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832104" y="3529584"/>
            <a:ext cx="1755648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 UK CASE STUDY</a:t>
            </a:r>
            <a:endParaRPr lang="en-US" sz="840" dirty="0"/>
          </a:p>
        </p:txBody>
      </p:sp>
      <p:sp>
        <p:nvSpPr>
          <p:cNvPr id="9" name="Text 6"/>
          <p:cNvSpPr/>
          <p:nvPr/>
        </p:nvSpPr>
        <p:spPr>
          <a:xfrm>
            <a:off x="4956048" y="1243584"/>
            <a:ext cx="6245352" cy="3454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4956048" y="1447864"/>
            <a:ext cx="6217920" cy="764983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Enable health, care and public-facing workers to have brief, supportive conversations about health and wellbeing (NHS England, 2016).</a:t>
            </a:r>
          </a:p>
        </p:txBody>
      </p:sp>
      <p:sp>
        <p:nvSpPr>
          <p:cNvPr id="11" name="Text 8"/>
          <p:cNvSpPr/>
          <p:nvPr/>
        </p:nvSpPr>
        <p:spPr>
          <a:xfrm>
            <a:off x="4956048" y="1901952"/>
            <a:ext cx="6245352" cy="3454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DELIVERY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4956048" y="2148839"/>
            <a:ext cx="6245352" cy="96239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Very brief advice, signposting and motivational conversations during routine contacts in NHS, social care and community settings (NHS England, 2016; NICE, n.d.).</a:t>
            </a:r>
          </a:p>
        </p:txBody>
      </p:sp>
      <p:sp>
        <p:nvSpPr>
          <p:cNvPr id="13" name="Text 10"/>
          <p:cNvSpPr/>
          <p:nvPr/>
        </p:nvSpPr>
        <p:spPr>
          <a:xfrm>
            <a:off x="4956048" y="2651760"/>
            <a:ext cx="6245352" cy="3454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SDG 3 FIT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4956048" y="2901761"/>
            <a:ext cx="6245352" cy="764983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Promotes prevention, mental wellbeing, smoking cessation, physical activity, alcohol advice and healthier lifestyles (United Nations, 2015; NHS England, 2016).</a:t>
            </a:r>
          </a:p>
        </p:txBody>
      </p:sp>
      <p:sp>
        <p:nvSpPr>
          <p:cNvPr id="15" name="Shape 12"/>
          <p:cNvSpPr/>
          <p:nvPr/>
        </p:nvSpPr>
        <p:spPr>
          <a:xfrm>
            <a:off x="749808" y="3913631"/>
            <a:ext cx="5084064" cy="1453897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49808" y="3913632"/>
            <a:ext cx="100584" cy="1453896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923544" y="4023360"/>
            <a:ext cx="47914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</a:t>
            </a:r>
            <a:endParaRPr lang="en-US" sz="1200" dirty="0"/>
          </a:p>
        </p:txBody>
      </p:sp>
      <p:sp>
        <p:nvSpPr>
          <p:cNvPr id="18" name="Text 15"/>
          <p:cNvSpPr/>
          <p:nvPr/>
        </p:nvSpPr>
        <p:spPr>
          <a:xfrm>
            <a:off x="923544" y="4306824"/>
            <a:ext cx="4773168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endParaRPr lang="en-US" sz="1010" dirty="0"/>
          </a:p>
        </p:txBody>
      </p:sp>
      <p:sp>
        <p:nvSpPr>
          <p:cNvPr id="19" name="Text 16"/>
          <p:cNvSpPr/>
          <p:nvPr/>
        </p:nvSpPr>
        <p:spPr>
          <a:xfrm>
            <a:off x="950976" y="4352543"/>
            <a:ext cx="4736592" cy="96926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Uses existing contacts at scale (NHS England, 2016).</a:t>
            </a:r>
          </a:p>
          <a:p>
            <a:r>
              <a:rPr sz="1200" dirty="0" err="1"/>
              <a:t>Normalises</a:t>
            </a:r>
            <a:r>
              <a:rPr sz="1200" dirty="0"/>
              <a:t> prevention in everyday care.</a:t>
            </a:r>
          </a:p>
          <a:p>
            <a:r>
              <a:rPr sz="1200" dirty="0"/>
              <a:t>Can reach people who do not seek public health services (Harrison et al., 2022).</a:t>
            </a:r>
          </a:p>
        </p:txBody>
      </p:sp>
      <p:sp>
        <p:nvSpPr>
          <p:cNvPr id="20" name="Shape 17"/>
          <p:cNvSpPr/>
          <p:nvPr/>
        </p:nvSpPr>
        <p:spPr>
          <a:xfrm>
            <a:off x="6089904" y="3913632"/>
            <a:ext cx="5084064" cy="1453896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Shape 18"/>
          <p:cNvSpPr/>
          <p:nvPr/>
        </p:nvSpPr>
        <p:spPr>
          <a:xfrm>
            <a:off x="6089904" y="3913632"/>
            <a:ext cx="45719" cy="1453896"/>
          </a:xfrm>
          <a:prstGeom prst="rect">
            <a:avLst/>
          </a:prstGeom>
          <a:solidFill>
            <a:srgbClr val="B74F4B"/>
          </a:solidFill>
          <a:ln w="12700">
            <a:solidFill>
              <a:srgbClr val="B74F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19"/>
          <p:cNvSpPr/>
          <p:nvPr/>
        </p:nvSpPr>
        <p:spPr>
          <a:xfrm>
            <a:off x="6263640" y="4023360"/>
            <a:ext cx="47914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Limitations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263640" y="4306824"/>
            <a:ext cx="4773168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endParaRPr lang="en-US" sz="1010" dirty="0"/>
          </a:p>
        </p:txBody>
      </p:sp>
      <p:sp>
        <p:nvSpPr>
          <p:cNvPr id="24" name="Text 21"/>
          <p:cNvSpPr/>
          <p:nvPr/>
        </p:nvSpPr>
        <p:spPr>
          <a:xfrm>
            <a:off x="6291072" y="4352543"/>
            <a:ext cx="4736592" cy="84024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Needs training and confidence (Turner et al., 2023).</a:t>
            </a:r>
          </a:p>
          <a:p>
            <a:r>
              <a:rPr sz="1200" dirty="0"/>
              <a:t>Can become tokenistic without referral pathways.</a:t>
            </a:r>
          </a:p>
          <a:p>
            <a:r>
              <a:rPr sz="1200" dirty="0"/>
              <a:t>Evidence and implementation vary by setting (Rodrigues et al., 2024).</a:t>
            </a:r>
          </a:p>
        </p:txBody>
      </p:sp>
      <p:sp>
        <p:nvSpPr>
          <p:cNvPr id="25" name="Shape 22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CECE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3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Critical judgement: MECC is promising because it embeds prevention into routine care, but it only works when staff have time, skills, trust and local services to refer into.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3E31591-A8EA-434B-AD0B-C7EEB4F880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84" y="1207017"/>
            <a:ext cx="3997887" cy="218540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5527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barriers and implementation risks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good concepts do not always become effective services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endParaRPr lang="en-US" sz="1040" dirty="0"/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749807" y="1298447"/>
            <a:ext cx="6179499" cy="659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FUNDING AND WORKFORCE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749806" y="1525243"/>
            <a:ext cx="6179499" cy="1742813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Prevention requires staff time, training, community services and long-term investment (Health Foundation, 2023).</a:t>
            </a:r>
          </a:p>
        </p:txBody>
      </p:sp>
      <p:sp>
        <p:nvSpPr>
          <p:cNvPr id="9" name="Text 6"/>
          <p:cNvSpPr/>
          <p:nvPr/>
        </p:nvSpPr>
        <p:spPr>
          <a:xfrm>
            <a:off x="749807" y="2048255"/>
            <a:ext cx="6179499" cy="659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AND GOVERNANCE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749805" y="2289691"/>
            <a:ext cx="6179499" cy="1742813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Safe data sharing, accountability and outcome measurement are essential for integrated systems (NHS England, 2019).</a:t>
            </a:r>
          </a:p>
        </p:txBody>
      </p:sp>
      <p:sp>
        <p:nvSpPr>
          <p:cNvPr id="11" name="Text 8"/>
          <p:cNvSpPr/>
          <p:nvPr/>
        </p:nvSpPr>
        <p:spPr>
          <a:xfrm>
            <a:off x="749807" y="2798063"/>
            <a:ext cx="6179499" cy="659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 CHANGE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752990" y="3044854"/>
            <a:ext cx="6179499" cy="1742813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Poverty, stress, culture, advertising or unhealthy environments cannot be overcome by Advice alone. </a:t>
            </a:r>
            <a:r>
              <a:rPr lang="en-US" sz="1200" dirty="0" err="1"/>
              <a:t>Behaviour</a:t>
            </a:r>
            <a:r>
              <a:rPr lang="en-US" sz="1200" dirty="0"/>
              <a:t> change requires supportive conditions and accessible services</a:t>
            </a:r>
            <a:r>
              <a:rPr sz="1200" dirty="0"/>
              <a:t>(Marmot et al., 2020).</a:t>
            </a:r>
          </a:p>
        </p:txBody>
      </p:sp>
      <p:sp>
        <p:nvSpPr>
          <p:cNvPr id="13" name="Text 10"/>
          <p:cNvSpPr/>
          <p:nvPr/>
        </p:nvSpPr>
        <p:spPr>
          <a:xfrm>
            <a:off x="749807" y="3830797"/>
            <a:ext cx="6179499" cy="6594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EXCLUSION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746624" y="4096512"/>
            <a:ext cx="6045275" cy="1280155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Telehealth has the potential to exacerbate inequities when people have limited access, confidence, privacy or connectivity (Turner et al., 2023).</a:t>
            </a:r>
          </a:p>
        </p:txBody>
      </p:sp>
      <p:sp>
        <p:nvSpPr>
          <p:cNvPr id="15" name="Shape 12"/>
          <p:cNvSpPr/>
          <p:nvPr/>
        </p:nvSpPr>
        <p:spPr>
          <a:xfrm>
            <a:off x="7360920" y="3767327"/>
            <a:ext cx="3840480" cy="1289285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360920" y="3767328"/>
            <a:ext cx="73152" cy="1289284"/>
          </a:xfrm>
          <a:prstGeom prst="rect">
            <a:avLst/>
          </a:prstGeom>
          <a:solidFill>
            <a:srgbClr val="3B8A3E"/>
          </a:solidFill>
          <a:ln w="12700">
            <a:solidFill>
              <a:srgbClr val="3B8A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7534656" y="3877056"/>
            <a:ext cx="35295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synthesis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7534656" y="4160519"/>
            <a:ext cx="3511296" cy="84124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The main issue is not lack of policy ambition.</a:t>
            </a:r>
          </a:p>
          <a:p>
            <a:r>
              <a:rPr sz="1200" dirty="0"/>
              <a:t>The issue is the gap between aspiration and deliverable equitable support (Health Foundation, 2023; Marmot et al., 2020).</a:t>
            </a:r>
          </a:p>
        </p:txBody>
      </p:sp>
      <p:sp>
        <p:nvSpPr>
          <p:cNvPr id="19" name="Shape 16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FCECEA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algn="ctr"/>
            <a:r>
              <a:rPr sz="1200" b="1" dirty="0"/>
              <a:t>Integration must be assessed by the outcomes achieved, not by the policies or partnerships.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FAF9988-14F1-43F9-AF9D-804EC0129F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921" y="1362456"/>
            <a:ext cx="3806080" cy="235217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274320"/>
            <a:ext cx="9829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235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and recommendations</a:t>
            </a:r>
            <a:r>
              <a:rPr lang="en-US" sz="23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..</a:t>
            </a:r>
            <a:endParaRPr lang="en-US" sz="235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9829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US" sz="104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Suggestions for SDG 3 delivery</a:t>
            </a:r>
            <a:r>
              <a:rPr lang="en-US" sz="105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.</a:t>
            </a:r>
            <a:r>
              <a:rPr lang="en-US" sz="1040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040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11000232" y="329184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r">
              <a:buNone/>
            </a:pPr>
            <a:r>
              <a:rPr lang="en-US" sz="102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20" dirty="0"/>
          </a:p>
        </p:txBody>
      </p:sp>
      <p:sp>
        <p:nvSpPr>
          <p:cNvPr id="5" name="Shape 3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4"/>
          <p:cNvSpPr/>
          <p:nvPr/>
        </p:nvSpPr>
        <p:spPr>
          <a:xfrm>
            <a:off x="749808" y="1298447"/>
            <a:ext cx="6441974" cy="6524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3B8A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746734" y="1563004"/>
            <a:ext cx="6441974" cy="17242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Health, wellbeing and sustainable development are inextricably linked in contemporary health and social care (United Nations, 2015).</a:t>
            </a:r>
          </a:p>
        </p:txBody>
      </p:sp>
      <p:sp>
        <p:nvSpPr>
          <p:cNvPr id="9" name="Text 6"/>
          <p:cNvSpPr/>
          <p:nvPr/>
        </p:nvSpPr>
        <p:spPr>
          <a:xfrm>
            <a:off x="752068" y="2151376"/>
            <a:ext cx="6441974" cy="6524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236B8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749808" y="2400780"/>
            <a:ext cx="6317742" cy="2916927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The most effective strategy is a holistic one that integrates clinical care, prevention, mental health support, and community engagement and action on determinants (NHS England, 2019; Marmot et al., 2020).</a:t>
            </a:r>
            <a:endParaRPr lang="en-US" sz="1200" dirty="0"/>
          </a:p>
          <a:p>
            <a:endParaRPr lang="en-US" sz="1200" dirty="0"/>
          </a:p>
          <a:p>
            <a:endParaRPr sz="1200" dirty="0"/>
          </a:p>
        </p:txBody>
      </p:sp>
      <p:sp>
        <p:nvSpPr>
          <p:cNvPr id="11" name="Text 8"/>
          <p:cNvSpPr/>
          <p:nvPr/>
        </p:nvSpPr>
        <p:spPr>
          <a:xfrm>
            <a:off x="749401" y="3206820"/>
            <a:ext cx="6441974" cy="6524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D78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CASE-STUDY JUDGEMENT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752068" y="3454704"/>
            <a:ext cx="6441974" cy="17242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Change4Life shows campaign reach; MECC shows prevention in routine contacts. They both require equity-focused implementation (NSMC, 2020; NHS England, 2016).</a:t>
            </a:r>
          </a:p>
        </p:txBody>
      </p:sp>
      <p:sp>
        <p:nvSpPr>
          <p:cNvPr id="13" name="Text 10"/>
          <p:cNvSpPr/>
          <p:nvPr/>
        </p:nvSpPr>
        <p:spPr>
          <a:xfrm>
            <a:off x="749808" y="4121887"/>
            <a:ext cx="6441974" cy="6524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6657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749808" y="4367338"/>
            <a:ext cx="6317742" cy="143560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r>
              <a:rPr sz="1200" dirty="0"/>
              <a:t>Fund</a:t>
            </a:r>
            <a:r>
              <a:rPr lang="en-US" sz="1200" dirty="0"/>
              <a:t> disease</a:t>
            </a:r>
            <a:r>
              <a:rPr sz="1200" dirty="0"/>
              <a:t> prevention, monitor inequality outcomes, build workforce capacity, and connect advice to real local support (Health Foundation, 2023; NHS England, 2021).</a:t>
            </a:r>
          </a:p>
        </p:txBody>
      </p:sp>
      <p:sp>
        <p:nvSpPr>
          <p:cNvPr id="15" name="Shape 12"/>
          <p:cNvSpPr/>
          <p:nvPr/>
        </p:nvSpPr>
        <p:spPr>
          <a:xfrm>
            <a:off x="7388352" y="3840480"/>
            <a:ext cx="3858768" cy="1326724"/>
          </a:xfrm>
          <a:prstGeom prst="roundRect">
            <a:avLst>
              <a:gd name="adj" fmla="val 4762"/>
            </a:avLst>
          </a:prstGeom>
          <a:solidFill>
            <a:srgbClr val="FFFFFF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3"/>
          <p:cNvSpPr/>
          <p:nvPr/>
        </p:nvSpPr>
        <p:spPr>
          <a:xfrm>
            <a:off x="7388352" y="3840479"/>
            <a:ext cx="73152" cy="1289303"/>
          </a:xfrm>
          <a:prstGeom prst="rect">
            <a:avLst/>
          </a:prstGeom>
          <a:solidFill>
            <a:srgbClr val="B74F4B"/>
          </a:solidFill>
          <a:ln w="12700">
            <a:solidFill>
              <a:srgbClr val="B74F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4"/>
          <p:cNvSpPr/>
          <p:nvPr/>
        </p:nvSpPr>
        <p:spPr>
          <a:xfrm>
            <a:off x="7562088" y="3950208"/>
            <a:ext cx="3566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B74F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critical message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7562088" y="4233672"/>
            <a:ext cx="3547872" cy="108127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sz="1200" dirty="0"/>
              <a:t>Only when services shift from treatment to prevention – and are designed around those who are most likely to be excluded – SDG 3 can be achieved (United Nations, 2015; Marmot et al., 2020).</a:t>
            </a:r>
          </a:p>
        </p:txBody>
      </p:sp>
      <p:sp>
        <p:nvSpPr>
          <p:cNvPr id="19" name="Shape 16"/>
          <p:cNvSpPr/>
          <p:nvPr/>
        </p:nvSpPr>
        <p:spPr>
          <a:xfrm>
            <a:off x="868680" y="5532120"/>
            <a:ext cx="10332720" cy="566928"/>
          </a:xfrm>
          <a:prstGeom prst="roundRect">
            <a:avLst>
              <a:gd name="adj" fmla="val 9677"/>
            </a:avLst>
          </a:prstGeom>
          <a:solidFill>
            <a:srgbClr val="E8F4E5"/>
          </a:solidFill>
          <a:ln w="8890">
            <a:solidFill>
              <a:srgbClr val="D6E3D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1014984" y="5641848"/>
            <a:ext cx="10040112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r>
              <a:rPr sz="1200" b="1" dirty="0"/>
              <a:t>Therefore, integration should be judged by whether it improves equitable health outcomes, not by policy language alone</a:t>
            </a:r>
            <a:r>
              <a:rPr lang="en-US" sz="1200" b="1" dirty="0"/>
              <a:t>.</a:t>
            </a:r>
            <a:endParaRPr sz="120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8C8BB6A-09DD-4F17-B95B-41D340C9C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1504" y="1396175"/>
            <a:ext cx="3785616" cy="227141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1089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500" b="1" dirty="0">
                <a:solidFill>
                  <a:srgbClr val="143E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768096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61706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UWTSD Harvard style · key sources used across slides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30352" y="1042416"/>
            <a:ext cx="11109960" cy="0"/>
          </a:xfrm>
          <a:prstGeom prst="line">
            <a:avLst/>
          </a:prstGeom>
          <a:noFill/>
          <a:ln w="12700">
            <a:solidFill>
              <a:srgbClr val="D6E3D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66928" y="1234440"/>
            <a:ext cx="11091672" cy="56235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 fontScale="92500" lnSpcReduction="1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Brundtland Commission (1987) Our Common Future. Oxford: Oxford University Press.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Dahlgren, G. and Whitehead, M. (1991) Policies and Strategies to Promote Social Equity in Health. Stockholm: Institute for Futures Studies.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Department of Health and Social Care (2025) Fit for the Future: 10 Year Health Plan for England. London: Department of Health and Social Care. Available at: </a:t>
            </a:r>
            <a:r>
              <a:rPr lang="en-US" sz="1000" dirty="0">
                <a:hlinkClick r:id="rId3"/>
              </a:rPr>
              <a:t>https://www.gov.uk/government/publications/10-year-health-plan-for-england-fit-for-the-future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DHSC Campaign Resource Centre (2022) Better Health Childhood Obesity. Available at: </a:t>
            </a:r>
            <a:r>
              <a:rPr lang="en-US" sz="1000" dirty="0">
                <a:hlinkClick r:id="rId4"/>
              </a:rPr>
              <a:t>https://campaignresources.dhsc.gov.uk/campaigns/better-health-childhood-obesity/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Dodge, R., Daly, A.P., </a:t>
            </a:r>
            <a:r>
              <a:rPr lang="en-US" sz="1000" dirty="0" err="1"/>
              <a:t>Huyton</a:t>
            </a:r>
            <a:r>
              <a:rPr lang="en-US" sz="1000" dirty="0"/>
              <a:t>, J. and Sanders, L.D. (2012) ‘The challenge of defining wellbeing’, International Journal of Wellbeing, 2(3), pp. 222–235.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Engel, G.L. (1977) ‘The need for a new medical model: a challenge for biomedicine’, Science, 196(4286), pp. 129–136.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Equality Act 2010, c.15. Available at: </a:t>
            </a:r>
            <a:r>
              <a:rPr lang="en-US" sz="1000" dirty="0">
                <a:hlinkClick r:id="rId5"/>
              </a:rPr>
              <a:t>https://www.legislation.gov.uk/ukpga/2010/15/contents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Harrison, D. et al. (2022) ‘Making every contact count with seldom-heard groups? A qualitative evaluation of voluntary and community sector implementation of a public health </a:t>
            </a:r>
            <a:r>
              <a:rPr lang="en-US" sz="1000" dirty="0" err="1"/>
              <a:t>behaviour</a:t>
            </a:r>
            <a:r>
              <a:rPr lang="en-US" sz="1000" dirty="0"/>
              <a:t> change </a:t>
            </a:r>
            <a:r>
              <a:rPr lang="en-US" sz="1000" dirty="0" err="1"/>
              <a:t>programme</a:t>
            </a:r>
            <a:r>
              <a:rPr lang="en-US" sz="1000" dirty="0"/>
              <a:t> in England’, Health and Social Care in the Community, 30, pp. e3193–e3206. </a:t>
            </a:r>
            <a:r>
              <a:rPr lang="en-US" sz="1000" dirty="0" err="1"/>
              <a:t>doi</a:t>
            </a:r>
            <a:r>
              <a:rPr lang="en-US" sz="1000" dirty="0"/>
              <a:t>: 10.1111/hsc.13764.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Health and Care Act 2022, c.31. Available at: </a:t>
            </a:r>
            <a:r>
              <a:rPr lang="en-US" sz="1000" dirty="0">
                <a:hlinkClick r:id="rId6"/>
              </a:rPr>
              <a:t>https://www.legislation.gov.uk/ukpga/2022/31/contents/enacted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Health Foundation (2023) Health in 2040: Projected Patterns of Illness in England. London: The Health Foundation. Available at: </a:t>
            </a:r>
            <a:r>
              <a:rPr lang="en-US" sz="1000" dirty="0">
                <a:hlinkClick r:id="rId7"/>
              </a:rPr>
              <a:t>https://www.health.org.uk/reports-and-analysis/reports/health-in-2040-projected-patterns-of-illness-in-england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HM Government (2016) Childhood Obesity: A Plan for Action. London: Department of Health and Social Care. Available at: </a:t>
            </a:r>
            <a:r>
              <a:rPr lang="en-US" sz="1000" dirty="0">
                <a:hlinkClick r:id="rId8"/>
              </a:rPr>
              <a:t>https://www.gov.uk/government/publications/childhood-obesity-a-plan-for-action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Marmot, M. (2010) Fair Society, Healthy Lives: The Marmot Review. London: Institute of Health Equity. Available at: </a:t>
            </a:r>
            <a:r>
              <a:rPr lang="en-US" sz="1000" dirty="0">
                <a:hlinkClick r:id="rId9"/>
              </a:rPr>
              <a:t>https://www.instituteofhealthequity.org/resources-reports/fair-society-healthy-lives-the-marmot-review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Marmot, M. et al. (2020) Health Equity in England: The Marmot Review 10 Years On. London: Institute of Health Equity. Available at: </a:t>
            </a:r>
            <a:r>
              <a:rPr lang="en-US" sz="1000" dirty="0">
                <a:hlinkClick r:id="rId10"/>
              </a:rPr>
              <a:t>https://www.instituteofhealthequity.org/resources-reports/marmot-review-10-years-on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NHS Digital (2024) Health Survey for England, 2022 Part 2. Available at: </a:t>
            </a:r>
            <a:r>
              <a:rPr lang="en-US" sz="1000" dirty="0">
                <a:hlinkClick r:id="rId11"/>
              </a:rPr>
              <a:t>https://digital.nhs.uk/data-and-information/publications/statistical/health-survey-for-england/2022-part-2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NHS England (2016) Making Every Contact Count: Consensus Statement. London: NHS England and Public Health England. Available at: </a:t>
            </a:r>
            <a:r>
              <a:rPr lang="en-US" sz="1000" dirty="0">
                <a:hlinkClick r:id="rId12"/>
              </a:rPr>
              <a:t>https://www.england.nhs.uk/publication/making-every-contact-count-mecc-consensus-statement/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NHS England (2019) The NHS Long Term Plan. London: NHS England. Available at: </a:t>
            </a:r>
            <a:r>
              <a:rPr lang="en-US" sz="1000" dirty="0">
                <a:hlinkClick r:id="rId13"/>
              </a:rPr>
              <a:t>https://www.longtermplan.nhs.uk/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NHS England (2021) Core20PLUS5: An Approach to Reducing Healthcare Inequalities. Available at: </a:t>
            </a:r>
            <a:r>
              <a:rPr lang="en-US" sz="1000" dirty="0">
                <a:hlinkClick r:id="rId14"/>
              </a:rPr>
              <a:t>https://www.england.nhs.uk/about/equality/equality-hub/national-healthcare-inequalities-improvement-programme/core20plus5/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NICE (n.d.) Making Every Contact Count. Available at: </a:t>
            </a:r>
            <a:r>
              <a:rPr lang="en-US" sz="1000" dirty="0">
                <a:hlinkClick r:id="rId15"/>
              </a:rPr>
              <a:t>https://stpsupport.nice.org.uk/mecc/index.html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NSMC (2020) Change4Life. Available at: </a:t>
            </a:r>
            <a:r>
              <a:rPr lang="en-US" sz="1000" dirty="0">
                <a:hlinkClick r:id="rId16"/>
              </a:rPr>
              <a:t>https://www.thensmc.com/resources/showcase/change4life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Nursing and Midwifery Council (2024) The Code: Professional Standards of Practice and </a:t>
            </a:r>
            <a:r>
              <a:rPr lang="en-US" sz="1000" dirty="0" err="1"/>
              <a:t>Behaviour</a:t>
            </a:r>
            <a:r>
              <a:rPr lang="en-US" sz="1000" dirty="0"/>
              <a:t> for Nurses, Midwives and Nursing Associates. Available at: </a:t>
            </a:r>
            <a:r>
              <a:rPr lang="en-US" sz="1000" dirty="0">
                <a:hlinkClick r:id="rId17"/>
              </a:rPr>
              <a:t>https://www.nmc.org.uk/standards/code/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Office for Health Improvement and Disparities (2022) Health Disparities and Health Inequalities: Applying All Our Health. Available at: </a:t>
            </a:r>
            <a:r>
              <a:rPr lang="en-US" sz="1000" dirty="0">
                <a:hlinkClick r:id="rId18"/>
              </a:rPr>
              <a:t>https://www.gov.uk/government/publications/health-disparities-and-health-inequalities-applying-all-our-health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Rodrigues, A.M. et al. (2024) ‘Mapping regional implementation of “Making Every Contact Count”: mixed methods evaluation of implementation stage, strategies, barriers and facilitators of implementation’, BMJ Open, 14(7), e084208. </a:t>
            </a:r>
            <a:r>
              <a:rPr lang="en-US" sz="1000" dirty="0" err="1"/>
              <a:t>doi</a:t>
            </a:r>
            <a:r>
              <a:rPr lang="en-US" sz="1000" dirty="0"/>
              <a:t>: 10.1136/bmjopen-2024-084208.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Rosenstock, I.M. (1974) ‘Historical origins of the Health Belief Model’, Health Education Monographs, 2(4), pp. 328–335.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The King’s Fund (2022) Integrated Care Systems Explained. Available at: </a:t>
            </a:r>
            <a:r>
              <a:rPr lang="en-US" sz="1000" dirty="0">
                <a:hlinkClick r:id="rId19"/>
              </a:rPr>
              <a:t>https://www.kingsfund.org.uk/insight-and-analysis/long-reads/integrated-care-systems-explained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Turner, R. et al. (2023) ‘Experiences of implementing the “Making Every Contact Count” initiative into a UK integrated care system: an interview study’, Journal of Public Health, 45(4), pp. 894–903. </a:t>
            </a:r>
            <a:r>
              <a:rPr lang="en-US" sz="1000" dirty="0" err="1"/>
              <a:t>doi</a:t>
            </a:r>
            <a:r>
              <a:rPr lang="en-US" sz="1000" dirty="0"/>
              <a:t>: 10.1093/</a:t>
            </a:r>
            <a:r>
              <a:rPr lang="en-US" sz="1000" dirty="0" err="1"/>
              <a:t>pubmed</a:t>
            </a:r>
            <a:r>
              <a:rPr lang="en-US" sz="1000" dirty="0"/>
              <a:t>/fdad173.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United Nations (2015) Transforming Our World: The 2030 Agenda for Sustainable Development. New York: United Nations. Available at: </a:t>
            </a:r>
            <a:r>
              <a:rPr lang="en-US" sz="1000" dirty="0">
                <a:hlinkClick r:id="rId20"/>
              </a:rPr>
              <a:t>https://sdgs.un.org/2030agenda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United Nations (2024) The Sustainable Development Goals Report 2024. New York: United Nations. Available at: </a:t>
            </a:r>
            <a:r>
              <a:rPr lang="en-US" sz="1000" dirty="0">
                <a:hlinkClick r:id="rId21"/>
              </a:rPr>
              <a:t>https://unstats.un.org/sdgs/report/2024/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Welsh Government (2015) Well-being of Future Generations (Wales) Act 2015. Cardiff: Welsh Government. Available at: </a:t>
            </a:r>
            <a:r>
              <a:rPr lang="en-US" sz="1000" dirty="0">
                <a:hlinkClick r:id="rId22"/>
              </a:rPr>
              <a:t>https://www.legislation.gov.uk/anaw/2015/2/contents/enacted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WHO (1946) Constitution of the World Health Organization. Geneva: World Health Organization. Available at: </a:t>
            </a:r>
            <a:r>
              <a:rPr lang="en-US" sz="1000" dirty="0">
                <a:hlinkClick r:id="rId23"/>
              </a:rPr>
              <a:t>https://www.who.int/about/governance/constitution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WHO (2014) Health in All Policies: Helsinki Statement. Framework for Country Action. Geneva: World Health Organization. Available at: </a:t>
            </a:r>
            <a:r>
              <a:rPr lang="en-US" sz="1000" dirty="0">
                <a:hlinkClick r:id="rId24"/>
              </a:rPr>
              <a:t>https://iris.who.int/handle/10665/112636</a:t>
            </a:r>
            <a:r>
              <a:rPr lang="en-US" sz="1000" dirty="0"/>
              <a:t> (Accessed: 10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Williams, J.S., Walker, R.J. and </a:t>
            </a:r>
            <a:r>
              <a:rPr lang="en-US" sz="1000" dirty="0" err="1"/>
              <a:t>Egede</a:t>
            </a:r>
            <a:r>
              <a:rPr lang="en-US" sz="1000" dirty="0"/>
              <a:t>, L.E. (2016) ‘Achieving equity in an evolving healthcare system: opportunities and challenges’, American Journal of the Medical Sciences, 351(1), pp. 33–43. </a:t>
            </a:r>
            <a:r>
              <a:rPr lang="en-US" sz="1000" dirty="0" err="1"/>
              <a:t>doi</a:t>
            </a:r>
            <a:r>
              <a:rPr lang="en-US" sz="1000" dirty="0"/>
              <a:t>: 10.1016/j.amjms.2015.10.012.</a:t>
            </a:r>
          </a:p>
        </p:txBody>
      </p:sp>
      <p:sp>
        <p:nvSpPr>
          <p:cNvPr id="6" name="Text 4"/>
          <p:cNvSpPr/>
          <p:nvPr/>
        </p:nvSpPr>
        <p:spPr>
          <a:xfrm>
            <a:off x="6272784" y="1234440"/>
            <a:ext cx="5349240" cy="52578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l">
              <a:buNone/>
            </a:pPr>
            <a:endParaRPr lang="en-US" sz="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4387</Words>
  <Application>Microsoft Office PowerPoint</Application>
  <PresentationFormat>Widescreen</PresentationFormat>
  <Paragraphs>291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SDG 3 in Health and Social Care: Critical Integration of Health, Wellbeing and Sustainable Development</dc:title>
  <dc:subject>BMHP6030 Component 1 Presentation</dc:subject>
  <dc:creator>Salma Bibi</dc:creator>
  <cp:lastModifiedBy>Salma Bibi (2315819)</cp:lastModifiedBy>
  <cp:revision>27</cp:revision>
  <dcterms:created xsi:type="dcterms:W3CDTF">2026-06-09T09:40:46Z</dcterms:created>
  <dcterms:modified xsi:type="dcterms:W3CDTF">2026-06-19T08:44:00Z</dcterms:modified>
</cp:coreProperties>
</file>