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90" r:id="rId11"/>
    <p:sldId id="292" r:id="rId12"/>
    <p:sldId id="293" r:id="rId13"/>
    <p:sldId id="294" r:id="rId14"/>
    <p:sldId id="295" r:id="rId15"/>
    <p:sldId id="296" r:id="rId16"/>
    <p:sldId id="297" r:id="rId17"/>
    <p:sldId id="267" r:id="rId18"/>
    <p:sldId id="268" r:id="rId19"/>
    <p:sldId id="269" r:id="rId20"/>
    <p:sldId id="270" r:id="rId21"/>
    <p:sldId id="271" r:id="rId22"/>
    <p:sldId id="272" r:id="rId23"/>
    <p:sldId id="302" r:id="rId24"/>
    <p:sldId id="303" r:id="rId25"/>
    <p:sldId id="273" r:id="rId26"/>
    <p:sldId id="274" r:id="rId27"/>
    <p:sldId id="275" r:id="rId28"/>
    <p:sldId id="278" r:id="rId29"/>
    <p:sldId id="280" r:id="rId30"/>
    <p:sldId id="284" r:id="rId31"/>
    <p:sldId id="285" r:id="rId32"/>
    <p:sldId id="286" r:id="rId33"/>
    <p:sldId id="287" r:id="rId34"/>
    <p:sldId id="288" r:id="rId35"/>
    <p:sldId id="289" r:id="rId36"/>
    <p:sldId id="279" r:id="rId37"/>
    <p:sldId id="281" r:id="rId38"/>
    <p:sldId id="282" r:id="rId39"/>
    <p:sldId id="299" r:id="rId40"/>
    <p:sldId id="283" r:id="rId41"/>
    <p:sldId id="298" r:id="rId42"/>
    <p:sldId id="300" r:id="rId43"/>
    <p:sldId id="301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38BE0-51F9-4BA1-A20C-08D251FC01AA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287748-3834-4F1D-AA4A-AC01EA08811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7748-3834-4F1D-AA4A-AC01EA08811F}" type="slidenum">
              <a:rPr lang="en-GB" smtClean="0"/>
              <a:pPr/>
              <a:t>33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916349-EBA4-4FCE-BBF0-FD2FC90F5401}" type="datetimeFigureOut">
              <a:rPr lang="en-GB" smtClean="0"/>
              <a:pPr/>
              <a:t>19/02/2011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en.wikipedia.org/wiki/File:Konstantin_Makovsky_-_The_Bulgarian_martyresses.jpg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en.wikipedia.org/wiki/File:Herbert_Henry_Asquith.jpg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1371600"/>
            <a:ext cx="8229600" cy="1828800"/>
          </a:xfrm>
        </p:spPr>
        <p:txBody>
          <a:bodyPr/>
          <a:lstStyle/>
          <a:p>
            <a:r>
              <a:rPr lang="en-GB" dirty="0" smtClean="0"/>
              <a:t>AHHI 5003 LECTURE 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611560" y="3332163"/>
            <a:ext cx="7560840" cy="1320973"/>
          </a:xfrm>
        </p:spPr>
        <p:txBody>
          <a:bodyPr>
            <a:normAutofit/>
          </a:bodyPr>
          <a:lstStyle/>
          <a:p>
            <a:r>
              <a:rPr lang="en-GB" dirty="0" smtClean="0"/>
              <a:t> DECLINE AND CONFLICT – BRITISH FOREIGN POLICY 1880-1945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‘PAX BRITANNICA’</a:t>
            </a:r>
            <a:endParaRPr lang="en-GB" dirty="0"/>
          </a:p>
        </p:txBody>
      </p:sp>
      <p:pic>
        <p:nvPicPr>
          <p:cNvPr id="4" name="Content Placeholder 3" descr="British Li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484784"/>
            <a:ext cx="6048672" cy="4536504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‘PAX BRITANNICA’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stability of Europe from 1815-1914?</a:t>
            </a:r>
          </a:p>
          <a:p>
            <a:r>
              <a:rPr lang="en-GB" dirty="0" smtClean="0"/>
              <a:t>British control of the sea routes – unchallenged access to her overseas dominions</a:t>
            </a:r>
          </a:p>
          <a:p>
            <a:r>
              <a:rPr lang="en-GB" dirty="0" smtClean="0"/>
              <a:t>Dominance of the Chinese market following Opium Wars</a:t>
            </a:r>
          </a:p>
          <a:p>
            <a:r>
              <a:rPr lang="en-GB" dirty="0" smtClean="0"/>
              <a:t>Secured by a powerful naval presence world wide</a:t>
            </a:r>
          </a:p>
          <a:p>
            <a:r>
              <a:rPr lang="en-GB" dirty="0" smtClean="0"/>
              <a:t>Secured post 1815 through continental order and the creation of ‘spheres of influence’ in Europe and beyond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1. RUSSIA:  </a:t>
            </a:r>
            <a:r>
              <a:rPr lang="en-GB" dirty="0" smtClean="0"/>
              <a:t>the encroachment of Russian influence on Ottoman dominions in south-eastern Europe. Threat of Russian encroachment further east, threatening British interests in India</a:t>
            </a:r>
          </a:p>
          <a:p>
            <a:r>
              <a:rPr lang="en-GB" b="1" dirty="0" smtClean="0"/>
              <a:t>CRIMEAN WAR (1853-6) : </a:t>
            </a:r>
            <a:r>
              <a:rPr lang="en-GB" dirty="0" smtClean="0"/>
              <a:t>Russian influence in the region curtailed by British military presence, in alliance with France </a:t>
            </a:r>
          </a:p>
          <a:p>
            <a:r>
              <a:rPr lang="en-GB" b="1" dirty="0" smtClean="0"/>
              <a:t>2. GERMANY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GERMAN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German Unification – </a:t>
            </a:r>
            <a:r>
              <a:rPr lang="en-GB" dirty="0" err="1" smtClean="0"/>
              <a:t>Sonderweg</a:t>
            </a:r>
            <a:r>
              <a:rPr lang="en-GB" dirty="0" smtClean="0"/>
              <a:t> (a distinctive path?)</a:t>
            </a:r>
          </a:p>
          <a:p>
            <a:r>
              <a:rPr lang="en-GB" dirty="0" smtClean="0"/>
              <a:t>‘Sphere of influence’ politics  - Dualism and Austrian and Prussian hegemony</a:t>
            </a:r>
          </a:p>
          <a:p>
            <a:r>
              <a:rPr lang="en-GB" dirty="0" err="1" smtClean="0"/>
              <a:t>Grossdeutchland</a:t>
            </a:r>
            <a:r>
              <a:rPr lang="en-GB" dirty="0" smtClean="0"/>
              <a:t> </a:t>
            </a:r>
            <a:r>
              <a:rPr lang="en-GB" dirty="0" err="1" smtClean="0"/>
              <a:t>vs</a:t>
            </a:r>
            <a:r>
              <a:rPr lang="en-GB" dirty="0" smtClean="0"/>
              <a:t> </a:t>
            </a:r>
            <a:r>
              <a:rPr lang="en-GB" dirty="0" err="1" smtClean="0"/>
              <a:t>Kleindeutchland</a:t>
            </a:r>
            <a:r>
              <a:rPr lang="en-GB" dirty="0" smtClean="0"/>
              <a:t> – a Greater or Lesser Germany</a:t>
            </a:r>
          </a:p>
          <a:p>
            <a:r>
              <a:rPr lang="en-GB" dirty="0" smtClean="0"/>
              <a:t>Unification contradicted ‘sphere of influence’ model</a:t>
            </a:r>
          </a:p>
          <a:p>
            <a:r>
              <a:rPr lang="en-GB" dirty="0" smtClean="0"/>
              <a:t>A united Germany – who was in charge? And how best to defend against it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GERMAN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‘Blood and Iron’ -  </a:t>
            </a:r>
            <a:r>
              <a:rPr lang="en-GB" dirty="0" err="1" smtClean="0"/>
              <a:t>Realpolitik</a:t>
            </a:r>
            <a:r>
              <a:rPr lang="en-GB" dirty="0" smtClean="0"/>
              <a:t> and German Unification</a:t>
            </a:r>
          </a:p>
          <a:p>
            <a:r>
              <a:rPr lang="en-GB" dirty="0" smtClean="0"/>
              <a:t>From Pan-German liberalism to conservative pragmatism</a:t>
            </a:r>
          </a:p>
          <a:p>
            <a:r>
              <a:rPr lang="en-GB" dirty="0" err="1" smtClean="0"/>
              <a:t>Grossdeutchland</a:t>
            </a:r>
            <a:r>
              <a:rPr lang="en-GB" dirty="0" smtClean="0"/>
              <a:t> and Prussian hegemony</a:t>
            </a:r>
          </a:p>
          <a:p>
            <a:r>
              <a:rPr lang="en-GB" dirty="0" smtClean="0"/>
              <a:t>Conflict and the end of Austrian hegemony </a:t>
            </a:r>
          </a:p>
          <a:p>
            <a:r>
              <a:rPr lang="en-GB" dirty="0" err="1" smtClean="0"/>
              <a:t>Ausgleich</a:t>
            </a:r>
            <a:r>
              <a:rPr lang="en-GB" dirty="0" smtClean="0"/>
              <a:t> (Compromise) – Austria looks East</a:t>
            </a:r>
          </a:p>
          <a:p>
            <a:r>
              <a:rPr lang="en-GB" dirty="0" smtClean="0"/>
              <a:t>Tensions with France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GERMAN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FRANCO-PRUSSIAN WAR 1870-71</a:t>
            </a:r>
          </a:p>
          <a:p>
            <a:r>
              <a:rPr lang="en-GB" dirty="0" smtClean="0"/>
              <a:t>FRENCH DEFEAT AND HUMILIATION</a:t>
            </a:r>
          </a:p>
          <a:p>
            <a:r>
              <a:rPr lang="en-GB" dirty="0" smtClean="0"/>
              <a:t>THIRD REPUBLIC DECLARED  </a:t>
            </a:r>
          </a:p>
          <a:p>
            <a:r>
              <a:rPr lang="en-GB" dirty="0" smtClean="0"/>
              <a:t>GERMAN EMPIRE  PROCLAIMED AT VERSAILLES – WILHELMINE  ERA BEGINS</a:t>
            </a:r>
          </a:p>
          <a:p>
            <a:endParaRPr lang="en-GB" dirty="0" smtClean="0"/>
          </a:p>
        </p:txBody>
      </p:sp>
      <p:pic>
        <p:nvPicPr>
          <p:cNvPr id="5" name="Content Placeholder 4" descr="untitled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628800"/>
            <a:ext cx="4038600" cy="446449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2. THE NEW IMPERIALISM</a:t>
            </a:r>
            <a:endParaRPr lang="en-US"/>
          </a:p>
        </p:txBody>
      </p:sp>
      <p:sp>
        <p:nvSpPr>
          <p:cNvPr id="2253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MAJOR FEATURE OF POWER POLITICS AND DIPLOMACY 1880’s AND 1890’s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FRANCE, GERMANY, BELGIUM EXPANDING OVERSEAS INTERESTS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PARTITION OF AFRICA REFLECTED RIVALRY WITHIN EXPORT MARKETS</a:t>
            </a:r>
            <a:endParaRPr lang="en-US" sz="2400"/>
          </a:p>
        </p:txBody>
      </p:sp>
      <p:sp>
        <p:nvSpPr>
          <p:cNvPr id="2253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0245" name="Picture 10" descr="af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32237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NEW IMPERIALISM</a:t>
            </a:r>
            <a:endParaRPr lang="en-US"/>
          </a:p>
        </p:txBody>
      </p:sp>
      <p:sp>
        <p:nvSpPr>
          <p:cNvPr id="2458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RUSSIA LOOKED EAST TO SIBERIA AND BEYOND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TENSIONS WITH CHINA AND JAPAN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U.S.A. KEPT HER FRONTIERS IN THE WEST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ALL MEANT TENSIONS BETWEEN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MOST NOTABLE THE MOROCCAN CRISES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/>
          </a:p>
        </p:txBody>
      </p:sp>
      <p:sp>
        <p:nvSpPr>
          <p:cNvPr id="2458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400"/>
          </a:p>
        </p:txBody>
      </p:sp>
      <p:pic>
        <p:nvPicPr>
          <p:cNvPr id="11269" name="Picture 8" descr="200px-China_imperialism_carto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8778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IMPERIALISM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‘Disraeli had a genuine but nebulous ambition to vindicate the greatness of the country and the empire’ Norman McCord, </a:t>
            </a:r>
            <a:r>
              <a:rPr lang="en-GB" i="1" dirty="0" smtClean="0"/>
              <a:t>British History 1815-1906 </a:t>
            </a:r>
            <a:r>
              <a:rPr lang="en-GB" dirty="0" smtClean="0"/>
              <a:t>(Oxford: OUP, 1991), p.274.</a:t>
            </a:r>
            <a:r>
              <a:rPr lang="en-GB" i="1" dirty="0" smtClean="0"/>
              <a:t> e.g. </a:t>
            </a:r>
          </a:p>
          <a:p>
            <a:r>
              <a:rPr lang="en-GB" dirty="0" smtClean="0"/>
              <a:t>1875: investment in the Suez Canal </a:t>
            </a:r>
          </a:p>
          <a:p>
            <a:r>
              <a:rPr lang="en-GB" dirty="0" smtClean="0"/>
              <a:t>1876: ‘Royal Titles Act ‘– Victoria as Empress of India</a:t>
            </a:r>
          </a:p>
        </p:txBody>
      </p:sp>
      <p:pic>
        <p:nvPicPr>
          <p:cNvPr id="7" name="Content Placeholder 6" descr="Benjamin-Disraeli-1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700808"/>
            <a:ext cx="2860923" cy="432048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dirty="0" smtClean="0"/>
              <a:t>BALKAN CRISIS</a:t>
            </a:r>
          </a:p>
        </p:txBody>
      </p:sp>
      <p:pic>
        <p:nvPicPr>
          <p:cNvPr id="6147" name="Picture 11" descr="balkan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20072" y="1772816"/>
            <a:ext cx="3384376" cy="3888432"/>
          </a:xfrm>
        </p:spPr>
      </p:pic>
      <p:sp>
        <p:nvSpPr>
          <p:cNvPr id="10752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7544" y="1628800"/>
            <a:ext cx="4608512" cy="4530725"/>
          </a:xfrm>
        </p:spPr>
        <p:txBody>
          <a:bodyPr>
            <a:normAutofit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RUSSIAN ‘REVANCHIST</a:t>
            </a:r>
            <a:r>
              <a:rPr lang="en-GB" sz="2400" dirty="0" smtClean="0"/>
              <a:t>’ AGENDA SINCE THE CRIMEAN WAR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AIM –REVERSE ‘BLACK SEA’ CLAUSES FOLLOWING CRIMEAN WAR -  WARM-WATER ACCESS TO MEDITERRANEAN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‘PAN-SLAVIC’ POLICY – SUPPORT OF SERBS AND OTHERS</a:t>
            </a:r>
            <a:endParaRPr lang="en-US" sz="2400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BULGARIAN UPRISING - 1876</a:t>
            </a:r>
            <a:endParaRPr lang="en-US" smtClean="0"/>
          </a:p>
        </p:txBody>
      </p:sp>
      <p:sp>
        <p:nvSpPr>
          <p:cNvPr id="717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INFAMOUS FOR ATROCITIES BY OTTOMAN IRREGULARS (BASHI BAZOUKS); 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PRESSURE ON BRITISH P.M, DISRAELI, OVER PRO-OTTOMAN POLICY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 CHAMPIONED BY GLADSTONE IN </a:t>
            </a:r>
            <a:r>
              <a:rPr lang="en-GB" sz="2400" i="1" smtClean="0"/>
              <a:t>THE BULGARIAN HORRORS</a:t>
            </a:r>
          </a:p>
          <a:p>
            <a:pPr>
              <a:lnSpc>
                <a:spcPct val="90000"/>
              </a:lnSpc>
            </a:pPr>
            <a:endParaRPr lang="en-US" sz="2400" smtClean="0"/>
          </a:p>
        </p:txBody>
      </p:sp>
      <p:sp>
        <p:nvSpPr>
          <p:cNvPr id="717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7173" name="Picture 8" descr="200px-Konstantin_Makovsky_-_The_Bulgarian_martyresse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1628775"/>
            <a:ext cx="374491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RUSSO-TURKISH WAR (1877-78)</a:t>
            </a:r>
            <a:endParaRPr lang="en-US" sz="4000" smtClean="0"/>
          </a:p>
        </p:txBody>
      </p:sp>
      <p:sp>
        <p:nvSpPr>
          <p:cNvPr id="122885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PRELUDE – SERBO-TURKISH WAR (1876); BELGRADE THREATENED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RUSSIA ATTACKS OTTOMAN TERRITORY THROUGH ROMANIA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CONSTANTINOPLE THREATENED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BRITISH NAVAL PRESENCE FORCES TRUCE ON RUSSIA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TREATY OF SAN STEFANO MARCH 1878 – SERB/ROMANIAN/MONTENEGRIN INDEPENDENCE RECOGNISED; AUTONOMOUS PRINCIPALITY OF BULGARIA CREATED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000" smtClean="0"/>
          </a:p>
        </p:txBody>
      </p:sp>
      <p:sp>
        <p:nvSpPr>
          <p:cNvPr id="122886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TSAR ALEXANDER II (1818-1881)</a:t>
            </a:r>
            <a:endParaRPr lang="en-US" smtClean="0"/>
          </a:p>
        </p:txBody>
      </p:sp>
      <p:pic>
        <p:nvPicPr>
          <p:cNvPr id="8197" name="Picture 12" descr="ME1-44-I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2636838"/>
            <a:ext cx="3382962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CONGRESS OF BERLIN JUNE-JULY 1878</a:t>
            </a:r>
            <a:endParaRPr lang="en-US" sz="4000" smtClean="0"/>
          </a:p>
        </p:txBody>
      </p:sp>
      <p:sp>
        <p:nvSpPr>
          <p:cNvPr id="921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000" b="1" smtClean="0"/>
              <a:t>RE-ARRANGEMENT OF THE EASTERN QUESTION</a:t>
            </a:r>
            <a:r>
              <a:rPr lang="en-GB" sz="2000" smtClean="0"/>
              <a:t> (DISSATISFACTION WITH ‘SAN STEFANO’ AND GROWING RUSSIAN INFLUENCE IN THE BALKANS)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BALANCE AUSTRO-HUNGARIAN/BRITISH/FRENCH INTERESTS IN THE REGION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UPHOLD THE INTEGRITY OF THE OTTOMAN EMPIRE – RETAIN CONSTANTINOPLE</a:t>
            </a:r>
          </a:p>
          <a:p>
            <a:pPr>
              <a:lnSpc>
                <a:spcPct val="80000"/>
              </a:lnSpc>
            </a:pPr>
            <a:endParaRPr lang="en-US" sz="2000" smtClean="0"/>
          </a:p>
        </p:txBody>
      </p:sp>
      <p:sp>
        <p:nvSpPr>
          <p:cNvPr id="922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000" smtClean="0"/>
              <a:t>OTTO VON BISMARCK (1815-1898)</a:t>
            </a:r>
            <a:endParaRPr lang="en-US" sz="2000" smtClean="0"/>
          </a:p>
        </p:txBody>
      </p:sp>
      <p:pic>
        <p:nvPicPr>
          <p:cNvPr id="9221" name="Picture 7" descr="Bismar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92896"/>
            <a:ext cx="2952750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CONGRESS OF BERLIN - </a:t>
            </a:r>
            <a:endParaRPr lang="en-US" smtClean="0"/>
          </a:p>
        </p:txBody>
      </p:sp>
      <p:sp>
        <p:nvSpPr>
          <p:cNvPr id="10243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ROMANIAN/SERBIAN/MONTENEGRIN INDEPENDENCE UPHELD</a:t>
            </a:r>
          </a:p>
          <a:p>
            <a:pPr>
              <a:lnSpc>
                <a:spcPct val="90000"/>
              </a:lnSpc>
            </a:pPr>
            <a:r>
              <a:rPr lang="en-GB" smtClean="0"/>
              <a:t>SMALLER AUTONOMOUS BULGARIA – EAST RUMELIA (SOUTHERN BULGARIA)  SEMI-AUTONOMOUS OTTOMAN PROVINCE (WITH CHRISTIAN RULER)</a:t>
            </a:r>
          </a:p>
          <a:p>
            <a:pPr>
              <a:lnSpc>
                <a:spcPct val="90000"/>
              </a:lnSpc>
            </a:pPr>
            <a:r>
              <a:rPr lang="en-GB" smtClean="0"/>
              <a:t>MACEDONIA RETURNED TO OTTOMAN CONTROL </a:t>
            </a:r>
          </a:p>
          <a:p>
            <a:pPr>
              <a:lnSpc>
                <a:spcPct val="90000"/>
              </a:lnSpc>
            </a:pPr>
            <a:r>
              <a:rPr lang="en-GB" smtClean="0"/>
              <a:t>AUSTRO-HUNGARY TO ADMINISTER BOSNIA HERZEGOVINA </a:t>
            </a:r>
            <a:endParaRPr lang="en-US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CONGRESS OF BERLIN - AIMS</a:t>
            </a:r>
            <a:endParaRPr lang="en-US" sz="4000" smtClean="0"/>
          </a:p>
        </p:txBody>
      </p:sp>
      <p:sp>
        <p:nvSpPr>
          <p:cNvPr id="11267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PAN-SLAVIC INTENT IN THE REGION CURBED</a:t>
            </a:r>
          </a:p>
          <a:p>
            <a:r>
              <a:rPr lang="en-GB" smtClean="0"/>
              <a:t>SOWED THE SEEDS OF FUTURE CONFLICT – EAST RUMELIA; BOSNIA; MACEDONIA</a:t>
            </a:r>
            <a:endParaRPr lang="en-US" smtClean="0"/>
          </a:p>
        </p:txBody>
      </p:sp>
      <p:sp>
        <p:nvSpPr>
          <p:cNvPr id="11268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11269" name="Picture 7" descr="18613-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28775"/>
            <a:ext cx="4298950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3. STRATEGIC ARMS RACE</a:t>
            </a:r>
            <a:endParaRPr lang="en-US"/>
          </a:p>
        </p:txBody>
      </p:sp>
      <p:sp>
        <p:nvSpPr>
          <p:cNvPr id="28676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LINK BETWEEN IMPERIAL GAIN AND NATIONAL PRIDE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ARMS RACE FROM 1900s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OVERSEAS GAINS AND ARMS RACE SEEN BY MANY AS MASKING FAILING DOMESTIC POLICIES IN MAJOR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/>
          </a:p>
        </p:txBody>
      </p:sp>
      <p:sp>
        <p:nvSpPr>
          <p:cNvPr id="28677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4341" name="Picture 7" descr="h6336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59225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4. DIPLOMACY AND MUTUAL DISTRUST</a:t>
            </a:r>
            <a:endParaRPr lang="en-US" sz="400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DIPLOMATIC WORLD IN 1914 – SECRETIVE</a:t>
            </a:r>
          </a:p>
          <a:p>
            <a:r>
              <a:rPr lang="en-GB" smtClean="0"/>
              <a:t>LEFT-WING POLITICIANS STRESSED NEED FOR MORE OPEN DIPLOMACY</a:t>
            </a:r>
          </a:p>
          <a:p>
            <a:r>
              <a:rPr lang="en-GB" smtClean="0"/>
              <a:t>POST-WAR LEADERS THROUGH THE ADVENT OF THE ‘LEAGUE OF NATIONS’ ALSO STRESSED OPEN DIPLOMACY</a:t>
            </a:r>
          </a:p>
          <a:p>
            <a:r>
              <a:rPr lang="en-GB" smtClean="0"/>
              <a:t>PRE-WAR DIPLOMACY HAD CREATED TWO COMPETING CAMPS – ‘TRIPLE ENTENTE’ AND ‘TRIPLE ALLIANCE’  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PRE-WAR DIPLOMACY</a:t>
            </a:r>
            <a:endParaRPr lang="en-US"/>
          </a:p>
        </p:txBody>
      </p:sp>
      <p:sp>
        <p:nvSpPr>
          <p:cNvPr id="19459" name="Rectangle 7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OVERRIDING BELIEF IN 1914:-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mtClean="0"/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‘A LIMITED EUROPEAN WAR WAS UNAVOIDABLE’; BORN OUT OF:-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‘THE EXPECTATIONS OF BOTH THE MILITARY AND THE PEOPLE THAT WAR WAS NECESSARY TO MAINTAIN NATIONAL SECURITY AND PRIDE’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SOURCE: IAN DONNACHIE ‘THE ORIGINS OF WORLD WAR ONE’, IN ARTHUR MARWICK, ET AL, </a:t>
            </a:r>
            <a:r>
              <a:rPr lang="en-GB" i="1" smtClean="0"/>
              <a:t>EUROPE ON THE EVE OF WAR, </a:t>
            </a:r>
            <a:r>
              <a:rPr lang="en-GB" smtClean="0"/>
              <a:t>(LONDON: OPEN UNIVERSITY PRESS, 1995), P.197.</a:t>
            </a:r>
            <a:endParaRPr lang="en-GB" i="1" smtClean="0"/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PRE-WAR DIPLOMACY - BRITAIN</a:t>
            </a:r>
            <a:endParaRPr lang="en-US" sz="4000"/>
          </a:p>
        </p:txBody>
      </p:sp>
      <p:sp>
        <p:nvSpPr>
          <p:cNvPr id="2457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VACILLATED BETWEEN NEUTRALITY AND POLICY REFLECTED FEAR OF BOTH GERMAN AND RUSSIAN EXPANSION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UPHOLDING OF BELGIAN NEUTRALITY</a:t>
            </a:r>
            <a:endParaRPr lang="en-US" smtClean="0"/>
          </a:p>
        </p:txBody>
      </p:sp>
      <p:sp>
        <p:nvSpPr>
          <p:cNvPr id="2458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HERBERT HENRY ASQUITH (1852-1928)</a:t>
            </a:r>
            <a:endParaRPr lang="en-US" smtClean="0"/>
          </a:p>
        </p:txBody>
      </p:sp>
      <p:pic>
        <p:nvPicPr>
          <p:cNvPr id="22533" name="Picture 8" descr="225px-Herbert_Henry_Asquith">
            <a:hlinkClick r:id="rId2" tooltip="H. H. Asquith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3141663"/>
            <a:ext cx="2592387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ALLIANCES – TRIPLE ENTENTE</a:t>
            </a:r>
            <a:endParaRPr lang="en-US" sz="4000"/>
          </a:p>
        </p:txBody>
      </p:sp>
      <p:sp>
        <p:nvSpPr>
          <p:cNvPr id="2457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LOOSE ALLIANCE BETWEEN BRITAIN , FRANCE , AND RUSSIA; FROM:</a:t>
            </a:r>
          </a:p>
          <a:p>
            <a:pPr>
              <a:lnSpc>
                <a:spcPct val="90000"/>
              </a:lnSpc>
            </a:pPr>
            <a:r>
              <a:rPr lang="en-GB" smtClean="0"/>
              <a:t>1894 – FRANCO-RUSSIAN ALLIANCE</a:t>
            </a:r>
          </a:p>
          <a:p>
            <a:pPr>
              <a:lnSpc>
                <a:spcPct val="90000"/>
              </a:lnSpc>
            </a:pPr>
            <a:r>
              <a:rPr lang="en-GB" smtClean="0"/>
              <a:t>1904 – ANGLO-FRENCH ENTENTE</a:t>
            </a:r>
          </a:p>
          <a:p>
            <a:pPr>
              <a:lnSpc>
                <a:spcPct val="90000"/>
              </a:lnSpc>
            </a:pPr>
            <a:r>
              <a:rPr lang="en-GB" smtClean="0"/>
              <a:t>1907 – ANGLO-RUSSIAN ENTENTE</a:t>
            </a:r>
            <a:endParaRPr lang="en-US" smtClean="0"/>
          </a:p>
        </p:txBody>
      </p:sp>
      <p:sp>
        <p:nvSpPr>
          <p:cNvPr id="2458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24581" name="Picture 9" descr="alliance_entent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700213"/>
            <a:ext cx="4105275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ALLIANCES – TRIPLE ALLIANCE</a:t>
            </a:r>
            <a:endParaRPr lang="en-US" sz="4000"/>
          </a:p>
        </p:txBody>
      </p:sp>
      <p:sp>
        <p:nvSpPr>
          <p:cNvPr id="2765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LOOSE ALLIANCE BETWEEN GERMANY, AUSTRO-HUNGARY, AND ITALY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FORGED IN 1882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MUTUAL SUPPORT GIVEN IF ATTACKED BY TWO OR MORE POWERS</a:t>
            </a:r>
            <a:endParaRPr lang="en-US" smtClean="0"/>
          </a:p>
        </p:txBody>
      </p:sp>
      <p:pic>
        <p:nvPicPr>
          <p:cNvPr id="25604" name="Picture 7" descr="alliance_enten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1700213"/>
            <a:ext cx="4038600" cy="42497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MOROCCAN CRISIS (1) – TANGIERS 1905-06</a:t>
            </a:r>
            <a:endParaRPr lang="en-US" sz="4000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STATUS OF MOROCCO CHALLENGED BY WILHEMINE GERMANY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‘PROTECTORATE’ AIMS OF FRANCE CHALLENGED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KAISER VISITS TANGIERS (MARCH 1905) – GIVES SPEECH IN SUPPORT OF INDEPENDENCE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JUNE 1905 – POWERS ON THE BRINK OF WAR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ALGECIRAS CONFERENCE ISOLATES GERMANY – FRANCE RETAINS CONTROL OF REGION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MOROCCAN CRISIS (2) - AGADIR</a:t>
            </a:r>
            <a:endParaRPr lang="en-US" sz="400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JULY 1911 - LOCAL UPRISING OCCURS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GERMAN GUNBOAT ‘THE PANTHER’ SENT TO AGADIR IN SUPPORT OF REBELS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FRENCH REINFORCE FEZ TO QUELL UPRISING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WAR AVOIDED AT TREATY OF FEZ (NOVEMBER 1911)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FRENCH CONTROL MOROCCO BUT AT COST OF GERMAN GAINS IN CONGO AND CAMEROON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CRISES RAISE TENSIONS BETWEEN ‘ENTENTE’ AND GERMANY 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5.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ECONOMIC RIVALRY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307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INDUSTRIAL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ECONOMIC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TRADING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FINANCIAL</a:t>
            </a:r>
          </a:p>
        </p:txBody>
      </p:sp>
      <p:pic>
        <p:nvPicPr>
          <p:cNvPr id="7172" name="Picture 2" descr="http://home.zipworld.com.au/~lnbdds/Boschi/in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87787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BRITISH SUPREMACY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307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COALMINING AND IRON PRODUCTION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ENGINEERING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TEXTILES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SHIPPING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INSURANCE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BANKING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LONDON – FOCAL POINT FOR MONEY MARKETS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FRANCE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UNITED STATES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JAPAN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GERMANY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716463" y="1196975"/>
            <a:ext cx="4038600" cy="5400675"/>
          </a:xfrm>
        </p:spPr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 smtClean="0"/>
              <a:t>BETWEEN 1848-1913 INDUSTIAL GNP IN GERMANY HAD RISEN FROM 21.6% TO 44.6%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 smtClean="0"/>
              <a:t>AGRICULTURAL GNP FALLEN FROM 45.2% TO 23.4%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b="1" dirty="0" smtClean="0"/>
              <a:t>SOURCE : </a:t>
            </a:r>
            <a:r>
              <a:rPr lang="en-GB" dirty="0" smtClean="0"/>
              <a:t>MARWICK, ET AL, </a:t>
            </a:r>
            <a:r>
              <a:rPr lang="en-GB" i="1" dirty="0" smtClean="0"/>
              <a:t>EUROPE ON THE EVE OF WAR</a:t>
            </a:r>
            <a:r>
              <a:rPr lang="en-GB" dirty="0" smtClean="0"/>
              <a:t> (OUP, 1994). P.92.</a:t>
            </a:r>
            <a:endParaRPr lang="en-GB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6. ‘TOTAL WAR’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Britain </a:t>
            </a:r>
            <a:r>
              <a:rPr lang="en-GB" dirty="0" smtClean="0"/>
              <a:t>came </a:t>
            </a:r>
            <a:r>
              <a:rPr lang="en-GB" dirty="0" smtClean="0"/>
              <a:t>out of 1914-18 on the winning side her overseas possessions </a:t>
            </a:r>
            <a:r>
              <a:rPr lang="en-GB" dirty="0" smtClean="0"/>
              <a:t>intact </a:t>
            </a:r>
            <a:r>
              <a:rPr lang="en-GB" dirty="0" smtClean="0"/>
              <a:t>– although conflict in Ireland would lead to partition, the creation of the Irish Free </a:t>
            </a:r>
            <a:r>
              <a:rPr lang="en-GB" dirty="0" smtClean="0"/>
              <a:t>State </a:t>
            </a:r>
            <a:r>
              <a:rPr lang="en-GB" dirty="0" smtClean="0"/>
              <a:t>and the province of Northern Ireland</a:t>
            </a:r>
          </a:p>
          <a:p>
            <a:r>
              <a:rPr lang="en-GB" dirty="0" smtClean="0"/>
              <a:t>Germany would lose all her recently gained overseas possessions and her immediate future would be dictated by the provisions of the Versailles treaty 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NATURE OF WAR</a:t>
            </a:r>
            <a:endParaRPr lang="en-US"/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2400"/>
              <a:t>WAR AND CHANGE – </a:t>
            </a:r>
            <a:r>
              <a:rPr lang="en-GB" sz="2400" b="1"/>
              <a:t>THE DILEMMA</a:t>
            </a:r>
            <a:r>
              <a:rPr lang="en-GB" sz="2400"/>
              <a:t>: WAR IS SURELY REGRESSIVE NOT PROGRESSIVE. IT BRINGS DESTRUCTION; DEPRIVATION; DEATH</a:t>
            </a:r>
          </a:p>
          <a:p>
            <a:pPr>
              <a:lnSpc>
                <a:spcPct val="80000"/>
              </a:lnSpc>
            </a:pPr>
            <a:r>
              <a:rPr lang="en-GB" sz="2400" b="1"/>
              <a:t>ALTERNATIVELY</a:t>
            </a:r>
            <a:r>
              <a:rPr lang="en-GB" sz="2400"/>
              <a:t>: THE EXPERIENCES AND HORRORS OF WAR DEMAND CHANGE – ‘A LAND FIT FOR HEROES’</a:t>
            </a:r>
            <a:endParaRPr lang="en-US" sz="2400"/>
          </a:p>
        </p:txBody>
      </p:sp>
      <p:pic>
        <p:nvPicPr>
          <p:cNvPr id="25606" name="Picture 6" descr="ypres"/>
          <p:cNvPicPr>
            <a:picLocks noGrp="1" noChangeAspect="1" noChangeArrowheads="1"/>
          </p:cNvPicPr>
          <p:nvPr>
            <p:ph type="body"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3438" y="1628775"/>
            <a:ext cx="4038600" cy="4405313"/>
          </a:xfrm>
          <a:noFill/>
          <a:ln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STRUCTURAL CHANGE OR BROADER FORCES – ECONOMIC ACTIVITY/INDUSTRIALISATION; TECHNOLOGICAL ADVANCE;DEMOGRAPHY</a:t>
            </a:r>
          </a:p>
          <a:p>
            <a:endParaRPr lang="en-GB"/>
          </a:p>
          <a:p>
            <a:r>
              <a:rPr lang="en-GB"/>
              <a:t>NON-STRUCTURAL CHANGE – REFORM; IDEAS;REVOLUTION 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EXAMINE EVENTS ‘BEFORE’ AND ‘AFTER’</a:t>
            </a:r>
          </a:p>
          <a:p>
            <a:r>
              <a:rPr lang="en-GB" sz="2800"/>
              <a:t>QUANTATIVE AS WELL AS QUALITATIVE EVIDENCE</a:t>
            </a:r>
          </a:p>
          <a:p>
            <a:r>
              <a:rPr lang="en-GB" sz="2800"/>
              <a:t>WOULD CHANGES HAVE COME ABOUT WITHOUT WAR?</a:t>
            </a:r>
          </a:p>
          <a:p>
            <a:r>
              <a:rPr lang="en-GB" sz="2800"/>
              <a:t>‘POST HOC ERGO PROPTER HOC’ – CAN WE ASSUME THAT BECAUSE ONE EVENT FOLLOWED ANOTHER, IT WAS CAUSED BY IT?</a:t>
            </a:r>
          </a:p>
          <a:p>
            <a:endParaRPr lang="en-US" sz="28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JUDGE THE IMPACT OF LONG-TERM FORCES AND CIRCUMSTANCES OF </a:t>
            </a:r>
            <a:r>
              <a:rPr lang="en-GB" dirty="0" smtClean="0"/>
              <a:t>WAR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TO JUDGE THE VITALITY OF CONFLICT AND LEVELS OF </a:t>
            </a:r>
            <a:r>
              <a:rPr lang="en-GB" dirty="0" smtClean="0"/>
              <a:t>PARTICIPATION, VS:</a:t>
            </a:r>
          </a:p>
          <a:p>
            <a:r>
              <a:rPr lang="en-GB" dirty="0" smtClean="0"/>
              <a:t> </a:t>
            </a:r>
            <a:r>
              <a:rPr lang="en-GB" dirty="0"/>
              <a:t>THE DESTRUCTIVE NATURE OF ‘TOTAL WAR’</a:t>
            </a:r>
            <a:endParaRPr lang="en-US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SOCIAL CHANGE</a:t>
            </a:r>
            <a:endParaRPr lang="en-US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b="1"/>
              <a:t>POPULATION IN BRITAIN : </a:t>
            </a:r>
            <a:r>
              <a:rPr lang="en-GB" sz="2000"/>
              <a:t>‘WAR LOSSES WERE NOT SUFFICIENT TO PREVENT THE SLOW GROWTH OF THE POPULATION, WHICH INCREASED BY OVER A MILLION AND A HALF DURING THE DECADE 1910-20’, HENRY COWPER ET AL, </a:t>
            </a:r>
            <a:r>
              <a:rPr lang="en-GB" sz="2000" i="1"/>
              <a:t>WORLD WAR I AND ITS CONSEQUENCES </a:t>
            </a:r>
            <a:r>
              <a:rPr lang="en-GB" sz="2000"/>
              <a:t>(THE OPEN UNIVERSITY PRESS, 1990), P.59.</a:t>
            </a:r>
            <a:endParaRPr lang="en-US" sz="2000" b="1" i="1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33799" name="Picture 7" descr="866cst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628775"/>
            <a:ext cx="4089400" cy="44640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ECONOMY</a:t>
            </a:r>
            <a:endParaRPr lang="en-US"/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1800" b="1" u="sng"/>
              <a:t>THE POSITIVE</a:t>
            </a:r>
            <a:r>
              <a:rPr lang="en-GB" sz="1800" b="1"/>
              <a:t>:</a:t>
            </a:r>
          </a:p>
          <a:p>
            <a:pPr>
              <a:lnSpc>
                <a:spcPct val="80000"/>
              </a:lnSpc>
            </a:pPr>
            <a:r>
              <a:rPr lang="en-GB" sz="1800"/>
              <a:t>ONLY LIMITED STRUCTURAL DAMAGE COMPARED TO CONTINENT</a:t>
            </a:r>
          </a:p>
          <a:p>
            <a:pPr>
              <a:lnSpc>
                <a:spcPct val="80000"/>
              </a:lnSpc>
            </a:pPr>
            <a:r>
              <a:rPr lang="en-GB" sz="1800"/>
              <a:t>BY 1923 PRODUCTION LEVELS RETAINED PRE-WAR HEIGHTS</a:t>
            </a:r>
          </a:p>
          <a:p>
            <a:pPr>
              <a:lnSpc>
                <a:spcPct val="80000"/>
              </a:lnSpc>
            </a:pPr>
            <a:r>
              <a:rPr lang="en-GB" sz="1800"/>
              <a:t>‘</a:t>
            </a:r>
            <a:r>
              <a:rPr lang="en-GB" sz="1800" b="1"/>
              <a:t>WAR IS THE MOTHER OF INVENTION</a:t>
            </a:r>
            <a:r>
              <a:rPr lang="en-GB" sz="1800"/>
              <a:t>’: ADVANCES MADE IN: SCIENCE AND MEDICINE; MOTOR TRANSPORT; AIRCRAFT TECHNOLOGY; RADIO TECHNOLOGY; HEAVY METAL TECHNOLOGY; ELECTRICAL POWER</a:t>
            </a:r>
            <a:endParaRPr lang="en-US" sz="1800"/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1557338"/>
            <a:ext cx="4038600" cy="45307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800" b="1" u="sng"/>
              <a:t>THE NEGATIVE</a:t>
            </a:r>
            <a:r>
              <a:rPr lang="en-GB" sz="1800"/>
              <a:t>:</a:t>
            </a:r>
          </a:p>
          <a:p>
            <a:pPr>
              <a:lnSpc>
                <a:spcPct val="80000"/>
              </a:lnSpc>
            </a:pPr>
            <a:r>
              <a:rPr lang="en-GB" sz="1800"/>
              <a:t>DEPENDENCE UPON LONG ESTABLISHED INDUSTRIES (COAL; COTTON; STEEL; SHIP BUILDING)</a:t>
            </a:r>
          </a:p>
          <a:p>
            <a:pPr>
              <a:lnSpc>
                <a:spcPct val="80000"/>
              </a:lnSpc>
            </a:pPr>
            <a:r>
              <a:rPr lang="en-GB" sz="1800"/>
              <a:t>WAR MEANT THE LOSS OF WORLD MARKETS</a:t>
            </a:r>
          </a:p>
          <a:p>
            <a:pPr>
              <a:lnSpc>
                <a:spcPct val="80000"/>
              </a:lnSpc>
            </a:pPr>
            <a:r>
              <a:rPr lang="en-GB" sz="1800"/>
              <a:t>INCREASED WORLD COMPETITION INCLUDING USE OF OIL AS OPPOSED TO COAL</a:t>
            </a:r>
          </a:p>
          <a:p>
            <a:pPr>
              <a:lnSpc>
                <a:spcPct val="80000"/>
              </a:lnSpc>
            </a:pPr>
            <a:r>
              <a:rPr lang="en-GB" sz="1800"/>
              <a:t>EMERGENCE OF NEW INTERNATIONAL ECONOMY – BRITAIN’S STANDING AS TRADING AND FINANCE CENTRE DIMINISHING</a:t>
            </a:r>
          </a:p>
          <a:p>
            <a:pPr>
              <a:lnSpc>
                <a:spcPct val="80000"/>
              </a:lnSpc>
            </a:pPr>
            <a:endParaRPr lang="en-US" sz="180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CORPORATISM</a:t>
            </a:r>
            <a:endParaRPr lang="en-US"/>
          </a:p>
        </p:txBody>
      </p:sp>
      <p:sp>
        <p:nvSpPr>
          <p:cNvPr id="45063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STATE INTERVENTION DID NOT RECEDE IN 1918</a:t>
            </a:r>
          </a:p>
          <a:p>
            <a:pPr>
              <a:lnSpc>
                <a:spcPct val="90000"/>
              </a:lnSpc>
            </a:pPr>
            <a:r>
              <a:rPr lang="en-GB" sz="2800"/>
              <a:t>ROLE OF THE STATE AS BUTTRESS FOR SOCIAL-ECONOMIC PROBLEMS</a:t>
            </a:r>
          </a:p>
          <a:p>
            <a:pPr>
              <a:lnSpc>
                <a:spcPct val="90000"/>
              </a:lnSpc>
            </a:pPr>
            <a:r>
              <a:rPr lang="en-GB" sz="2800"/>
              <a:t>CORPORATIST AGENDA IN ECONOMIC PLANNING AND SOCIAL INITIATIVES INCLUDING HOUSE BUILDING AND INSURANCE AND MEDICAL SERVICES</a:t>
            </a:r>
          </a:p>
          <a:p>
            <a:pPr>
              <a:lnSpc>
                <a:spcPct val="90000"/>
              </a:lnSpc>
            </a:pPr>
            <a:r>
              <a:rPr lang="en-GB" sz="2800"/>
              <a:t>INTERVENTION IN INDUSTRIAL DISPUTES – JOINT WHITLEY COUNCILS ETC</a:t>
            </a:r>
            <a:endParaRPr lang="en-US" sz="280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GEOPOLITICAL CHANGE</a:t>
            </a:r>
            <a:endParaRPr lang="en-US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VERSAILLES TREATY 28</a:t>
            </a:r>
            <a:r>
              <a:rPr lang="en-GB" sz="2400" baseline="30000"/>
              <a:t>TH</a:t>
            </a:r>
            <a:r>
              <a:rPr lang="en-GB" sz="2400"/>
              <a:t> JUNE 1919</a:t>
            </a:r>
          </a:p>
          <a:p>
            <a:pPr>
              <a:lnSpc>
                <a:spcPct val="80000"/>
              </a:lnSpc>
            </a:pPr>
            <a:r>
              <a:rPr lang="en-GB" sz="2400"/>
              <a:t>WILSONIAN IDEALS OF DEMOCRACY AND SELF-DETERMINATION – THE FOURTEEN POINTS</a:t>
            </a:r>
          </a:p>
          <a:p>
            <a:pPr>
              <a:lnSpc>
                <a:spcPct val="80000"/>
              </a:lnSpc>
            </a:pPr>
            <a:r>
              <a:rPr lang="en-GB" sz="2400"/>
              <a:t>GERMANY GUILTY PARTY – ‘THE WAR GUILT CLAUSE’</a:t>
            </a:r>
          </a:p>
          <a:p>
            <a:pPr>
              <a:lnSpc>
                <a:spcPct val="80000"/>
              </a:lnSpc>
            </a:pPr>
            <a:r>
              <a:rPr lang="en-GB" sz="2400"/>
              <a:t>A CASE OF ‘COMPROMISE’ AND ‘CONTRADICTION’</a:t>
            </a:r>
            <a:endParaRPr lang="en-US" sz="2400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CLEMENCEAU; WILSON AND LLOYD GEORGE AT PARIS 1919</a:t>
            </a:r>
            <a:endParaRPr lang="en-US" sz="2400"/>
          </a:p>
        </p:txBody>
      </p:sp>
      <p:pic>
        <p:nvPicPr>
          <p:cNvPr id="29703" name="Picture 7" descr="Th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3068638"/>
            <a:ext cx="3455988" cy="26527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</a:t>
            </a:r>
            <a:endParaRPr lang="en-US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dirty="0"/>
              <a:t>‘IT WAS A NICE PRECEPT OF MACHIAVELLI THAT THE VICTOR SHOULD EITHER CONCILIATE HIS ENEMY OR DESTROY HIM, THE TREATY OF VERSAILLES DID NEITHER’, </a:t>
            </a:r>
            <a:r>
              <a:rPr lang="en-GB" sz="2000" dirty="0" smtClean="0"/>
              <a:t>                </a:t>
            </a:r>
            <a:r>
              <a:rPr lang="en-GB" sz="2000" b="1" dirty="0" smtClean="0"/>
              <a:t>ANTONY </a:t>
            </a:r>
            <a:r>
              <a:rPr lang="en-GB" sz="2000" b="1" dirty="0"/>
              <a:t>LENTIN</a:t>
            </a:r>
            <a:r>
              <a:rPr lang="en-GB" sz="2000" dirty="0"/>
              <a:t>, </a:t>
            </a:r>
            <a:endParaRPr lang="en-GB" sz="2000" dirty="0" smtClean="0"/>
          </a:p>
          <a:p>
            <a:pPr>
              <a:lnSpc>
                <a:spcPct val="90000"/>
              </a:lnSpc>
            </a:pPr>
            <a:r>
              <a:rPr lang="en-GB" sz="2000" i="1" dirty="0" smtClean="0"/>
              <a:t>LLOYD </a:t>
            </a:r>
            <a:r>
              <a:rPr lang="en-GB" sz="2000" i="1" dirty="0"/>
              <a:t>GEORGE, WOODROW WILSON, AND THE GUILT OF GERMANY</a:t>
            </a:r>
            <a:r>
              <a:rPr lang="en-GB" sz="2000" dirty="0"/>
              <a:t> (LEICESTER UNIVERSITY PRESS, 1985) </a:t>
            </a:r>
            <a:endParaRPr lang="en-US" sz="2000" dirty="0"/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31752" name="Picture 8" descr="thebig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628775"/>
            <a:ext cx="3960812" cy="43926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 AND GERMANY</a:t>
            </a:r>
            <a:endParaRPr lang="en-US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4757" name="Picture 5" descr="versailles_ma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96975"/>
            <a:ext cx="9144000" cy="5661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LEAGUE OF NATIONS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Formed out of the Versailles treaty; at it’s height in the 1930s it had upwards of sixty members</a:t>
            </a:r>
          </a:p>
          <a:p>
            <a:r>
              <a:rPr lang="en-GB" dirty="0" smtClean="0"/>
              <a:t>Failure of the United States to ratify Versailles treaty meant they never joined the League</a:t>
            </a:r>
          </a:p>
          <a:p>
            <a:r>
              <a:rPr lang="en-GB" dirty="0" smtClean="0"/>
              <a:t>Policy of collective security, negotiation and arbitration; disarmament linked to sanctions</a:t>
            </a:r>
          </a:p>
          <a:p>
            <a:r>
              <a:rPr lang="en-GB" dirty="0" smtClean="0"/>
              <a:t>Dogged by reluctance of major powers to police the League’s goals, sanctions etc</a:t>
            </a:r>
          </a:p>
          <a:p>
            <a:r>
              <a:rPr lang="en-GB" dirty="0" smtClean="0"/>
              <a:t>Unable to prevent expansionist policies of Germany, Italy, Japan</a:t>
            </a: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</a:t>
            </a:r>
            <a:endParaRPr lang="en-US"/>
          </a:p>
        </p:txBody>
      </p:sp>
      <p:sp>
        <p:nvSpPr>
          <p:cNvPr id="35855" name="Rectangle 1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/>
              <a:t>MARGARET MACMILLAN, </a:t>
            </a:r>
            <a:r>
              <a:rPr lang="en-GB" i="1"/>
              <a:t>PEACEMAKERS: SIX MONTHS THAT CHANGED THE WORLD </a:t>
            </a:r>
            <a:r>
              <a:rPr lang="en-GB"/>
              <a:t>(LONDON: JOHN MURRAY, 2003, [2</a:t>
            </a:r>
            <a:r>
              <a:rPr lang="en-GB" baseline="30000"/>
              <a:t>ND</a:t>
            </a:r>
            <a:r>
              <a:rPr lang="en-GB"/>
              <a:t> EDITION])</a:t>
            </a:r>
            <a:endParaRPr lang="en-US" i="1"/>
          </a:p>
        </p:txBody>
      </p:sp>
      <p:sp>
        <p:nvSpPr>
          <p:cNvPr id="35856" name="Rectangle 1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5854" name="Picture 14" descr="3111ZWYS6M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1700213"/>
            <a:ext cx="3529013" cy="40338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APPEASEMENT</a:t>
            </a:r>
            <a:endParaRPr lang="en-GB" dirty="0"/>
          </a:p>
        </p:txBody>
      </p:sp>
      <p:pic>
        <p:nvPicPr>
          <p:cNvPr id="5" name="Content Placeholder 4" descr="2009-03-23-Appeasemen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1700808"/>
            <a:ext cx="5486400" cy="4176464"/>
          </a:xfr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APPEASEMENT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Associated with the premiership of Neville Chamberlain and the avoidance of another conflict with Germany in the aftermath of the horrors of the Great War</a:t>
            </a:r>
          </a:p>
          <a:p>
            <a:r>
              <a:rPr lang="en-GB" dirty="0" smtClean="0"/>
              <a:t>Term linked with weakness by those who condemned Chamberlain for appeasing Hitler and the Nazis</a:t>
            </a:r>
          </a:p>
          <a:p>
            <a:r>
              <a:rPr lang="en-GB" dirty="0" smtClean="0"/>
              <a:t>Alternative approach – Chamberlain had no choice and was acting in the best interests of Britain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APPEASEMENT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October 1935: Italy invades Ethiopia</a:t>
            </a:r>
          </a:p>
          <a:p>
            <a:r>
              <a:rPr lang="en-GB" dirty="0" smtClean="0"/>
              <a:t>March 1936: German troops enter the Rhineland in violation of the Versailles treaty</a:t>
            </a:r>
          </a:p>
          <a:p>
            <a:r>
              <a:rPr lang="en-GB" dirty="0" smtClean="0"/>
              <a:t>March 1938: </a:t>
            </a:r>
            <a:r>
              <a:rPr lang="en-GB" dirty="0" err="1" smtClean="0"/>
              <a:t>Anschluss</a:t>
            </a:r>
            <a:r>
              <a:rPr lang="en-GB" dirty="0" smtClean="0"/>
              <a:t> - Germany occupies and annexes Austria </a:t>
            </a:r>
          </a:p>
          <a:p>
            <a:r>
              <a:rPr lang="en-GB" dirty="0" smtClean="0"/>
              <a:t>September 1938: Chamberlain in Munich; Hitler’s demands over the Sudetenland met – ‘peace for our time’?</a:t>
            </a:r>
          </a:p>
          <a:p>
            <a:r>
              <a:rPr lang="en-GB" dirty="0" smtClean="0"/>
              <a:t>March 1939: Czech lands annexed; shift of emphasis from appeasement to preparation for war, and reiteration of guarantees over Poland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227</TotalTime>
  <Words>1776</Words>
  <Application>Microsoft Office PowerPoint</Application>
  <PresentationFormat>On-screen Show (4:3)</PresentationFormat>
  <Paragraphs>209</Paragraphs>
  <Slides>43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Apex</vt:lpstr>
      <vt:lpstr>AHHI 5003 LECTURE 4</vt:lpstr>
      <vt:lpstr>‘PAX BRITANNICA’</vt:lpstr>
      <vt:lpstr>‘PAX BRITANNICA’</vt:lpstr>
      <vt:lpstr>CHALLENGES</vt:lpstr>
      <vt:lpstr>THE GERMAN QUESTION</vt:lpstr>
      <vt:lpstr>THE GERMAN QUESTION</vt:lpstr>
      <vt:lpstr>THE GERMAN QUESTION</vt:lpstr>
      <vt:lpstr>2. THE NEW IMPERIALISM</vt:lpstr>
      <vt:lpstr>NEW IMPERIALISM</vt:lpstr>
      <vt:lpstr>NEW IMPERIALISM</vt:lpstr>
      <vt:lpstr>BALKAN CRISIS</vt:lpstr>
      <vt:lpstr>BULGARIAN UPRISING - 1876</vt:lpstr>
      <vt:lpstr>RUSSO-TURKISH WAR (1877-78)</vt:lpstr>
      <vt:lpstr>CONGRESS OF BERLIN JUNE-JULY 1878</vt:lpstr>
      <vt:lpstr>CONGRESS OF BERLIN - </vt:lpstr>
      <vt:lpstr>CONGRESS OF BERLIN - AIMS</vt:lpstr>
      <vt:lpstr>3. STRATEGIC ARMS RACE</vt:lpstr>
      <vt:lpstr>4. DIPLOMACY AND MUTUAL DISTRUST</vt:lpstr>
      <vt:lpstr>PRE-WAR DIPLOMACY</vt:lpstr>
      <vt:lpstr>PRE-WAR DIPLOMACY - BRITAIN</vt:lpstr>
      <vt:lpstr>ALLIANCES – TRIPLE ENTENTE</vt:lpstr>
      <vt:lpstr>ALLIANCES – TRIPLE ALLIANCE</vt:lpstr>
      <vt:lpstr>MOROCCAN CRISIS (1) – TANGIERS 1905-06</vt:lpstr>
      <vt:lpstr>MOROCCAN CRISIS (2) - AGADIR</vt:lpstr>
      <vt:lpstr>5. ECONOMIC RIVALRY</vt:lpstr>
      <vt:lpstr>BRITISH SUPREMACY</vt:lpstr>
      <vt:lpstr>THE CHALLENGE</vt:lpstr>
      <vt:lpstr>6. ‘TOTAL WAR’</vt:lpstr>
      <vt:lpstr>THE NATURE OF WAR</vt:lpstr>
      <vt:lpstr>WAR AND CHANGE</vt:lpstr>
      <vt:lpstr>WAR AND CHANGE</vt:lpstr>
      <vt:lpstr>WAR AND CHANGE</vt:lpstr>
      <vt:lpstr>SOCIAL CHANGE</vt:lpstr>
      <vt:lpstr>THE ECONOMY</vt:lpstr>
      <vt:lpstr>CORPORATISM</vt:lpstr>
      <vt:lpstr>GEOPOLITICAL CHANGE</vt:lpstr>
      <vt:lpstr>VERSAILLES</vt:lpstr>
      <vt:lpstr>VERSAILLES AND GERMANY</vt:lpstr>
      <vt:lpstr>LEAGUE OF NATIONS</vt:lpstr>
      <vt:lpstr>VERSAILLES</vt:lpstr>
      <vt:lpstr>APPEASEMENT</vt:lpstr>
      <vt:lpstr>APPEASEMENT</vt:lpstr>
      <vt:lpstr>APPEASEMENT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5003 LECTURE 4</dc:title>
  <dc:creator>Sony</dc:creator>
  <cp:lastModifiedBy>Sony</cp:lastModifiedBy>
  <cp:revision>28</cp:revision>
  <dcterms:created xsi:type="dcterms:W3CDTF">2011-02-18T12:42:08Z</dcterms:created>
  <dcterms:modified xsi:type="dcterms:W3CDTF">2011-02-19T15:25:23Z</dcterms:modified>
</cp:coreProperties>
</file>