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2"/>
  </p:notesMasterIdLst>
  <p:sldIdLst>
    <p:sldId id="256" r:id="rId2"/>
    <p:sldId id="257" r:id="rId3"/>
    <p:sldId id="258" r:id="rId4"/>
    <p:sldId id="259" r:id="rId5"/>
    <p:sldId id="260" r:id="rId6"/>
    <p:sldId id="261" r:id="rId7"/>
    <p:sldId id="266"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6" autoAdjust="0"/>
    <p:restoredTop sz="81914" autoAdjust="0"/>
  </p:normalViewPr>
  <p:slideViewPr>
    <p:cSldViewPr snapToGrid="0">
      <p:cViewPr varScale="1">
        <p:scale>
          <a:sx n="67" d="100"/>
          <a:sy n="67" d="100"/>
        </p:scale>
        <p:origin x="120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457AAE-D413-4FBF-BD01-C6D726DB6FE1}"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2A6A66-74A2-4C1F-90A6-B40E69AAAD1D}" type="slidenum">
              <a:rPr lang="en-US" smtClean="0"/>
              <a:t>‹#›</a:t>
            </a:fld>
            <a:endParaRPr lang="en-US"/>
          </a:p>
        </p:txBody>
      </p:sp>
    </p:spTree>
    <p:extLst>
      <p:ext uri="{BB962C8B-B14F-4D97-AF65-F5344CB8AC3E}">
        <p14:creationId xmlns:p14="http://schemas.microsoft.com/office/powerpoint/2010/main" val="832357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was introduced in 2018, and it is currently one of the most significant digital innovations in the UK healthcare system. It will enable the patients to regulate their appointments, prescriptions, and their medical records on their smartphones (Reidy et al., 2025). The application belongs to the broader digital strategy of the NHS, and is designed to make the provision of healthcare services easier and more accessible to healthcare patients. The application enables patients to maintain control over their health conditions they have as it offers some extra functionalities, such as the Symptom Checking or Booking feature, which enables patients to monitor their health status on the application and make an appointment. According to KC et al. (2023), the usage of the app has been increasing slowly but surely, and now over 20 million individuals have downloaded this app. The NHS App facilitates the process between patients and administrators as it reduces the amount of workload to be conducted by their administrators and clinicians through automation of repetitive processes. This paper will discuss the impacts of the NHS App on the working process, service delivery, and patient outcomes, both negatively and positively, of the implementation process in the UK healthcare system (Hale, 2025).</a:t>
            </a:r>
          </a:p>
          <a:p>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2</a:t>
            </a:fld>
            <a:endParaRPr lang="en-US"/>
          </a:p>
        </p:txBody>
      </p:sp>
    </p:spTree>
    <p:extLst>
      <p:ext uri="{BB962C8B-B14F-4D97-AF65-F5344CB8AC3E}">
        <p14:creationId xmlns:p14="http://schemas.microsoft.com/office/powerpoint/2010/main" val="3727935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introduction of new labor markets in the healthcare profession, such as digital health coordinators and telemedicine facilitators, has also been created due to the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the NHS App (Reidy et al., 2025). All of these functions will be required to integrate the app into the daily routine of healthcare, to assist technically, and educate patients on the effective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digital technologies. The application has irreversibly increased the number of work tasks of medical employees since they are now required to handle online consultations and complete administrative actions. The possibility of remote working that the app also offers is an opportunity for healthcare professionals since it provides them with flexibility and reduces burnout, particularly in the COVID-19 pandemic (KC et al., 2023). However, a certain degree of resistance to the adoption of technology still exists, at least in the context of a professional community that is not so used to the presence of digital resources or who see the advantages of face-to-face consultation as better. Such opposition can cripple the potential of the app. </a:t>
            </a:r>
            <a:r>
              <a:rPr lang="en-US" i="0" u="none" strike="noStrike" baseline="0" dirty="0"/>
              <a:t>These role changes will allow medical workers to offer better patient care services through online services, which enhances better patient outcomes (Reidy et al., 2025). </a:t>
            </a:r>
            <a:r>
              <a:rPr lang="en-US" sz="1200" kern="1200" dirty="0">
                <a:solidFill>
                  <a:schemeClr val="tx1"/>
                </a:solidFill>
                <a:effectLst/>
                <a:latin typeface="+mn-lt"/>
                <a:ea typeface="+mn-ea"/>
                <a:cs typeface="+mn-cs"/>
              </a:rPr>
              <a:t>To eliminate these obstacles, one would have to engage in a frequent training process to ensure that the medical personnel would be adept at using the app and would be capable of delivering optimal patient care possible. </a:t>
            </a:r>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3</a:t>
            </a:fld>
            <a:endParaRPr lang="en-US"/>
          </a:p>
        </p:txBody>
      </p:sp>
    </p:spTree>
    <p:extLst>
      <p:ext uri="{BB962C8B-B14F-4D97-AF65-F5344CB8AC3E}">
        <p14:creationId xmlns:p14="http://schemas.microsoft.com/office/powerpoint/2010/main" val="16526354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is actively used by all medical workers, but it does not facilitate the prevention of security breaches and bullying of employees in remote conditions (Preksha and Jenkins, 2023). The various capabilities of the app, such as accessing medical history, prescriptions, and virtual consultations, should be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by the healthcare professionals. This shift has made computer literacy a part of healthcare staff abilities due to the NHS App, where constant access to electronic health records (EHRs) and telemedicine software is compulsory (Reidy et al., 2025). In addition, cybersecurity training is also required to ensure that all information related to patients is not subjected to attacks. Even though the skills are essential, certain healthcare workers have not been open to change, particularly the professionals who adhere to the more conservative methods and might experience themself being engulfed by the digital transformation (KC et al., 2023). Such isolation of the professional may also be caused by remote work or online consultation, which will result in the decline of cooperation between the medical institution staff. Training and follow-up services should be provided in an ongoing manner in order to maintain competence and turn the app into a success and a part of daily practice. </a:t>
            </a:r>
            <a:r>
              <a:rPr lang="en-US" i="0" u="none" strike="noStrike" baseline="0" dirty="0"/>
              <a:t>The constant growth of competencies can assist healthcare professionals to enhance their use of digital tools, which positively affect the process of providing patient care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4</a:t>
            </a:fld>
            <a:endParaRPr lang="en-US"/>
          </a:p>
        </p:txBody>
      </p:sp>
    </p:spTree>
    <p:extLst>
      <p:ext uri="{BB962C8B-B14F-4D97-AF65-F5344CB8AC3E}">
        <p14:creationId xmlns:p14="http://schemas.microsoft.com/office/powerpoint/2010/main" val="13258686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Service provision through efficient work, improved communication, and work efficiency has also </a:t>
            </a:r>
            <a:r>
              <a:rPr lang="en-US" sz="1200" kern="1200" dirty="0" err="1">
                <a:solidFill>
                  <a:schemeClr val="tx1"/>
                </a:solidFill>
                <a:effectLst/>
                <a:latin typeface="+mn-lt"/>
                <a:ea typeface="+mn-ea"/>
                <a:cs typeface="+mn-cs"/>
              </a:rPr>
              <a:t>revolutionised</a:t>
            </a:r>
            <a:r>
              <a:rPr lang="en-US" sz="1200" kern="1200" dirty="0">
                <a:solidFill>
                  <a:schemeClr val="tx1"/>
                </a:solidFill>
                <a:effectLst/>
                <a:latin typeface="+mn-lt"/>
                <a:ea typeface="+mn-ea"/>
                <a:cs typeface="+mn-cs"/>
              </a:rPr>
              <a:t> service provision, as enabled by the NHS App. The administrative process, including the booking of the appointment and prescription orders, is automated, which empowers the healthcare practitioners to attend to the patients rather than on the usual administrative duties (KC et al., 2023). The sharing of information between health care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and patients is improved by the interaction of the NHS App and Electronic Health Records (EHRs), hence ensuring quality and timely attention to patients (</a:t>
            </a:r>
            <a:r>
              <a:rPr lang="en-US" sz="1200" dirty="0"/>
              <a:t>Cahill et al., 2025)</a:t>
            </a:r>
            <a:r>
              <a:rPr lang="en-US" sz="1200" kern="1200" dirty="0">
                <a:solidFill>
                  <a:schemeClr val="tx1"/>
                </a:solidFill>
                <a:effectLst/>
                <a:latin typeface="+mn-lt"/>
                <a:ea typeface="+mn-ea"/>
                <a:cs typeface="+mn-cs"/>
              </a:rPr>
              <a:t>. In addition, the exchange of information in real-time between practitioners simplifies care coordination since health workers can access and update patient data in real-time. The way the app assists in the quick provision of care through putting the face-to-face viewing aside and eliminating delays due to a phone call or completion of paperwork is also described by Hale (2025). These are useful to improve both patient experience and operational efficiency, but various healthcare practitioners have struggled to implement them in their existing healthcare systems, especially those with outdated infrastructure. This kind of integration is time-consuming and resource-intensive, which might result in short-term derailments.</a:t>
            </a:r>
          </a:p>
          <a:p>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5</a:t>
            </a:fld>
            <a:endParaRPr lang="en-US"/>
          </a:p>
        </p:txBody>
      </p:sp>
    </p:spTree>
    <p:extLst>
      <p:ext uri="{BB962C8B-B14F-4D97-AF65-F5344CB8AC3E}">
        <p14:creationId xmlns:p14="http://schemas.microsoft.com/office/powerpoint/2010/main" val="10659098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may be only useful in the long term, as there are several short-term challenges to its broad usage. The preliminary use of resources on setting up infrastructures, training of the employees, and connecting the app to the existing systems has been a significant challenge (Reidy et al., 2025). In smaller practices, the cost of new technology on financial conditions and renewing infrastructure can be a hindrance, especially in rural areas or areas of insufficient finances, where there is a lack of funds. Moreover, integrating the app with other EHR systems could be a complex and time-consuming process and temporarily lead to the breach of the services (Hale, 2025). Healthcare providers may experience technical difficulties in delivering smooth features of the app when using it with other systems, across a variety of systems. In addition, the technical support must also be an ongoing action so as to rectify the hiccups and maintain the apps online. These issues will require that a strategic approach be implemented by ensuring that appropriate funding, training, and availability of resources will enable healthcare facilities to integrate the NHS App into their workflows with ease.</a:t>
            </a:r>
          </a:p>
          <a:p>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6</a:t>
            </a:fld>
            <a:endParaRPr lang="en-US"/>
          </a:p>
        </p:txBody>
      </p:sp>
    </p:spTree>
    <p:extLst>
      <p:ext uri="{BB962C8B-B14F-4D97-AF65-F5344CB8AC3E}">
        <p14:creationId xmlns:p14="http://schemas.microsoft.com/office/powerpoint/2010/main" val="826331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App has also improved accessibility and convenience among patients since it enables them to make appointments, order prescriptions, and view their medical records on the Web (KC et al., 2023). This level of access reduces the physical visit, particularly to the patients in the underserved or remote areas, who may have a few difficulties in accessing healthcare services. Patients have also found it easier to access medical practitioners due to the distance that patients can reduce as a result of the virtual consultations. The app also helps in enhancing patient autonomy since the individual will enjoy a greater degree of autonomy in their care. One of the examples is that patients can track Prescriptions, and can view results of any tests, at their convenience, and all chronic conditions will be better managed (Reidy et al., 2025). Further, a user-friendly interface and being always available for 24 hours have contributed to this app attracting more patients, and consequently, more satisfied patients. This has become the trending shift towards digital healthcare that is also up to date with the NHS's mission to deliver more patient-centered care.</a:t>
            </a:r>
          </a:p>
          <a:p>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7</a:t>
            </a:fld>
            <a:endParaRPr lang="en-US"/>
          </a:p>
        </p:txBody>
      </p:sp>
    </p:spTree>
    <p:extLst>
      <p:ext uri="{BB962C8B-B14F-4D97-AF65-F5344CB8AC3E}">
        <p14:creationId xmlns:p14="http://schemas.microsoft.com/office/powerpoint/2010/main" val="3783999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One way or another, the NHS App doesn’t have any barriers to patients despite its advantages. The digital world is not accessible to all people, or they are not digitally literate enough to use the app in a different way, which is particularly the case with the older population group or low-income population that may not be able to access a smartphone and have a stable internet connection (Preksha and Jenkins, 2023). The aspect of health equity becomes pertinent when the members of the </a:t>
            </a:r>
            <a:r>
              <a:rPr lang="en-US" sz="1200" kern="1200" dirty="0" err="1">
                <a:solidFill>
                  <a:schemeClr val="tx1"/>
                </a:solidFill>
                <a:effectLst/>
                <a:latin typeface="+mn-lt"/>
                <a:ea typeface="+mn-ea"/>
                <a:cs typeface="+mn-cs"/>
              </a:rPr>
              <a:t>marginalised</a:t>
            </a:r>
            <a:r>
              <a:rPr lang="en-US" sz="1200" kern="1200" dirty="0">
                <a:solidFill>
                  <a:schemeClr val="tx1"/>
                </a:solidFill>
                <a:effectLst/>
                <a:latin typeface="+mn-lt"/>
                <a:ea typeface="+mn-ea"/>
                <a:cs typeface="+mn-cs"/>
              </a:rPr>
              <a:t> groups are unable to use the app, which might exacerbate the disappearance of healthcare disparities. Also, patients have noted privacy issues that disclosing personal health data to a digital application may not contribute positively towards developing trust in the system (Savage, 2025). A data breach or technical breakdown could also be used to erode the confidence of the patients. Besides this, since the NHS App will be useful in improving access to medical care, there is a possibility of cases involving complex medical scenarios requiring face-to-face interactions with the healthcare team, and the app cannot do away with them altogether. Ensuring that the app is easy to use and secure enough to log in and use it by anyone, regardless of the technology understandability and the socioeconomic background of the patient, to saturate the app value needs to be considered. </a:t>
            </a:r>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8</a:t>
            </a:fld>
            <a:endParaRPr lang="en-US"/>
          </a:p>
        </p:txBody>
      </p:sp>
    </p:spTree>
    <p:extLst>
      <p:ext uri="{BB962C8B-B14F-4D97-AF65-F5344CB8AC3E}">
        <p14:creationId xmlns:p14="http://schemas.microsoft.com/office/powerpoint/2010/main" val="2824565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order to ensure further success of the NHS App, a number of recommendations are introduced. First of all, the digital literacy programs of patients and medical professionals should be considered as the priority since everyone must have equal access to an app. The specified programs can fix the digital divide and allow patients to gain a more proactive presence in their healthcare (KC et al., 2023). Second, the required infrastructural investment should focus on rural and underserved areas because this will ensure that the app is accessible to every patient, regardless of their location and what they possess (Hale, 2025). Third, to implement healthcare, the necessity to </a:t>
            </a:r>
            <a:r>
              <a:rPr lang="en-US" sz="1200" kern="1200" dirty="0" err="1">
                <a:solidFill>
                  <a:schemeClr val="tx1"/>
                </a:solidFill>
                <a:effectLst/>
                <a:latin typeface="+mn-lt"/>
                <a:ea typeface="+mn-ea"/>
                <a:cs typeface="+mn-cs"/>
              </a:rPr>
              <a:t>standardise</a:t>
            </a:r>
            <a:r>
              <a:rPr lang="en-US" sz="1200" kern="1200" dirty="0">
                <a:solidFill>
                  <a:schemeClr val="tx1"/>
                </a:solidFill>
                <a:effectLst/>
                <a:latin typeface="+mn-lt"/>
                <a:ea typeface="+mn-ea"/>
                <a:cs typeface="+mn-cs"/>
              </a:rPr>
              <a:t> integration protocols of all healthcare systems could be effective in facilitating the process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disruptions. The privacy protection can also be considered to add to the security of the patient information and create trust in the application. Finally, the NHS App needs to undergo research on the long-term outcomes of patient outcomes, healthcare provision, and staff satisfaction because it will offer consistent progress and support an additional process of policy-making.</a:t>
            </a:r>
          </a:p>
          <a:p>
            <a:endParaRPr lang="en-US" dirty="0"/>
          </a:p>
        </p:txBody>
      </p:sp>
      <p:sp>
        <p:nvSpPr>
          <p:cNvPr id="4" name="Slide Number Placeholder 3"/>
          <p:cNvSpPr>
            <a:spLocks noGrp="1"/>
          </p:cNvSpPr>
          <p:nvPr>
            <p:ph type="sldNum" sz="quarter" idx="5"/>
          </p:nvPr>
        </p:nvSpPr>
        <p:spPr/>
        <p:txBody>
          <a:bodyPr/>
          <a:lstStyle/>
          <a:p>
            <a:fld id="{DA2A6A66-74A2-4C1F-90A6-B40E69AAAD1D}" type="slidenum">
              <a:rPr lang="en-US" smtClean="0"/>
              <a:t>9</a:t>
            </a:fld>
            <a:endParaRPr lang="en-US"/>
          </a:p>
        </p:txBody>
      </p:sp>
    </p:spTree>
    <p:extLst>
      <p:ext uri="{BB962C8B-B14F-4D97-AF65-F5344CB8AC3E}">
        <p14:creationId xmlns:p14="http://schemas.microsoft.com/office/powerpoint/2010/main" val="908090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07BD4B0-7F43-4004-98FE-153720E1B907}"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637C7-8D8C-43CD-993A-E38DEC04FD7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6776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7BD4B0-7F43-4004-98FE-153720E1B907}"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1551954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07BD4B0-7F43-4004-98FE-153720E1B907}"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637C7-8D8C-43CD-993A-E38DEC04FD70}"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2509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07BD4B0-7F43-4004-98FE-153720E1B907}"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2616269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07BD4B0-7F43-4004-98FE-153720E1B907}"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3942179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07BD4B0-7F43-4004-98FE-153720E1B907}"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524413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07BD4B0-7F43-4004-98FE-153720E1B907}" type="datetimeFigureOut">
              <a:rPr lang="en-US" smtClean="0"/>
              <a:t>11/7/2025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2325306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07BD4B0-7F43-4004-98FE-153720E1B907}" type="datetimeFigureOut">
              <a:rPr lang="en-US" smtClean="0"/>
              <a:t>11/7/2025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8B637C7-8D8C-43CD-993A-E38DEC04FD70}" type="slidenum">
              <a:rPr lang="en-US" smtClean="0"/>
              <a:t>‹#›</a:t>
            </a:fld>
            <a:endParaRPr lang="en-US"/>
          </a:p>
        </p:txBody>
      </p:sp>
    </p:spTree>
    <p:extLst>
      <p:ext uri="{BB962C8B-B14F-4D97-AF65-F5344CB8AC3E}">
        <p14:creationId xmlns:p14="http://schemas.microsoft.com/office/powerpoint/2010/main" val="1037463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07BD4B0-7F43-4004-98FE-153720E1B907}"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1810238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7BD4B0-7F43-4004-98FE-153720E1B907}"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183380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07BD4B0-7F43-4004-98FE-153720E1B907}"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19562080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685FD-4BCA-C2DD-A169-30C6D4676E45}"/>
              </a:ext>
            </a:extLst>
          </p:cNvPr>
          <p:cNvSpPr>
            <a:spLocks noGrp="1"/>
          </p:cNvSpPr>
          <p:nvPr>
            <p:ph type="title"/>
          </p:nvPr>
        </p:nvSpPr>
        <p:spPr/>
        <p:txBody>
          <a:bodyPr/>
          <a:lstStyle/>
          <a:p>
            <a:r>
              <a:rPr lang="en-US"/>
              <a:t>Click to edit Master title style</a:t>
            </a:r>
          </a:p>
        </p:txBody>
      </p:sp>
      <p:sp>
        <p:nvSpPr>
          <p:cNvPr id="3" name="Text Placeholder 2">
            <a:extLst>
              <a:ext uri="{FF2B5EF4-FFF2-40B4-BE49-F238E27FC236}">
                <a16:creationId xmlns:a16="http://schemas.microsoft.com/office/drawing/2014/main" id="{1AA01558-3D20-70BA-995B-FDCB52D5DAD5}"/>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8BFC4D-F080-645E-6AAE-84D606E9D5D1}"/>
              </a:ext>
            </a:extLst>
          </p:cNvPr>
          <p:cNvSpPr>
            <a:spLocks noGrp="1"/>
          </p:cNvSpPr>
          <p:nvPr>
            <p:ph type="dt" sz="half" idx="10"/>
          </p:nvPr>
        </p:nvSpPr>
        <p:spPr/>
        <p:txBody>
          <a:bodyPr/>
          <a:lstStyle/>
          <a:p>
            <a:fld id="{A07BD4B0-7F43-4004-98FE-153720E1B907}" type="datetimeFigureOut">
              <a:rPr lang="en-US" smtClean="0"/>
              <a:t>11/7/2025</a:t>
            </a:fld>
            <a:endParaRPr lang="en-US"/>
          </a:p>
        </p:txBody>
      </p:sp>
      <p:sp>
        <p:nvSpPr>
          <p:cNvPr id="5" name="Footer Placeholder 4">
            <a:extLst>
              <a:ext uri="{FF2B5EF4-FFF2-40B4-BE49-F238E27FC236}">
                <a16:creationId xmlns:a16="http://schemas.microsoft.com/office/drawing/2014/main" id="{39C82962-4A87-1EF2-93A2-FCA9D14788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1FB3A0-CC18-F9AC-BE5B-4631572BAF55}"/>
              </a:ext>
            </a:extLst>
          </p:cNvPr>
          <p:cNvSpPr>
            <a:spLocks noGrp="1"/>
          </p:cNvSpPr>
          <p:nvPr>
            <p:ph type="sldNum" sz="quarter" idx="12"/>
          </p:nvPr>
        </p:nvSpPr>
        <p:spPr/>
        <p:txBody>
          <a:bodyPr/>
          <a:lstStyle/>
          <a:p>
            <a:fld id="{B8B637C7-8D8C-43CD-993A-E38DEC04FD70}" type="slidenum">
              <a:rPr lang="en-US" smtClean="0"/>
              <a:t>‹#›</a:t>
            </a:fld>
            <a:endParaRPr lang="en-US"/>
          </a:p>
        </p:txBody>
      </p:sp>
    </p:spTree>
    <p:extLst>
      <p:ext uri="{BB962C8B-B14F-4D97-AF65-F5344CB8AC3E}">
        <p14:creationId xmlns:p14="http://schemas.microsoft.com/office/powerpoint/2010/main" val="382099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07BD4B0-7F43-4004-98FE-153720E1B907}" type="datetimeFigureOut">
              <a:rPr lang="en-US" smtClean="0"/>
              <a:t>11/7/2025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8B637C7-8D8C-43CD-993A-E38DEC04FD70}"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6176851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3399/bjgp.2022.0150" TargetMode="External"/><Relationship Id="rId3" Type="http://schemas.openxmlformats.org/officeDocument/2006/relationships/hyperlink" Target="https://doi.org/10.1186/s12913-024-12060-2" TargetMode="External"/><Relationship Id="rId7" Type="http://schemas.openxmlformats.org/officeDocument/2006/relationships/hyperlink" Target="https://www.bbc.com/news/articles/c4g6y48080zo" TargetMode="External"/><Relationship Id="rId2" Type="http://schemas.openxmlformats.org/officeDocument/2006/relationships/hyperlink" Target="https://doi.org/10.1016/j.invent.2024.100740" TargetMode="External"/><Relationship Id="rId1" Type="http://schemas.openxmlformats.org/officeDocument/2006/relationships/slideLayout" Target="../slideLayouts/slideLayout12.xml"/><Relationship Id="rId6" Type="http://schemas.openxmlformats.org/officeDocument/2006/relationships/hyperlink" Target="https://www.england.nhs.uk/long-read/nhs-app/" TargetMode="External"/><Relationship Id="rId11" Type="http://schemas.openxmlformats.org/officeDocument/2006/relationships/hyperlink" Target="https://www.theguardian.com/society/2025/jun/16/nhs-app-clinical-trials-recruitment-new-treatments" TargetMode="External"/><Relationship Id="rId5" Type="http://schemas.openxmlformats.org/officeDocument/2006/relationships/hyperlink" Target="https://doi.org/10.1097/md.0000000000039887" TargetMode="External"/><Relationship Id="rId10" Type="http://schemas.openxmlformats.org/officeDocument/2006/relationships/hyperlink" Target="https://doi.org/10.1186/s12916-024-03842-w" TargetMode="External"/><Relationship Id="rId4" Type="http://schemas.openxmlformats.org/officeDocument/2006/relationships/hyperlink" Target="https://doi.org/10.3399/bjgp24x736749" TargetMode="External"/><Relationship Id="rId9" Type="http://schemas.openxmlformats.org/officeDocument/2006/relationships/hyperlink" Target="https://doi.org/10.1177/104973232311923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8" name="Rectangle 47">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50" name="Straight Connector 49">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nurse showing a tablet to a patient&#10;&#10;AI-generated content may be incorrect.">
            <a:extLst>
              <a:ext uri="{FF2B5EF4-FFF2-40B4-BE49-F238E27FC236}">
                <a16:creationId xmlns:a16="http://schemas.microsoft.com/office/drawing/2014/main" id="{6481C051-3CB4-1F15-CF5F-71F721C2A7B1}"/>
              </a:ext>
            </a:extLst>
          </p:cNvPr>
          <p:cNvPicPr>
            <a:picLocks noChangeAspect="1"/>
          </p:cNvPicPr>
          <p:nvPr/>
        </p:nvPicPr>
        <p:blipFill>
          <a:blip r:embed="rId2">
            <a:alphaModFix amt="35000"/>
          </a:blip>
          <a:srcRect b="15730"/>
          <a:stretch>
            <a:fillRect/>
          </a:stretch>
        </p:blipFill>
        <p:spPr>
          <a:xfrm>
            <a:off x="20" y="10"/>
            <a:ext cx="12191980" cy="6857990"/>
          </a:xfrm>
          <a:prstGeom prst="rect">
            <a:avLst/>
          </a:prstGeom>
        </p:spPr>
      </p:pic>
      <p:cxnSp>
        <p:nvCxnSpPr>
          <p:cNvPr id="52" name="Straight Connector 51">
            <a:extLst>
              <a:ext uri="{FF2B5EF4-FFF2-40B4-BE49-F238E27FC236}">
                <a16:creationId xmlns:a16="http://schemas.microsoft.com/office/drawing/2014/main" id="{45549E29-E797-4A00-B030-3AB01640CF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5B187CB-E8A2-95E0-A851-2CDC28A71A72}"/>
              </a:ext>
            </a:extLst>
          </p:cNvPr>
          <p:cNvSpPr>
            <a:spLocks noGrp="1"/>
          </p:cNvSpPr>
          <p:nvPr>
            <p:ph type="title"/>
          </p:nvPr>
        </p:nvSpPr>
        <p:spPr>
          <a:xfrm>
            <a:off x="1097280" y="286603"/>
            <a:ext cx="10058400" cy="1450757"/>
          </a:xfrm>
        </p:spPr>
        <p:txBody>
          <a:bodyPr vert="horz" lIns="91440" tIns="45720" rIns="91440" bIns="45720" rtlCol="0" anchor="b">
            <a:normAutofit/>
          </a:bodyPr>
          <a:lstStyle/>
          <a:p>
            <a:pPr marR="0"/>
            <a:r>
              <a:rPr lang="en-US" b="1" i="0" u="none" strike="noStrike" kern="1200" spc="-50" baseline="0" dirty="0">
                <a:solidFill>
                  <a:srgbClr val="00B050"/>
                </a:solidFill>
                <a:latin typeface="+mj-lt"/>
                <a:ea typeface="+mj-ea"/>
                <a:cs typeface="+mj-cs"/>
              </a:rPr>
              <a:t>The NHS App in Health and Social Care</a:t>
            </a:r>
          </a:p>
        </p:txBody>
      </p:sp>
      <p:sp>
        <p:nvSpPr>
          <p:cNvPr id="3" name="Text Placeholder 2">
            <a:extLst>
              <a:ext uri="{FF2B5EF4-FFF2-40B4-BE49-F238E27FC236}">
                <a16:creationId xmlns:a16="http://schemas.microsoft.com/office/drawing/2014/main" id="{2148A900-3FD5-F535-A289-747FA3FD9165}"/>
              </a:ext>
            </a:extLst>
          </p:cNvPr>
          <p:cNvSpPr>
            <a:spLocks noGrp="1"/>
          </p:cNvSpPr>
          <p:nvPr>
            <p:ph type="body" idx="1"/>
          </p:nvPr>
        </p:nvSpPr>
        <p:spPr>
          <a:xfrm>
            <a:off x="1097280" y="1845734"/>
            <a:ext cx="10058400" cy="4023360"/>
          </a:xfrm>
        </p:spPr>
        <p:txBody>
          <a:bodyPr vert="horz" lIns="0" tIns="45720" rIns="0" bIns="45720" rtlCol="0">
            <a:normAutofit/>
          </a:bodyPr>
          <a:lstStyle/>
          <a:p>
            <a:pPr marR="0" lvl="0"/>
            <a:endParaRPr lang="en-US" b="1" i="0" u="none" strike="noStrike" baseline="0" dirty="0">
              <a:solidFill>
                <a:schemeClr val="tx1"/>
              </a:solidFill>
            </a:endParaRPr>
          </a:p>
          <a:p>
            <a:pPr marR="0" lvl="0"/>
            <a:r>
              <a:rPr lang="en-US" b="1" dirty="0">
                <a:solidFill>
                  <a:schemeClr val="tx1"/>
                </a:solidFill>
              </a:rPr>
              <a:t>Maria Costescu</a:t>
            </a:r>
            <a:endParaRPr lang="en-US" b="1" i="0" u="none" strike="noStrike" baseline="0" dirty="0">
              <a:solidFill>
                <a:schemeClr val="tx1"/>
              </a:solidFill>
            </a:endParaRPr>
          </a:p>
          <a:p>
            <a:pPr marR="0" lvl="0"/>
            <a:r>
              <a:rPr lang="en-US" b="1" dirty="0">
                <a:solidFill>
                  <a:schemeClr val="tx1"/>
                </a:solidFill>
              </a:rPr>
              <a:t>ID: 1913812</a:t>
            </a:r>
            <a:endParaRPr lang="en-US" b="1" i="0" u="none" strike="noStrike" baseline="0" dirty="0">
              <a:solidFill>
                <a:schemeClr val="tx1"/>
              </a:solidFill>
            </a:endParaRPr>
          </a:p>
          <a:p>
            <a:pPr marR="0" lvl="0"/>
            <a:r>
              <a:rPr lang="en-US" b="1" dirty="0">
                <a:solidFill>
                  <a:schemeClr val="tx1"/>
                </a:solidFill>
              </a:rPr>
              <a:t>BMHP 6026 Component2-Viva Voce</a:t>
            </a:r>
            <a:endParaRPr lang="en-US" b="1" i="0" u="none" strike="noStrike" baseline="0" dirty="0">
              <a:solidFill>
                <a:schemeClr val="tx1"/>
              </a:solidFill>
            </a:endParaRPr>
          </a:p>
          <a:p>
            <a:pPr marR="0" lvl="0"/>
            <a:r>
              <a:rPr lang="en-US" b="1" i="0" u="none" strike="noStrike" baseline="0" dirty="0">
                <a:solidFill>
                  <a:schemeClr val="tx1"/>
                </a:solidFill>
              </a:rPr>
              <a:t>Lecturer's Name: Zakiyyah Ahmed</a:t>
            </a:r>
          </a:p>
          <a:p>
            <a:pPr marR="0" lvl="0"/>
            <a:endParaRPr lang="en-US" b="1" i="0" u="none" strike="noStrike" baseline="0" dirty="0">
              <a:solidFill>
                <a:schemeClr val="tx1"/>
              </a:solidFill>
            </a:endParaRPr>
          </a:p>
          <a:p>
            <a:pPr marR="0" lvl="0"/>
            <a:endParaRPr lang="en-US" b="0" i="0" u="none" strike="noStrike" baseline="0" dirty="0">
              <a:solidFill>
                <a:schemeClr val="tx1"/>
              </a:solidFill>
            </a:endParaRPr>
          </a:p>
        </p:txBody>
      </p:sp>
      <p:sp>
        <p:nvSpPr>
          <p:cNvPr id="54" name="Rectangle 53">
            <a:extLst>
              <a:ext uri="{FF2B5EF4-FFF2-40B4-BE49-F238E27FC236}">
                <a16:creationId xmlns:a16="http://schemas.microsoft.com/office/drawing/2014/main" id="{C609E9FA-BDDE-45C4-8F5E-974D4208D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6" name="Rectangle 55">
            <a:extLst>
              <a:ext uri="{FF2B5EF4-FFF2-40B4-BE49-F238E27FC236}">
                <a16:creationId xmlns:a16="http://schemas.microsoft.com/office/drawing/2014/main" id="{7737E529-E43B-4948-B3C4-7F6B806FC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0463992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0EB2B-5E9A-916D-A18E-74CFDF595123}"/>
              </a:ext>
            </a:extLst>
          </p:cNvPr>
          <p:cNvSpPr>
            <a:spLocks noGrp="1"/>
          </p:cNvSpPr>
          <p:nvPr>
            <p:ph type="title"/>
          </p:nvPr>
        </p:nvSpPr>
        <p:spPr>
          <a:xfrm>
            <a:off x="6411685" y="634946"/>
            <a:ext cx="5127171" cy="1450757"/>
          </a:xfrm>
        </p:spPr>
        <p:txBody>
          <a:bodyPr vert="horz" lIns="91440" tIns="45720" rIns="91440" bIns="45720" rtlCol="0" anchor="b">
            <a:normAutofit/>
          </a:bodyPr>
          <a:lstStyle/>
          <a:p>
            <a:pPr marR="0"/>
            <a:r>
              <a:rPr lang="en-US" b="0" i="0" u="none" strike="noStrike" dirty="0">
                <a:solidFill>
                  <a:srgbClr val="00B050"/>
                </a:solidFill>
              </a:rPr>
              <a:t> Introduction</a:t>
            </a:r>
          </a:p>
        </p:txBody>
      </p:sp>
      <p:pic>
        <p:nvPicPr>
          <p:cNvPr id="4" name="Picture 3">
            <a:extLst>
              <a:ext uri="{FF2B5EF4-FFF2-40B4-BE49-F238E27FC236}">
                <a16:creationId xmlns:a16="http://schemas.microsoft.com/office/drawing/2014/main" id="{007B94C6-D721-0258-5142-91DFF55731A6}"/>
              </a:ext>
            </a:extLst>
          </p:cNvPr>
          <p:cNvPicPr>
            <a:picLocks noChangeAspect="1"/>
          </p:cNvPicPr>
          <p:nvPr/>
        </p:nvPicPr>
        <p:blipFill>
          <a:blip r:embed="rId3"/>
          <a:stretch>
            <a:fillRect/>
          </a:stretch>
        </p:blipFill>
        <p:spPr>
          <a:xfrm>
            <a:off x="192523" y="2198914"/>
            <a:ext cx="4630937" cy="3270976"/>
          </a:xfrm>
          <a:prstGeom prst="rect">
            <a:avLst/>
          </a:prstGeom>
        </p:spPr>
      </p:pic>
      <p:cxnSp>
        <p:nvCxnSpPr>
          <p:cNvPr id="17" name="Straight Connector 16">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CEFF2866-CCC8-58F9-4DAE-A0E5D7D214CF}"/>
              </a:ext>
            </a:extLst>
          </p:cNvPr>
          <p:cNvSpPr>
            <a:spLocks noGrp="1"/>
          </p:cNvSpPr>
          <p:nvPr>
            <p:ph type="body" idx="1"/>
          </p:nvPr>
        </p:nvSpPr>
        <p:spPr>
          <a:xfrm>
            <a:off x="5274129" y="2198914"/>
            <a:ext cx="6725348" cy="3904706"/>
          </a:xfrm>
        </p:spPr>
        <p:txBody>
          <a:bodyPr vert="horz" lIns="0" tIns="45720" rIns="0" bIns="45720" rtlCol="0">
            <a:normAutofit/>
          </a:bodyPr>
          <a:lstStyle/>
          <a:p>
            <a:pPr marL="0" marR="0" lvl="0" indent="0">
              <a:buNone/>
            </a:pPr>
            <a:r>
              <a:rPr lang="en-US" b="1" i="0" u="none" strike="noStrike" baseline="0" dirty="0"/>
              <a:t>Launched in 2018</a:t>
            </a:r>
          </a:p>
          <a:p>
            <a:pPr marR="0" lvl="0">
              <a:buFont typeface="Wingdings" panose="05000000000000000000" pitchFamily="2" charset="2"/>
              <a:buChar char="v"/>
            </a:pPr>
            <a:r>
              <a:rPr lang="en-US" b="1" i="0" u="none" strike="noStrike" baseline="0" dirty="0"/>
              <a:t>NHS App</a:t>
            </a:r>
            <a:r>
              <a:rPr lang="en-US" i="0" u="none" strike="noStrike" baseline="0" dirty="0"/>
              <a:t>: An electronic healthcare manager.</a:t>
            </a:r>
          </a:p>
          <a:p>
            <a:pPr marR="0" lvl="0">
              <a:buFont typeface="Wingdings" panose="05000000000000000000" pitchFamily="2" charset="2"/>
              <a:buChar char="v"/>
            </a:pPr>
            <a:r>
              <a:rPr lang="en-US" i="0" u="none" strike="noStrike" baseline="0" dirty="0"/>
              <a:t>Improves appointment, prescription, and medical records.</a:t>
            </a:r>
          </a:p>
          <a:p>
            <a:pPr marR="0" lvl="0">
              <a:buFont typeface="Wingdings" panose="05000000000000000000" pitchFamily="2" charset="2"/>
              <a:buChar char="v"/>
            </a:pPr>
            <a:r>
              <a:rPr lang="en-US" i="0" u="none" strike="noStrike" baseline="0" dirty="0"/>
              <a:t>Acquires contact with patients and eases medical care.</a:t>
            </a:r>
          </a:p>
          <a:p>
            <a:pPr marR="0" lvl="0">
              <a:buFont typeface="Wingdings" panose="05000000000000000000" pitchFamily="2" charset="2"/>
              <a:buChar char="v"/>
            </a:pPr>
            <a:r>
              <a:rPr lang="en-US" b="1" i="0" u="none" strike="noStrike" baseline="0" dirty="0"/>
              <a:t>Research Focus</a:t>
            </a:r>
            <a:r>
              <a:rPr lang="en-US" i="0" u="none" strike="noStrike" baseline="0" dirty="0"/>
              <a:t>: The study of the impact of the workforce, service delivery, and patient outcomes.</a:t>
            </a:r>
          </a:p>
          <a:p>
            <a:pPr marR="0" lvl="0">
              <a:buFont typeface="Wingdings" panose="05000000000000000000" pitchFamily="2" charset="2"/>
              <a:buChar char="v"/>
            </a:pPr>
            <a:r>
              <a:rPr lang="en-US" b="1" i="0" u="none" strike="noStrike" baseline="0" dirty="0"/>
              <a:t>Purpose: </a:t>
            </a:r>
            <a:r>
              <a:rPr lang="en-US" i="0" u="none" strike="noStrike" baseline="0" dirty="0"/>
              <a:t>NHS App is transforming the relationship of patients to the health systems by making it more reachable, stimulating interest, and providing healthcare.</a:t>
            </a:r>
          </a:p>
          <a:p>
            <a:pPr marR="0" lvl="0">
              <a:buFont typeface="Wingdings" panose="05000000000000000000" pitchFamily="2" charset="2"/>
              <a:buChar char="v"/>
            </a:pPr>
            <a:endParaRPr lang="en-US" b="0" i="0" u="none" strike="noStrike" baseline="0" dirty="0"/>
          </a:p>
        </p:txBody>
      </p:sp>
      <p:sp>
        <p:nvSpPr>
          <p:cNvPr id="19" name="Rectangle 18">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954235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0C5A673-20F5-8D5F-B6B7-CC4AA20132BD}"/>
              </a:ext>
            </a:extLst>
          </p:cNvPr>
          <p:cNvSpPr>
            <a:spLocks noGrp="1"/>
          </p:cNvSpPr>
          <p:nvPr>
            <p:ph type="title"/>
          </p:nvPr>
        </p:nvSpPr>
        <p:spPr>
          <a:xfrm>
            <a:off x="1097280" y="286603"/>
            <a:ext cx="10058400" cy="1450757"/>
          </a:xfrm>
        </p:spPr>
        <p:txBody>
          <a:bodyPr vert="horz" lIns="91440" tIns="45720" rIns="91440" bIns="45720" rtlCol="0" anchor="b">
            <a:normAutofit/>
          </a:bodyPr>
          <a:lstStyle/>
          <a:p>
            <a:pPr marR="0"/>
            <a:r>
              <a:rPr lang="en-US" b="0" i="0" u="none" strike="noStrike" dirty="0">
                <a:solidFill>
                  <a:srgbClr val="00B050"/>
                </a:solidFill>
              </a:rPr>
              <a:t>Workforce Impact – Job Role Changes</a:t>
            </a:r>
          </a:p>
        </p:txBody>
      </p:sp>
      <p:sp>
        <p:nvSpPr>
          <p:cNvPr id="3" name="Text Placeholder 2">
            <a:extLst>
              <a:ext uri="{FF2B5EF4-FFF2-40B4-BE49-F238E27FC236}">
                <a16:creationId xmlns:a16="http://schemas.microsoft.com/office/drawing/2014/main" id="{463EFC39-F105-6EF6-D70B-930A92ACD8B9}"/>
              </a:ext>
            </a:extLst>
          </p:cNvPr>
          <p:cNvSpPr>
            <a:spLocks noGrp="1"/>
          </p:cNvSpPr>
          <p:nvPr>
            <p:ph type="body" idx="1"/>
          </p:nvPr>
        </p:nvSpPr>
        <p:spPr>
          <a:xfrm>
            <a:off x="261257" y="1845734"/>
            <a:ext cx="7291009" cy="4023360"/>
          </a:xfrm>
        </p:spPr>
        <p:txBody>
          <a:bodyPr vert="horz" lIns="0" tIns="45720" rIns="0" bIns="45720" rtlCol="0">
            <a:normAutofit fontScale="85000" lnSpcReduction="10000"/>
          </a:bodyPr>
          <a:lstStyle/>
          <a:p>
            <a:pPr marR="0" lvl="0">
              <a:buFont typeface="Wingdings" panose="05000000000000000000" pitchFamily="2" charset="2"/>
              <a:buChar char="v"/>
            </a:pPr>
            <a:endParaRPr lang="en-US" b="1" i="0" u="none" strike="noStrike" baseline="0" dirty="0"/>
          </a:p>
          <a:p>
            <a:pPr marR="0" lvl="0">
              <a:buFont typeface="Wingdings" panose="05000000000000000000" pitchFamily="2" charset="2"/>
              <a:buChar char="v"/>
            </a:pPr>
            <a:r>
              <a:rPr lang="en-US" b="1" i="0" u="none" strike="noStrike" baseline="0" dirty="0"/>
              <a:t>New Position</a:t>
            </a:r>
            <a:r>
              <a:rPr lang="en-US" i="0" u="none" strike="noStrike" baseline="0" dirty="0"/>
              <a:t>: Digital health-coordinators, telemedicine-promoters.</a:t>
            </a:r>
          </a:p>
          <a:p>
            <a:pPr marR="0" lvl="0">
              <a:buFont typeface="Wingdings" panose="05000000000000000000" pitchFamily="2" charset="2"/>
              <a:buChar char="v"/>
            </a:pPr>
            <a:r>
              <a:rPr lang="en-US" b="1" i="0" u="none" strike="noStrike" baseline="0" dirty="0"/>
              <a:t>Alternative Responsibilities: </a:t>
            </a:r>
            <a:r>
              <a:rPr lang="en-US" i="0" u="none" strike="noStrike" baseline="0" dirty="0"/>
              <a:t>The responsibility of professionals has increased in taking virtual consultations and taking administrative work via the app.</a:t>
            </a:r>
          </a:p>
          <a:p>
            <a:pPr marR="0" lvl="0">
              <a:buFont typeface="Wingdings" panose="05000000000000000000" pitchFamily="2" charset="2"/>
              <a:buChar char="v"/>
            </a:pPr>
            <a:r>
              <a:rPr lang="en-US" b="1" i="0" u="none" strike="noStrike" baseline="0" dirty="0"/>
              <a:t>Work flexibility: </a:t>
            </a:r>
            <a:r>
              <a:rPr lang="en-US" i="0" u="none" strike="noStrike" baseline="0" dirty="0"/>
              <a:t>The NHS App allows medical workers to enjoy greater employment flexibility, and burnout will be reduced.</a:t>
            </a:r>
          </a:p>
          <a:p>
            <a:pPr marR="0" lvl="0">
              <a:buFont typeface="Wingdings" panose="05000000000000000000" pitchFamily="2" charset="2"/>
              <a:buChar char="v"/>
            </a:pPr>
            <a:r>
              <a:rPr lang="en-US" b="1" i="0" u="none" strike="noStrike" baseline="0" dirty="0"/>
              <a:t>Ongoing Improvement: </a:t>
            </a:r>
            <a:r>
              <a:rPr lang="en-US" i="0" u="none" strike="noStrike" baseline="0" dirty="0"/>
              <a:t>One of the prioritized qualities is digital competence, and it requires offices to be upgraded.</a:t>
            </a:r>
          </a:p>
          <a:p>
            <a:pPr marR="0" lvl="0">
              <a:buFont typeface="Wingdings" panose="05000000000000000000" pitchFamily="2" charset="2"/>
              <a:buChar char="v"/>
            </a:pPr>
            <a:r>
              <a:rPr lang="en-US" b="1" i="0" u="none" strike="noStrike" baseline="0" dirty="0"/>
              <a:t>Challenges</a:t>
            </a:r>
            <a:r>
              <a:rPr lang="en-US" i="0" u="none" strike="noStrike" baseline="0" dirty="0"/>
              <a:t>: The healthcare professionals have been difficult since some of them are not familiar with the new technology or are not comfortable using it.</a:t>
            </a:r>
          </a:p>
          <a:p>
            <a:pPr marR="0" lvl="0">
              <a:buFont typeface="Wingdings" panose="05000000000000000000" pitchFamily="2" charset="2"/>
              <a:buChar char="v"/>
            </a:pPr>
            <a:r>
              <a:rPr lang="en-US" i="0" u="none" strike="noStrike" baseline="0" dirty="0"/>
              <a:t>These role changes will allow medical workers to offer better patient care services through online services, which enhances better patient outcomes (Reidy et al., 2025).</a:t>
            </a:r>
          </a:p>
          <a:p>
            <a:pPr marL="0" marR="0" lvl="0" indent="0">
              <a:buNone/>
            </a:pPr>
            <a:endParaRPr lang="en-US" b="0" i="0" u="none" strike="noStrike" baseline="0" dirty="0"/>
          </a:p>
          <a:p>
            <a:pPr marR="0" lvl="0">
              <a:buFont typeface="Wingdings" panose="05000000000000000000" pitchFamily="2" charset="2"/>
              <a:buChar char="v"/>
            </a:pPr>
            <a:endParaRPr lang="en-US" b="0" i="0" u="none" strike="noStrike" baseline="0" dirty="0"/>
          </a:p>
        </p:txBody>
      </p:sp>
      <p:pic>
        <p:nvPicPr>
          <p:cNvPr id="4" name="Picture 3">
            <a:extLst>
              <a:ext uri="{FF2B5EF4-FFF2-40B4-BE49-F238E27FC236}">
                <a16:creationId xmlns:a16="http://schemas.microsoft.com/office/drawing/2014/main" id="{24064B52-E81C-FCC3-1850-445C824320BD}"/>
              </a:ext>
            </a:extLst>
          </p:cNvPr>
          <p:cNvPicPr>
            <a:picLocks noChangeAspect="1"/>
          </p:cNvPicPr>
          <p:nvPr/>
        </p:nvPicPr>
        <p:blipFill>
          <a:blip r:embed="rId3"/>
          <a:stretch>
            <a:fillRect/>
          </a:stretch>
        </p:blipFill>
        <p:spPr>
          <a:xfrm>
            <a:off x="8020570" y="2868047"/>
            <a:ext cx="3135109" cy="1567554"/>
          </a:xfrm>
          <a:prstGeom prst="rect">
            <a:avLst/>
          </a:prstGeom>
        </p:spPr>
      </p:pic>
    </p:spTree>
    <p:extLst>
      <p:ext uri="{BB962C8B-B14F-4D97-AF65-F5344CB8AC3E}">
        <p14:creationId xmlns:p14="http://schemas.microsoft.com/office/powerpoint/2010/main" val="1803512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5" name="Straight Connector 24">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B5DAB-FC93-A333-CBEB-D4E0C9484116}"/>
              </a:ext>
            </a:extLst>
          </p:cNvPr>
          <p:cNvSpPr>
            <a:spLocks noGrp="1"/>
          </p:cNvSpPr>
          <p:nvPr>
            <p:ph type="title"/>
          </p:nvPr>
        </p:nvSpPr>
        <p:spPr>
          <a:xfrm>
            <a:off x="4974771" y="634946"/>
            <a:ext cx="6574972" cy="1450757"/>
          </a:xfrm>
        </p:spPr>
        <p:txBody>
          <a:bodyPr vert="horz" lIns="91440" tIns="45720" rIns="91440" bIns="45720" rtlCol="0" anchor="b">
            <a:normAutofit/>
          </a:bodyPr>
          <a:lstStyle/>
          <a:p>
            <a:pPr marR="0"/>
            <a:r>
              <a:rPr lang="en-US" b="0" i="0" u="none" strike="noStrike" dirty="0">
                <a:solidFill>
                  <a:srgbClr val="00B050"/>
                </a:solidFill>
              </a:rPr>
              <a:t>Workforce Impact – Skills and Challenges</a:t>
            </a:r>
          </a:p>
        </p:txBody>
      </p:sp>
      <p:pic>
        <p:nvPicPr>
          <p:cNvPr id="4" name="Picture 3">
            <a:extLst>
              <a:ext uri="{FF2B5EF4-FFF2-40B4-BE49-F238E27FC236}">
                <a16:creationId xmlns:a16="http://schemas.microsoft.com/office/drawing/2014/main" id="{90273230-9DB2-1C8C-62F7-B61D339883DF}"/>
              </a:ext>
            </a:extLst>
          </p:cNvPr>
          <p:cNvPicPr>
            <a:picLocks noChangeAspect="1"/>
          </p:cNvPicPr>
          <p:nvPr/>
        </p:nvPicPr>
        <p:blipFill>
          <a:blip r:embed="rId3"/>
          <a:stretch>
            <a:fillRect/>
          </a:stretch>
        </p:blipFill>
        <p:spPr>
          <a:xfrm>
            <a:off x="176799" y="2840745"/>
            <a:ext cx="4001315" cy="2250739"/>
          </a:xfrm>
          <a:prstGeom prst="rect">
            <a:avLst/>
          </a:prstGeom>
        </p:spPr>
      </p:pic>
      <p:cxnSp>
        <p:nvCxnSpPr>
          <p:cNvPr id="27" name="Straight Connector 26">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BB1FE37A-B492-64F5-8092-A50284113B7C}"/>
              </a:ext>
            </a:extLst>
          </p:cNvPr>
          <p:cNvSpPr>
            <a:spLocks noGrp="1"/>
          </p:cNvSpPr>
          <p:nvPr>
            <p:ph type="body" idx="1"/>
          </p:nvPr>
        </p:nvSpPr>
        <p:spPr>
          <a:xfrm>
            <a:off x="4354913" y="2198914"/>
            <a:ext cx="7660288" cy="4201400"/>
          </a:xfrm>
        </p:spPr>
        <p:txBody>
          <a:bodyPr vert="horz" lIns="0" tIns="45720" rIns="0" bIns="45720" rtlCol="0">
            <a:normAutofit fontScale="85000" lnSpcReduction="20000"/>
          </a:bodyPr>
          <a:lstStyle/>
          <a:p>
            <a:pPr marR="0" lvl="0">
              <a:buFont typeface="Wingdings" panose="05000000000000000000" pitchFamily="2" charset="2"/>
              <a:buChar char="v"/>
            </a:pPr>
            <a:endParaRPr lang="en-US" b="1" i="0" u="none" strike="noStrike" baseline="0" dirty="0"/>
          </a:p>
          <a:p>
            <a:pPr marR="0" lvl="0">
              <a:buFont typeface="Wingdings" panose="05000000000000000000" pitchFamily="2" charset="2"/>
              <a:buChar char="v"/>
            </a:pPr>
            <a:r>
              <a:rPr lang="en-US" b="1" i="0" u="none" strike="noStrike" baseline="0" dirty="0"/>
              <a:t>Digital Literacy: </a:t>
            </a:r>
            <a:r>
              <a:rPr lang="en-US" i="0" u="none" strike="noStrike" baseline="0" dirty="0"/>
              <a:t>This is an obligation, which includes the application of the NHS App by the whole healthcare workforce.</a:t>
            </a:r>
          </a:p>
          <a:p>
            <a:pPr marR="0" lvl="0">
              <a:buFont typeface="Wingdings" panose="05000000000000000000" pitchFamily="2" charset="2"/>
              <a:buChar char="v"/>
            </a:pPr>
            <a:r>
              <a:rPr lang="en-US" b="1" i="0" u="none" strike="noStrike" baseline="0" dirty="0"/>
              <a:t>Cybersecurity: </a:t>
            </a:r>
            <a:r>
              <a:rPr lang="en-US" i="0" u="none" strike="noStrike" baseline="0" dirty="0"/>
              <a:t>The employees should be oriented with regard to cybersecurity as an aspect of working with sensitive information of patients.</a:t>
            </a:r>
          </a:p>
          <a:p>
            <a:pPr marR="0" lvl="0">
              <a:buFont typeface="Wingdings" panose="05000000000000000000" pitchFamily="2" charset="2"/>
              <a:buChar char="v"/>
            </a:pPr>
            <a:r>
              <a:rPr lang="en-US" b="1" i="0" u="none" strike="noStrike" baseline="0" dirty="0"/>
              <a:t>Difficulties in Adaptation: </a:t>
            </a:r>
            <a:r>
              <a:rPr lang="en-US" i="0" u="none" strike="noStrike" baseline="0" dirty="0"/>
              <a:t>Not all the employees of the healthcare sphere consider it easy to transfer to the digital practice instead of the conventional one.</a:t>
            </a:r>
          </a:p>
          <a:p>
            <a:pPr marR="0" lvl="0">
              <a:buFont typeface="Wingdings" panose="05000000000000000000" pitchFamily="2" charset="2"/>
              <a:buChar char="v"/>
            </a:pPr>
            <a:r>
              <a:rPr lang="en-US" b="1" i="0" u="none" strike="noStrike" baseline="0" dirty="0"/>
              <a:t>Isolation: </a:t>
            </a:r>
            <a:r>
              <a:rPr lang="en-US" i="0" u="none" strike="noStrike" baseline="0" dirty="0"/>
              <a:t>The remote healthcare professionals may feel isolated, and this will impact teamwork.</a:t>
            </a:r>
          </a:p>
          <a:p>
            <a:pPr marR="0" lvl="0">
              <a:buFont typeface="Wingdings" panose="05000000000000000000" pitchFamily="2" charset="2"/>
              <a:buChar char="v"/>
            </a:pPr>
            <a:r>
              <a:rPr lang="en-US" b="1" i="0" u="none" strike="noStrike" baseline="0" dirty="0"/>
              <a:t>On-the-Job Training</a:t>
            </a:r>
            <a:r>
              <a:rPr lang="en-US" i="0" u="none" strike="noStrike" baseline="0" dirty="0"/>
              <a:t>: On-the-job training should be uninterrupted, and the digital health application should be refined continually to make the staff connected and qualified.</a:t>
            </a:r>
          </a:p>
          <a:p>
            <a:pPr marR="0" lvl="0">
              <a:buFont typeface="Wingdings" panose="05000000000000000000" pitchFamily="2" charset="2"/>
              <a:buChar char="v"/>
            </a:pPr>
            <a:r>
              <a:rPr lang="en-US" i="0" u="none" strike="noStrike" baseline="0" dirty="0"/>
              <a:t>Specifically, the gradual expansion of the competencies can help healthcare workers to become more practiced with digital tools, which have a positive influence on the process of patient care delivery (KC et al., 2023).</a:t>
            </a:r>
          </a:p>
          <a:p>
            <a:pPr marR="0" lvl="0">
              <a:buFont typeface="Wingdings" panose="05000000000000000000" pitchFamily="2" charset="2"/>
              <a:buChar char="v"/>
            </a:pPr>
            <a:endParaRPr lang="en-US" b="0" i="0" u="none" strike="noStrike" baseline="0" dirty="0"/>
          </a:p>
        </p:txBody>
      </p:sp>
      <p:sp>
        <p:nvSpPr>
          <p:cNvPr id="28" name="Rectangle 27">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9" name="Rectangle 28">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83944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8" name="Rectangle 27">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30" name="Straight Connector 29">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469F6FD-DE75-9CA6-9972-658EC2EFA736}"/>
              </a:ext>
            </a:extLst>
          </p:cNvPr>
          <p:cNvSpPr>
            <a:spLocks noGrp="1"/>
          </p:cNvSpPr>
          <p:nvPr>
            <p:ph type="title"/>
          </p:nvPr>
        </p:nvSpPr>
        <p:spPr>
          <a:xfrm>
            <a:off x="1097280" y="286603"/>
            <a:ext cx="10058400" cy="1450757"/>
          </a:xfrm>
        </p:spPr>
        <p:txBody>
          <a:bodyPr vert="horz" lIns="91440" tIns="45720" rIns="91440" bIns="45720" rtlCol="0" anchor="b">
            <a:normAutofit/>
          </a:bodyPr>
          <a:lstStyle/>
          <a:p>
            <a:pPr marR="0"/>
            <a:r>
              <a:rPr lang="en-US" b="0" i="0" u="none" strike="noStrike" dirty="0">
                <a:solidFill>
                  <a:srgbClr val="00B050"/>
                </a:solidFill>
              </a:rPr>
              <a:t> Service Delivery – Workflow Changes</a:t>
            </a:r>
          </a:p>
        </p:txBody>
      </p:sp>
      <p:sp>
        <p:nvSpPr>
          <p:cNvPr id="3" name="Text Placeholder 2">
            <a:extLst>
              <a:ext uri="{FF2B5EF4-FFF2-40B4-BE49-F238E27FC236}">
                <a16:creationId xmlns:a16="http://schemas.microsoft.com/office/drawing/2014/main" id="{D833C199-D39C-61CF-54BB-87B8CE72C132}"/>
              </a:ext>
            </a:extLst>
          </p:cNvPr>
          <p:cNvSpPr>
            <a:spLocks noGrp="1"/>
          </p:cNvSpPr>
          <p:nvPr>
            <p:ph type="body" idx="1"/>
          </p:nvPr>
        </p:nvSpPr>
        <p:spPr>
          <a:xfrm>
            <a:off x="125730" y="1845734"/>
            <a:ext cx="6663691" cy="4023360"/>
          </a:xfrm>
        </p:spPr>
        <p:txBody>
          <a:bodyPr vert="horz" lIns="0" tIns="45720" rIns="0" bIns="45720" rtlCol="0">
            <a:normAutofit fontScale="92500" lnSpcReduction="20000"/>
          </a:bodyPr>
          <a:lstStyle/>
          <a:p>
            <a:pPr marR="0" lvl="0">
              <a:buFont typeface="Wingdings" panose="05000000000000000000" pitchFamily="2" charset="2"/>
              <a:buChar char="v"/>
            </a:pPr>
            <a:endParaRPr lang="en-US" sz="1200" b="1" i="0" u="none" strike="noStrike" baseline="0" dirty="0"/>
          </a:p>
          <a:p>
            <a:pPr marR="0" lvl="0">
              <a:buFont typeface="Wingdings" panose="05000000000000000000" pitchFamily="2" charset="2"/>
              <a:buChar char="v"/>
            </a:pPr>
            <a:endParaRPr lang="en-US" sz="1600" i="0" u="none" strike="noStrike" baseline="0" dirty="0"/>
          </a:p>
          <a:p>
            <a:pPr marR="0" lvl="0">
              <a:buFont typeface="Wingdings" panose="05000000000000000000" pitchFamily="2" charset="2"/>
              <a:buChar char="v"/>
            </a:pPr>
            <a:r>
              <a:rPr lang="en-US" sz="1600" b="1" i="0" u="none" strike="noStrike" baseline="0" dirty="0"/>
              <a:t>Automated Administrative Process: </a:t>
            </a:r>
            <a:r>
              <a:rPr lang="en-US" sz="1600" i="0" u="none" strike="noStrike" baseline="0" dirty="0"/>
              <a:t>The NHS app would put up automated appointment refills and prescriptions with medical record details.</a:t>
            </a:r>
          </a:p>
          <a:p>
            <a:pPr marR="0" lvl="0">
              <a:buFont typeface="Wingdings" panose="05000000000000000000" pitchFamily="2" charset="2"/>
              <a:buChar char="v"/>
            </a:pPr>
            <a:r>
              <a:rPr lang="en-US" sz="1600" b="1" i="0" u="none" strike="noStrike" baseline="0" dirty="0"/>
              <a:t>Fewer Face-To-Face Recitations: </a:t>
            </a:r>
            <a:r>
              <a:rPr lang="en-US" sz="1600" i="0" u="none" strike="noStrike" baseline="0" dirty="0"/>
              <a:t>The virtual meetings will lead to a decrease in waiting times and travelling, as well as make health care more comfortable.</a:t>
            </a:r>
          </a:p>
          <a:p>
            <a:pPr marR="0" lvl="0">
              <a:buFont typeface="Wingdings" panose="05000000000000000000" pitchFamily="2" charset="2"/>
              <a:buChar char="v"/>
            </a:pPr>
            <a:r>
              <a:rPr lang="en-US" sz="1600" b="1" i="0" u="none" strike="noStrike" baseline="0" dirty="0"/>
              <a:t>Better Coordination of Care</a:t>
            </a:r>
            <a:r>
              <a:rPr lang="en-US" sz="1600" i="0" u="none" strike="noStrike" baseline="0" dirty="0"/>
              <a:t>: Communication with Electronic Health Records (EHR) facilitates exchange and sharing of information with care teams in real time.</a:t>
            </a:r>
          </a:p>
          <a:p>
            <a:pPr marR="0" lvl="0">
              <a:buFont typeface="Wingdings" panose="05000000000000000000" pitchFamily="2" charset="2"/>
              <a:buChar char="v"/>
            </a:pPr>
            <a:r>
              <a:rPr lang="en-US" sz="1600" b="1" i="0" u="none" strike="noStrike" baseline="0" dirty="0"/>
              <a:t>High Accuracy: </a:t>
            </a:r>
            <a:r>
              <a:rPr lang="en-US" sz="1600" i="0" u="none" strike="noStrike" baseline="0" dirty="0"/>
              <a:t>The app improves the accuracy of the records of patients and the decisions that are made on care delivery.</a:t>
            </a:r>
          </a:p>
          <a:p>
            <a:pPr marR="0" lvl="0">
              <a:buFont typeface="Wingdings" panose="05000000000000000000" pitchFamily="2" charset="2"/>
              <a:buChar char="v"/>
            </a:pPr>
            <a:r>
              <a:rPr lang="en-US" sz="1600" b="1" i="0" u="none" strike="noStrike" baseline="0" dirty="0"/>
              <a:t>Challenges: </a:t>
            </a:r>
            <a:r>
              <a:rPr lang="en-US" sz="1600" i="0" u="none" strike="noStrike" baseline="0" dirty="0"/>
              <a:t>This can be challenging when applied to a legacy healthcare system, especially among smaller practices that have fewer resources.</a:t>
            </a:r>
          </a:p>
          <a:p>
            <a:pPr marR="0" lvl="0">
              <a:buFont typeface="Wingdings" panose="05000000000000000000" pitchFamily="2" charset="2"/>
              <a:buChar char="v"/>
            </a:pPr>
            <a:r>
              <a:rPr lang="en-US" sz="1600" i="0" u="none" strike="noStrike" baseline="0" dirty="0"/>
              <a:t>The app also makes things easier; however, it should be introduced into the existing systems with serious consideration, so that there is no service failure, especially to the smaller healthcare providers (Reidy et al., 2025).</a:t>
            </a:r>
          </a:p>
        </p:txBody>
      </p:sp>
      <p:pic>
        <p:nvPicPr>
          <p:cNvPr id="4" name="Picture 3">
            <a:extLst>
              <a:ext uri="{FF2B5EF4-FFF2-40B4-BE49-F238E27FC236}">
                <a16:creationId xmlns:a16="http://schemas.microsoft.com/office/drawing/2014/main" id="{F426DD07-4A2E-C1C1-F889-4BF16EAB7296}"/>
              </a:ext>
            </a:extLst>
          </p:cNvPr>
          <p:cNvPicPr>
            <a:picLocks noChangeAspect="1"/>
          </p:cNvPicPr>
          <p:nvPr/>
        </p:nvPicPr>
        <p:blipFill>
          <a:blip r:embed="rId3"/>
          <a:stretch>
            <a:fillRect/>
          </a:stretch>
        </p:blipFill>
        <p:spPr>
          <a:xfrm>
            <a:off x="7015942" y="2202582"/>
            <a:ext cx="4842163" cy="2936400"/>
          </a:xfrm>
          <a:prstGeom prst="rect">
            <a:avLst/>
          </a:prstGeom>
        </p:spPr>
      </p:pic>
    </p:spTree>
    <p:extLst>
      <p:ext uri="{BB962C8B-B14F-4D97-AF65-F5344CB8AC3E}">
        <p14:creationId xmlns:p14="http://schemas.microsoft.com/office/powerpoint/2010/main" val="1231117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7FBAFC-E90C-262E-A76C-4B36EB6E3663}"/>
              </a:ext>
            </a:extLst>
          </p:cNvPr>
          <p:cNvSpPr>
            <a:spLocks noGrp="1"/>
          </p:cNvSpPr>
          <p:nvPr>
            <p:ph type="title"/>
          </p:nvPr>
        </p:nvSpPr>
        <p:spPr>
          <a:xfrm>
            <a:off x="5181601" y="634946"/>
            <a:ext cx="6368142" cy="1450757"/>
          </a:xfrm>
        </p:spPr>
        <p:txBody>
          <a:bodyPr vert="horz" lIns="91440" tIns="45720" rIns="91440" bIns="45720" rtlCol="0" anchor="b">
            <a:normAutofit/>
          </a:bodyPr>
          <a:lstStyle/>
          <a:p>
            <a:pPr marR="0"/>
            <a:r>
              <a:rPr lang="en-US" b="1" i="0" u="none" strike="noStrike" kern="1200" spc="-50" baseline="0" dirty="0">
                <a:solidFill>
                  <a:srgbClr val="00B050"/>
                </a:solidFill>
                <a:latin typeface="+mj-lt"/>
                <a:ea typeface="+mj-ea"/>
                <a:cs typeface="+mj-cs"/>
              </a:rPr>
              <a:t>Service Delivery – Short-Term Challenges</a:t>
            </a:r>
          </a:p>
        </p:txBody>
      </p:sp>
      <p:pic>
        <p:nvPicPr>
          <p:cNvPr id="4" name="Picture 3">
            <a:extLst>
              <a:ext uri="{FF2B5EF4-FFF2-40B4-BE49-F238E27FC236}">
                <a16:creationId xmlns:a16="http://schemas.microsoft.com/office/drawing/2014/main" id="{CA75A1A5-8AB6-1A78-12B2-14DF38FD6CCD}"/>
              </a:ext>
            </a:extLst>
          </p:cNvPr>
          <p:cNvPicPr>
            <a:picLocks noChangeAspect="1"/>
          </p:cNvPicPr>
          <p:nvPr/>
        </p:nvPicPr>
        <p:blipFill>
          <a:blip r:embed="rId3"/>
          <a:srcRect l="35792" r="19157" b="2"/>
          <a:stretch>
            <a:fillRect/>
          </a:stretch>
        </p:blipFill>
        <p:spPr>
          <a:xfrm>
            <a:off x="20" y="-12128"/>
            <a:ext cx="4654276" cy="6870127"/>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A455388C-CAB1-B89F-E7F0-62E15DCE18DE}"/>
              </a:ext>
            </a:extLst>
          </p:cNvPr>
          <p:cNvSpPr>
            <a:spLocks noGrp="1"/>
          </p:cNvSpPr>
          <p:nvPr>
            <p:ph type="body" idx="1"/>
          </p:nvPr>
        </p:nvSpPr>
        <p:spPr>
          <a:xfrm>
            <a:off x="4869180" y="2198913"/>
            <a:ext cx="7143750" cy="4304753"/>
          </a:xfrm>
        </p:spPr>
        <p:txBody>
          <a:bodyPr vert="horz" lIns="0" tIns="45720" rIns="0" bIns="45720" rtlCol="0">
            <a:normAutofit fontScale="92500" lnSpcReduction="10000"/>
          </a:bodyPr>
          <a:lstStyle/>
          <a:p>
            <a:pPr marR="0" lvl="0">
              <a:buFont typeface="Wingdings" panose="05000000000000000000" pitchFamily="2" charset="2"/>
              <a:buChar char="v"/>
            </a:pPr>
            <a:r>
              <a:rPr lang="en-US" b="1" i="0" u="none" strike="noStrike" baseline="0" dirty="0"/>
              <a:t>High Start-up Investment: </a:t>
            </a:r>
            <a:r>
              <a:rPr lang="en-US" i="0" u="none" strike="noStrike" baseline="0" dirty="0"/>
              <a:t>There is a high cost of infrastructure setup, as well as the constant training of the staff.</a:t>
            </a:r>
          </a:p>
          <a:p>
            <a:pPr marR="0" lvl="0">
              <a:buFont typeface="Wingdings" panose="05000000000000000000" pitchFamily="2" charset="2"/>
              <a:buChar char="v"/>
            </a:pPr>
            <a:r>
              <a:rPr lang="en-US" b="1" i="0" u="none" strike="noStrike" baseline="0" dirty="0"/>
              <a:t>Complex Integration: </a:t>
            </a:r>
            <a:r>
              <a:rPr lang="en-US" i="0" u="none" strike="noStrike" baseline="0" dirty="0"/>
              <a:t>The NHS App will be integrated into the systems that are already in place, and this is not necessarily an easy task, especially regarding rural or smaller practices.</a:t>
            </a:r>
          </a:p>
          <a:p>
            <a:pPr marR="0" lvl="0">
              <a:buFont typeface="Wingdings" panose="05000000000000000000" pitchFamily="2" charset="2"/>
              <a:buChar char="v"/>
            </a:pPr>
            <a:r>
              <a:rPr lang="en-US" b="1" i="0" u="none" strike="noStrike" baseline="0" dirty="0"/>
              <a:t>Short-term disruption: </a:t>
            </a:r>
            <a:r>
              <a:rPr lang="en-US" i="0" u="none" strike="noStrike" baseline="0" dirty="0"/>
              <a:t>The initial implementation may lead to service delivery disruption due to adjustments by the healthcare provider.</a:t>
            </a:r>
          </a:p>
          <a:p>
            <a:pPr marR="0" lvl="0">
              <a:buFont typeface="Wingdings" panose="05000000000000000000" pitchFamily="2" charset="2"/>
              <a:buChar char="v"/>
            </a:pPr>
            <a:r>
              <a:rPr lang="en-US" b="1" i="0" u="none" strike="noStrike" baseline="0" dirty="0"/>
              <a:t>Financial Constraints: </a:t>
            </a:r>
            <a:r>
              <a:rPr lang="en-US" i="0" u="none" strike="noStrike" baseline="0" dirty="0"/>
              <a:t>Smaller and rural practices may also be limited in terms of finance, so this will not allow them to adopt the app fully.</a:t>
            </a:r>
          </a:p>
          <a:p>
            <a:pPr marR="0" lvl="0">
              <a:buFont typeface="Wingdings" panose="05000000000000000000" pitchFamily="2" charset="2"/>
              <a:buChar char="v"/>
            </a:pPr>
            <a:r>
              <a:rPr lang="en-US" b="1" i="0" u="none" strike="noStrike" baseline="0" dirty="0"/>
              <a:t>Technical Support: </a:t>
            </a:r>
            <a:r>
              <a:rPr lang="en-US" i="0" u="none" strike="noStrike" baseline="0" dirty="0"/>
              <a:t>It demands an extremely elevated degree of unremitting technical support to overcome technical obstacles and tackle any technical difficulties in due time.</a:t>
            </a:r>
          </a:p>
          <a:p>
            <a:pPr marR="0" lvl="0">
              <a:buFont typeface="Wingdings" panose="05000000000000000000" pitchFamily="2" charset="2"/>
              <a:buChar char="v"/>
            </a:pPr>
            <a:r>
              <a:rPr lang="en-US" i="0" u="none" strike="noStrike" baseline="0" dirty="0"/>
              <a:t>Overcoming these challenges is key to ensuring the widespread success of the NHS App across healthcare settings.</a:t>
            </a:r>
          </a:p>
          <a:p>
            <a:pPr marR="0" lvl="0"/>
            <a:endParaRPr lang="en-US" b="0" i="0" u="none" strike="noStrike" baseline="0" dirty="0"/>
          </a:p>
        </p:txBody>
      </p:sp>
    </p:spTree>
    <p:extLst>
      <p:ext uri="{BB962C8B-B14F-4D97-AF65-F5344CB8AC3E}">
        <p14:creationId xmlns:p14="http://schemas.microsoft.com/office/powerpoint/2010/main" val="3720227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4" name="Straight Connector 13">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F76A3C-BB6A-2534-7D12-3AB5B6946563}"/>
              </a:ext>
            </a:extLst>
          </p:cNvPr>
          <p:cNvSpPr>
            <a:spLocks noGrp="1"/>
          </p:cNvSpPr>
          <p:nvPr>
            <p:ph type="title"/>
          </p:nvPr>
        </p:nvSpPr>
        <p:spPr>
          <a:xfrm>
            <a:off x="4974771" y="634946"/>
            <a:ext cx="6574972" cy="1450757"/>
          </a:xfrm>
        </p:spPr>
        <p:txBody>
          <a:bodyPr vert="horz" lIns="91440" tIns="45720" rIns="91440" bIns="45720" rtlCol="0" anchor="b">
            <a:normAutofit/>
          </a:bodyPr>
          <a:lstStyle/>
          <a:p>
            <a:r>
              <a:rPr lang="en-US" b="1" dirty="0">
                <a:solidFill>
                  <a:srgbClr val="00B050"/>
                </a:solidFill>
              </a:rPr>
              <a:t>Patient Impact – Access and Convenience</a:t>
            </a:r>
            <a:endParaRPr lang="en-US" dirty="0">
              <a:solidFill>
                <a:srgbClr val="00B050"/>
              </a:solidFill>
            </a:endParaRPr>
          </a:p>
        </p:txBody>
      </p:sp>
      <p:pic>
        <p:nvPicPr>
          <p:cNvPr id="7" name="Graphic 6" descr="Stethoscope">
            <a:extLst>
              <a:ext uri="{FF2B5EF4-FFF2-40B4-BE49-F238E27FC236}">
                <a16:creationId xmlns:a16="http://schemas.microsoft.com/office/drawing/2014/main" id="{BBF3E8C2-6634-7FDB-BDAC-9D53A78A3B1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6345" y="1816280"/>
            <a:ext cx="4001315" cy="4001315"/>
          </a:xfrm>
          <a:prstGeom prst="rect">
            <a:avLst/>
          </a:prstGeom>
        </p:spPr>
      </p:pic>
      <p:cxnSp>
        <p:nvCxnSpPr>
          <p:cNvPr id="18" name="Straight Connector 17">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FFB8EB3A-893B-4776-9DEF-F047F1129C01}"/>
              </a:ext>
            </a:extLst>
          </p:cNvPr>
          <p:cNvSpPr>
            <a:spLocks noGrp="1"/>
          </p:cNvSpPr>
          <p:nvPr>
            <p:ph type="body" idx="1"/>
          </p:nvPr>
        </p:nvSpPr>
        <p:spPr>
          <a:xfrm>
            <a:off x="4137660" y="2198913"/>
            <a:ext cx="7738109" cy="4001315"/>
          </a:xfrm>
        </p:spPr>
        <p:txBody>
          <a:bodyPr vert="horz" lIns="0" tIns="45720" rIns="0" bIns="45720" rtlCol="0">
            <a:normAutofit fontScale="77500" lnSpcReduction="20000"/>
          </a:bodyPr>
          <a:lstStyle/>
          <a:p>
            <a:pPr marL="0" indent="0">
              <a:buNone/>
            </a:pPr>
            <a:endParaRPr lang="en-US" dirty="0"/>
          </a:p>
          <a:p>
            <a:pPr>
              <a:buFont typeface="Wingdings" panose="05000000000000000000" pitchFamily="2" charset="2"/>
              <a:buChar char="v"/>
            </a:pPr>
            <a:r>
              <a:rPr lang="en-US" b="1" dirty="0"/>
              <a:t>Greater Access</a:t>
            </a:r>
            <a:r>
              <a:rPr lang="en-US" dirty="0"/>
              <a:t>: The NHS App helps patients in the underserved or remote areas to have more equal and wider health services.</a:t>
            </a:r>
          </a:p>
          <a:p>
            <a:pPr>
              <a:buFont typeface="Wingdings" panose="05000000000000000000" pitchFamily="2" charset="2"/>
              <a:buChar char="v"/>
            </a:pPr>
            <a:r>
              <a:rPr lang="en-US" b="1" dirty="0"/>
              <a:t>Shortened Waiting Time: </a:t>
            </a:r>
            <a:r>
              <a:rPr lang="en-US" dirty="0"/>
              <a:t>The patients access and order prescriptions and visit healthcare professionals, thus saving them waiting time with the help of the virtual appointments.</a:t>
            </a:r>
          </a:p>
          <a:p>
            <a:pPr>
              <a:buFont typeface="Wingdings" panose="05000000000000000000" pitchFamily="2" charset="2"/>
              <a:buChar char="v"/>
            </a:pPr>
            <a:r>
              <a:rPr lang="en-US" b="1" dirty="0"/>
              <a:t>Greater Control</a:t>
            </a:r>
            <a:r>
              <a:rPr lang="en-US" dirty="0"/>
              <a:t>: Greater access to medical records enables patients to have control over their appointment schedule; thus, they lose control in the process of healthcare.</a:t>
            </a:r>
          </a:p>
          <a:p>
            <a:pPr>
              <a:buFont typeface="Wingdings" panose="05000000000000000000" pitchFamily="2" charset="2"/>
              <a:buChar char="v"/>
            </a:pPr>
            <a:r>
              <a:rPr lang="en-US" b="1" dirty="0"/>
              <a:t>Migration: </a:t>
            </a:r>
            <a:r>
              <a:rPr lang="en-US" dirty="0"/>
              <a:t>The ability to communicate health remotely is linked to an increased feeling of patient satisfaction and an improved outcome among patients experiencing difficulties in movement or time constraints.</a:t>
            </a:r>
          </a:p>
          <a:p>
            <a:pPr>
              <a:buFont typeface="Wingdings" panose="05000000000000000000" pitchFamily="2" charset="2"/>
              <a:buChar char="v"/>
            </a:pPr>
            <a:r>
              <a:rPr lang="en-US" b="1" dirty="0"/>
              <a:t>Enhanced Customer Satisfaction: </a:t>
            </a:r>
            <a:r>
              <a:rPr lang="en-US" dirty="0"/>
              <a:t>According to the patients in the case, their degree of customer satisfaction is higher as a result of using the app to obtain timely care, enjoy more autonomy, and have greater control over their health.</a:t>
            </a:r>
          </a:p>
          <a:p>
            <a:pPr>
              <a:buFont typeface="Wingdings" panose="05000000000000000000" pitchFamily="2" charset="2"/>
              <a:buChar char="v"/>
            </a:pPr>
            <a:r>
              <a:rPr lang="en-US" dirty="0"/>
              <a:t>The application will facilitate empowering patients via easy access to healthcare services, improving patient satisfaction, and reducing the barriers to care (KC et al., 2023).</a:t>
            </a:r>
          </a:p>
          <a:p>
            <a:endParaRPr lang="en-US" dirty="0"/>
          </a:p>
        </p:txBody>
      </p:sp>
      <p:sp>
        <p:nvSpPr>
          <p:cNvPr id="20" name="Rectangle 19">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2000161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303BE7-BA66-ADDF-0D76-B4F1E915C650}"/>
              </a:ext>
            </a:extLst>
          </p:cNvPr>
          <p:cNvSpPr>
            <a:spLocks noGrp="1"/>
          </p:cNvSpPr>
          <p:nvPr>
            <p:ph type="title"/>
          </p:nvPr>
        </p:nvSpPr>
        <p:spPr>
          <a:xfrm>
            <a:off x="6411685" y="634946"/>
            <a:ext cx="5127171" cy="1450757"/>
          </a:xfrm>
        </p:spPr>
        <p:txBody>
          <a:bodyPr vert="horz" lIns="91440" tIns="45720" rIns="91440" bIns="45720" rtlCol="0" anchor="b">
            <a:normAutofit/>
          </a:bodyPr>
          <a:lstStyle/>
          <a:p>
            <a:pPr marR="0"/>
            <a:r>
              <a:rPr lang="en-US" b="0" i="0" u="none" strike="noStrike" dirty="0">
                <a:solidFill>
                  <a:srgbClr val="00B050"/>
                </a:solidFill>
              </a:rPr>
              <a:t>Patient Impact – Challenges</a:t>
            </a:r>
          </a:p>
        </p:txBody>
      </p:sp>
      <p:pic>
        <p:nvPicPr>
          <p:cNvPr id="4" name="Picture 3">
            <a:extLst>
              <a:ext uri="{FF2B5EF4-FFF2-40B4-BE49-F238E27FC236}">
                <a16:creationId xmlns:a16="http://schemas.microsoft.com/office/drawing/2014/main" id="{70E2FAFA-5797-84F8-397F-C21650A299B2}"/>
              </a:ext>
            </a:extLst>
          </p:cNvPr>
          <p:cNvPicPr>
            <a:picLocks noChangeAspect="1"/>
          </p:cNvPicPr>
          <p:nvPr/>
        </p:nvPicPr>
        <p:blipFill>
          <a:blip r:embed="rId3"/>
          <a:stretch>
            <a:fillRect/>
          </a:stretch>
        </p:blipFill>
        <p:spPr>
          <a:xfrm>
            <a:off x="185993" y="2655444"/>
            <a:ext cx="4420298" cy="2986351"/>
          </a:xfrm>
          <a:prstGeom prst="rect">
            <a:avLst/>
          </a:prstGeom>
        </p:spPr>
      </p:pic>
      <p:cxnSp>
        <p:nvCxnSpPr>
          <p:cNvPr id="17" name="Straight Connector 16">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F920619B-F1E4-2385-308B-31197840D3B2}"/>
              </a:ext>
            </a:extLst>
          </p:cNvPr>
          <p:cNvSpPr>
            <a:spLocks noGrp="1"/>
          </p:cNvSpPr>
          <p:nvPr>
            <p:ph type="body" idx="1"/>
          </p:nvPr>
        </p:nvSpPr>
        <p:spPr>
          <a:xfrm>
            <a:off x="5006341" y="2198913"/>
            <a:ext cx="6856970" cy="3870415"/>
          </a:xfrm>
        </p:spPr>
        <p:txBody>
          <a:bodyPr vert="horz" lIns="0" tIns="45720" rIns="0" bIns="45720" rtlCol="0">
            <a:normAutofit fontScale="92500" lnSpcReduction="20000"/>
          </a:bodyPr>
          <a:lstStyle/>
          <a:p>
            <a:pPr marR="0" lvl="0">
              <a:buFont typeface="Wingdings" panose="05000000000000000000" pitchFamily="2" charset="2"/>
              <a:buChar char="v"/>
            </a:pPr>
            <a:endParaRPr lang="en-US" sz="1600" i="0" u="none" strike="noStrike" baseline="0" dirty="0"/>
          </a:p>
          <a:p>
            <a:pPr marR="0" lvl="0">
              <a:buFont typeface="Wingdings" panose="05000000000000000000" pitchFamily="2" charset="2"/>
              <a:buChar char="v"/>
            </a:pPr>
            <a:r>
              <a:rPr lang="en-US" sz="1600" b="1" i="0" u="none" strike="noStrike" baseline="0" dirty="0"/>
              <a:t>Digital Divide: </a:t>
            </a:r>
            <a:r>
              <a:rPr lang="en-US" sz="1600" i="0" u="none" strike="noStrike" baseline="0" dirty="0"/>
              <a:t>One cannot say that all patients can access technology or feel comfortable use the NHS App, in particular, older adults and people with lower-income backgrounds.</a:t>
            </a:r>
          </a:p>
          <a:p>
            <a:pPr marR="0" lvl="0">
              <a:buFont typeface="Wingdings" panose="05000000000000000000" pitchFamily="2" charset="2"/>
              <a:buChar char="v"/>
            </a:pPr>
            <a:r>
              <a:rPr lang="en-US" sz="1600" b="1" i="0" u="none" strike="noStrike" baseline="0" dirty="0"/>
              <a:t>Privacy issue: </a:t>
            </a:r>
            <a:r>
              <a:rPr lang="en-US" sz="1600" i="0" u="none" strike="noStrike" baseline="0" dirty="0"/>
              <a:t>Patients will bring up a question of the security of their health data stored and transferred through the app.</a:t>
            </a:r>
          </a:p>
          <a:p>
            <a:pPr marR="0" lvl="0">
              <a:buFont typeface="Wingdings" panose="05000000000000000000" pitchFamily="2" charset="2"/>
              <a:buChar char="v"/>
            </a:pPr>
            <a:r>
              <a:rPr lang="en-US" sz="1600" b="1" i="0" u="none" strike="noStrike" baseline="0" dirty="0"/>
              <a:t>Equity in Health: </a:t>
            </a:r>
            <a:r>
              <a:rPr lang="en-US" sz="1600" i="0" u="none" strike="noStrike" baseline="0" dirty="0"/>
              <a:t>This application has the possibility of expanding the health disparities against the will of the underprivileged patients, in case the latter are unable to use the application.</a:t>
            </a:r>
          </a:p>
          <a:p>
            <a:pPr marR="0" lvl="0">
              <a:buFont typeface="Wingdings" panose="05000000000000000000" pitchFamily="2" charset="2"/>
              <a:buChar char="v"/>
            </a:pPr>
            <a:r>
              <a:rPr lang="en-US" sz="1600" b="1" i="0" u="none" strike="noStrike" baseline="0" dirty="0"/>
              <a:t>Technical Problems: </a:t>
            </a:r>
            <a:r>
              <a:rPr lang="en-US" sz="1600" i="0" u="none" strike="noStrike" baseline="0" dirty="0"/>
              <a:t>Technological failures might arise due to a crash or otherwise interfere with patient care and confidence in the system.</a:t>
            </a:r>
          </a:p>
          <a:p>
            <a:pPr marR="0" lvl="0">
              <a:buFont typeface="Wingdings" panose="05000000000000000000" pitchFamily="2" charset="2"/>
              <a:buChar char="v"/>
            </a:pPr>
            <a:r>
              <a:rPr lang="en-US" sz="1600" b="1" i="0" u="none" strike="noStrike" baseline="0" dirty="0"/>
              <a:t>Training and Support: </a:t>
            </a:r>
            <a:r>
              <a:rPr lang="en-US" sz="1600" i="0" u="none" strike="noStrike" baseline="0" dirty="0"/>
              <a:t>A fair use implies common usage of digital literacy among the patients and medical staff.</a:t>
            </a:r>
          </a:p>
          <a:p>
            <a:pPr marR="0" lvl="0">
              <a:buFont typeface="Wingdings" panose="05000000000000000000" pitchFamily="2" charset="2"/>
              <a:buChar char="v"/>
            </a:pPr>
            <a:r>
              <a:rPr lang="en-US" sz="1600" i="0" u="none" strike="noStrike" baseline="0" dirty="0"/>
              <a:t>In order to achieve equal access, it is necessary to promote the use of digital literacy and more stringent data privacy laws that will support all patients regardless of their background (KC et al., 2023).</a:t>
            </a:r>
          </a:p>
          <a:p>
            <a:pPr marR="0" lvl="0">
              <a:buFont typeface="Wingdings" panose="05000000000000000000" pitchFamily="2" charset="2"/>
              <a:buChar char="v"/>
            </a:pPr>
            <a:endParaRPr lang="en-US" sz="1600" b="0" i="0" u="none" strike="noStrike" baseline="0" dirty="0"/>
          </a:p>
        </p:txBody>
      </p:sp>
      <p:sp>
        <p:nvSpPr>
          <p:cNvPr id="19" name="Rectangle 18">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161433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B7D819C-2657-DAD6-4A65-703B5A8BEE35}"/>
              </a:ext>
            </a:extLst>
          </p:cNvPr>
          <p:cNvPicPr>
            <a:picLocks noChangeAspect="1"/>
          </p:cNvPicPr>
          <p:nvPr/>
        </p:nvPicPr>
        <p:blipFill>
          <a:blip r:embed="rId3">
            <a:duotone>
              <a:schemeClr val="bg2">
                <a:shade val="45000"/>
                <a:satMod val="135000"/>
              </a:schemeClr>
              <a:prstClr val="white"/>
            </a:duotone>
            <a:alphaModFix amt="35000"/>
          </a:blip>
          <a:srcRect b="10000"/>
          <a:stretch>
            <a:fillRect/>
          </a:stretch>
        </p:blipFill>
        <p:spPr>
          <a:xfrm>
            <a:off x="20" y="10"/>
            <a:ext cx="12191980" cy="6857990"/>
          </a:xfrm>
          <a:prstGeom prst="rect">
            <a:avLst/>
          </a:prstGeom>
        </p:spPr>
      </p:pic>
      <p:cxnSp>
        <p:nvCxnSpPr>
          <p:cNvPr id="15" name="Straight Connector 14">
            <a:extLst>
              <a:ext uri="{FF2B5EF4-FFF2-40B4-BE49-F238E27FC236}">
                <a16:creationId xmlns:a16="http://schemas.microsoft.com/office/drawing/2014/main" id="{E9F7CBA9-9D9B-479F-AAB5-BF785971C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1028AF8-ABBE-E224-B7AF-8E76C8899815}"/>
              </a:ext>
            </a:extLst>
          </p:cNvPr>
          <p:cNvSpPr>
            <a:spLocks noGrp="1"/>
          </p:cNvSpPr>
          <p:nvPr>
            <p:ph type="title"/>
          </p:nvPr>
        </p:nvSpPr>
        <p:spPr>
          <a:xfrm>
            <a:off x="1097280" y="286603"/>
            <a:ext cx="10058400" cy="1450757"/>
          </a:xfrm>
        </p:spPr>
        <p:txBody>
          <a:bodyPr vert="horz" lIns="91440" tIns="45720" rIns="91440" bIns="45720" rtlCol="0" anchor="b">
            <a:normAutofit/>
          </a:bodyPr>
          <a:lstStyle/>
          <a:p>
            <a:pPr marR="0"/>
            <a:r>
              <a:rPr lang="en-US" b="0" i="0" u="none" strike="noStrike" kern="1200" spc="-50" baseline="0" dirty="0">
                <a:solidFill>
                  <a:srgbClr val="00B050"/>
                </a:solidFill>
                <a:latin typeface="+mj-lt"/>
                <a:ea typeface="+mj-ea"/>
                <a:cs typeface="+mj-cs"/>
              </a:rPr>
              <a:t>Recommendations</a:t>
            </a:r>
          </a:p>
        </p:txBody>
      </p:sp>
      <p:sp>
        <p:nvSpPr>
          <p:cNvPr id="3" name="Text Placeholder 2">
            <a:extLst>
              <a:ext uri="{FF2B5EF4-FFF2-40B4-BE49-F238E27FC236}">
                <a16:creationId xmlns:a16="http://schemas.microsoft.com/office/drawing/2014/main" id="{CCDEB5C4-203D-2B58-BF24-F3ED94D34BB1}"/>
              </a:ext>
            </a:extLst>
          </p:cNvPr>
          <p:cNvSpPr>
            <a:spLocks noGrp="1"/>
          </p:cNvSpPr>
          <p:nvPr>
            <p:ph type="body" idx="1"/>
          </p:nvPr>
        </p:nvSpPr>
        <p:spPr>
          <a:xfrm>
            <a:off x="1097280" y="1845734"/>
            <a:ext cx="10058400" cy="4023360"/>
          </a:xfrm>
        </p:spPr>
        <p:txBody>
          <a:bodyPr vert="horz" lIns="0" tIns="45720" rIns="0" bIns="45720" rtlCol="0">
            <a:normAutofit/>
          </a:bodyPr>
          <a:lstStyle/>
          <a:p>
            <a:pPr marR="0" lvl="0">
              <a:buFont typeface="Wingdings" panose="05000000000000000000" pitchFamily="2" charset="2"/>
              <a:buChar char="v"/>
            </a:pPr>
            <a:endParaRPr lang="en-US" b="1" i="0" u="none" strike="noStrike" baseline="0" dirty="0"/>
          </a:p>
          <a:p>
            <a:pPr marR="0" lvl="0">
              <a:buFont typeface="Wingdings" panose="05000000000000000000" pitchFamily="2" charset="2"/>
              <a:buChar char="v"/>
            </a:pPr>
            <a:r>
              <a:rPr lang="en-US" b="1" i="0" u="none" strike="noStrike" baseline="0" dirty="0"/>
              <a:t>Digital Literacy Interventions: </a:t>
            </a:r>
            <a:r>
              <a:rPr lang="en-US" i="0" u="none" strike="noStrike" baseline="0" dirty="0"/>
              <a:t>Patients and healthcare personnel should still be trained on the extensive usage of the NHS App.</a:t>
            </a:r>
          </a:p>
          <a:p>
            <a:pPr marR="0" lvl="0">
              <a:buFont typeface="Wingdings" panose="05000000000000000000" pitchFamily="2" charset="2"/>
              <a:buChar char="v"/>
            </a:pPr>
            <a:r>
              <a:rPr lang="en-US" b="1" i="0" u="none" strike="noStrike" baseline="0" dirty="0"/>
              <a:t>Infrastructure Investment: </a:t>
            </a:r>
            <a:r>
              <a:rPr lang="en-US" i="0" u="none" strike="noStrike" baseline="0" dirty="0"/>
              <a:t>This will be used to bridge the digital divide through more investment in rural and underserved areas to develop improved access to healthcare.</a:t>
            </a:r>
          </a:p>
          <a:p>
            <a:pPr marR="0" lvl="0">
              <a:buFont typeface="Wingdings" panose="05000000000000000000" pitchFamily="2" charset="2"/>
              <a:buChar char="v"/>
            </a:pPr>
            <a:r>
              <a:rPr lang="en-US" b="1" i="0" u="none" strike="noStrike" baseline="0" dirty="0"/>
              <a:t>Standardize Integration: </a:t>
            </a:r>
            <a:r>
              <a:rPr lang="en-US" i="0" u="none" strike="noStrike" baseline="0" dirty="0"/>
              <a:t>Standardized protocols of the system integration shall exist and will ensure easy usability and elimination of disruptions in services.</a:t>
            </a:r>
          </a:p>
          <a:p>
            <a:pPr marR="0" lvl="0">
              <a:buFont typeface="Wingdings" panose="05000000000000000000" pitchFamily="2" charset="2"/>
              <a:buChar char="v"/>
            </a:pPr>
            <a:r>
              <a:rPr lang="en-US" b="1" i="0" u="none" strike="noStrike" baseline="0" dirty="0"/>
              <a:t>Increase Privacy Security: </a:t>
            </a:r>
            <a:r>
              <a:rPr lang="en-US" i="0" u="none" strike="noStrike" baseline="0" dirty="0"/>
              <a:t>Improving privacy and security processing would facilitate the development of trust and assured sensitive health information.</a:t>
            </a:r>
          </a:p>
          <a:p>
            <a:pPr marR="0" lvl="0">
              <a:buFont typeface="Wingdings" panose="05000000000000000000" pitchFamily="2" charset="2"/>
              <a:buChar char="v"/>
            </a:pPr>
            <a:r>
              <a:rPr lang="en-US" b="1" i="0" u="none" strike="noStrike" baseline="0" dirty="0"/>
              <a:t>Comprehensive Long-term Studies: </a:t>
            </a:r>
            <a:r>
              <a:rPr lang="en-US" i="0" u="none" strike="noStrike" baseline="0" dirty="0"/>
              <a:t>Future studies are needed to find out the overall impact of the NHS App among patients and service delivery in the long term.</a:t>
            </a:r>
          </a:p>
          <a:p>
            <a:pPr marL="0" marR="0" lvl="0" indent="0">
              <a:buNone/>
            </a:pPr>
            <a:endParaRPr lang="en-US" b="0" i="0" u="none" strike="noStrike" baseline="0" dirty="0"/>
          </a:p>
        </p:txBody>
      </p:sp>
      <p:sp>
        <p:nvSpPr>
          <p:cNvPr id="17" name="Rectangle 16">
            <a:extLst>
              <a:ext uri="{FF2B5EF4-FFF2-40B4-BE49-F238E27FC236}">
                <a16:creationId xmlns:a16="http://schemas.microsoft.com/office/drawing/2014/main" id="{154480E5-678B-478F-9170-46502C5FB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9" name="Rectangle 18">
            <a:extLst>
              <a:ext uri="{FF2B5EF4-FFF2-40B4-BE49-F238E27FC236}">
                <a16:creationId xmlns:a16="http://schemas.microsoft.com/office/drawing/2014/main" id="{B598D875-841B-47A7-B4C8-237DBCE2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122754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7" name="Straight Connector 26">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9" name="Rectangle 28">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6FD477E-F057-8E4E-3FEB-EF34FC9BA43A}"/>
              </a:ext>
            </a:extLst>
          </p:cNvPr>
          <p:cNvSpPr>
            <a:spLocks noGrp="1"/>
          </p:cNvSpPr>
          <p:nvPr>
            <p:ph type="title"/>
          </p:nvPr>
        </p:nvSpPr>
        <p:spPr>
          <a:xfrm>
            <a:off x="492370" y="605896"/>
            <a:ext cx="3084844" cy="5646208"/>
          </a:xfrm>
        </p:spPr>
        <p:txBody>
          <a:bodyPr vert="horz" lIns="91440" tIns="45720" rIns="91440" bIns="45720" rtlCol="0" anchor="ctr">
            <a:normAutofit/>
          </a:bodyPr>
          <a:lstStyle/>
          <a:p>
            <a:pPr marR="0"/>
            <a:r>
              <a:rPr lang="en-US" sz="3600" b="0" i="0" u="none" strike="noStrike">
                <a:solidFill>
                  <a:srgbClr val="FFFFFF"/>
                </a:solidFill>
              </a:rPr>
              <a:t>References</a:t>
            </a:r>
          </a:p>
        </p:txBody>
      </p:sp>
      <p:sp>
        <p:nvSpPr>
          <p:cNvPr id="33" name="Rectangle 32">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a:extLst>
              <a:ext uri="{FF2B5EF4-FFF2-40B4-BE49-F238E27FC236}">
                <a16:creationId xmlns:a16="http://schemas.microsoft.com/office/drawing/2014/main" id="{D22B092C-2BA4-4F40-B7D3-F6E6B20B7D43}"/>
              </a:ext>
            </a:extLst>
          </p:cNvPr>
          <p:cNvSpPr>
            <a:spLocks noGrp="1"/>
          </p:cNvSpPr>
          <p:nvPr>
            <p:ph type="body" idx="1"/>
          </p:nvPr>
        </p:nvSpPr>
        <p:spPr>
          <a:xfrm>
            <a:off x="4742016" y="605896"/>
            <a:ext cx="6413663" cy="5646208"/>
          </a:xfrm>
        </p:spPr>
        <p:txBody>
          <a:bodyPr vert="horz" lIns="0" tIns="45720" rIns="0" bIns="45720" rtlCol="0" anchor="ctr">
            <a:normAutofit fontScale="55000" lnSpcReduction="20000"/>
          </a:bodyPr>
          <a:lstStyle/>
          <a:p>
            <a:r>
              <a:rPr lang="en-US" dirty="0"/>
              <a:t>Babbage, C. M., Wagner, H., Dowthwaite, L., Portillo, V., Perez, E. and Fischer, J., 2024. Exploring individuals' public trust in the NHS Test and Trace System – A pragmatic reflexive thematic analysis. </a:t>
            </a:r>
            <a:r>
              <a:rPr lang="en-US" i="1" dirty="0"/>
              <a:t>Internet Interventions</a:t>
            </a:r>
            <a:r>
              <a:rPr lang="en-US" dirty="0"/>
              <a:t>, 36, p.100740. </a:t>
            </a:r>
            <a:r>
              <a:rPr lang="en-US" u="sng" dirty="0">
                <a:hlinkClick r:id="rId2"/>
              </a:rPr>
              <a:t>https://doi.org/10.1016/j.invent.2024.100740</a:t>
            </a:r>
            <a:endParaRPr lang="en-US" dirty="0"/>
          </a:p>
          <a:p>
            <a:r>
              <a:rPr lang="en-US" dirty="0"/>
              <a:t>Cahill, M., Cleary, B. J. and Cullinan, S., 2025. The influence of electronic health record design on usability and medication safety: systematic review. </a:t>
            </a:r>
            <a:r>
              <a:rPr lang="en-US" i="1" dirty="0"/>
              <a:t>BMC Health Services Research</a:t>
            </a:r>
            <a:r>
              <a:rPr lang="en-US" dirty="0"/>
              <a:t>, 25(1). </a:t>
            </a:r>
            <a:r>
              <a:rPr lang="en-US" u="sng" dirty="0">
                <a:hlinkClick r:id="rId3"/>
              </a:rPr>
              <a:t>https://doi.org/10.1186/s12913-024-12060-2</a:t>
            </a:r>
            <a:endParaRPr lang="en-US" dirty="0"/>
          </a:p>
          <a:p>
            <a:r>
              <a:rPr lang="en-US" dirty="0"/>
              <a:t>Campbell, J., Atherton, H., Abel, G. and Sussex, J., 2024. Digital facilitation: supporting the use of NHS digital and online services. </a:t>
            </a:r>
            <a:r>
              <a:rPr lang="en-US" i="1" dirty="0"/>
              <a:t>British Journal of General Practice</a:t>
            </a:r>
            <a:r>
              <a:rPr lang="en-US" dirty="0"/>
              <a:t>, 74(741), pp.150–151. </a:t>
            </a:r>
            <a:r>
              <a:rPr lang="en-US" u="sng" dirty="0">
                <a:hlinkClick r:id="rId4"/>
              </a:rPr>
              <a:t>https://doi.org/10.3399/bjgp24x736749</a:t>
            </a:r>
            <a:endParaRPr lang="en-US" dirty="0"/>
          </a:p>
          <a:p>
            <a:r>
              <a:rPr lang="en-US" dirty="0" err="1"/>
              <a:t>Elendu</a:t>
            </a:r>
            <a:r>
              <a:rPr lang="en-US" dirty="0"/>
              <a:t>, C., </a:t>
            </a:r>
            <a:r>
              <a:rPr lang="en-US" dirty="0" err="1"/>
              <a:t>Omeludike</a:t>
            </a:r>
            <a:r>
              <a:rPr lang="en-US" dirty="0"/>
              <a:t>, E. K., Oloyede, P. O., </a:t>
            </a:r>
            <a:r>
              <a:rPr lang="en-US" dirty="0" err="1"/>
              <a:t>Obidigbo</a:t>
            </a:r>
            <a:r>
              <a:rPr lang="en-US" dirty="0"/>
              <a:t>, B. T. and </a:t>
            </a:r>
            <a:r>
              <a:rPr lang="en-US" dirty="0" err="1"/>
              <a:t>Omeludike</a:t>
            </a:r>
            <a:r>
              <a:rPr lang="en-US" dirty="0"/>
              <a:t>, J. C., 2024. Legal implications for clinicians in cybersecurity incidents: A review. </a:t>
            </a:r>
            <a:r>
              <a:rPr lang="en-US" i="1" dirty="0"/>
              <a:t>Medicine</a:t>
            </a:r>
            <a:r>
              <a:rPr lang="en-US" dirty="0"/>
              <a:t>, 103(39), p.e39887. </a:t>
            </a:r>
            <a:r>
              <a:rPr lang="en-US" u="sng" dirty="0">
                <a:hlinkClick r:id="rId5"/>
              </a:rPr>
              <a:t>https://doi.org/10.1097/md.0000000000039887</a:t>
            </a:r>
            <a:endParaRPr lang="en-US" dirty="0"/>
          </a:p>
          <a:p>
            <a:r>
              <a:rPr lang="en-US" dirty="0"/>
              <a:t>England, N., 2023. NHS England» NHS App. </a:t>
            </a:r>
            <a:r>
              <a:rPr lang="en-US" i="1" dirty="0"/>
              <a:t>England.nhs.uk</a:t>
            </a:r>
            <a:r>
              <a:rPr lang="en-US" dirty="0"/>
              <a:t>. Available at: </a:t>
            </a:r>
            <a:r>
              <a:rPr lang="en-US" u="sng" dirty="0">
                <a:hlinkClick r:id="rId6"/>
              </a:rPr>
              <a:t>https://www.england.nhs.uk/long-read/nhs-app/</a:t>
            </a:r>
            <a:endParaRPr lang="en-US" dirty="0"/>
          </a:p>
          <a:p>
            <a:r>
              <a:rPr lang="en-US" dirty="0"/>
              <a:t>Hale, A., 2025. NHS app: Plans for more patients in England to get results on phones. </a:t>
            </a:r>
            <a:r>
              <a:rPr lang="en-US" i="1" dirty="0"/>
              <a:t>BBC News</a:t>
            </a:r>
            <a:r>
              <a:rPr lang="en-US" dirty="0"/>
              <a:t>, 7 June. Available at: </a:t>
            </a:r>
            <a:r>
              <a:rPr lang="en-US" u="sng" dirty="0">
                <a:hlinkClick r:id="rId7"/>
              </a:rPr>
              <a:t>https://www.bbc.com/news/articles/c4g6y48080zo</a:t>
            </a:r>
            <a:endParaRPr lang="en-US" dirty="0"/>
          </a:p>
          <a:p>
            <a:r>
              <a:rPr lang="en-US" dirty="0"/>
              <a:t>KC, S., Tewolde, S., Laverty, A. A., Costelloe, C., Papoutsi, C., Reidy, C., </a:t>
            </a:r>
            <a:r>
              <a:rPr lang="en-US" dirty="0" err="1"/>
              <a:t>Gudgin</a:t>
            </a:r>
            <a:r>
              <a:rPr lang="en-US" dirty="0"/>
              <a:t>, B., Shenton, C., Majeed, A., Powell, J. and Greaves, F., 2023. Uptake and adoption of the NHS App in England: an observational study. </a:t>
            </a:r>
            <a:r>
              <a:rPr lang="en-US" i="1" dirty="0"/>
              <a:t>British Journal of General Practice</a:t>
            </a:r>
            <a:r>
              <a:rPr lang="en-US" dirty="0"/>
              <a:t>, 73(737), pp.e932–e940. </a:t>
            </a:r>
            <a:r>
              <a:rPr lang="en-US" u="sng" dirty="0">
                <a:hlinkClick r:id="rId8"/>
              </a:rPr>
              <a:t>https://doi.org/10.3399/bjgp.2022.0150</a:t>
            </a:r>
            <a:endParaRPr lang="en-US" dirty="0"/>
          </a:p>
          <a:p>
            <a:r>
              <a:rPr lang="en-US" dirty="0" err="1"/>
              <a:t>Kuppanda</a:t>
            </a:r>
            <a:r>
              <a:rPr lang="en-US" dirty="0"/>
              <a:t>, P. M. and Jenkins, J., 2023. Evaluation of Experiences and Attitudes of Patients Towards Patient Portal–Enabled Access to Their Health Information or Medical Records: A Qualitative Grounded Theory Study. </a:t>
            </a:r>
            <a:r>
              <a:rPr lang="en-US" i="1" dirty="0"/>
              <a:t>Qualitative Health Research</a:t>
            </a:r>
            <a:r>
              <a:rPr lang="en-US" dirty="0"/>
              <a:t>, 33(12), pp.1080–1090. </a:t>
            </a:r>
            <a:r>
              <a:rPr lang="en-US" u="sng" dirty="0">
                <a:hlinkClick r:id="rId9"/>
              </a:rPr>
              <a:t>https://doi.org/10.1177/10497323231192379</a:t>
            </a:r>
            <a:endParaRPr lang="en-US" dirty="0"/>
          </a:p>
          <a:p>
            <a:r>
              <a:rPr lang="en-US" dirty="0"/>
              <a:t>Reidy, C., Papoutsi, C., KC, S., </a:t>
            </a:r>
            <a:r>
              <a:rPr lang="en-US" dirty="0" err="1"/>
              <a:t>Gudgin</a:t>
            </a:r>
            <a:r>
              <a:rPr lang="en-US" dirty="0"/>
              <a:t>, B., Laverty, A. A., Greaves, F. and Powell, J., 2025. Qualitative evaluation of the implementation and national roll-out of the NHS App in England. </a:t>
            </a:r>
            <a:r>
              <a:rPr lang="en-US" i="1" dirty="0"/>
              <a:t>BMC Medicine</a:t>
            </a:r>
            <a:r>
              <a:rPr lang="en-US" dirty="0"/>
              <a:t>, 23(1). </a:t>
            </a:r>
            <a:r>
              <a:rPr lang="en-US" u="sng" dirty="0">
                <a:hlinkClick r:id="rId10"/>
              </a:rPr>
              <a:t>https://doi.org/10.1186/s12916-024-03842-w</a:t>
            </a:r>
            <a:endParaRPr lang="en-US" dirty="0"/>
          </a:p>
          <a:p>
            <a:r>
              <a:rPr lang="en-US" dirty="0"/>
              <a:t>Savage, M., 2025. Ministers plan to use the NHS app to expand clinical trials as part of a UK-wide drive. </a:t>
            </a:r>
            <a:r>
              <a:rPr lang="en-US" i="1" dirty="0"/>
              <a:t>The Guardian</a:t>
            </a:r>
            <a:r>
              <a:rPr lang="en-US" dirty="0"/>
              <a:t>, 16 June. Available at: </a:t>
            </a:r>
            <a:r>
              <a:rPr lang="en-US" u="sng" dirty="0">
                <a:hlinkClick r:id="rId11"/>
              </a:rPr>
              <a:t>https://www.theguardian.com/society/2025/jun/16/nhs-app-clinical-trials-recruitment-new-treatments</a:t>
            </a:r>
            <a:endParaRPr lang="en-US" dirty="0"/>
          </a:p>
        </p:txBody>
      </p:sp>
    </p:spTree>
    <p:extLst>
      <p:ext uri="{BB962C8B-B14F-4D97-AF65-F5344CB8AC3E}">
        <p14:creationId xmlns:p14="http://schemas.microsoft.com/office/powerpoint/2010/main" val="361644316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2909</TotalTime>
  <Words>3600</Words>
  <Application>Microsoft Office PowerPoint</Application>
  <PresentationFormat>Widescreen</PresentationFormat>
  <Paragraphs>95</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Calibri</vt:lpstr>
      <vt:lpstr>Calibri Light</vt:lpstr>
      <vt:lpstr>Wingdings</vt:lpstr>
      <vt:lpstr>Retrospect</vt:lpstr>
      <vt:lpstr>The NHS App in Health and Social Care</vt:lpstr>
      <vt:lpstr> Introduction</vt:lpstr>
      <vt:lpstr>Workforce Impact – Job Role Changes</vt:lpstr>
      <vt:lpstr>Workforce Impact – Skills and Challenges</vt:lpstr>
      <vt:lpstr> Service Delivery – Workflow Changes</vt:lpstr>
      <vt:lpstr>Service Delivery – Short-Term Challenges</vt:lpstr>
      <vt:lpstr>Patient Impact – Access and Convenience</vt:lpstr>
      <vt:lpstr>Patient Impact – Challenges</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NHS App in Health and Social Care</dc:title>
  <dc:creator>social</dc:creator>
  <cp:lastModifiedBy>adrian costescu</cp:lastModifiedBy>
  <cp:revision>14</cp:revision>
  <dcterms:created xsi:type="dcterms:W3CDTF">2025-10-21T14:58:57Z</dcterms:created>
  <dcterms:modified xsi:type="dcterms:W3CDTF">2025-11-07T19:01:36Z</dcterms:modified>
</cp:coreProperties>
</file>