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48"/>
  </p:notesMasterIdLst>
  <p:sldIdLst>
    <p:sldId id="256" r:id="rId3"/>
    <p:sldId id="257" r:id="rId4"/>
    <p:sldId id="316" r:id="rId5"/>
    <p:sldId id="308" r:id="rId6"/>
    <p:sldId id="309" r:id="rId7"/>
    <p:sldId id="318" r:id="rId8"/>
    <p:sldId id="320" r:id="rId9"/>
    <p:sldId id="317" r:id="rId10"/>
    <p:sldId id="310" r:id="rId11"/>
    <p:sldId id="312" r:id="rId12"/>
    <p:sldId id="272" r:id="rId13"/>
    <p:sldId id="311" r:id="rId14"/>
    <p:sldId id="273" r:id="rId15"/>
    <p:sldId id="274" r:id="rId16"/>
    <p:sldId id="275" r:id="rId17"/>
    <p:sldId id="276" r:id="rId18"/>
    <p:sldId id="322" r:id="rId19"/>
    <p:sldId id="277" r:id="rId20"/>
    <p:sldId id="278" r:id="rId21"/>
    <p:sldId id="304" r:id="rId22"/>
    <p:sldId id="321" r:id="rId23"/>
    <p:sldId id="279" r:id="rId24"/>
    <p:sldId id="283" r:id="rId25"/>
    <p:sldId id="281" r:id="rId26"/>
    <p:sldId id="293" r:id="rId27"/>
    <p:sldId id="294" r:id="rId28"/>
    <p:sldId id="295" r:id="rId29"/>
    <p:sldId id="296" r:id="rId30"/>
    <p:sldId id="297" r:id="rId31"/>
    <p:sldId id="298" r:id="rId32"/>
    <p:sldId id="299" r:id="rId33"/>
    <p:sldId id="300" r:id="rId34"/>
    <p:sldId id="301" r:id="rId35"/>
    <p:sldId id="302" r:id="rId36"/>
    <p:sldId id="323" r:id="rId37"/>
    <p:sldId id="303" r:id="rId38"/>
    <p:sldId id="313" r:id="rId39"/>
    <p:sldId id="267" r:id="rId40"/>
    <p:sldId id="268" r:id="rId41"/>
    <p:sldId id="306" r:id="rId42"/>
    <p:sldId id="287" r:id="rId43"/>
    <p:sldId id="314" r:id="rId44"/>
    <p:sldId id="315" r:id="rId45"/>
    <p:sldId id="292" r:id="rId46"/>
    <p:sldId id="2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86258"/>
  </p:normalViewPr>
  <p:slideViewPr>
    <p:cSldViewPr snapToGrid="0">
      <p:cViewPr varScale="1">
        <p:scale>
          <a:sx n="117" d="100"/>
          <a:sy n="117" d="100"/>
        </p:scale>
        <p:origin x="31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7D4C2B-B060-884B-BE6C-D9EF65388A7E}" type="datetimeFigureOut">
              <a:rPr lang="en-US" smtClean="0"/>
              <a:t>5/13/2026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D178A0-0D6B-8742-875D-25C268592E31}" type="slidenum">
              <a:rPr lang="en-US" smtClean="0"/>
              <a:t>‹#›</a:t>
            </a:fld>
            <a:endParaRPr lang="en-US"/>
          </a:p>
        </p:txBody>
      </p:sp>
    </p:spTree>
    <p:extLst>
      <p:ext uri="{BB962C8B-B14F-4D97-AF65-F5344CB8AC3E}">
        <p14:creationId xmlns:p14="http://schemas.microsoft.com/office/powerpoint/2010/main" val="582245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3</a:t>
            </a:fld>
            <a:endParaRPr lang="en-US"/>
          </a:p>
        </p:txBody>
      </p:sp>
    </p:spTree>
    <p:extLst>
      <p:ext uri="{BB962C8B-B14F-4D97-AF65-F5344CB8AC3E}">
        <p14:creationId xmlns:p14="http://schemas.microsoft.com/office/powerpoint/2010/main" val="3172873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Agency in this context is the capacity to act with free will and shape circumstances.</a:t>
            </a:r>
          </a:p>
          <a:p>
            <a:r>
              <a:rPr lang="en-GB" b="1" dirty="0"/>
              <a:t>Key idea: </a:t>
            </a:r>
            <a:r>
              <a:rPr lang="en-GB" dirty="0"/>
              <a:t>people are subjects of their lives, not just shaped by society.</a:t>
            </a:r>
          </a:p>
          <a:p>
            <a:r>
              <a:rPr lang="en-GB" dirty="0"/>
              <a:t>Can be individual (personal decisions), proxy (on behalf of others), or collective (groups driving change).</a:t>
            </a:r>
          </a:p>
          <a:p>
            <a:r>
              <a:rPr lang="en-GB" dirty="0"/>
              <a:t>Example: choosing to go to university despite pressure not to, or communities campaigning for change.</a:t>
            </a:r>
          </a:p>
          <a:p>
            <a:r>
              <a:rPr lang="en-GB" dirty="0"/>
              <a:t>Prompt for students: </a:t>
            </a:r>
            <a:r>
              <a:rPr lang="en-GB" b="1" i="1" dirty="0"/>
              <a:t>Think of a time you acted to influence your situation- what enabled or limited you?</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F492A97-F27B-4D91-9786-9BBF8B42276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2906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Structure in this context is - organised systems, rules, and institutions shaping behaviour and opportunities.</a:t>
            </a:r>
          </a:p>
          <a:p>
            <a:pPr>
              <a:buNone/>
            </a:pPr>
            <a:r>
              <a:rPr lang="en-GB" dirty="0"/>
              <a:t>Includes </a:t>
            </a:r>
            <a:r>
              <a:rPr lang="en-GB" b="1" dirty="0"/>
              <a:t>social, cultural, and institutional frameworks</a:t>
            </a:r>
            <a:r>
              <a:rPr lang="en-GB" dirty="0"/>
              <a:t> (e.g., family, class, education, healthcare, law).</a:t>
            </a:r>
          </a:p>
          <a:p>
            <a:pPr>
              <a:buNone/>
            </a:pPr>
            <a:r>
              <a:rPr lang="en-GB" dirty="0"/>
              <a:t>Structures can </a:t>
            </a:r>
            <a:r>
              <a:rPr lang="en-GB" b="1" dirty="0"/>
              <a:t>enable or limit agency</a:t>
            </a:r>
            <a:r>
              <a:rPr lang="en-GB" dirty="0"/>
              <a:t> – they shape the environment in which choices are made.</a:t>
            </a:r>
          </a:p>
          <a:p>
            <a:pPr>
              <a:buNone/>
            </a:pPr>
            <a:r>
              <a:rPr lang="en-GB" b="1" dirty="0"/>
              <a:t>Key point: </a:t>
            </a:r>
            <a:r>
              <a:rPr lang="en-GB" i="0" dirty="0"/>
              <a:t>Structure and agency are interconnected, two sides of the same coin.</a:t>
            </a:r>
          </a:p>
          <a:p>
            <a:pPr>
              <a:buNone/>
            </a:pPr>
            <a:r>
              <a:rPr lang="en-GB" b="1" dirty="0"/>
              <a:t>Prompt for students: </a:t>
            </a:r>
            <a:r>
              <a:rPr lang="en-GB" i="1" dirty="0"/>
              <a:t>Can you think of an example where social rules or systems influenced someone’s choices?</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5</a:t>
            </a:fld>
            <a:endParaRPr lang="en-US"/>
          </a:p>
        </p:txBody>
      </p:sp>
    </p:spTree>
    <p:extLst>
      <p:ext uri="{BB962C8B-B14F-4D97-AF65-F5344CB8AC3E}">
        <p14:creationId xmlns:p14="http://schemas.microsoft.com/office/powerpoint/2010/main" val="1417039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Social structures</a:t>
            </a:r>
            <a:r>
              <a:rPr lang="en-GB" dirty="0"/>
              <a:t>: Family roles, class systems, and peer networks all influence opportunities and decisions.</a:t>
            </a:r>
          </a:p>
          <a:p>
            <a:pPr>
              <a:buNone/>
            </a:pPr>
            <a:r>
              <a:rPr lang="en-GB" b="1" dirty="0"/>
              <a:t>Cultural structures</a:t>
            </a:r>
            <a:r>
              <a:rPr lang="en-GB" dirty="0"/>
              <a:t>: Traditions, religion, and language shape behaviour, norms, and access to resources.</a:t>
            </a:r>
          </a:p>
          <a:p>
            <a:pPr>
              <a:buNone/>
            </a:pPr>
            <a:r>
              <a:rPr lang="en-GB" dirty="0"/>
              <a:t>Key idea: These frameworks can </a:t>
            </a:r>
            <a:r>
              <a:rPr lang="en-GB" b="1" dirty="0"/>
              <a:t>support or limit individual agency</a:t>
            </a:r>
            <a:r>
              <a:rPr lang="en-GB" dirty="0"/>
              <a:t>.</a:t>
            </a:r>
          </a:p>
          <a:p>
            <a:pPr>
              <a:buNone/>
            </a:pPr>
            <a:r>
              <a:rPr lang="en-GB" b="1" dirty="0"/>
              <a:t>Example: </a:t>
            </a:r>
            <a:r>
              <a:rPr lang="en-GB" dirty="0"/>
              <a:t>Language barriers restricting job opportunities, or class background influencing access to education.</a:t>
            </a:r>
          </a:p>
          <a:p>
            <a:pPr>
              <a:buNone/>
            </a:pPr>
            <a:r>
              <a:rPr lang="en-GB" b="1" dirty="0"/>
              <a:t>Prompt: </a:t>
            </a:r>
            <a:r>
              <a:rPr lang="en-GB" i="1" dirty="0"/>
              <a:t>Which of these structures do you think has the biggest impact on people’s career paths?</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6</a:t>
            </a:fld>
            <a:endParaRPr lang="en-US"/>
          </a:p>
        </p:txBody>
      </p:sp>
    </p:spTree>
    <p:extLst>
      <p:ext uri="{BB962C8B-B14F-4D97-AF65-F5344CB8AC3E}">
        <p14:creationId xmlns:p14="http://schemas.microsoft.com/office/powerpoint/2010/main" val="3069014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Healthcare</a:t>
            </a:r>
            <a:r>
              <a:rPr lang="en-GB" dirty="0"/>
              <a:t>: Systems like the NHS regulate access to care through rules and funding.</a:t>
            </a:r>
          </a:p>
          <a:p>
            <a:pPr>
              <a:buNone/>
            </a:pPr>
            <a:r>
              <a:rPr lang="en-GB" b="1" dirty="0"/>
              <a:t>Education</a:t>
            </a:r>
            <a:r>
              <a:rPr lang="en-GB" dirty="0"/>
              <a:t>: Schools and universities shape opportunities, careers, and social mobility.</a:t>
            </a:r>
          </a:p>
          <a:p>
            <a:pPr>
              <a:buNone/>
            </a:pPr>
            <a:r>
              <a:rPr lang="en-GB" b="1" dirty="0"/>
              <a:t>Law</a:t>
            </a:r>
            <a:r>
              <a:rPr lang="en-GB" dirty="0"/>
              <a:t>: Legal frameworks (e.g., equality laws, welfare) govern behaviour, rights, and responsibilities.</a:t>
            </a:r>
          </a:p>
          <a:p>
            <a:pPr>
              <a:buNone/>
            </a:pPr>
            <a:r>
              <a:rPr lang="en-GB" dirty="0"/>
              <a:t>These institutions can </a:t>
            </a:r>
            <a:r>
              <a:rPr lang="en-GB" b="1" dirty="0"/>
              <a:t>open or restrict opportunities</a:t>
            </a:r>
            <a:r>
              <a:rPr lang="en-GB" dirty="0"/>
              <a:t>, influencing life outcomes.</a:t>
            </a:r>
          </a:p>
          <a:p>
            <a:pPr>
              <a:buNone/>
            </a:pPr>
            <a:r>
              <a:rPr lang="en-GB" b="1" dirty="0"/>
              <a:t>Prompt: </a:t>
            </a:r>
            <a:r>
              <a:rPr lang="en-GB" i="1" dirty="0"/>
              <a:t>Which institutional structure do you think has the strongest impact on people’s chances in life?</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7</a:t>
            </a:fld>
            <a:endParaRPr lang="en-US"/>
          </a:p>
        </p:txBody>
      </p:sp>
    </p:spTree>
    <p:extLst>
      <p:ext uri="{BB962C8B-B14F-4D97-AF65-F5344CB8AC3E}">
        <p14:creationId xmlns:p14="http://schemas.microsoft.com/office/powerpoint/2010/main" val="2613376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Ask students to reflect on a time they </a:t>
            </a:r>
            <a:r>
              <a:rPr lang="en-GB" b="1" dirty="0"/>
              <a:t>took action</a:t>
            </a:r>
            <a:r>
              <a:rPr lang="en-GB" dirty="0"/>
              <a:t> to change an outcome (agency).</a:t>
            </a:r>
          </a:p>
          <a:p>
            <a:pPr>
              <a:buNone/>
            </a:pPr>
            <a:r>
              <a:rPr lang="en-GB" dirty="0"/>
              <a:t>Encourage them to link this to </a:t>
            </a:r>
            <a:r>
              <a:rPr lang="en-GB" b="1" dirty="0"/>
              <a:t>social, cultural, or institutional structures</a:t>
            </a:r>
            <a:r>
              <a:rPr lang="en-GB" dirty="0"/>
              <a:t> that either supported or limited their action.</a:t>
            </a:r>
          </a:p>
          <a:p>
            <a:pPr>
              <a:buNone/>
            </a:pPr>
            <a:r>
              <a:rPr lang="en-GB" dirty="0"/>
              <a:t>Examples:</a:t>
            </a:r>
          </a:p>
          <a:p>
            <a:pPr>
              <a:buFont typeface="Arial" panose="020B0604020202020204" pitchFamily="34" charset="0"/>
              <a:buChar char="•"/>
            </a:pPr>
            <a:r>
              <a:rPr lang="en-GB" dirty="0"/>
              <a:t>Applying for a job despite family expectations.</a:t>
            </a:r>
          </a:p>
          <a:p>
            <a:pPr>
              <a:buFont typeface="Arial" panose="020B0604020202020204" pitchFamily="34" charset="0"/>
              <a:buChar char="•"/>
            </a:pPr>
            <a:r>
              <a:rPr lang="en-GB" dirty="0"/>
              <a:t>Accessing education shaped by school policies.</a:t>
            </a:r>
          </a:p>
          <a:p>
            <a:pPr>
              <a:buFont typeface="Arial" panose="020B0604020202020204" pitchFamily="34" charset="0"/>
              <a:buChar char="•"/>
            </a:pPr>
            <a:r>
              <a:rPr lang="en-GB" dirty="0"/>
              <a:t>Religious or cultural norms influencing choices.</a:t>
            </a:r>
          </a:p>
          <a:p>
            <a:pPr>
              <a:buNone/>
            </a:pPr>
            <a:r>
              <a:rPr lang="en-GB" dirty="0"/>
              <a:t>Facilitate small group discussion, then invite a few to share insights with the class.</a:t>
            </a:r>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8</a:t>
            </a:fld>
            <a:endParaRPr lang="en-US"/>
          </a:p>
        </p:txBody>
      </p:sp>
    </p:spTree>
    <p:extLst>
      <p:ext uri="{BB962C8B-B14F-4D97-AF65-F5344CB8AC3E}">
        <p14:creationId xmlns:p14="http://schemas.microsoft.com/office/powerpoint/2010/main" val="1718388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Physical capital</a:t>
            </a:r>
            <a:r>
              <a:rPr lang="en-GB" dirty="0"/>
              <a:t>: Tangible assets (land, buildings, equipment) used to produce goods/services.</a:t>
            </a:r>
          </a:p>
          <a:p>
            <a:pPr>
              <a:buNone/>
            </a:pPr>
            <a:r>
              <a:rPr lang="en-GB" b="1" dirty="0"/>
              <a:t>Human capital</a:t>
            </a:r>
            <a:r>
              <a:rPr lang="en-GB" dirty="0"/>
              <a:t>: Skills, knowledge, and abilities of individuals that generate value for themselves, employers, or communities.</a:t>
            </a:r>
          </a:p>
          <a:p>
            <a:pPr>
              <a:buNone/>
            </a:pPr>
            <a:r>
              <a:rPr lang="en-GB" b="1" dirty="0"/>
              <a:t>Cultural capital</a:t>
            </a:r>
            <a:r>
              <a:rPr lang="en-GB" dirty="0"/>
              <a:t>: Knowledge, behaviours, and skills that signal competence or social status (e.g., education, cultural awareness).</a:t>
            </a:r>
          </a:p>
          <a:p>
            <a:pPr>
              <a:buNone/>
            </a:pPr>
            <a:r>
              <a:rPr lang="en-GB" dirty="0"/>
              <a:t>Point out that these forms of capital affect opportunities and social mobility.</a:t>
            </a:r>
          </a:p>
          <a:p>
            <a:pPr>
              <a:buNone/>
            </a:pPr>
            <a:r>
              <a:rPr lang="en-GB" b="1" dirty="0"/>
              <a:t>Prompt: </a:t>
            </a:r>
            <a:r>
              <a:rPr lang="en-GB" i="1" dirty="0"/>
              <a:t>Which type of capital do you think has the strongest influence on career success today?</a:t>
            </a:r>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9862E1-1395-48E9-BB85-B9B368A20DC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8645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No single definition - different scholars emphasise different aspects.</a:t>
            </a:r>
          </a:p>
          <a:p>
            <a:pPr>
              <a:buNone/>
            </a:pPr>
            <a:r>
              <a:rPr lang="en-GB" b="1" dirty="0"/>
              <a:t>Coleman (1990):</a:t>
            </a:r>
            <a:r>
              <a:rPr lang="en-GB" dirty="0"/>
              <a:t> Social capital - social organisation that helps achieve goals more efficiently.</a:t>
            </a:r>
          </a:p>
          <a:p>
            <a:pPr>
              <a:buNone/>
            </a:pPr>
            <a:r>
              <a:rPr lang="en-GB" b="1" dirty="0"/>
              <a:t>Putnam (1993):</a:t>
            </a:r>
            <a:r>
              <a:rPr lang="en-GB" dirty="0"/>
              <a:t> Focus on trust, norms, and networks improving social efficiency.</a:t>
            </a:r>
          </a:p>
          <a:p>
            <a:pPr>
              <a:buNone/>
            </a:pPr>
            <a:r>
              <a:rPr lang="en-GB" b="1" dirty="0"/>
              <a:t>Ostrom (2000):</a:t>
            </a:r>
            <a:r>
              <a:rPr lang="en-GB" dirty="0"/>
              <a:t> Shared knowledge, norms, and rules guiding group interactions.</a:t>
            </a:r>
          </a:p>
          <a:p>
            <a:pPr>
              <a:buNone/>
            </a:pPr>
            <a:r>
              <a:rPr lang="en-GB" b="1" dirty="0"/>
              <a:t>Key idea: </a:t>
            </a:r>
            <a:r>
              <a:rPr lang="en-GB" dirty="0"/>
              <a:t>Social capital explains how </a:t>
            </a:r>
            <a:r>
              <a:rPr lang="en-GB" b="1" dirty="0"/>
              <a:t>relationships and networks</a:t>
            </a:r>
            <a:r>
              <a:rPr lang="en-GB" dirty="0"/>
              <a:t> create value and opportunities.</a:t>
            </a:r>
          </a:p>
          <a:p>
            <a:pPr>
              <a:buNone/>
            </a:pPr>
            <a:r>
              <a:rPr lang="en-GB" b="1" dirty="0"/>
              <a:t>Prompt: </a:t>
            </a:r>
            <a:r>
              <a:rPr lang="en-GB" i="1" dirty="0"/>
              <a:t>Which definition makes the most sense to you, and why?</a:t>
            </a:r>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9862E1-1395-48E9-BB85-B9B368A20DC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8292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None/>
            </a:pPr>
            <a:r>
              <a:rPr lang="en-GB" sz="2800" dirty="0"/>
              <a:t>Social capital equals </a:t>
            </a:r>
            <a:r>
              <a:rPr lang="en-GB" sz="2800" b="1" dirty="0"/>
              <a:t>trust, safety, and civic engagement</a:t>
            </a:r>
            <a:r>
              <a:rPr lang="en-GB" sz="2800" dirty="0"/>
              <a:t> within communities.</a:t>
            </a:r>
          </a:p>
          <a:p>
            <a:pPr>
              <a:buFont typeface="Arial" panose="020B0604020202020204" pitchFamily="34" charset="0"/>
              <a:buChar char="•"/>
            </a:pPr>
            <a:r>
              <a:rPr lang="en-GB" sz="2800" dirty="0"/>
              <a:t>High social capital equals strong </a:t>
            </a:r>
            <a:r>
              <a:rPr lang="en-GB" sz="2800" b="1" dirty="0"/>
              <a:t>connections, cooperation, and trust</a:t>
            </a:r>
            <a:r>
              <a:rPr lang="en-GB" sz="2800" dirty="0"/>
              <a:t> between people.</a:t>
            </a:r>
          </a:p>
          <a:p>
            <a:pPr>
              <a:buFont typeface="Arial" panose="020B0604020202020204" pitchFamily="34" charset="0"/>
              <a:buNone/>
            </a:pPr>
            <a:r>
              <a:rPr lang="en-GB" sz="2800" dirty="0"/>
              <a:t>These elements encourage sharing resources, information, and opportunities for the </a:t>
            </a:r>
            <a:r>
              <a:rPr lang="en-GB" sz="2800" b="1" dirty="0"/>
              <a:t>common good</a:t>
            </a:r>
            <a:r>
              <a:rPr lang="en-GB" sz="2800" dirty="0"/>
              <a:t>.</a:t>
            </a:r>
          </a:p>
          <a:p>
            <a:pPr>
              <a:buFont typeface="Arial" panose="020B0604020202020204" pitchFamily="34" charset="0"/>
              <a:buChar char="•"/>
            </a:pPr>
            <a:r>
              <a:rPr lang="en-GB" sz="2800" dirty="0"/>
              <a:t>Example: Neighbours working together to improve local safety, or networks supporting job searches.</a:t>
            </a:r>
          </a:p>
          <a:p>
            <a:pPr>
              <a:buFont typeface="Arial" panose="020B0604020202020204" pitchFamily="34" charset="0"/>
              <a:buChar char="•"/>
            </a:pPr>
            <a:r>
              <a:rPr lang="en-GB" sz="2800" dirty="0"/>
              <a:t>Prompt: </a:t>
            </a:r>
            <a:r>
              <a:rPr lang="en-GB" sz="2800" i="1" dirty="0"/>
              <a:t>Can you think of an example where trust or cooperation in your community created opportunities?</a:t>
            </a:r>
            <a:endParaRPr lang="en-GB" sz="1800"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1" dirty="0">
                <a:effectLst/>
                <a:latin typeface="Arial" panose="020B0604020202020204" pitchFamily="34" charset="0"/>
              </a:rPr>
              <a:t>‘a society with high social capital as one rich in connections, co-operation and trust, where people help each other, provide information and access to opportunities and spend time for the ‘common good’. </a:t>
            </a:r>
            <a:endParaRPr lang="en-GB" b="1" i="1" dirty="0"/>
          </a:p>
          <a:p>
            <a:endParaRPr lang="en-US" dirty="0"/>
          </a:p>
        </p:txBody>
      </p:sp>
      <p:sp>
        <p:nvSpPr>
          <p:cNvPr id="4" name="Slide Number Placeholder 3"/>
          <p:cNvSpPr>
            <a:spLocks noGrp="1"/>
          </p:cNvSpPr>
          <p:nvPr>
            <p:ph type="sldNum" sz="quarter" idx="5"/>
          </p:nvPr>
        </p:nvSpPr>
        <p:spPr/>
        <p:txBody>
          <a:bodyPr/>
          <a:lstStyle/>
          <a:p>
            <a:fld id="{986546EB-7FBA-6E40-BCFB-8E47179DBBC9}" type="slidenum">
              <a:rPr lang="en-US" smtClean="0"/>
              <a:t>11</a:t>
            </a:fld>
            <a:endParaRPr lang="en-US"/>
          </a:p>
        </p:txBody>
      </p:sp>
    </p:spTree>
    <p:extLst>
      <p:ext uri="{BB962C8B-B14F-4D97-AF65-F5344CB8AC3E}">
        <p14:creationId xmlns:p14="http://schemas.microsoft.com/office/powerpoint/2010/main" val="3958470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Informal social capital</a:t>
            </a:r>
            <a:r>
              <a:rPr lang="en-GB" dirty="0"/>
              <a:t>: Everyday, casual interactions (pub, sports, park meetups). Builds trust and belonging in relaxed settings.</a:t>
            </a:r>
          </a:p>
          <a:p>
            <a:pPr>
              <a:buNone/>
            </a:pPr>
            <a:r>
              <a:rPr lang="en-GB" b="1" dirty="0"/>
              <a:t>Formal social capital</a:t>
            </a:r>
            <a:r>
              <a:rPr lang="en-GB" dirty="0"/>
              <a:t>: Structured organisations (PTAs, sports leagues, unions, political groups). Provide resources, influence, and wider opportunities.</a:t>
            </a:r>
          </a:p>
          <a:p>
            <a:pPr>
              <a:buNone/>
            </a:pPr>
            <a:r>
              <a:rPr lang="en-GB" dirty="0"/>
              <a:t>Both types are important – informal builds quick connections, formal provides organised support and long-term benefits.</a:t>
            </a:r>
          </a:p>
          <a:p>
            <a:pPr>
              <a:buNone/>
            </a:pPr>
            <a:r>
              <a:rPr lang="en-GB" b="1" dirty="0"/>
              <a:t>Prompt: </a:t>
            </a:r>
            <a:r>
              <a:rPr lang="en-GB" b="0" i="1" dirty="0"/>
              <a:t>Which do you think has more impact on career opportunities - informal or formal networks? Why?</a:t>
            </a:r>
            <a:endParaRPr lang="en-GB" b="0"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12</a:t>
            </a:fld>
            <a:endParaRPr lang="en-US"/>
          </a:p>
        </p:txBody>
      </p:sp>
    </p:spTree>
    <p:extLst>
      <p:ext uri="{BB962C8B-B14F-4D97-AF65-F5344CB8AC3E}">
        <p14:creationId xmlns:p14="http://schemas.microsoft.com/office/powerpoint/2010/main" val="20374243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Bonding</a:t>
            </a:r>
            <a:r>
              <a:rPr lang="en-GB" dirty="0"/>
              <a:t> ties are strong connections within </a:t>
            </a:r>
            <a:r>
              <a:rPr lang="en-GB" b="1" dirty="0"/>
              <a:t>close-knit groups</a:t>
            </a:r>
            <a:r>
              <a:rPr lang="en-GB" dirty="0"/>
              <a:t> (family, cultural, religious, ethnic).</a:t>
            </a:r>
          </a:p>
          <a:p>
            <a:pPr>
              <a:buNone/>
            </a:pPr>
            <a:r>
              <a:rPr lang="en-GB" dirty="0"/>
              <a:t>Provide </a:t>
            </a:r>
            <a:r>
              <a:rPr lang="en-GB" b="1" dirty="0"/>
              <a:t>identity, belonging, support, and cultural continuity</a:t>
            </a:r>
            <a:r>
              <a:rPr lang="en-GB" dirty="0"/>
              <a:t>.</a:t>
            </a:r>
          </a:p>
          <a:p>
            <a:pPr>
              <a:buNone/>
            </a:pPr>
            <a:r>
              <a:rPr lang="en-GB" dirty="0"/>
              <a:t>Strength: emotional and practical help, trust, reciprocity.</a:t>
            </a:r>
          </a:p>
          <a:p>
            <a:pPr>
              <a:buNone/>
            </a:pPr>
            <a:r>
              <a:rPr lang="en-GB" dirty="0"/>
              <a:t>Limitation: can be </a:t>
            </a:r>
            <a:r>
              <a:rPr lang="en-GB" b="1" dirty="0"/>
              <a:t>insular</a:t>
            </a:r>
            <a:r>
              <a:rPr lang="en-GB" dirty="0"/>
              <a:t>, leading to exclusion of outsiders and narrow self-interests.</a:t>
            </a:r>
          </a:p>
          <a:p>
            <a:pPr>
              <a:buNone/>
            </a:pPr>
            <a:r>
              <a:rPr lang="en-GB" b="1" dirty="0"/>
              <a:t>Prompt: </a:t>
            </a:r>
            <a:r>
              <a:rPr lang="en-GB" i="1" dirty="0"/>
              <a:t>Where do you see bonding social capital in your own life (family, faith, friendship groups)?</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14</a:t>
            </a:fld>
            <a:endParaRPr lang="en-US"/>
          </a:p>
        </p:txBody>
      </p:sp>
    </p:spTree>
    <p:extLst>
      <p:ext uri="{BB962C8B-B14F-4D97-AF65-F5344CB8AC3E}">
        <p14:creationId xmlns:p14="http://schemas.microsoft.com/office/powerpoint/2010/main" val="1960663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Bridging</a:t>
            </a:r>
            <a:r>
              <a:rPr lang="en-GB" dirty="0"/>
              <a:t> - connections across </a:t>
            </a:r>
            <a:r>
              <a:rPr lang="en-GB" b="1" dirty="0"/>
              <a:t>diverse groups and individuals</a:t>
            </a:r>
            <a:r>
              <a:rPr lang="en-GB" dirty="0"/>
              <a:t>.</a:t>
            </a:r>
          </a:p>
          <a:p>
            <a:pPr>
              <a:buNone/>
            </a:pPr>
            <a:r>
              <a:rPr lang="en-GB" dirty="0"/>
              <a:t>Ties are often weaker but bring </a:t>
            </a:r>
            <a:r>
              <a:rPr lang="en-GB" b="1" dirty="0"/>
              <a:t>new perspectives, resources, and opportunities</a:t>
            </a:r>
            <a:r>
              <a:rPr lang="en-GB" dirty="0"/>
              <a:t>.</a:t>
            </a:r>
          </a:p>
          <a:p>
            <a:pPr>
              <a:buNone/>
            </a:pPr>
            <a:r>
              <a:rPr lang="en-GB" dirty="0"/>
              <a:t>Examples: acquaintances, colleagues, friends-of-friends.</a:t>
            </a:r>
          </a:p>
          <a:p>
            <a:pPr>
              <a:buNone/>
            </a:pPr>
            <a:r>
              <a:rPr lang="en-GB" dirty="0"/>
              <a:t>Benefit: helps people access information or opportunities outside their usual circles.</a:t>
            </a:r>
          </a:p>
          <a:p>
            <a:pPr>
              <a:buNone/>
            </a:pPr>
            <a:r>
              <a:rPr lang="en-GB" dirty="0"/>
              <a:t>Limitation: less emotional support compared to bonding ties.</a:t>
            </a:r>
          </a:p>
          <a:p>
            <a:pPr>
              <a:buNone/>
            </a:pPr>
            <a:r>
              <a:rPr lang="en-GB" b="1" dirty="0"/>
              <a:t>Prompt: </a:t>
            </a:r>
            <a:r>
              <a:rPr lang="en-GB" i="1" dirty="0"/>
              <a:t>Can you think of a time when a loose connection (not a close friend/family) helped you access an opportunity?</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15</a:t>
            </a:fld>
            <a:endParaRPr lang="en-US"/>
          </a:p>
        </p:txBody>
      </p:sp>
    </p:spTree>
    <p:extLst>
      <p:ext uri="{BB962C8B-B14F-4D97-AF65-F5344CB8AC3E}">
        <p14:creationId xmlns:p14="http://schemas.microsoft.com/office/powerpoint/2010/main" val="3721017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Linking social capital refers to </a:t>
            </a:r>
            <a:r>
              <a:rPr lang="en-GB" b="1" dirty="0"/>
              <a:t>connections with formal institutions and people in positions of power</a:t>
            </a:r>
            <a:r>
              <a:rPr lang="en-GB" dirty="0"/>
              <a:t>.</a:t>
            </a:r>
          </a:p>
          <a:p>
            <a:pPr>
              <a:buFont typeface="Arial" panose="020B0604020202020204" pitchFamily="34" charset="0"/>
              <a:buChar char="•"/>
            </a:pPr>
            <a:r>
              <a:rPr lang="en-GB" dirty="0"/>
              <a:t>These are </a:t>
            </a:r>
            <a:r>
              <a:rPr lang="en-GB" b="1" dirty="0"/>
              <a:t>hierarchical and vertical relationships</a:t>
            </a:r>
            <a:r>
              <a:rPr lang="en-GB" dirty="0"/>
              <a:t> with agencies, NGOs, and businesses.</a:t>
            </a:r>
          </a:p>
          <a:p>
            <a:pPr>
              <a:buFont typeface="Arial" panose="020B0604020202020204" pitchFamily="34" charset="0"/>
              <a:buChar char="•"/>
            </a:pPr>
            <a:r>
              <a:rPr lang="en-GB" dirty="0"/>
              <a:t>They provide access to </a:t>
            </a:r>
            <a:r>
              <a:rPr lang="en-GB" b="1" dirty="0"/>
              <a:t>resources, information, and support</a:t>
            </a:r>
            <a:r>
              <a:rPr lang="en-GB" dirty="0"/>
              <a:t> that individuals or communities cannot generate alone.</a:t>
            </a:r>
          </a:p>
          <a:p>
            <a:pPr>
              <a:buFont typeface="Arial" panose="020B0604020202020204" pitchFamily="34" charset="0"/>
              <a:buChar char="•"/>
            </a:pPr>
            <a:r>
              <a:rPr lang="en-GB" dirty="0"/>
              <a:t>Especially important for </a:t>
            </a:r>
            <a:r>
              <a:rPr lang="en-GB" b="1" dirty="0"/>
              <a:t>disadvantaged groups</a:t>
            </a:r>
            <a:r>
              <a:rPr lang="en-GB" dirty="0"/>
              <a:t> in accessing services and opportunities.</a:t>
            </a:r>
          </a:p>
          <a:p>
            <a:pPr>
              <a:buFont typeface="Arial" panose="020B0604020202020204" pitchFamily="34" charset="0"/>
              <a:buChar char="•"/>
            </a:pPr>
            <a:r>
              <a:rPr lang="en-GB" dirty="0"/>
              <a:t>Example: a charity helping local residents connect with government housing services.</a:t>
            </a:r>
          </a:p>
          <a:p>
            <a:pPr>
              <a:buFont typeface="Arial" panose="020B0604020202020204" pitchFamily="34" charset="0"/>
              <a:buChar char="•"/>
            </a:pPr>
            <a:r>
              <a:rPr lang="en-GB" b="1" dirty="0"/>
              <a:t>Prompt: </a:t>
            </a:r>
            <a:r>
              <a:rPr lang="en-GB" i="1" dirty="0"/>
              <a:t>Why might linking social capital be more critical for vulnerable or marginalised groups?</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16</a:t>
            </a:fld>
            <a:endParaRPr lang="en-US"/>
          </a:p>
        </p:txBody>
      </p:sp>
    </p:spTree>
    <p:extLst>
      <p:ext uri="{BB962C8B-B14F-4D97-AF65-F5344CB8AC3E}">
        <p14:creationId xmlns:p14="http://schemas.microsoft.com/office/powerpoint/2010/main" val="3950756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Older framework (pre-existing vs self-created) still useful but now supported by newer evidence.</a:t>
            </a:r>
          </a:p>
          <a:p>
            <a:pPr>
              <a:buNone/>
            </a:pPr>
            <a:r>
              <a:rPr lang="en-GB" b="1" dirty="0"/>
              <a:t>Pre-existing</a:t>
            </a:r>
            <a:r>
              <a:rPr lang="en-GB" dirty="0"/>
              <a:t>: inherited or community ties that influence outcomes (e.g., school friends, local networks).</a:t>
            </a:r>
          </a:p>
          <a:p>
            <a:pPr>
              <a:buNone/>
            </a:pPr>
            <a:r>
              <a:rPr lang="en-GB" b="1" dirty="0"/>
              <a:t>Self-created</a:t>
            </a:r>
            <a:r>
              <a:rPr lang="en-GB" dirty="0"/>
              <a:t>: actively built ties that expand career opportunities (e.g., volunteering, joining professional groups).</a:t>
            </a:r>
          </a:p>
          <a:p>
            <a:pPr>
              <a:buNone/>
            </a:pPr>
            <a:r>
              <a:rPr lang="en-GB" dirty="0"/>
              <a:t>Current studies show both are vital — especially bridging/linking ties for social mobility.</a:t>
            </a:r>
          </a:p>
          <a:p>
            <a:pPr>
              <a:buNone/>
            </a:pPr>
            <a:r>
              <a:rPr lang="en-GB" b="1" dirty="0"/>
              <a:t>Prompt: </a:t>
            </a:r>
            <a:r>
              <a:rPr lang="en-GB" i="1" dirty="0"/>
              <a:t>Do you think most students here rely more on pre-existing networks (family/community) or on self-created ones?</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17</a:t>
            </a:fld>
            <a:endParaRPr lang="en-US"/>
          </a:p>
        </p:txBody>
      </p:sp>
    </p:spTree>
    <p:extLst>
      <p:ext uri="{BB962C8B-B14F-4D97-AF65-F5344CB8AC3E}">
        <p14:creationId xmlns:p14="http://schemas.microsoft.com/office/powerpoint/2010/main" val="2598186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Refers to </a:t>
            </a:r>
            <a:r>
              <a:rPr lang="en-GB" b="1" dirty="0"/>
              <a:t>inherited networks</a:t>
            </a:r>
            <a:r>
              <a:rPr lang="en-GB" dirty="0"/>
              <a:t> already in place (family, friends, community).</a:t>
            </a:r>
          </a:p>
          <a:p>
            <a:pPr>
              <a:buNone/>
            </a:pPr>
            <a:r>
              <a:rPr lang="en-GB" dirty="0"/>
              <a:t>Helps with orientation and informal support when entering jobs or organisations.</a:t>
            </a:r>
          </a:p>
          <a:p>
            <a:pPr>
              <a:buNone/>
            </a:pPr>
            <a:r>
              <a:rPr lang="en-GB" dirty="0"/>
              <a:t>Formal examples: alumni groups, professional associations.</a:t>
            </a:r>
          </a:p>
          <a:p>
            <a:pPr>
              <a:buNone/>
            </a:pPr>
            <a:r>
              <a:rPr lang="en-GB" b="1" dirty="0"/>
              <a:t>Link to recent evidence</a:t>
            </a:r>
            <a:r>
              <a:rPr lang="en-GB" dirty="0"/>
              <a:t>: research shows cross-class friendships and school-based ties influence long-term income and mobility.</a:t>
            </a:r>
          </a:p>
          <a:p>
            <a:pPr>
              <a:buNone/>
            </a:pPr>
            <a:r>
              <a:rPr lang="en-GB" b="1" dirty="0"/>
              <a:t>Prompt: </a:t>
            </a:r>
            <a:r>
              <a:rPr lang="en-GB" i="1" dirty="0"/>
              <a:t>How might pre-existing ties help or limit someone entering a new workplace?</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18</a:t>
            </a:fld>
            <a:endParaRPr lang="en-US"/>
          </a:p>
        </p:txBody>
      </p:sp>
    </p:spTree>
    <p:extLst>
      <p:ext uri="{BB962C8B-B14F-4D97-AF65-F5344CB8AC3E}">
        <p14:creationId xmlns:p14="http://schemas.microsoft.com/office/powerpoint/2010/main" val="6445487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Built </a:t>
            </a:r>
            <a:r>
              <a:rPr lang="en-GB" b="1" dirty="0"/>
              <a:t>consciously and deliberately</a:t>
            </a:r>
            <a:r>
              <a:rPr lang="en-GB" dirty="0"/>
              <a:t> through volunteering, education, community involvement.</a:t>
            </a:r>
          </a:p>
          <a:p>
            <a:pPr>
              <a:buNone/>
            </a:pPr>
            <a:r>
              <a:rPr lang="en-GB" dirty="0"/>
              <a:t>Expands opportunities beyond one’s immediate circle (bridging and linking).</a:t>
            </a:r>
          </a:p>
          <a:p>
            <a:pPr>
              <a:buNone/>
            </a:pPr>
            <a:r>
              <a:rPr lang="en-GB" dirty="0"/>
              <a:t>Especially important for disadvantaged groups lacking strong pre-existing networks.</a:t>
            </a:r>
          </a:p>
          <a:p>
            <a:pPr>
              <a:buNone/>
            </a:pPr>
            <a:r>
              <a:rPr lang="en-GB" dirty="0"/>
              <a:t>Examples: internships, networking at events, joining professional bodies.</a:t>
            </a:r>
          </a:p>
          <a:p>
            <a:pPr>
              <a:buNone/>
            </a:pPr>
            <a:r>
              <a:rPr lang="en-GB" b="1" dirty="0"/>
              <a:t>Prompt: </a:t>
            </a:r>
            <a:r>
              <a:rPr lang="en-GB" i="1" dirty="0"/>
              <a:t>Can you think of ways you are already building your own networks outside family and friends?</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19</a:t>
            </a:fld>
            <a:endParaRPr lang="en-US"/>
          </a:p>
        </p:txBody>
      </p:sp>
    </p:spTree>
    <p:extLst>
      <p:ext uri="{BB962C8B-B14F-4D97-AF65-F5344CB8AC3E}">
        <p14:creationId xmlns:p14="http://schemas.microsoft.com/office/powerpoint/2010/main" val="1535862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Structural dimension</a:t>
            </a:r>
            <a:r>
              <a:rPr lang="en-GB" dirty="0"/>
              <a:t>: looks at the “shape” of networks (who you know, how many, how connected they are).</a:t>
            </a:r>
            <a:br>
              <a:rPr lang="en-GB" dirty="0"/>
            </a:br>
            <a:r>
              <a:rPr lang="en-GB" dirty="0"/>
              <a:t>• Example: size of LinkedIn contacts, number of community memberships.</a:t>
            </a:r>
          </a:p>
          <a:p>
            <a:pPr>
              <a:buNone/>
            </a:pPr>
            <a:r>
              <a:rPr lang="en-GB" b="1" dirty="0"/>
              <a:t>Relational dimension</a:t>
            </a:r>
            <a:r>
              <a:rPr lang="en-GB" dirty="0"/>
              <a:t>: focuses on the </a:t>
            </a:r>
            <a:r>
              <a:rPr lang="en-GB" b="1" dirty="0"/>
              <a:t>quality of relationships</a:t>
            </a:r>
            <a:r>
              <a:rPr lang="en-GB" dirty="0"/>
              <a:t> (trust, reciprocity, support).</a:t>
            </a:r>
            <a:br>
              <a:rPr lang="en-GB" dirty="0"/>
            </a:br>
            <a:r>
              <a:rPr lang="en-GB" dirty="0"/>
              <a:t>• Example: a mentor who offers career guidance.</a:t>
            </a:r>
          </a:p>
          <a:p>
            <a:pPr>
              <a:buNone/>
            </a:pPr>
            <a:r>
              <a:rPr lang="en-GB" b="1" dirty="0"/>
              <a:t>Cognitive dimension</a:t>
            </a:r>
            <a:r>
              <a:rPr lang="en-GB" dirty="0"/>
              <a:t>: shared values, culture, and goals that make collaboration effective.</a:t>
            </a:r>
            <a:br>
              <a:rPr lang="en-GB" dirty="0"/>
            </a:br>
            <a:r>
              <a:rPr lang="en-GB" dirty="0"/>
              <a:t>• Example: belonging to a professional group that shares common ethics or practices.</a:t>
            </a:r>
          </a:p>
          <a:p>
            <a:pPr>
              <a:buNone/>
            </a:pPr>
            <a:r>
              <a:rPr lang="en-GB" dirty="0"/>
              <a:t>These dimensions help explain </a:t>
            </a:r>
            <a:r>
              <a:rPr lang="en-GB" b="1" dirty="0"/>
              <a:t>why some networks create more opportunities than others</a:t>
            </a:r>
            <a:r>
              <a:rPr lang="en-GB" dirty="0"/>
              <a:t>.</a:t>
            </a:r>
          </a:p>
          <a:p>
            <a:pPr>
              <a:buNone/>
            </a:pPr>
            <a:r>
              <a:rPr lang="en-GB" dirty="0"/>
              <a:t>Employers increasingly value not just technical skills, but also the ability to </a:t>
            </a:r>
            <a:r>
              <a:rPr lang="en-GB" b="1" dirty="0"/>
              <a:t>leverage and contribute to networks</a:t>
            </a:r>
            <a:r>
              <a:rPr lang="en-GB" dirty="0"/>
              <a:t>.</a:t>
            </a:r>
          </a:p>
          <a:p>
            <a:pPr>
              <a:buNone/>
            </a:pPr>
            <a:r>
              <a:rPr lang="en-GB" b="1" dirty="0"/>
              <a:t>Prompt: </a:t>
            </a:r>
            <a:r>
              <a:rPr lang="en-GB" i="1" dirty="0"/>
              <a:t>Which of these three dimensions do you think matters most when trying to find a job? Why?</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20</a:t>
            </a:fld>
            <a:endParaRPr lang="en-US"/>
          </a:p>
        </p:txBody>
      </p:sp>
    </p:spTree>
    <p:extLst>
      <p:ext uri="{BB962C8B-B14F-4D97-AF65-F5344CB8AC3E}">
        <p14:creationId xmlns:p14="http://schemas.microsoft.com/office/powerpoint/2010/main" val="1616942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Networking is simply about </a:t>
            </a:r>
            <a:r>
              <a:rPr lang="en-GB" b="1" dirty="0"/>
              <a:t>building and maintaining relationships</a:t>
            </a:r>
            <a:r>
              <a:rPr lang="en-GB" dirty="0"/>
              <a:t>; quality is as important as quantity.</a:t>
            </a:r>
          </a:p>
          <a:p>
            <a:pPr>
              <a:buNone/>
            </a:pPr>
            <a:r>
              <a:rPr lang="en-GB" dirty="0"/>
              <a:t>Different types of networks serve different purposes:</a:t>
            </a:r>
            <a:br>
              <a:rPr lang="en-GB" dirty="0"/>
            </a:br>
            <a:r>
              <a:rPr lang="en-GB" dirty="0"/>
              <a:t>• </a:t>
            </a:r>
            <a:r>
              <a:rPr lang="en-GB" b="1" dirty="0"/>
              <a:t>Support networks</a:t>
            </a:r>
            <a:r>
              <a:rPr lang="en-GB" dirty="0"/>
              <a:t> - family/friends offering encouragement.</a:t>
            </a:r>
            <a:br>
              <a:rPr lang="en-GB" dirty="0"/>
            </a:br>
            <a:r>
              <a:rPr lang="en-GB" dirty="0"/>
              <a:t>• </a:t>
            </a:r>
            <a:r>
              <a:rPr lang="en-GB" b="1" dirty="0"/>
              <a:t>Collaborative/business networks</a:t>
            </a:r>
            <a:r>
              <a:rPr lang="en-GB" dirty="0"/>
              <a:t> - partnerships and professional opportunities.</a:t>
            </a:r>
            <a:br>
              <a:rPr lang="en-GB" dirty="0"/>
            </a:br>
            <a:r>
              <a:rPr lang="en-GB" dirty="0"/>
              <a:t>• </a:t>
            </a:r>
            <a:r>
              <a:rPr lang="en-GB" b="1" dirty="0"/>
              <a:t>Trusted/referral networks</a:t>
            </a:r>
            <a:r>
              <a:rPr lang="en-GB" dirty="0"/>
              <a:t> - help you gain credibility and recommendations.</a:t>
            </a:r>
          </a:p>
          <a:p>
            <a:pPr>
              <a:buNone/>
            </a:pPr>
            <a:r>
              <a:rPr lang="en-GB" dirty="0"/>
              <a:t>Encourage students to see that </a:t>
            </a:r>
            <a:r>
              <a:rPr lang="en-GB" b="1" dirty="0"/>
              <a:t>not all networks are equal</a:t>
            </a:r>
            <a:r>
              <a:rPr lang="en-GB" dirty="0"/>
              <a:t>; they provide different benefits.</a:t>
            </a:r>
          </a:p>
          <a:p>
            <a:pPr>
              <a:buNone/>
            </a:pPr>
            <a:r>
              <a:rPr lang="en-GB" dirty="0"/>
              <a:t>Link to employability: employers value candidates who can </a:t>
            </a:r>
            <a:r>
              <a:rPr lang="en-GB" b="1" dirty="0"/>
              <a:t>navigate both formal and informal networks</a:t>
            </a:r>
            <a:r>
              <a:rPr lang="en-GB" dirty="0"/>
              <a:t>.</a:t>
            </a:r>
          </a:p>
          <a:p>
            <a:pPr>
              <a:buNone/>
            </a:pPr>
            <a:r>
              <a:rPr lang="en-GB" b="1" dirty="0"/>
              <a:t>Prompt: </a:t>
            </a:r>
            <a:r>
              <a:rPr lang="en-GB" i="1" dirty="0"/>
              <a:t>Which of these networks do you already use, and which do you need to strengthen for your future career?</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22</a:t>
            </a:fld>
            <a:endParaRPr lang="en-US"/>
          </a:p>
        </p:txBody>
      </p:sp>
    </p:spTree>
    <p:extLst>
      <p:ext uri="{BB962C8B-B14F-4D97-AF65-F5344CB8AC3E}">
        <p14:creationId xmlns:p14="http://schemas.microsoft.com/office/powerpoint/2010/main" val="29979558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Ask students to reflect on </a:t>
            </a:r>
            <a:r>
              <a:rPr lang="en-GB" b="1" dirty="0"/>
              <a:t>how networking actually happens</a:t>
            </a:r>
            <a:r>
              <a:rPr lang="en-GB" dirty="0"/>
              <a:t> in practice.</a:t>
            </a:r>
          </a:p>
          <a:p>
            <a:pPr>
              <a:buNone/>
            </a:pPr>
            <a:r>
              <a:rPr lang="en-GB" dirty="0"/>
              <a:t>Guide discussion around:</a:t>
            </a:r>
            <a:br>
              <a:rPr lang="en-GB" dirty="0"/>
            </a:br>
            <a:r>
              <a:rPr lang="en-GB" dirty="0"/>
              <a:t>• What activities or behaviours help people connect?</a:t>
            </a:r>
            <a:br>
              <a:rPr lang="en-GB" dirty="0"/>
            </a:br>
            <a:r>
              <a:rPr lang="en-GB" dirty="0"/>
              <a:t>• How can you build a network intentionally?</a:t>
            </a:r>
            <a:br>
              <a:rPr lang="en-GB" dirty="0"/>
            </a:br>
            <a:r>
              <a:rPr lang="en-GB" dirty="0"/>
              <a:t>• Is there a “right” or “wrong” way to network?</a:t>
            </a:r>
          </a:p>
          <a:p>
            <a:pPr>
              <a:buNone/>
            </a:pPr>
            <a:r>
              <a:rPr lang="en-GB" dirty="0"/>
              <a:t>Stress that networking is not just formal (conferences, LinkedIn) but also </a:t>
            </a:r>
            <a:r>
              <a:rPr lang="en-GB" b="1" dirty="0"/>
              <a:t>informal</a:t>
            </a:r>
            <a:r>
              <a:rPr lang="en-GB" dirty="0"/>
              <a:t> (casual conversations, community events).</a:t>
            </a:r>
          </a:p>
          <a:p>
            <a:pPr>
              <a:buNone/>
            </a:pPr>
            <a:r>
              <a:rPr lang="en-GB" dirty="0"/>
              <a:t>Link to employability: networking can directly impact access to jobs, mentoring, and new opportunities.</a:t>
            </a:r>
          </a:p>
          <a:p>
            <a:pPr>
              <a:buNone/>
            </a:pPr>
            <a:r>
              <a:rPr lang="en-GB" b="1" dirty="0"/>
              <a:t>Prompt: </a:t>
            </a:r>
            <a:r>
              <a:rPr lang="en-GB" i="1" dirty="0"/>
              <a:t>Think about a time when you made a useful connection by chance - how could you create those moments more deliberately?</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23</a:t>
            </a:fld>
            <a:endParaRPr lang="en-US"/>
          </a:p>
        </p:txBody>
      </p:sp>
    </p:spTree>
    <p:extLst>
      <p:ext uri="{BB962C8B-B14F-4D97-AF65-F5344CB8AC3E}">
        <p14:creationId xmlns:p14="http://schemas.microsoft.com/office/powerpoint/2010/main" val="660021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b="1" dirty="0"/>
              <a:t>Identify: </a:t>
            </a:r>
            <a:r>
              <a:rPr lang="en-GB" dirty="0">
                <a:solidFill>
                  <a:srgbClr val="374151"/>
                </a:solidFill>
                <a:latin typeface="Söhne"/>
              </a:rPr>
              <a:t>You may not always foresee who may be a good protentional connection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Connect</a:t>
            </a:r>
            <a:r>
              <a:rPr lang="en-GB" b="0" i="0" dirty="0">
                <a:solidFill>
                  <a:srgbClr val="374151"/>
                </a:solidFill>
                <a:effectLst/>
                <a:latin typeface="Söhne"/>
              </a:rPr>
              <a:t>: Offline or online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Meeting</a:t>
            </a:r>
            <a:r>
              <a:rPr lang="en-GB" b="0" i="0" dirty="0">
                <a:solidFill>
                  <a:srgbClr val="374151"/>
                </a:solidFill>
                <a:effectLst/>
                <a:latin typeface="Söhne"/>
              </a:rPr>
              <a:t>: Follow up your connection to establish a stronger connection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Listen</a:t>
            </a:r>
            <a:r>
              <a:rPr lang="en-GB" b="0" i="0" dirty="0">
                <a:solidFill>
                  <a:srgbClr val="374151"/>
                </a:solidFill>
                <a:effectLst/>
                <a:latin typeface="Söhne"/>
              </a:rPr>
              <a:t>: Communicate and demonstrate active listening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He</a:t>
            </a:r>
            <a:r>
              <a:rPr lang="en-GB" b="1" dirty="0">
                <a:solidFill>
                  <a:srgbClr val="374151"/>
                </a:solidFill>
                <a:latin typeface="Söhne"/>
              </a:rPr>
              <a:t>lp</a:t>
            </a:r>
            <a:r>
              <a:rPr lang="en-GB" dirty="0">
                <a:solidFill>
                  <a:srgbClr val="374151"/>
                </a:solidFill>
                <a:latin typeface="Söhne"/>
              </a:rPr>
              <a:t>: Reciprocate help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Support: </a:t>
            </a:r>
            <a:r>
              <a:rPr lang="en-GB" b="0" i="0" dirty="0">
                <a:solidFill>
                  <a:srgbClr val="374151"/>
                </a:solidFill>
                <a:effectLst/>
                <a:latin typeface="Söhne"/>
              </a:rPr>
              <a:t>Demonstrate empathy and think about how you can support your network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Trust</a:t>
            </a:r>
            <a:r>
              <a:rPr lang="en-GB" b="0" i="0" dirty="0">
                <a:solidFill>
                  <a:srgbClr val="374151"/>
                </a:solidFill>
                <a:effectLst/>
                <a:latin typeface="Söhne"/>
              </a:rPr>
              <a:t>: Empathy, listening and reciprocation establishes a degree of trust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dirty="0">
                <a:solidFill>
                  <a:srgbClr val="374151"/>
                </a:solidFill>
                <a:latin typeface="Söhne"/>
              </a:rPr>
              <a:t>Cheering</a:t>
            </a:r>
            <a:r>
              <a:rPr lang="en-GB" dirty="0">
                <a:solidFill>
                  <a:srgbClr val="374151"/>
                </a:solidFill>
                <a:latin typeface="Söhne"/>
              </a:rPr>
              <a:t>: Celebrate, encourage and praise (confidence can develop)</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Ask</a:t>
            </a:r>
            <a:r>
              <a:rPr lang="en-GB" b="0" i="0" dirty="0">
                <a:solidFill>
                  <a:srgbClr val="374151"/>
                </a:solidFill>
                <a:effectLst/>
                <a:latin typeface="Söhne"/>
              </a:rPr>
              <a:t>: Do not be afraid to ask for help if or when required.</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1" i="0" dirty="0">
                <a:solidFill>
                  <a:srgbClr val="374151"/>
                </a:solidFill>
                <a:effectLst/>
                <a:latin typeface="Söhne"/>
              </a:rPr>
              <a:t>Thanking</a:t>
            </a:r>
            <a:r>
              <a:rPr lang="en-GB" b="0" i="0" dirty="0">
                <a:solidFill>
                  <a:srgbClr val="374151"/>
                </a:solidFill>
                <a:effectLst/>
                <a:latin typeface="Söhne"/>
              </a:rPr>
              <a:t>: demonstrating appreciation leads to further help and support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b="0" i="0" dirty="0">
              <a:solidFill>
                <a:srgbClr val="374151"/>
              </a:solidFill>
              <a:effectLst/>
              <a:latin typeface="Söhne"/>
            </a:endParaRPr>
          </a:p>
          <a:p>
            <a:r>
              <a:rPr lang="en-GB" dirty="0"/>
              <a:t>Emphasise that </a:t>
            </a:r>
            <a:r>
              <a:rPr lang="en-GB" b="1" dirty="0"/>
              <a:t>consistency and authenticity</a:t>
            </a:r>
            <a:r>
              <a:rPr lang="en-GB" dirty="0"/>
              <a:t> matter more than one-off interactions.</a:t>
            </a:r>
          </a:p>
          <a:p>
            <a:r>
              <a:rPr lang="en-GB" dirty="0"/>
              <a:t>Link to employability: students should think about how these steps apply to careers - e.g., reaching out to professionals, maintaining LinkedIn contacts.</a:t>
            </a:r>
          </a:p>
          <a:p>
            <a:r>
              <a:rPr lang="en-GB" b="1" dirty="0"/>
              <a:t>Prompt: </a:t>
            </a:r>
            <a:r>
              <a:rPr lang="en-GB" i="1" dirty="0"/>
              <a:t>Which step do you think is easiest for you, and which might be the most challenging?</a:t>
            </a:r>
            <a:endParaRPr lang="en-GB" dirty="0"/>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b="0" i="0" dirty="0">
              <a:solidFill>
                <a:srgbClr val="374151"/>
              </a:solidFill>
              <a:effectLst/>
              <a:latin typeface="Söhne"/>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dirty="0">
              <a:solidFill>
                <a:srgbClr val="374151"/>
              </a:solidFill>
              <a:latin typeface="Söhne"/>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b="0" i="0" dirty="0">
              <a:solidFill>
                <a:srgbClr val="374151"/>
              </a:solidFill>
              <a:effectLst/>
              <a:latin typeface="Söhne"/>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b="0" i="0" dirty="0">
              <a:solidFill>
                <a:srgbClr val="374151"/>
              </a:solidFill>
              <a:effectLst/>
              <a:latin typeface="Söhne"/>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dirty="0">
              <a:solidFill>
                <a:srgbClr val="374151"/>
              </a:solidFill>
              <a:latin typeface="Söhne"/>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b="0" i="0" dirty="0">
              <a:solidFill>
                <a:srgbClr val="374151"/>
              </a:solidFill>
              <a:effectLst/>
              <a:latin typeface="Söhne"/>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374151"/>
              </a:solidFill>
              <a:effectLst/>
              <a:latin typeface="Söhne"/>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374151"/>
              </a:solidFill>
              <a:effectLst/>
              <a:latin typeface="Söhne"/>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374151"/>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24</a:t>
            </a:fld>
            <a:endParaRPr lang="en-US"/>
          </a:p>
        </p:txBody>
      </p:sp>
    </p:spTree>
    <p:extLst>
      <p:ext uri="{BB962C8B-B14F-4D97-AF65-F5344CB8AC3E}">
        <p14:creationId xmlns:p14="http://schemas.microsoft.com/office/powerpoint/2010/main" val="34583945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Dunbar’s Law</a:t>
            </a:r>
            <a:r>
              <a:rPr lang="en-GB" dirty="0"/>
              <a:t>: humans can manage around </a:t>
            </a:r>
            <a:r>
              <a:rPr lang="en-GB" b="1" dirty="0"/>
              <a:t>150 meaningful connections</a:t>
            </a:r>
            <a:r>
              <a:rPr lang="en-GB" dirty="0"/>
              <a:t>.</a:t>
            </a:r>
          </a:p>
          <a:p>
            <a:pPr marL="171450" indent="-171450">
              <a:buFont typeface="Arial" panose="020B0604020202020204" pitchFamily="34" charset="0"/>
              <a:buChar char="•"/>
            </a:pPr>
            <a:r>
              <a:rPr lang="en-GB" b="1" dirty="0"/>
              <a:t>Closed networking</a:t>
            </a:r>
            <a:r>
              <a:rPr lang="en-GB" dirty="0"/>
              <a:t> – strong sense of belonging and identity, but limited reach.</a:t>
            </a:r>
          </a:p>
          <a:p>
            <a:pPr marL="171450" indent="-171450">
              <a:buFont typeface="Arial" panose="020B0604020202020204" pitchFamily="34" charset="0"/>
              <a:buChar char="•"/>
            </a:pPr>
            <a:r>
              <a:rPr lang="en-GB" b="1" dirty="0"/>
              <a:t>Selective networking</a:t>
            </a:r>
            <a:r>
              <a:rPr lang="en-GB" dirty="0"/>
              <a:t> – efficient and focused on relevant contacts, but risks missing wider opportunities.</a:t>
            </a:r>
          </a:p>
          <a:p>
            <a:pPr marL="171450" indent="-171450">
              <a:buFont typeface="Arial" panose="020B0604020202020204" pitchFamily="34" charset="0"/>
              <a:buChar char="•"/>
            </a:pPr>
            <a:r>
              <a:rPr lang="en-GB" b="1" dirty="0"/>
              <a:t>Open networking</a:t>
            </a:r>
            <a:r>
              <a:rPr lang="en-GB" dirty="0"/>
              <a:t> – wide-reaching, often online (LinkedIn, Twitter), but time-consuming to maintain.</a:t>
            </a:r>
          </a:p>
          <a:p>
            <a:pPr marL="171450" indent="-171450">
              <a:buFont typeface="Arial" panose="020B0604020202020204" pitchFamily="34" charset="0"/>
              <a:buChar char="•"/>
            </a:pPr>
            <a:r>
              <a:rPr lang="en-GB" b="1" dirty="0"/>
              <a:t>Hybrid networking</a:t>
            </a:r>
            <a:r>
              <a:rPr lang="en-GB" dirty="0"/>
              <a:t> – combines focus with breadth; balance between efficiency and openness.</a:t>
            </a:r>
          </a:p>
          <a:p>
            <a:pPr>
              <a:buNone/>
            </a:pPr>
            <a:r>
              <a:rPr lang="en-GB" b="1" dirty="0"/>
              <a:t>Prompt: </a:t>
            </a:r>
            <a:r>
              <a:rPr lang="en-GB" i="1" dirty="0"/>
              <a:t>Which type of networking style do you think you use most? Do you think it works for you, or do you need to adjust?</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25</a:t>
            </a:fld>
            <a:endParaRPr lang="en-US"/>
          </a:p>
        </p:txBody>
      </p:sp>
    </p:spTree>
    <p:extLst>
      <p:ext uri="{BB962C8B-B14F-4D97-AF65-F5344CB8AC3E}">
        <p14:creationId xmlns:p14="http://schemas.microsoft.com/office/powerpoint/2010/main" val="21189087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Networking happens across </a:t>
            </a:r>
            <a:r>
              <a:rPr lang="en-GB" b="1" dirty="0"/>
              <a:t>different areas of life</a:t>
            </a:r>
            <a:r>
              <a:rPr lang="en-GB" dirty="0"/>
              <a:t>, not just in the workplace.</a:t>
            </a:r>
          </a:p>
          <a:p>
            <a:pPr>
              <a:buNone/>
            </a:pPr>
            <a:r>
              <a:rPr lang="en-GB" dirty="0"/>
              <a:t>Key spheres include:</a:t>
            </a:r>
            <a:br>
              <a:rPr lang="en-GB" dirty="0"/>
            </a:br>
            <a:r>
              <a:rPr lang="en-GB" dirty="0"/>
              <a:t>• </a:t>
            </a:r>
            <a:r>
              <a:rPr lang="en-GB" b="1" dirty="0"/>
              <a:t>Career</a:t>
            </a:r>
            <a:r>
              <a:rPr lang="en-GB" dirty="0"/>
              <a:t> – professional contacts, mentors, colleagues.</a:t>
            </a:r>
            <a:br>
              <a:rPr lang="en-GB" dirty="0"/>
            </a:br>
            <a:r>
              <a:rPr lang="en-GB" dirty="0"/>
              <a:t>• </a:t>
            </a:r>
            <a:r>
              <a:rPr lang="en-GB" b="1" dirty="0"/>
              <a:t>Social</a:t>
            </a:r>
            <a:r>
              <a:rPr lang="en-GB" dirty="0"/>
              <a:t> – friends, acquaintances, community groups.</a:t>
            </a:r>
            <a:br>
              <a:rPr lang="en-GB" dirty="0"/>
            </a:br>
            <a:r>
              <a:rPr lang="en-GB" dirty="0"/>
              <a:t>• </a:t>
            </a:r>
            <a:r>
              <a:rPr lang="en-GB" b="1" dirty="0"/>
              <a:t>Support</a:t>
            </a:r>
            <a:r>
              <a:rPr lang="en-GB" dirty="0"/>
              <a:t> – family, close friends, people who provide practical or emotional help.</a:t>
            </a:r>
            <a:br>
              <a:rPr lang="en-GB" dirty="0"/>
            </a:br>
            <a:r>
              <a:rPr lang="en-GB" dirty="0"/>
              <a:t>• </a:t>
            </a:r>
            <a:r>
              <a:rPr lang="en-GB" b="1" dirty="0"/>
              <a:t>Community</a:t>
            </a:r>
            <a:r>
              <a:rPr lang="en-GB" dirty="0"/>
              <a:t> – volunteering, local organisations, faith or cultural groups.</a:t>
            </a:r>
          </a:p>
          <a:p>
            <a:pPr>
              <a:buNone/>
            </a:pPr>
            <a:r>
              <a:rPr lang="en-GB" dirty="0"/>
              <a:t>Emphasise that these spheres often </a:t>
            </a:r>
            <a:r>
              <a:rPr lang="en-GB" b="1" dirty="0"/>
              <a:t>overlap</a:t>
            </a:r>
            <a:r>
              <a:rPr lang="en-GB" dirty="0"/>
              <a:t> and can open unexpected opportunities.</a:t>
            </a:r>
          </a:p>
          <a:p>
            <a:pPr>
              <a:buNone/>
            </a:pPr>
            <a:r>
              <a:rPr lang="en-GB" b="1" dirty="0"/>
              <a:t>Prompt: </a:t>
            </a:r>
            <a:r>
              <a:rPr lang="en-GB" i="1" dirty="0"/>
              <a:t>Which of these spheres do you rely on most right now? Which could you develop further to support your future career?</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26</a:t>
            </a:fld>
            <a:endParaRPr lang="en-US"/>
          </a:p>
        </p:txBody>
      </p:sp>
    </p:spTree>
    <p:extLst>
      <p:ext uri="{BB962C8B-B14F-4D97-AF65-F5344CB8AC3E}">
        <p14:creationId xmlns:p14="http://schemas.microsoft.com/office/powerpoint/2010/main" val="25256648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Networking is not only online - </a:t>
            </a:r>
            <a:r>
              <a:rPr lang="en-GB" b="1" dirty="0"/>
              <a:t>face-to-face environments</a:t>
            </a:r>
            <a:r>
              <a:rPr lang="en-GB" dirty="0"/>
              <a:t> matter (events, conferences, career fairs, community gatherings).</a:t>
            </a:r>
          </a:p>
          <a:p>
            <a:pPr marL="171450" indent="-171450">
              <a:buFont typeface="Arial" panose="020B0604020202020204" pitchFamily="34" charset="0"/>
              <a:buChar char="•"/>
            </a:pPr>
            <a:r>
              <a:rPr lang="en-GB" b="1" dirty="0"/>
              <a:t>Benefits: </a:t>
            </a:r>
            <a:r>
              <a:rPr lang="en-GB" dirty="0"/>
              <a:t>stronger personal connections, quicker trust-building, and opportunities to make a lasting impression.</a:t>
            </a:r>
          </a:p>
          <a:p>
            <a:pPr marL="171450" indent="-171450">
              <a:buFont typeface="Arial" panose="020B0604020202020204" pitchFamily="34" charset="0"/>
              <a:buChar char="•"/>
            </a:pPr>
            <a:r>
              <a:rPr lang="en-GB" dirty="0"/>
              <a:t>Encourage students to </a:t>
            </a:r>
            <a:r>
              <a:rPr lang="en-GB" b="1" dirty="0"/>
              <a:t>be proactive</a:t>
            </a:r>
            <a:r>
              <a:rPr lang="en-GB" dirty="0"/>
              <a:t>: introduce themselves, ask questions, and show genuine interest.</a:t>
            </a:r>
          </a:p>
          <a:p>
            <a:pPr marL="171450" indent="-171450">
              <a:buFont typeface="Arial" panose="020B0604020202020204" pitchFamily="34" charset="0"/>
              <a:buChar char="•"/>
            </a:pPr>
            <a:r>
              <a:rPr lang="en-GB" dirty="0"/>
              <a:t>Highlight that body language, listening skills, and first impressions are key in live networking.</a:t>
            </a:r>
          </a:p>
          <a:p>
            <a:pPr>
              <a:buNone/>
            </a:pPr>
            <a:r>
              <a:rPr lang="en-GB" b="1" dirty="0"/>
              <a:t>Prompt: </a:t>
            </a:r>
            <a:r>
              <a:rPr lang="en-GB" i="1" dirty="0"/>
              <a:t>Think of a situation where you met someone new in person - what helped make that interaction positive?</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27</a:t>
            </a:fld>
            <a:endParaRPr lang="en-US"/>
          </a:p>
        </p:txBody>
      </p:sp>
    </p:spTree>
    <p:extLst>
      <p:ext uri="{BB962C8B-B14F-4D97-AF65-F5344CB8AC3E}">
        <p14:creationId xmlns:p14="http://schemas.microsoft.com/office/powerpoint/2010/main" val="39208160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step of ‘working the room’ is to not work the room. The events are just opportunities to collect business and providing information to as many people as possible. </a:t>
            </a:r>
          </a:p>
          <a:p>
            <a:pPr>
              <a:buNone/>
            </a:pPr>
            <a:r>
              <a:rPr lang="en-GB" dirty="0"/>
              <a:t>Focus instead on </a:t>
            </a:r>
            <a:r>
              <a:rPr lang="en-GB" b="1" dirty="0"/>
              <a:t>genuine, quality conversations</a:t>
            </a:r>
            <a:r>
              <a:rPr lang="en-GB" dirty="0"/>
              <a:t>.</a:t>
            </a:r>
          </a:p>
          <a:p>
            <a:pPr>
              <a:buNone/>
            </a:pPr>
            <a:r>
              <a:rPr lang="en-GB" dirty="0"/>
              <a:t>Introduce the </a:t>
            </a:r>
            <a:r>
              <a:rPr lang="en-GB" b="1" dirty="0"/>
              <a:t>five key steps</a:t>
            </a:r>
            <a:r>
              <a:rPr lang="en-GB" dirty="0"/>
              <a:t> (Plan, Meet, Connect, Enlist, Follow-up).</a:t>
            </a:r>
          </a:p>
          <a:p>
            <a:pPr>
              <a:buNone/>
            </a:pPr>
            <a:r>
              <a:rPr lang="en-GB" dirty="0"/>
              <a:t>The next few slides will break these down one by one.</a:t>
            </a:r>
          </a:p>
          <a:p>
            <a:pPr>
              <a:buNone/>
            </a:pPr>
            <a:r>
              <a:rPr lang="en-GB" b="1" dirty="0"/>
              <a:t>Prompt: </a:t>
            </a:r>
            <a:r>
              <a:rPr lang="en-GB" i="1" dirty="0"/>
              <a:t>Why do you think “not working the room” is good advice?</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28</a:t>
            </a:fld>
            <a:endParaRPr lang="en-US"/>
          </a:p>
        </p:txBody>
      </p:sp>
    </p:spTree>
    <p:extLst>
      <p:ext uri="{BB962C8B-B14F-4D97-AF65-F5344CB8AC3E}">
        <p14:creationId xmlns:p14="http://schemas.microsoft.com/office/powerpoint/2010/main" val="30419533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Set a clear purpose</a:t>
            </a:r>
            <a:r>
              <a:rPr lang="en-GB" dirty="0"/>
              <a:t>: know why you are attending (e.g., to meet people in your field, learn about opportunities, gain advice).</a:t>
            </a:r>
          </a:p>
          <a:p>
            <a:pPr>
              <a:buNone/>
            </a:pPr>
            <a:r>
              <a:rPr lang="en-GB" b="1" dirty="0"/>
              <a:t>Focus</a:t>
            </a:r>
            <a:r>
              <a:rPr lang="en-GB" dirty="0"/>
              <a:t>: planning prevents feeling overwhelmed and helps you make more meaningful connections.</a:t>
            </a:r>
          </a:p>
          <a:p>
            <a:pPr>
              <a:buNone/>
            </a:pPr>
            <a:r>
              <a:rPr lang="en-GB" dirty="0"/>
              <a:t>Encourage students to think about the difference between going to an event </a:t>
            </a:r>
            <a:r>
              <a:rPr lang="en-GB" b="1" dirty="0"/>
              <a:t>with a goal</a:t>
            </a:r>
            <a:r>
              <a:rPr lang="en-GB" dirty="0"/>
              <a:t> versus just “showing up.”</a:t>
            </a:r>
          </a:p>
          <a:p>
            <a:pPr>
              <a:buNone/>
            </a:pPr>
            <a:r>
              <a:rPr lang="en-GB" b="1" dirty="0"/>
              <a:t>Prompt: </a:t>
            </a:r>
            <a:r>
              <a:rPr lang="en-GB" i="1" dirty="0"/>
              <a:t>What might be a realistic goal for attending a networking event as a student?</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29</a:t>
            </a:fld>
            <a:endParaRPr lang="en-US"/>
          </a:p>
        </p:txBody>
      </p:sp>
    </p:spTree>
    <p:extLst>
      <p:ext uri="{BB962C8B-B14F-4D97-AF65-F5344CB8AC3E}">
        <p14:creationId xmlns:p14="http://schemas.microsoft.com/office/powerpoint/2010/main" val="33132035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Planning builds </a:t>
            </a:r>
            <a:r>
              <a:rPr lang="en-GB" b="1" dirty="0"/>
              <a:t>confidence and credibility</a:t>
            </a:r>
            <a:r>
              <a:rPr lang="en-GB" dirty="0"/>
              <a:t> at events.</a:t>
            </a:r>
          </a:p>
          <a:p>
            <a:pPr>
              <a:buNone/>
            </a:pPr>
            <a:r>
              <a:rPr lang="en-GB" b="1" dirty="0"/>
              <a:t>Resources</a:t>
            </a:r>
            <a:r>
              <a:rPr lang="en-GB" dirty="0"/>
              <a:t>: bring business cards (or ensure LinkedIn is updated) and dress appropriately for the setting.</a:t>
            </a:r>
          </a:p>
          <a:p>
            <a:pPr>
              <a:buNone/>
            </a:pPr>
            <a:r>
              <a:rPr lang="en-GB" b="1" dirty="0"/>
              <a:t>Information</a:t>
            </a:r>
            <a:r>
              <a:rPr lang="en-GB" dirty="0"/>
              <a:t>: do some background research so you can ask meaningful questions.</a:t>
            </a:r>
          </a:p>
          <a:p>
            <a:pPr>
              <a:buNone/>
            </a:pPr>
            <a:r>
              <a:rPr lang="en-GB" b="1" dirty="0"/>
              <a:t>What to say</a:t>
            </a:r>
            <a:r>
              <a:rPr lang="en-GB" dirty="0"/>
              <a:t>:</a:t>
            </a:r>
            <a:br>
              <a:rPr lang="en-GB" dirty="0"/>
            </a:br>
            <a:r>
              <a:rPr lang="en-GB" dirty="0"/>
              <a:t>• Avoid over-rehearsing — conversations should feel natural.</a:t>
            </a:r>
            <a:br>
              <a:rPr lang="en-GB" dirty="0"/>
            </a:br>
            <a:r>
              <a:rPr lang="en-GB" dirty="0"/>
              <a:t>• Be authentic and approachable.</a:t>
            </a:r>
            <a:br>
              <a:rPr lang="en-GB" dirty="0"/>
            </a:br>
            <a:r>
              <a:rPr lang="en-GB" dirty="0"/>
              <a:t>• Aim for clear, consistent communication.</a:t>
            </a:r>
          </a:p>
          <a:p>
            <a:pPr>
              <a:buNone/>
            </a:pPr>
            <a:r>
              <a:rPr lang="en-GB" dirty="0"/>
              <a:t>Prompt: </a:t>
            </a:r>
            <a:r>
              <a:rPr lang="en-GB" i="1" dirty="0"/>
              <a:t>What small thing could you prepare before an event that would make you feel more confident?</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30</a:t>
            </a:fld>
            <a:endParaRPr lang="en-US"/>
          </a:p>
        </p:txBody>
      </p:sp>
    </p:spTree>
    <p:extLst>
      <p:ext uri="{BB962C8B-B14F-4D97-AF65-F5344CB8AC3E}">
        <p14:creationId xmlns:p14="http://schemas.microsoft.com/office/powerpoint/2010/main" val="8214991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The aim when meeting others is to </a:t>
            </a:r>
            <a:r>
              <a:rPr lang="en-GB" b="1" dirty="0"/>
              <a:t>leave a positive, lasting impression</a:t>
            </a:r>
            <a:r>
              <a:rPr lang="en-GB" dirty="0"/>
              <a:t>.</a:t>
            </a:r>
          </a:p>
          <a:p>
            <a:pPr>
              <a:buNone/>
            </a:pPr>
            <a:r>
              <a:rPr lang="en-GB" dirty="0"/>
              <a:t>Focus on:</a:t>
            </a:r>
            <a:br>
              <a:rPr lang="en-GB" dirty="0"/>
            </a:br>
            <a:r>
              <a:rPr lang="en-GB" dirty="0"/>
              <a:t>• </a:t>
            </a:r>
            <a:r>
              <a:rPr lang="en-GB" b="1" dirty="0"/>
              <a:t>Authenticity</a:t>
            </a:r>
            <a:r>
              <a:rPr lang="en-GB" dirty="0"/>
              <a:t> - be yourself, people value honesty.</a:t>
            </a:r>
            <a:br>
              <a:rPr lang="en-GB" dirty="0"/>
            </a:br>
            <a:r>
              <a:rPr lang="en-GB" dirty="0"/>
              <a:t>• </a:t>
            </a:r>
            <a:r>
              <a:rPr lang="en-GB" b="1" dirty="0"/>
              <a:t>Difference</a:t>
            </a:r>
            <a:r>
              <a:rPr lang="en-GB" dirty="0"/>
              <a:t> - stand out by sharing something unique about you.</a:t>
            </a:r>
            <a:br>
              <a:rPr lang="en-GB" dirty="0"/>
            </a:br>
            <a:r>
              <a:rPr lang="en-GB" dirty="0"/>
              <a:t>• </a:t>
            </a:r>
            <a:r>
              <a:rPr lang="en-GB" b="1" dirty="0"/>
              <a:t>Helpfulness</a:t>
            </a:r>
            <a:r>
              <a:rPr lang="en-GB" dirty="0"/>
              <a:t> - offer support, ideas, or useful connections.</a:t>
            </a:r>
            <a:br>
              <a:rPr lang="en-GB" dirty="0"/>
            </a:br>
            <a:r>
              <a:rPr lang="en-GB" dirty="0"/>
              <a:t>• </a:t>
            </a:r>
            <a:r>
              <a:rPr lang="en-GB" b="1" dirty="0"/>
              <a:t>Accentuating strengths</a:t>
            </a:r>
            <a:r>
              <a:rPr lang="en-GB" dirty="0"/>
              <a:t> - highlight what makes you memorable (skills, passions, experiences).</a:t>
            </a:r>
          </a:p>
          <a:p>
            <a:pPr>
              <a:buNone/>
            </a:pPr>
            <a:r>
              <a:rPr lang="en-GB" b="1" dirty="0"/>
              <a:t>Encourage students to think: </a:t>
            </a:r>
            <a:r>
              <a:rPr lang="en-GB" i="1" dirty="0"/>
              <a:t>What will people say about me when I leave the room?</a:t>
            </a:r>
            <a:endParaRPr lang="en-GB"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31</a:t>
            </a:fld>
            <a:endParaRPr lang="en-US"/>
          </a:p>
        </p:txBody>
      </p:sp>
    </p:spTree>
    <p:extLst>
      <p:ext uri="{BB962C8B-B14F-4D97-AF65-F5344CB8AC3E}">
        <p14:creationId xmlns:p14="http://schemas.microsoft.com/office/powerpoint/2010/main" val="5756565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Connection is about giving </a:t>
            </a:r>
            <a:r>
              <a:rPr lang="en-GB" b="1" dirty="0"/>
              <a:t>time and attention</a:t>
            </a:r>
            <a:r>
              <a:rPr lang="en-GB" dirty="0"/>
              <a:t> - showing genuine interest is more valuable than talking about yourself.</a:t>
            </a:r>
          </a:p>
          <a:p>
            <a:pPr>
              <a:buNone/>
            </a:pPr>
            <a:r>
              <a:rPr lang="en-GB" dirty="0"/>
              <a:t>Keep conversations </a:t>
            </a:r>
            <a:r>
              <a:rPr lang="en-GB" b="1" dirty="0"/>
              <a:t>organic and open</a:t>
            </a:r>
            <a:r>
              <a:rPr lang="en-GB" dirty="0"/>
              <a:t>; avoid being guarded or overly rehearsed.</a:t>
            </a:r>
          </a:p>
          <a:p>
            <a:pPr>
              <a:buNone/>
            </a:pPr>
            <a:r>
              <a:rPr lang="en-GB" dirty="0"/>
              <a:t>Look for common ground to build rapport.</a:t>
            </a:r>
          </a:p>
          <a:p>
            <a:pPr>
              <a:buNone/>
            </a:pPr>
            <a:r>
              <a:rPr lang="en-GB" dirty="0"/>
              <a:t>Always </a:t>
            </a:r>
            <a:r>
              <a:rPr lang="en-GB" b="1" dirty="0"/>
              <a:t>exchange details</a:t>
            </a:r>
            <a:r>
              <a:rPr lang="en-GB" dirty="0"/>
              <a:t> (business cards, LinkedIn, email) to keep the relationship going.</a:t>
            </a:r>
          </a:p>
          <a:p>
            <a:pPr>
              <a:buNone/>
            </a:pPr>
            <a:r>
              <a:rPr lang="en-GB" b="1" dirty="0"/>
              <a:t>Prompt: </a:t>
            </a:r>
            <a:r>
              <a:rPr lang="en-GB" i="1" dirty="0"/>
              <a:t>What small action can make someone feel you are genuinely interested in them?</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32</a:t>
            </a:fld>
            <a:endParaRPr lang="en-US"/>
          </a:p>
        </p:txBody>
      </p:sp>
    </p:spTree>
    <p:extLst>
      <p:ext uri="{BB962C8B-B14F-4D97-AF65-F5344CB8AC3E}">
        <p14:creationId xmlns:p14="http://schemas.microsoft.com/office/powerpoint/2010/main" val="33747157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This step is called </a:t>
            </a:r>
            <a:r>
              <a:rPr lang="en-GB" b="1" dirty="0"/>
              <a:t>Enlist</a:t>
            </a:r>
            <a:r>
              <a:rPr lang="en-GB" dirty="0"/>
              <a:t> because it is your first chance to share information that allows others to </a:t>
            </a:r>
            <a:r>
              <a:rPr lang="en-GB" b="1" dirty="0"/>
              <a:t>help or support you</a:t>
            </a:r>
            <a:r>
              <a:rPr lang="en-GB" dirty="0"/>
              <a:t>.</a:t>
            </a:r>
          </a:p>
          <a:p>
            <a:pPr>
              <a:buNone/>
            </a:pPr>
            <a:r>
              <a:rPr lang="en-GB" dirty="0"/>
              <a:t>Think of it as your </a:t>
            </a:r>
            <a:r>
              <a:rPr lang="en-GB" b="1" dirty="0"/>
              <a:t>“message in a bottle”</a:t>
            </a:r>
            <a:r>
              <a:rPr lang="en-GB" dirty="0"/>
              <a:t> - a short, clear summary of what you do and what you are looking for.</a:t>
            </a:r>
          </a:p>
          <a:p>
            <a:pPr>
              <a:buNone/>
            </a:pPr>
            <a:r>
              <a:rPr lang="en-GB" dirty="0"/>
              <a:t>Keep it </a:t>
            </a:r>
            <a:r>
              <a:rPr lang="en-GB" b="1" dirty="0"/>
              <a:t>concise</a:t>
            </a:r>
            <a:r>
              <a:rPr lang="en-GB" dirty="0"/>
              <a:t> (15-90 seconds), </a:t>
            </a:r>
            <a:r>
              <a:rPr lang="en-GB" b="1" dirty="0"/>
              <a:t>specific</a:t>
            </a:r>
            <a:r>
              <a:rPr lang="en-GB" dirty="0"/>
              <a:t>, and </a:t>
            </a:r>
            <a:r>
              <a:rPr lang="en-GB" b="1" dirty="0"/>
              <a:t>memorable</a:t>
            </a:r>
            <a:r>
              <a:rPr lang="en-GB" dirty="0"/>
              <a:t>.</a:t>
            </a:r>
          </a:p>
          <a:p>
            <a:pPr>
              <a:buNone/>
            </a:pPr>
            <a:r>
              <a:rPr lang="en-GB" dirty="0"/>
              <a:t>The goal is to make it easy for the other person to </a:t>
            </a:r>
            <a:r>
              <a:rPr lang="en-GB" b="1" dirty="0"/>
              <a:t>refer you or connect you</a:t>
            </a:r>
            <a:r>
              <a:rPr lang="en-GB" dirty="0"/>
              <a:t> with others.</a:t>
            </a:r>
          </a:p>
          <a:p>
            <a:pPr>
              <a:buNone/>
            </a:pPr>
            <a:r>
              <a:rPr lang="en-GB" b="1" dirty="0"/>
              <a:t>Prompt: </a:t>
            </a:r>
            <a:r>
              <a:rPr lang="en-GB" i="1" dirty="0"/>
              <a:t>If someone asked you today “What do you do?”, how would you answer in one sentence?</a:t>
            </a:r>
            <a:endParaRPr lang="en-GB" dirty="0"/>
          </a:p>
          <a:p>
            <a:endParaRPr lang="en-GB" b="1" dirty="0"/>
          </a:p>
        </p:txBody>
      </p:sp>
      <p:sp>
        <p:nvSpPr>
          <p:cNvPr id="4" name="Slide Number Placeholder 3"/>
          <p:cNvSpPr>
            <a:spLocks noGrp="1"/>
          </p:cNvSpPr>
          <p:nvPr>
            <p:ph type="sldNum" sz="quarter" idx="5"/>
          </p:nvPr>
        </p:nvSpPr>
        <p:spPr/>
        <p:txBody>
          <a:bodyPr/>
          <a:lstStyle/>
          <a:p>
            <a:fld id="{3FD178A0-0D6B-8742-875D-25C268592E31}" type="slidenum">
              <a:rPr lang="en-US" smtClean="0"/>
              <a:t>33</a:t>
            </a:fld>
            <a:endParaRPr lang="en-US"/>
          </a:p>
        </p:txBody>
      </p:sp>
    </p:spTree>
    <p:extLst>
      <p:ext uri="{BB962C8B-B14F-4D97-AF65-F5344CB8AC3E}">
        <p14:creationId xmlns:p14="http://schemas.microsoft.com/office/powerpoint/2010/main" val="5913820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Follow-up is the most important step</a:t>
            </a:r>
            <a:r>
              <a:rPr lang="en-GB" dirty="0"/>
              <a:t> - without it, connections are easily lost.</a:t>
            </a:r>
          </a:p>
          <a:p>
            <a:pPr>
              <a:buNone/>
            </a:pPr>
            <a:r>
              <a:rPr lang="en-GB" b="1" dirty="0"/>
              <a:t>Same day</a:t>
            </a:r>
            <a:r>
              <a:rPr lang="en-GB" dirty="0"/>
              <a:t>: use social media or quick digital contact (e.g., LinkedIn invite, tagging a picture).</a:t>
            </a:r>
          </a:p>
          <a:p>
            <a:pPr>
              <a:buNone/>
            </a:pPr>
            <a:r>
              <a:rPr lang="en-GB" b="1" dirty="0"/>
              <a:t>Next day</a:t>
            </a:r>
            <a:r>
              <a:rPr lang="en-GB" dirty="0"/>
              <a:t>: send a short message to thank them, or share promised information.</a:t>
            </a:r>
          </a:p>
          <a:p>
            <a:pPr>
              <a:buNone/>
            </a:pPr>
            <a:r>
              <a:rPr lang="en-GB" b="1" dirty="0"/>
              <a:t>Soon after</a:t>
            </a:r>
            <a:r>
              <a:rPr lang="en-GB" dirty="0"/>
              <a:t>: arrange a meeting or call to build the relationship further.</a:t>
            </a:r>
          </a:p>
          <a:p>
            <a:pPr>
              <a:buNone/>
            </a:pPr>
            <a:r>
              <a:rPr lang="en-GB" dirty="0"/>
              <a:t>Stress that follow-up shows </a:t>
            </a:r>
            <a:r>
              <a:rPr lang="en-GB" b="1" dirty="0"/>
              <a:t>professionalism, reliability, and genuine interest</a:t>
            </a:r>
            <a:r>
              <a:rPr lang="en-GB" dirty="0"/>
              <a:t>.</a:t>
            </a:r>
          </a:p>
          <a:p>
            <a:pPr>
              <a:buNone/>
            </a:pPr>
            <a:r>
              <a:rPr lang="en-GB" b="1" dirty="0"/>
              <a:t>Prompt: </a:t>
            </a:r>
            <a:r>
              <a:rPr lang="en-GB" i="1" dirty="0"/>
              <a:t>How would you feel if someone you met followed up with you quickly? What impression would that give?</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34</a:t>
            </a:fld>
            <a:endParaRPr lang="en-US"/>
          </a:p>
        </p:txBody>
      </p:sp>
    </p:spTree>
    <p:extLst>
      <p:ext uri="{BB962C8B-B14F-4D97-AF65-F5344CB8AC3E}">
        <p14:creationId xmlns:p14="http://schemas.microsoft.com/office/powerpoint/2010/main" val="6715992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Reinforce that networking is a </a:t>
            </a:r>
            <a:r>
              <a:rPr lang="en-GB" b="1" dirty="0"/>
              <a:t>step-by-step process</a:t>
            </a:r>
            <a:r>
              <a:rPr lang="en-GB" dirty="0"/>
              <a:t>, not a one-off event.</a:t>
            </a:r>
          </a:p>
          <a:p>
            <a:r>
              <a:rPr lang="en-GB" dirty="0"/>
              <a:t>Each stage builds towards creating </a:t>
            </a:r>
            <a:r>
              <a:rPr lang="en-GB" b="1" dirty="0"/>
              <a:t>trust and long-term opportunities</a:t>
            </a:r>
            <a:r>
              <a:rPr lang="en-GB" dirty="0"/>
              <a:t>.</a:t>
            </a:r>
          </a:p>
          <a:p>
            <a:r>
              <a:rPr lang="en-GB" dirty="0"/>
              <a:t>Stress that </a:t>
            </a:r>
            <a:r>
              <a:rPr lang="en-GB" b="1" dirty="0"/>
              <a:t>quality matters more than numbers</a:t>
            </a:r>
            <a:r>
              <a:rPr lang="en-GB" dirty="0"/>
              <a:t> - one good connection is worth more than 20 business cards.</a:t>
            </a:r>
          </a:p>
          <a:p>
            <a:r>
              <a:rPr lang="en-GB" b="1" dirty="0"/>
              <a:t>Encourage students to reflect: </a:t>
            </a:r>
            <a:r>
              <a:rPr lang="en-GB" i="1" dirty="0"/>
              <a:t>Which of the 5 steps do you already do well, and which could you improve?</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35</a:t>
            </a:fld>
            <a:endParaRPr lang="en-US"/>
          </a:p>
        </p:txBody>
      </p:sp>
    </p:spTree>
    <p:extLst>
      <p:ext uri="{BB962C8B-B14F-4D97-AF65-F5344CB8AC3E}">
        <p14:creationId xmlns:p14="http://schemas.microsoft.com/office/powerpoint/2010/main" val="26622196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both </a:t>
            </a:r>
            <a:r>
              <a:rPr lang="en-GB" b="1" dirty="0"/>
              <a:t>introverts and extroverts</a:t>
            </a:r>
            <a:r>
              <a:rPr lang="en-GB" dirty="0"/>
              <a:t> bring value to networking, but they approach it differently.</a:t>
            </a:r>
          </a:p>
          <a:p>
            <a:r>
              <a:rPr lang="en-GB" b="1" dirty="0"/>
              <a:t>Introverts</a:t>
            </a:r>
            <a:r>
              <a:rPr lang="en-GB" dirty="0"/>
              <a:t> – tend to prefer small groups or one-to-one conversations, often listen more, and may need time to reflect before engaging.</a:t>
            </a:r>
          </a:p>
          <a:p>
            <a:r>
              <a:rPr lang="en-GB" b="1" dirty="0"/>
              <a:t>Extroverts</a:t>
            </a:r>
            <a:r>
              <a:rPr lang="en-GB" dirty="0"/>
              <a:t> – gain energy from larger groups, are often comfortable starting conversations, and may thrive in busy networking events.</a:t>
            </a:r>
          </a:p>
          <a:p>
            <a:r>
              <a:rPr lang="en-GB" dirty="0"/>
              <a:t>Emphasise that </a:t>
            </a:r>
            <a:r>
              <a:rPr lang="en-GB" b="1" dirty="0"/>
              <a:t>neither is better or worse</a:t>
            </a:r>
            <a:r>
              <a:rPr lang="en-GB" dirty="0"/>
              <a:t> - success comes from knowing your strengths and adapting your style.</a:t>
            </a:r>
          </a:p>
          <a:p>
            <a:r>
              <a:rPr lang="en-GB" b="1" dirty="0"/>
              <a:t>Prompt: </a:t>
            </a:r>
            <a:r>
              <a:rPr lang="en-GB" i="1" dirty="0"/>
              <a:t>Ask students: Do you identify more as an introvert or extrovert when networking? How does this shape your approach?</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37</a:t>
            </a:fld>
            <a:endParaRPr lang="en-US"/>
          </a:p>
        </p:txBody>
      </p:sp>
    </p:spTree>
    <p:extLst>
      <p:ext uri="{BB962C8B-B14F-4D97-AF65-F5344CB8AC3E}">
        <p14:creationId xmlns:p14="http://schemas.microsoft.com/office/powerpoint/2010/main" val="2351004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Introverts are often </a:t>
            </a:r>
            <a:r>
              <a:rPr lang="en-GB" b="1" dirty="0"/>
              <a:t>reflective and thoughtful</a:t>
            </a:r>
            <a:r>
              <a:rPr lang="en-GB" dirty="0"/>
              <a:t>, bringing depth to conversations.</a:t>
            </a:r>
          </a:p>
          <a:p>
            <a:pPr marL="171450" indent="-171450">
              <a:buFont typeface="Arial" panose="020B0604020202020204" pitchFamily="34" charset="0"/>
              <a:buChar char="•"/>
            </a:pPr>
            <a:r>
              <a:rPr lang="en-GB" dirty="0"/>
              <a:t>They may prefer </a:t>
            </a:r>
            <a:r>
              <a:rPr lang="en-GB" b="1" dirty="0"/>
              <a:t>one-to-one interactions</a:t>
            </a:r>
            <a:r>
              <a:rPr lang="en-GB" dirty="0"/>
              <a:t> and can struggle with large group settings, where energy is quickly drained.</a:t>
            </a:r>
          </a:p>
          <a:p>
            <a:pPr marL="171450" indent="-171450">
              <a:buFont typeface="Arial" panose="020B0604020202020204" pitchFamily="34" charset="0"/>
              <a:buChar char="•"/>
            </a:pPr>
            <a:r>
              <a:rPr lang="en-GB" dirty="0"/>
              <a:t>Emphasise that introverts can be </a:t>
            </a:r>
            <a:r>
              <a:rPr lang="en-GB" b="1" dirty="0"/>
              <a:t>excellent listeners</a:t>
            </a:r>
            <a:r>
              <a:rPr lang="en-GB" dirty="0"/>
              <a:t>, which is a valuable skill in networking and building trust.</a:t>
            </a:r>
          </a:p>
          <a:p>
            <a:pPr marL="171450" indent="-171450">
              <a:buFont typeface="Arial" panose="020B0604020202020204" pitchFamily="34" charset="0"/>
              <a:buChar char="•"/>
            </a:pPr>
            <a:r>
              <a:rPr lang="en-GB" dirty="0"/>
              <a:t>Point out that introverts often have </a:t>
            </a:r>
            <a:r>
              <a:rPr lang="en-GB" b="1" dirty="0"/>
              <a:t>fewer but stronger friendships</a:t>
            </a:r>
            <a:r>
              <a:rPr lang="en-GB" dirty="0"/>
              <a:t>, showing quality over quantity in relationships.</a:t>
            </a:r>
          </a:p>
          <a:p>
            <a:r>
              <a:rPr lang="en-GB" dirty="0"/>
              <a:t>Encourage students to see introversion not as a weakness, but as a </a:t>
            </a:r>
            <a:r>
              <a:rPr lang="en-GB" b="1" dirty="0"/>
              <a:t>different style of engaging with others</a:t>
            </a:r>
            <a:r>
              <a:rPr lang="en-GB" dirty="0"/>
              <a:t> that can be just as effective.</a:t>
            </a:r>
          </a:p>
          <a:p>
            <a:r>
              <a:rPr lang="en-GB" b="1" dirty="0"/>
              <a:t>Prompt: </a:t>
            </a:r>
            <a:r>
              <a:rPr lang="en-GB" b="1" i="1" dirty="0"/>
              <a:t>Ask students </a:t>
            </a:r>
            <a:r>
              <a:rPr lang="en-GB" i="1" dirty="0"/>
              <a:t>- which of these traits do you recognise in yourself, and how might it affect the way you network?</a:t>
            </a:r>
            <a:endParaRPr lang="en-GB" dirty="0"/>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38</a:t>
            </a:fld>
            <a:endParaRPr lang="en-US"/>
          </a:p>
        </p:txBody>
      </p:sp>
    </p:spTree>
    <p:extLst>
      <p:ext uri="{BB962C8B-B14F-4D97-AF65-F5344CB8AC3E}">
        <p14:creationId xmlns:p14="http://schemas.microsoft.com/office/powerpoint/2010/main" val="34533826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u="none" strike="noStrike" dirty="0">
                <a:solidFill>
                  <a:srgbClr val="212121"/>
                </a:solidFill>
                <a:effectLst/>
                <a:latin typeface="FS Albert Extra Bold"/>
              </a:rPr>
              <a:t>Ambivert</a:t>
            </a:r>
            <a:r>
              <a:rPr lang="en-GB" b="0" i="0" u="none" strike="noStrike" dirty="0">
                <a:solidFill>
                  <a:srgbClr val="212121"/>
                </a:solidFill>
                <a:effectLst/>
                <a:latin typeface="FS Albert Extra Bold"/>
              </a:rPr>
              <a:t>: are individuals who share characteristics of both. </a:t>
            </a:r>
          </a:p>
          <a:p>
            <a:r>
              <a:rPr lang="en-GB" dirty="0"/>
              <a:t>Extroverts thrive on </a:t>
            </a:r>
            <a:r>
              <a:rPr lang="en-GB" b="1" dirty="0"/>
              <a:t>social interaction</a:t>
            </a:r>
            <a:r>
              <a:rPr lang="en-GB" dirty="0"/>
              <a:t> and often feel energised when working with others.</a:t>
            </a:r>
          </a:p>
          <a:p>
            <a:pPr marL="171450" indent="-171450">
              <a:buFont typeface="Arial" panose="020B0604020202020204" pitchFamily="34" charset="0"/>
              <a:buChar char="•"/>
            </a:pPr>
            <a:r>
              <a:rPr lang="en-GB" dirty="0"/>
              <a:t>They are usually comfortable being the </a:t>
            </a:r>
            <a:r>
              <a:rPr lang="en-GB" b="1" dirty="0"/>
              <a:t>centre of attention</a:t>
            </a:r>
            <a:r>
              <a:rPr lang="en-GB" dirty="0"/>
              <a:t> and enjoy large group activities.</a:t>
            </a:r>
          </a:p>
          <a:p>
            <a:pPr marL="171450" indent="-171450">
              <a:buFont typeface="Arial" panose="020B0604020202020204" pitchFamily="34" charset="0"/>
              <a:buChar char="•"/>
            </a:pPr>
            <a:r>
              <a:rPr lang="en-GB" dirty="0"/>
              <a:t>Extroverts often prefer to </a:t>
            </a:r>
            <a:r>
              <a:rPr lang="en-GB" b="1" dirty="0"/>
              <a:t>talk through their ideas</a:t>
            </a:r>
            <a:r>
              <a:rPr lang="en-GB" dirty="0"/>
              <a:t> and express their thoughts openly.</a:t>
            </a:r>
          </a:p>
          <a:p>
            <a:pPr marL="171450" indent="-171450">
              <a:buFont typeface="Arial" panose="020B0604020202020204" pitchFamily="34" charset="0"/>
              <a:buChar char="•"/>
            </a:pPr>
            <a:r>
              <a:rPr lang="en-GB" dirty="0"/>
              <a:t>They are good at building </a:t>
            </a:r>
            <a:r>
              <a:rPr lang="en-GB" b="1" dirty="0"/>
              <a:t>broad networks</a:t>
            </a:r>
            <a:r>
              <a:rPr lang="en-GB" dirty="0"/>
              <a:t> due to their outgoing nature and willingness to engage.</a:t>
            </a:r>
          </a:p>
          <a:p>
            <a:pPr marL="171450" indent="-171450">
              <a:buFont typeface="Arial" panose="020B0604020202020204" pitchFamily="34" charset="0"/>
              <a:buChar char="•"/>
            </a:pPr>
            <a:r>
              <a:rPr lang="en-GB" dirty="0"/>
              <a:t>A challenge for extroverts can be the tendency to </a:t>
            </a:r>
            <a:r>
              <a:rPr lang="en-GB" b="1" dirty="0"/>
              <a:t>act before reflecting</a:t>
            </a:r>
            <a:r>
              <a:rPr lang="en-GB" dirty="0"/>
              <a:t>, so balance is important.</a:t>
            </a:r>
          </a:p>
          <a:p>
            <a:r>
              <a:rPr lang="en-GB" b="1" dirty="0"/>
              <a:t>Prompt: </a:t>
            </a:r>
            <a:r>
              <a:rPr lang="en-GB" b="1" i="1" dirty="0"/>
              <a:t>Ask students - </a:t>
            </a:r>
            <a:r>
              <a:rPr lang="en-GB" i="1" dirty="0"/>
              <a:t>how can extroverts use their strengths effectively without overwhelming quieter voices in a group?</a:t>
            </a:r>
            <a:endParaRPr lang="en-GB" dirty="0"/>
          </a:p>
          <a:p>
            <a:endParaRPr lang="en-US" dirty="0"/>
          </a:p>
        </p:txBody>
      </p:sp>
      <p:sp>
        <p:nvSpPr>
          <p:cNvPr id="4" name="Slide Number Placeholder 3"/>
          <p:cNvSpPr>
            <a:spLocks noGrp="1"/>
          </p:cNvSpPr>
          <p:nvPr>
            <p:ph type="sldNum" sz="quarter" idx="5"/>
          </p:nvPr>
        </p:nvSpPr>
        <p:spPr/>
        <p:txBody>
          <a:bodyPr/>
          <a:lstStyle/>
          <a:p>
            <a:fld id="{986546EB-7FBA-6E40-BCFB-8E47179DBBC9}" type="slidenum">
              <a:rPr lang="en-US" smtClean="0"/>
              <a:t>39</a:t>
            </a:fld>
            <a:endParaRPr lang="en-US"/>
          </a:p>
        </p:txBody>
      </p:sp>
    </p:spTree>
    <p:extLst>
      <p:ext uri="{BB962C8B-B14F-4D97-AF65-F5344CB8AC3E}">
        <p14:creationId xmlns:p14="http://schemas.microsoft.com/office/powerpoint/2010/main" val="14015970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may be required to log in to their university library account to watch videos (12-15mins approx.)</a:t>
            </a:r>
          </a:p>
          <a:p>
            <a:r>
              <a:rPr lang="en-US" dirty="0"/>
              <a:t>Students are required to take notes for each video as questions will be asked as a method of formative assessment. </a:t>
            </a:r>
          </a:p>
          <a:p>
            <a:endParaRPr lang="en-US" dirty="0"/>
          </a:p>
          <a:p>
            <a:endParaRPr lang="en-US" dirty="0"/>
          </a:p>
        </p:txBody>
      </p:sp>
      <p:sp>
        <p:nvSpPr>
          <p:cNvPr id="4" name="Slide Number Placeholder 3"/>
          <p:cNvSpPr>
            <a:spLocks noGrp="1"/>
          </p:cNvSpPr>
          <p:nvPr>
            <p:ph type="sldNum" sz="quarter" idx="5"/>
          </p:nvPr>
        </p:nvSpPr>
        <p:spPr/>
        <p:txBody>
          <a:bodyPr/>
          <a:lstStyle/>
          <a:p>
            <a:fld id="{3FD178A0-0D6B-8742-875D-25C268592E31}" type="slidenum">
              <a:rPr lang="en-US" smtClean="0"/>
              <a:t>41</a:t>
            </a:fld>
            <a:endParaRPr lang="en-US"/>
          </a:p>
        </p:txBody>
      </p:sp>
    </p:spTree>
    <p:extLst>
      <p:ext uri="{BB962C8B-B14F-4D97-AF65-F5344CB8AC3E}">
        <p14:creationId xmlns:p14="http://schemas.microsoft.com/office/powerpoint/2010/main" val="19429550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Emphasise that networks are everywhere: personal, social, digital, and professional.</a:t>
            </a:r>
          </a:p>
          <a:p>
            <a:pPr>
              <a:buFont typeface="Arial" panose="020B0604020202020204" pitchFamily="34" charset="0"/>
              <a:buChar char="•"/>
            </a:pPr>
            <a:r>
              <a:rPr lang="en-GB" dirty="0"/>
              <a:t>Use the diagram to explain strong ties (close family/friends) versus weak or potential ties (acquaintances, colleagues).</a:t>
            </a:r>
          </a:p>
          <a:p>
            <a:pPr>
              <a:buFont typeface="Arial" panose="020B0604020202020204" pitchFamily="34" charset="0"/>
              <a:buChar char="•"/>
            </a:pPr>
            <a:r>
              <a:rPr lang="en-GB" dirty="0"/>
              <a:t>Highlight that weak ties are often just as important for new opportunities.</a:t>
            </a:r>
          </a:p>
          <a:p>
            <a:pPr>
              <a:buFont typeface="Arial" panose="020B0604020202020204" pitchFamily="34" charset="0"/>
              <a:buChar char="•"/>
            </a:pPr>
            <a:r>
              <a:rPr lang="en-GB" dirty="0"/>
              <a:t>Encourage students to reflect on their own networks: who are their strong ties, and who could become valuable new contacts?</a:t>
            </a:r>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42</a:t>
            </a:fld>
            <a:endParaRPr lang="en-US"/>
          </a:p>
        </p:txBody>
      </p:sp>
    </p:spTree>
    <p:extLst>
      <p:ext uri="{BB962C8B-B14F-4D97-AF65-F5344CB8AC3E}">
        <p14:creationId xmlns:p14="http://schemas.microsoft.com/office/powerpoint/2010/main" val="25029521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Clarify that this task forms part of their assessment, so it is important to complete carefully.</a:t>
            </a:r>
          </a:p>
          <a:p>
            <a:pPr marL="171450" indent="-171450">
              <a:buFont typeface="Arial" panose="020B0604020202020204" pitchFamily="34" charset="0"/>
              <a:buChar char="•"/>
            </a:pPr>
            <a:r>
              <a:rPr lang="en-GB" dirty="0"/>
              <a:t>Stress that the aim is not just to draw names, but to visualise how connections are linked and how strong or weak those ties are.</a:t>
            </a:r>
          </a:p>
          <a:p>
            <a:pPr marL="171450" indent="-171450">
              <a:buFont typeface="Arial" panose="020B0604020202020204" pitchFamily="34" charset="0"/>
              <a:buChar char="•"/>
            </a:pPr>
            <a:r>
              <a:rPr lang="en-GB" dirty="0"/>
              <a:t>Explain that reflecting on their network can highlight gaps, opportunities, and support systems they might not have considered.</a:t>
            </a:r>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43</a:t>
            </a:fld>
            <a:endParaRPr lang="en-US"/>
          </a:p>
        </p:txBody>
      </p:sp>
    </p:spTree>
    <p:extLst>
      <p:ext uri="{BB962C8B-B14F-4D97-AF65-F5344CB8AC3E}">
        <p14:creationId xmlns:p14="http://schemas.microsoft.com/office/powerpoint/2010/main" val="28423694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Social capital is about using networks and connections to support personal and professional development.</a:t>
            </a:r>
          </a:p>
          <a:p>
            <a:pPr marL="171450" indent="-171450">
              <a:buFont typeface="Arial" panose="020B0604020202020204" pitchFamily="34" charset="0"/>
              <a:buChar char="•"/>
            </a:pPr>
            <a:r>
              <a:rPr lang="en-GB" dirty="0"/>
              <a:t>Reinforce the link between networking and employability: building connections can directly influence job opportunities and career growth.</a:t>
            </a:r>
          </a:p>
          <a:p>
            <a:pPr marL="171450" indent="-171450">
              <a:buFont typeface="Arial" panose="020B0604020202020204" pitchFamily="34" charset="0"/>
              <a:buChar char="•"/>
            </a:pPr>
            <a:r>
              <a:rPr lang="en-GB" dirty="0"/>
              <a:t>Stress the reflective element: it is not just about making contacts, but understanding the </a:t>
            </a:r>
            <a:r>
              <a:rPr lang="en-GB" i="1" dirty="0"/>
              <a:t>quality</a:t>
            </a:r>
            <a:r>
              <a:rPr lang="en-GB" dirty="0"/>
              <a:t> of relationships and their impact.</a:t>
            </a:r>
          </a:p>
          <a:p>
            <a:pPr marL="171450" indent="-171450">
              <a:buFont typeface="Arial" panose="020B0604020202020204" pitchFamily="34" charset="0"/>
              <a:buChar char="•"/>
            </a:pPr>
            <a:r>
              <a:rPr lang="en-GB" dirty="0"/>
              <a:t>End with a motivating point: students should actively start building their networks now, even in small ways, as these will pay off in their future careers.</a:t>
            </a:r>
          </a:p>
          <a:p>
            <a:endParaRPr lang="en-GB" dirty="0"/>
          </a:p>
        </p:txBody>
      </p:sp>
      <p:sp>
        <p:nvSpPr>
          <p:cNvPr id="4" name="Slide Number Placeholder 3"/>
          <p:cNvSpPr>
            <a:spLocks noGrp="1"/>
          </p:cNvSpPr>
          <p:nvPr>
            <p:ph type="sldNum" sz="quarter" idx="5"/>
          </p:nvPr>
        </p:nvSpPr>
        <p:spPr/>
        <p:txBody>
          <a:bodyPr/>
          <a:lstStyle/>
          <a:p>
            <a:fld id="{3FD178A0-0D6B-8742-875D-25C268592E31}" type="slidenum">
              <a:rPr lang="en-US" smtClean="0"/>
              <a:t>44</a:t>
            </a:fld>
            <a:endParaRPr lang="en-US"/>
          </a:p>
        </p:txBody>
      </p:sp>
    </p:spTree>
    <p:extLst>
      <p:ext uri="{BB962C8B-B14F-4D97-AF65-F5344CB8AC3E}">
        <p14:creationId xmlns:p14="http://schemas.microsoft.com/office/powerpoint/2010/main" val="1884643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FEB8D-49D3-A7DC-1431-D709A3DF4CF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32B4694-4CB5-CBD8-CAAA-7DC3E8CD31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816D2E2-7070-3EDF-AB12-B1129D790ED8}"/>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5" name="Footer Placeholder 4">
            <a:extLst>
              <a:ext uri="{FF2B5EF4-FFF2-40B4-BE49-F238E27FC236}">
                <a16:creationId xmlns:a16="http://schemas.microsoft.com/office/drawing/2014/main" id="{5B3B6DB7-B753-2EF4-39BE-3422FAC61D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0C47BD-F96E-825D-F4C4-DBC890D26131}"/>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3838321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47DC-F54B-968F-6FA3-40D200A71F6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B1CA2E5-BE43-3E5F-7A20-C5DF97726B1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5D16E62-8842-6BF7-5010-2BAE4F79BE94}"/>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5" name="Footer Placeholder 4">
            <a:extLst>
              <a:ext uri="{FF2B5EF4-FFF2-40B4-BE49-F238E27FC236}">
                <a16:creationId xmlns:a16="http://schemas.microsoft.com/office/drawing/2014/main" id="{A10AF356-395C-E19C-7334-69B754217B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339F3C-4623-56CC-A916-BDBE91C2F5C8}"/>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930300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317EA-F07A-9B67-D4CB-BA5DA332ECA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BAA8F7B-BA63-DB1D-650F-945110CDCC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AD9A531-FB3C-31F0-18AC-6594553DE89E}"/>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5" name="Footer Placeholder 4">
            <a:extLst>
              <a:ext uri="{FF2B5EF4-FFF2-40B4-BE49-F238E27FC236}">
                <a16:creationId xmlns:a16="http://schemas.microsoft.com/office/drawing/2014/main" id="{69FF5263-5CE0-E816-C642-3F46D3960F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6B088-0BF6-B326-02D7-73CE76B1604E}"/>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2180250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C7D9E-348D-A6AE-3393-8DB131A8C82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B4A5DAD-6F66-D64B-77D5-6E35E34093C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6DEFA0E-E88F-3011-3A43-F4AED44188A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6B008C4-0E95-4A77-169B-F82CDEED14DD}"/>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6" name="Footer Placeholder 5">
            <a:extLst>
              <a:ext uri="{FF2B5EF4-FFF2-40B4-BE49-F238E27FC236}">
                <a16:creationId xmlns:a16="http://schemas.microsoft.com/office/drawing/2014/main" id="{83A9089F-A6C3-424D-076F-628645664C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9229B5-52DD-D0D3-1B5B-187594FD08E8}"/>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1301956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8A4EF-2B91-77BF-F72A-4AF77823A93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8F298CE-4563-BD2D-9736-D85F6CB9F3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5770ADC-A6F3-D83D-0AD1-9DF713DE6DC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3D81360-4E52-891B-12B6-2069B2678B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03651C1-1BB6-9A5D-B625-B29E6A7E00B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B1169AE-2738-9C93-C5BA-2472015BC97B}"/>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8" name="Footer Placeholder 7">
            <a:extLst>
              <a:ext uri="{FF2B5EF4-FFF2-40B4-BE49-F238E27FC236}">
                <a16:creationId xmlns:a16="http://schemas.microsoft.com/office/drawing/2014/main" id="{6591C412-F3C0-C592-8B49-B6C7B2EE508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B760B5A-9729-6CC1-2776-A79E67969295}"/>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3139103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6FADC-A2B8-6985-8E6A-1E3B31A914B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E76DCB0-14BD-BD97-04BF-B0F3C9F3B145}"/>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4" name="Footer Placeholder 3">
            <a:extLst>
              <a:ext uri="{FF2B5EF4-FFF2-40B4-BE49-F238E27FC236}">
                <a16:creationId xmlns:a16="http://schemas.microsoft.com/office/drawing/2014/main" id="{79C2C9E4-A44D-07F0-7B6E-24D8E74478A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6D726AF-A5AF-F942-68E6-21295182EE72}"/>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1469077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872F29-DD97-054E-5E88-755B29C3C4BA}"/>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3" name="Footer Placeholder 2">
            <a:extLst>
              <a:ext uri="{FF2B5EF4-FFF2-40B4-BE49-F238E27FC236}">
                <a16:creationId xmlns:a16="http://schemas.microsoft.com/office/drawing/2014/main" id="{CA80E828-EBD1-CFC0-5FC5-98D4BF98EA4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6DAB2E1-8AE2-5C4C-9980-555EF90C6729}"/>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420587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20716-F580-269D-74E4-CAA98A91746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C42D1E7-D6C2-5C53-19C2-816FFAA37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A9C41DD-529F-7DC2-8052-A4BE226E9C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9CFB148-464F-DECE-E19B-BD018CF74398}"/>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6" name="Footer Placeholder 5">
            <a:extLst>
              <a:ext uri="{FF2B5EF4-FFF2-40B4-BE49-F238E27FC236}">
                <a16:creationId xmlns:a16="http://schemas.microsoft.com/office/drawing/2014/main" id="{3DE4E81E-AAFD-9444-C1FC-6406C8BE07F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D6DAB2-F43D-3580-92F4-EA895FEE0F2E}"/>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2180859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44E31-5E9D-7EAC-67D0-AA0714CCD5F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713B88-3982-FD12-86C7-EFA99A38BE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4DF1378-2C69-40FD-4733-3C592C96E8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317F7D0-A218-D378-E292-56772D4D1B80}"/>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6" name="Footer Placeholder 5">
            <a:extLst>
              <a:ext uri="{FF2B5EF4-FFF2-40B4-BE49-F238E27FC236}">
                <a16:creationId xmlns:a16="http://schemas.microsoft.com/office/drawing/2014/main" id="{014D0C49-3E23-FFF3-47A6-C57D1B042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9BD8CE-32F5-F058-726C-28B50571B9ED}"/>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3994974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71E6-962C-6B3E-D4F9-9A31C713AD7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52DD3B2-5462-DC33-303F-B03DA9F9765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38A833-764F-C16B-ED6A-0AF31290D650}"/>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5" name="Footer Placeholder 4">
            <a:extLst>
              <a:ext uri="{FF2B5EF4-FFF2-40B4-BE49-F238E27FC236}">
                <a16:creationId xmlns:a16="http://schemas.microsoft.com/office/drawing/2014/main" id="{42E61936-76A0-3977-EC6A-1CA15283C4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E3EC4F-83EE-57BD-E4DC-01B4C7ADC306}"/>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266914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43FBC7-F5EC-BB8C-B1A9-8A5D9A7DFC3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59DE984-96AA-4006-A453-5A8857F9895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0426F0-904F-9947-64E8-A63635BB9D6C}"/>
              </a:ext>
            </a:extLst>
          </p:cNvPr>
          <p:cNvSpPr>
            <a:spLocks noGrp="1"/>
          </p:cNvSpPr>
          <p:nvPr>
            <p:ph type="dt" sz="half" idx="10"/>
          </p:nvPr>
        </p:nvSpPr>
        <p:spPr/>
        <p:txBody>
          <a:bodyPr/>
          <a:lstStyle/>
          <a:p>
            <a:fld id="{C2D78149-FCAE-7042-B9ED-89F92CA034C7}" type="datetimeFigureOut">
              <a:rPr lang="en-US" smtClean="0"/>
              <a:t>5/13/2026</a:t>
            </a:fld>
            <a:endParaRPr lang="en-US"/>
          </a:p>
        </p:txBody>
      </p:sp>
      <p:sp>
        <p:nvSpPr>
          <p:cNvPr id="5" name="Footer Placeholder 4">
            <a:extLst>
              <a:ext uri="{FF2B5EF4-FFF2-40B4-BE49-F238E27FC236}">
                <a16:creationId xmlns:a16="http://schemas.microsoft.com/office/drawing/2014/main" id="{AA6C34B7-6662-B19A-B953-4EFADE808C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58F1A5-B230-267F-F02A-A58D2973DB16}"/>
              </a:ext>
            </a:extLst>
          </p:cNvPr>
          <p:cNvSpPr>
            <a:spLocks noGrp="1"/>
          </p:cNvSpPr>
          <p:nvPr>
            <p:ph type="sldNum" sz="quarter" idx="12"/>
          </p:nvPr>
        </p:nvSpPr>
        <p:spPr/>
        <p:txBody>
          <a:bodyPr/>
          <a:lstStyle/>
          <a:p>
            <a:fld id="{5148300C-3943-D148-A3D4-28CBD6C42381}" type="slidenum">
              <a:rPr lang="en-US" smtClean="0"/>
              <a:t>‹#›</a:t>
            </a:fld>
            <a:endParaRPr lang="en-US"/>
          </a:p>
        </p:txBody>
      </p:sp>
    </p:spTree>
    <p:extLst>
      <p:ext uri="{BB962C8B-B14F-4D97-AF65-F5344CB8AC3E}">
        <p14:creationId xmlns:p14="http://schemas.microsoft.com/office/powerpoint/2010/main" val="2275324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2DA9DCB3-876D-40D4-BF06-4CD648C4FD28}" type="slidenum">
              <a:rPr lang="en-GB" smtClean="0"/>
              <a:t>‹#›</a:t>
            </a:fld>
            <a:endParaRPr lang="en-GB"/>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242515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spTree>
    <p:extLst>
      <p:ext uri="{BB962C8B-B14F-4D97-AF65-F5344CB8AC3E}">
        <p14:creationId xmlns:p14="http://schemas.microsoft.com/office/powerpoint/2010/main" val="14723852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7220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52A30D-FCE2-4B8E-8471-952E4D5F56ED}" type="datetimeFigureOut">
              <a:rPr lang="en-GB" smtClean="0"/>
              <a:t>13/05/2026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9DCB3-876D-40D4-BF06-4CD648C4FD28}" type="slidenum">
              <a:rPr lang="en-GB" smtClean="0"/>
              <a:t>‹#›</a:t>
            </a:fld>
            <a:endParaRPr lang="en-GB"/>
          </a:p>
        </p:txBody>
      </p:sp>
    </p:spTree>
    <p:extLst>
      <p:ext uri="{BB962C8B-B14F-4D97-AF65-F5344CB8AC3E}">
        <p14:creationId xmlns:p14="http://schemas.microsoft.com/office/powerpoint/2010/main" val="13477942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52A30D-FCE2-4B8E-8471-952E4D5F56ED}" type="datetimeFigureOut">
              <a:rPr lang="en-GB" smtClean="0"/>
              <a:t>13/05/2026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9DCB3-876D-40D4-BF06-4CD648C4FD28}" type="slidenum">
              <a:rPr lang="en-GB" smtClean="0"/>
              <a:t>‹#›</a:t>
            </a:fld>
            <a:endParaRPr lang="en-GB"/>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86508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52A30D-FCE2-4B8E-8471-952E4D5F56ED}" type="datetimeFigureOut">
              <a:rPr lang="en-GB" smtClean="0"/>
              <a:t>13/05/2026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9DCB3-876D-40D4-BF06-4CD648C4FD28}"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515272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52A30D-FCE2-4B8E-8471-952E4D5F56ED}" type="datetimeFigureOut">
              <a:rPr lang="en-GB" smtClean="0"/>
              <a:t>13/05/2026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9DCB3-876D-40D4-BF06-4CD648C4FD28}" type="slidenum">
              <a:rPr lang="en-GB" smtClean="0"/>
              <a:t>‹#›</a:t>
            </a:fld>
            <a:endParaRPr lang="en-GB"/>
          </a:p>
        </p:txBody>
      </p:sp>
    </p:spTree>
    <p:extLst>
      <p:ext uri="{BB962C8B-B14F-4D97-AF65-F5344CB8AC3E}">
        <p14:creationId xmlns:p14="http://schemas.microsoft.com/office/powerpoint/2010/main" val="35438842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52A30D-FCE2-4B8E-8471-952E4D5F56ED}" type="datetimeFigureOut">
              <a:rPr lang="en-GB" smtClean="0"/>
              <a:t>13/05/2026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9DCB3-876D-40D4-BF06-4CD648C4FD28}" type="slidenum">
              <a:rPr lang="en-GB" smtClean="0"/>
              <a:t>‹#›</a:t>
            </a:fld>
            <a:endParaRPr lang="en-GB"/>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10922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52A30D-FCE2-4B8E-8471-952E4D5F56ED}" type="datetimeFigureOut">
              <a:rPr lang="en-GB" smtClean="0"/>
              <a:t>13/05/2026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9DCB3-876D-40D4-BF06-4CD648C4FD28}" type="slidenum">
              <a:rPr lang="en-GB" smtClean="0"/>
              <a:t>‹#›</a:t>
            </a:fld>
            <a:endParaRPr lang="en-GB"/>
          </a:p>
        </p:txBody>
      </p:sp>
    </p:spTree>
    <p:extLst>
      <p:ext uri="{BB962C8B-B14F-4D97-AF65-F5344CB8AC3E}">
        <p14:creationId xmlns:p14="http://schemas.microsoft.com/office/powerpoint/2010/main" val="30892307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52A30D-FCE2-4B8E-8471-952E4D5F56ED}" type="datetimeFigureOut">
              <a:rPr lang="en-GB" smtClean="0"/>
              <a:t>13/05/2026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9DCB3-876D-40D4-BF06-4CD648C4FD28}" type="slidenum">
              <a:rPr lang="en-GB" smtClean="0"/>
              <a:t>‹#›</a:t>
            </a:fld>
            <a:endParaRPr lang="en-GB"/>
          </a:p>
        </p:txBody>
      </p:sp>
    </p:spTree>
    <p:extLst>
      <p:ext uri="{BB962C8B-B14F-4D97-AF65-F5344CB8AC3E}">
        <p14:creationId xmlns:p14="http://schemas.microsoft.com/office/powerpoint/2010/main" val="36728869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79331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03460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spTree>
    <p:extLst>
      <p:ext uri="{BB962C8B-B14F-4D97-AF65-F5344CB8AC3E}">
        <p14:creationId xmlns:p14="http://schemas.microsoft.com/office/powerpoint/2010/main" val="42719257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497800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04507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14420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52A30D-FCE2-4B8E-8471-952E4D5F56ED}"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9DCB3-876D-40D4-BF06-4CD648C4FD28}" type="slidenum">
              <a:rPr lang="en-GB" smtClean="0"/>
              <a:t>‹#›</a:t>
            </a:fld>
            <a:endParaRPr lang="en-GB"/>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72494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1C7B97-615B-55F7-3E58-77457611A0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909BD2D-4895-0939-5580-3FCF228EE8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180CA0E-B7A8-CF9F-232A-589085979D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78149-FCAE-7042-B9ED-89F92CA034C7}" type="datetimeFigureOut">
              <a:rPr lang="en-US" smtClean="0"/>
              <a:t>5/13/2026</a:t>
            </a:fld>
            <a:endParaRPr lang="en-US"/>
          </a:p>
        </p:txBody>
      </p:sp>
      <p:sp>
        <p:nvSpPr>
          <p:cNvPr id="5" name="Footer Placeholder 4">
            <a:extLst>
              <a:ext uri="{FF2B5EF4-FFF2-40B4-BE49-F238E27FC236}">
                <a16:creationId xmlns:a16="http://schemas.microsoft.com/office/drawing/2014/main" id="{EC717886-0E02-D412-6F98-A5F209A69F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7536562-11A8-B2C4-B7D3-23FFAC91AD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48300C-3943-D148-A3D4-28CBD6C42381}" type="slidenum">
              <a:rPr lang="en-US" smtClean="0"/>
              <a:t>‹#›</a:t>
            </a:fld>
            <a:endParaRPr lang="en-US"/>
          </a:p>
        </p:txBody>
      </p:sp>
    </p:spTree>
    <p:extLst>
      <p:ext uri="{BB962C8B-B14F-4D97-AF65-F5344CB8AC3E}">
        <p14:creationId xmlns:p14="http://schemas.microsoft.com/office/powerpoint/2010/main" val="4088746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652A30D-FCE2-4B8E-8471-952E4D5F56ED}" type="datetimeFigureOut">
              <a:rPr lang="en-GB" smtClean="0"/>
              <a:t>13/05/2026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DA9DCB3-876D-40D4-BF06-4CD648C4FD28}" type="slidenum">
              <a:rPr lang="en-GB" smtClean="0"/>
              <a:t>‹#›</a:t>
            </a:fld>
            <a:endParaRPr lang="en-GB"/>
          </a:p>
        </p:txBody>
      </p:sp>
    </p:spTree>
    <p:extLst>
      <p:ext uri="{BB962C8B-B14F-4D97-AF65-F5344CB8AC3E}">
        <p14:creationId xmlns:p14="http://schemas.microsoft.com/office/powerpoint/2010/main" val="28824690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webmd.com/women/features/why-so-tired-10-causes-fatigue"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video" Target="https://www.youtube.com/embed/ozSjZ6iRKSA?feature=oembed"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linkedin.com/learning-login/share?account=77966930&amp;forceAccount=false&amp;redirect=https%3A%2F%2Fwww.linkedin.com%2Flearning%2Fcollaboration-principles-and-process%3Ftrk%3Dshare_ent_url%26shareId%3D0zTSrvoLTkSW2oZW91OdnA%253D%253D"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7" name="Rectangle 20486">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Networking Is Dead! Start Building of Social Capital">
            <a:extLst>
              <a:ext uri="{FF2B5EF4-FFF2-40B4-BE49-F238E27FC236}">
                <a16:creationId xmlns:a16="http://schemas.microsoft.com/office/drawing/2014/main" id="{4BBAC0E3-A12A-2D4E-F8BA-71661CC9011C}"/>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r="-1" b="3408"/>
          <a:stretch/>
        </p:blipFill>
        <p:spPr bwMode="auto">
          <a:xfrm>
            <a:off x="0" y="127381"/>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910DE4A-57F6-75AB-AA37-9F363B40D73D}"/>
              </a:ext>
            </a:extLst>
          </p:cNvPr>
          <p:cNvSpPr>
            <a:spLocks noGrp="1"/>
          </p:cNvSpPr>
          <p:nvPr>
            <p:ph type="ctrTitle"/>
          </p:nvPr>
        </p:nvSpPr>
        <p:spPr>
          <a:xfrm>
            <a:off x="1524000" y="1122363"/>
            <a:ext cx="9144000" cy="3063240"/>
          </a:xfrm>
        </p:spPr>
        <p:txBody>
          <a:bodyPr>
            <a:normAutofit/>
          </a:bodyPr>
          <a:lstStyle/>
          <a:p>
            <a:r>
              <a:rPr lang="en-GB" sz="61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N</a:t>
            </a:r>
            <a:r>
              <a:rPr lang="en-GB" sz="61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etworking, Social </a:t>
            </a:r>
            <a:r>
              <a:rPr lang="en-GB" sz="61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C</a:t>
            </a:r>
            <a:r>
              <a:rPr lang="en-GB" sz="61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apital and Collaboration  </a:t>
            </a:r>
            <a:r>
              <a:rPr lang="en-GB" sz="61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N</a:t>
            </a:r>
            <a:r>
              <a:rPr lang="en-GB" sz="61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egotiation</a:t>
            </a:r>
            <a:endParaRPr lang="en-US" sz="6100" b="1" dirty="0">
              <a:solidFill>
                <a:schemeClr val="bg1"/>
              </a:solidFill>
            </a:endParaRPr>
          </a:p>
        </p:txBody>
      </p:sp>
      <p:sp>
        <p:nvSpPr>
          <p:cNvPr id="20489"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4288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cribbles on a notebook">
            <a:extLst>
              <a:ext uri="{FF2B5EF4-FFF2-40B4-BE49-F238E27FC236}">
                <a16:creationId xmlns:a16="http://schemas.microsoft.com/office/drawing/2014/main" id="{342C38C0-DD30-07F4-77E5-DB3F535280F2}"/>
              </a:ext>
            </a:extLst>
          </p:cNvPr>
          <p:cNvPicPr>
            <a:picLocks noChangeAspect="1"/>
          </p:cNvPicPr>
          <p:nvPr/>
        </p:nvPicPr>
        <p:blipFill rotWithShape="1">
          <a:blip r:embed="rId2"/>
          <a:srcRect r="3416" b="-1"/>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5D0A33-761E-1B0A-5190-EC29D9F690F9}"/>
              </a:ext>
            </a:extLst>
          </p:cNvPr>
          <p:cNvSpPr>
            <a:spLocks noGrp="1"/>
          </p:cNvSpPr>
          <p:nvPr>
            <p:ph type="title"/>
          </p:nvPr>
        </p:nvSpPr>
        <p:spPr>
          <a:xfrm>
            <a:off x="838200" y="365125"/>
            <a:ext cx="3822189" cy="1899912"/>
          </a:xfrm>
        </p:spPr>
        <p:txBody>
          <a:bodyPr>
            <a:normAutofit/>
          </a:bodyPr>
          <a:lstStyle/>
          <a:p>
            <a:r>
              <a:rPr lang="en-US" sz="4000" b="1" dirty="0">
                <a:latin typeface="+mn-lt"/>
              </a:rPr>
              <a:t>Contents Page </a:t>
            </a:r>
          </a:p>
        </p:txBody>
      </p:sp>
      <p:sp>
        <p:nvSpPr>
          <p:cNvPr id="3" name="Content Placeholder 2">
            <a:extLst>
              <a:ext uri="{FF2B5EF4-FFF2-40B4-BE49-F238E27FC236}">
                <a16:creationId xmlns:a16="http://schemas.microsoft.com/office/drawing/2014/main" id="{482F925F-5660-F127-2E87-1763B447E9DB}"/>
              </a:ext>
            </a:extLst>
          </p:cNvPr>
          <p:cNvSpPr>
            <a:spLocks noGrp="1"/>
          </p:cNvSpPr>
          <p:nvPr>
            <p:ph idx="1"/>
          </p:nvPr>
        </p:nvSpPr>
        <p:spPr>
          <a:xfrm>
            <a:off x="292042" y="2265037"/>
            <a:ext cx="3822189" cy="3742762"/>
          </a:xfrm>
        </p:spPr>
        <p:txBody>
          <a:bodyPr>
            <a:normAutofit/>
          </a:bodyPr>
          <a:lstStyle/>
          <a:p>
            <a:r>
              <a:rPr lang="en-US" sz="2000" dirty="0"/>
              <a:t>Agency and Structure</a:t>
            </a:r>
          </a:p>
          <a:p>
            <a:r>
              <a:rPr lang="en-US" sz="2000" dirty="0"/>
              <a:t>Social capital </a:t>
            </a:r>
          </a:p>
          <a:p>
            <a:r>
              <a:rPr lang="en-US" sz="2000" dirty="0"/>
              <a:t>Components of social capital </a:t>
            </a:r>
          </a:p>
          <a:p>
            <a:r>
              <a:rPr lang="en-US" sz="2000" dirty="0"/>
              <a:t>Types of social capital </a:t>
            </a:r>
          </a:p>
          <a:p>
            <a:r>
              <a:rPr lang="en-US" sz="2000" dirty="0"/>
              <a:t>Measurement of social capital </a:t>
            </a:r>
          </a:p>
          <a:p>
            <a:r>
              <a:rPr lang="en-US" sz="2000" dirty="0"/>
              <a:t>Networking </a:t>
            </a:r>
          </a:p>
          <a:p>
            <a:r>
              <a:rPr lang="en-US" sz="2000" dirty="0"/>
              <a:t>Establishing networks </a:t>
            </a:r>
          </a:p>
          <a:p>
            <a:r>
              <a:rPr lang="en-US" sz="2000" dirty="0"/>
              <a:t>Collaboration </a:t>
            </a:r>
          </a:p>
        </p:txBody>
      </p:sp>
    </p:spTree>
    <p:extLst>
      <p:ext uri="{BB962C8B-B14F-4D97-AF65-F5344CB8AC3E}">
        <p14:creationId xmlns:p14="http://schemas.microsoft.com/office/powerpoint/2010/main" val="2257954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B3690D-5465-B9CB-B4BD-3FDF30FF917F}"/>
              </a:ext>
            </a:extLst>
          </p:cNvPr>
          <p:cNvSpPr>
            <a:spLocks noGrp="1"/>
          </p:cNvSpPr>
          <p:nvPr>
            <p:ph type="title"/>
          </p:nvPr>
        </p:nvSpPr>
        <p:spPr>
          <a:xfrm>
            <a:off x="500011" y="315077"/>
            <a:ext cx="5594465" cy="1956841"/>
          </a:xfrm>
        </p:spPr>
        <p:txBody>
          <a:bodyPr anchor="b">
            <a:noAutofit/>
          </a:bodyPr>
          <a:lstStyle/>
          <a:p>
            <a:r>
              <a:rPr lang="en-GB" sz="6000" b="1" dirty="0">
                <a:latin typeface="+mn-lt"/>
              </a:rPr>
              <a:t>Introduction and Icebreaker</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9ED6D53-91DA-EFED-D137-3CF45298359D}"/>
              </a:ext>
            </a:extLst>
          </p:cNvPr>
          <p:cNvSpPr>
            <a:spLocks noGrp="1"/>
          </p:cNvSpPr>
          <p:nvPr>
            <p:ph idx="1"/>
          </p:nvPr>
        </p:nvSpPr>
        <p:spPr>
          <a:xfrm>
            <a:off x="640080" y="2872899"/>
            <a:ext cx="5989320" cy="3320668"/>
          </a:xfrm>
        </p:spPr>
        <p:txBody>
          <a:bodyPr>
            <a:normAutofit/>
          </a:bodyPr>
          <a:lstStyle/>
          <a:p>
            <a:r>
              <a:rPr lang="en-GB" sz="2200" dirty="0"/>
              <a:t>Reflect on one person in your life who has helped you achieve something you could not have done alone. </a:t>
            </a:r>
          </a:p>
          <a:p>
            <a:endParaRPr lang="en-GB" sz="2200" dirty="0"/>
          </a:p>
          <a:p>
            <a:r>
              <a:rPr lang="en-GB" sz="2200" dirty="0"/>
              <a:t>Think about this while we are going through our lecture today</a:t>
            </a:r>
          </a:p>
          <a:p>
            <a:endParaRPr lang="en-GB" sz="2200" dirty="0"/>
          </a:p>
          <a:p>
            <a:r>
              <a:rPr lang="en-GB" sz="2200" dirty="0"/>
              <a:t>It should help you understand the practical importance of social capital and networking.</a:t>
            </a:r>
          </a:p>
        </p:txBody>
      </p:sp>
      <p:pic>
        <p:nvPicPr>
          <p:cNvPr id="4" name="Picture 3">
            <a:extLst>
              <a:ext uri="{FF2B5EF4-FFF2-40B4-BE49-F238E27FC236}">
                <a16:creationId xmlns:a16="http://schemas.microsoft.com/office/drawing/2014/main" id="{AF17C684-F2B3-47A1-9706-047B7B23F735}"/>
              </a:ext>
            </a:extLst>
          </p:cNvPr>
          <p:cNvPicPr>
            <a:picLocks noChangeAspect="1"/>
          </p:cNvPicPr>
          <p:nvPr/>
        </p:nvPicPr>
        <p:blipFill>
          <a:blip r:embed="rId3"/>
          <a:srcRect l="17114" r="15933" b="-1"/>
          <a:stretch/>
        </p:blipFill>
        <p:spPr>
          <a:xfrm>
            <a:off x="6889173" y="10"/>
            <a:ext cx="5301304"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3440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sz="6000" b="1" dirty="0">
                <a:solidFill>
                  <a:schemeClr val="bg1"/>
                </a:solidFill>
                <a:latin typeface="Calibri" panose="020F0502020204030204" pitchFamily="34" charset="0"/>
                <a:cs typeface="Calibri" panose="020F0502020204030204" pitchFamily="34" charset="0"/>
              </a:rPr>
              <a:t>What is Agency?</a:t>
            </a:r>
          </a:p>
        </p:txBody>
      </p:sp>
      <p:sp>
        <p:nvSpPr>
          <p:cNvPr id="3" name="Content Placeholder 2"/>
          <p:cNvSpPr>
            <a:spLocks noGrp="1"/>
          </p:cNvSpPr>
          <p:nvPr>
            <p:ph idx="1"/>
          </p:nvPr>
        </p:nvSpPr>
        <p:spPr>
          <a:xfrm>
            <a:off x="940777" y="2365131"/>
            <a:ext cx="7144249" cy="4000500"/>
          </a:xfrm>
        </p:spPr>
        <p:txBody>
          <a:bodyPr>
            <a:normAutofit fontScale="92500" lnSpcReduction="20000"/>
          </a:bodyPr>
          <a:lstStyle/>
          <a:p>
            <a:pPr marL="0" indent="0">
              <a:lnSpc>
                <a:spcPct val="90000"/>
              </a:lnSpc>
              <a:buNone/>
            </a:pPr>
            <a:endParaRPr lang="en-GB" sz="1600" dirty="0">
              <a:solidFill>
                <a:schemeClr val="bg1"/>
              </a:solidFill>
              <a:latin typeface="Calibri" panose="020F0502020204030204" pitchFamily="34" charset="0"/>
              <a:cs typeface="Calibri" panose="020F0502020204030204" pitchFamily="34" charset="0"/>
            </a:endParaRPr>
          </a:p>
          <a:p>
            <a:pPr>
              <a:lnSpc>
                <a:spcPct val="90000"/>
              </a:lnSpc>
            </a:pPr>
            <a:r>
              <a:rPr lang="en-GB" sz="1800" dirty="0">
                <a:solidFill>
                  <a:schemeClr val="bg1"/>
                </a:solidFill>
                <a:latin typeface="Calibri" panose="020F0502020204030204" pitchFamily="34" charset="0"/>
                <a:cs typeface="Calibri" panose="020F0502020204030204" pitchFamily="34" charset="0"/>
              </a:rPr>
              <a:t>An individual's capacity to determine and make meaning from their environment through purposive consciousness and reflective and creative action</a:t>
            </a:r>
          </a:p>
          <a:p>
            <a:pPr>
              <a:lnSpc>
                <a:spcPct val="90000"/>
              </a:lnSpc>
            </a:pPr>
            <a:endParaRPr lang="en-GB" sz="1800" dirty="0">
              <a:solidFill>
                <a:schemeClr val="bg1"/>
              </a:solidFill>
              <a:latin typeface="Calibri" panose="020F0502020204030204" pitchFamily="34" charset="0"/>
              <a:cs typeface="Calibri" panose="020F0502020204030204" pitchFamily="34" charset="0"/>
            </a:endParaRPr>
          </a:p>
          <a:p>
            <a:pPr>
              <a:lnSpc>
                <a:spcPct val="90000"/>
              </a:lnSpc>
            </a:pPr>
            <a:r>
              <a:rPr lang="en-GB" sz="1800" dirty="0">
                <a:solidFill>
                  <a:schemeClr val="bg1"/>
                </a:solidFill>
                <a:latin typeface="Calibri" panose="020F0502020204030204" pitchFamily="34" charset="0"/>
                <a:cs typeface="Calibri" panose="020F0502020204030204" pitchFamily="34" charset="0"/>
              </a:rPr>
              <a:t>The ability of individuals and groups to exercise </a:t>
            </a:r>
            <a:r>
              <a:rPr lang="en-GB" sz="1800" dirty="0">
                <a:solidFill>
                  <a:srgbClr val="FF0000"/>
                </a:solidFill>
                <a:latin typeface="Calibri" panose="020F0502020204030204" pitchFamily="34" charset="0"/>
                <a:cs typeface="Calibri" panose="020F0502020204030204" pitchFamily="34" charset="0"/>
              </a:rPr>
              <a:t>free will </a:t>
            </a:r>
            <a:r>
              <a:rPr lang="en-GB" sz="1800" dirty="0">
                <a:solidFill>
                  <a:schemeClr val="bg1"/>
                </a:solidFill>
                <a:latin typeface="Calibri" panose="020F0502020204030204" pitchFamily="34" charset="0"/>
                <a:cs typeface="Calibri" panose="020F0502020204030204" pitchFamily="34" charset="0"/>
              </a:rPr>
              <a:t>and to make social changes on a small or large scale     </a:t>
            </a:r>
          </a:p>
          <a:p>
            <a:pPr marL="0" indent="0">
              <a:lnSpc>
                <a:spcPct val="90000"/>
              </a:lnSpc>
              <a:buNone/>
            </a:pPr>
            <a:r>
              <a:rPr lang="en-GB" sz="1800" dirty="0">
                <a:solidFill>
                  <a:schemeClr val="bg1"/>
                </a:solidFill>
                <a:latin typeface="Calibri" panose="020F0502020204030204" pitchFamily="34" charset="0"/>
                <a:cs typeface="Calibri" panose="020F0502020204030204" pitchFamily="34" charset="0"/>
              </a:rPr>
              <a:t>                          </a:t>
            </a:r>
          </a:p>
          <a:p>
            <a:pPr>
              <a:lnSpc>
                <a:spcPct val="90000"/>
              </a:lnSpc>
            </a:pPr>
            <a:r>
              <a:rPr lang="en-GB" sz="1800" dirty="0">
                <a:solidFill>
                  <a:schemeClr val="bg1"/>
                </a:solidFill>
                <a:latin typeface="Calibri" panose="020F0502020204030204" pitchFamily="34" charset="0"/>
                <a:cs typeface="Calibri" panose="020F0502020204030204" pitchFamily="34" charset="0"/>
              </a:rPr>
              <a:t>‘Agency implies the ability of individuals or groups to act on their situations, to behave as subjects rather than objects in their own lives, to shape their own circumstances and ultimately achieve change’  </a:t>
            </a:r>
          </a:p>
          <a:p>
            <a:pPr marL="0" indent="0">
              <a:lnSpc>
                <a:spcPct val="90000"/>
              </a:lnSpc>
              <a:buNone/>
            </a:pPr>
            <a:endParaRPr lang="en-GB" sz="1800" dirty="0">
              <a:solidFill>
                <a:schemeClr val="bg1"/>
              </a:solidFill>
              <a:latin typeface="Calibri" panose="020F0502020204030204" pitchFamily="34" charset="0"/>
              <a:cs typeface="Calibri" panose="020F0502020204030204" pitchFamily="34" charset="0"/>
            </a:endParaRPr>
          </a:p>
          <a:p>
            <a:pPr>
              <a:lnSpc>
                <a:spcPct val="90000"/>
              </a:lnSpc>
            </a:pPr>
            <a:r>
              <a:rPr lang="en-GB" sz="1800" dirty="0">
                <a:solidFill>
                  <a:schemeClr val="bg1"/>
                </a:solidFill>
                <a:latin typeface="Calibri" panose="020F0502020204030204" pitchFamily="34" charset="0"/>
                <a:cs typeface="Calibri" panose="020F0502020204030204" pitchFamily="34" charset="0"/>
              </a:rPr>
              <a:t>Agency can be individual, proxy and collective.       </a:t>
            </a:r>
          </a:p>
          <a:p>
            <a:pPr marL="0" indent="0">
              <a:lnSpc>
                <a:spcPct val="90000"/>
              </a:lnSpc>
              <a:buNone/>
            </a:pPr>
            <a:r>
              <a:rPr lang="en-GB" sz="1500" dirty="0">
                <a:solidFill>
                  <a:schemeClr val="bg1"/>
                </a:solidFill>
                <a:latin typeface="Arial" panose="020B0604020202020204" pitchFamily="34" charset="0"/>
                <a:cs typeface="Arial" panose="020B0604020202020204" pitchFamily="34" charset="0"/>
              </a:rPr>
              <a:t>                                                                                                                                                                                                          </a:t>
            </a:r>
            <a:endParaRPr lang="en-GB" sz="1100" dirty="0">
              <a:solidFill>
                <a:schemeClr val="bg1"/>
              </a:solidFill>
              <a:latin typeface="Arial" panose="020B0604020202020204" pitchFamily="34" charset="0"/>
              <a:cs typeface="Arial" panose="020B0604020202020204" pitchFamily="34" charset="0"/>
            </a:endParaRPr>
          </a:p>
          <a:p>
            <a:pPr>
              <a:lnSpc>
                <a:spcPct val="90000"/>
              </a:lnSpc>
            </a:pPr>
            <a:endParaRPr lang="en-GB" sz="1100" dirty="0">
              <a:solidFill>
                <a:schemeClr val="bg1"/>
              </a:solidFill>
              <a:latin typeface="Arial" panose="020B0604020202020204" pitchFamily="34" charset="0"/>
              <a:cs typeface="Arial" panose="020B0604020202020204" pitchFamily="34" charset="0"/>
            </a:endParaRPr>
          </a:p>
        </p:txBody>
      </p:sp>
      <p:pic>
        <p:nvPicPr>
          <p:cNvPr id="8" name="Graphic 7" descr="Group Brainstorm">
            <a:extLst>
              <a:ext uri="{FF2B5EF4-FFF2-40B4-BE49-F238E27FC236}">
                <a16:creationId xmlns:a16="http://schemas.microsoft.com/office/drawing/2014/main" id="{F92C4715-9207-F227-688F-103BAA79919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11495" y="2830373"/>
            <a:ext cx="2739728" cy="2739728"/>
          </a:xfrm>
          <a:prstGeom prst="rect">
            <a:avLst/>
          </a:prstGeom>
          <a:ln w="57150" cmpd="thickThin">
            <a:solidFill>
              <a:schemeClr val="tx1">
                <a:lumMod val="50000"/>
                <a:lumOff val="50000"/>
              </a:schemeClr>
            </a:solidFill>
            <a:miter lim="800000"/>
          </a:ln>
        </p:spPr>
      </p:pic>
      <p:sp>
        <p:nvSpPr>
          <p:cNvPr id="4" name="Slide Number Placeholder 3"/>
          <p:cNvSpPr>
            <a:spLocks noGrp="1"/>
          </p:cNvSpPr>
          <p:nvPr>
            <p:ph type="sldNum" sz="quarter" idx="12"/>
          </p:nvPr>
        </p:nvSpPr>
        <p:spPr>
          <a:xfrm>
            <a:off x="10353901" y="5969000"/>
            <a:ext cx="542697" cy="279400"/>
          </a:xfrm>
        </p:spPr>
        <p:txBody>
          <a:bodyPr>
            <a:normAutofit/>
          </a:bodyPr>
          <a:lstStyle/>
          <a:p>
            <a:pPr marL="0" marR="0" lvl="0" indent="0" defTabSz="457200" rtl="0" eaLnBrk="1" fontAlgn="auto" latinLnBrk="0" hangingPunct="1">
              <a:spcBef>
                <a:spcPts val="0"/>
              </a:spcBef>
              <a:spcAft>
                <a:spcPts val="600"/>
              </a:spcAft>
              <a:buClrTx/>
              <a:buSzTx/>
              <a:buFontTx/>
              <a:buNone/>
              <a:tabLst/>
              <a:defRPr/>
            </a:pPr>
            <a:fld id="{D57F1E4F-1CFF-5643-939E-217C01CDF565}" type="slidenum">
              <a:rPr kumimoji="0" lang="en-US" b="0" i="0" u="none" strike="noStrike" kern="1200" cap="none" spc="0" normalizeH="0" baseline="0" noProof="0" smtClean="0">
                <a:ln>
                  <a:noFill/>
                </a:ln>
                <a:effectLst/>
                <a:uLnTx/>
                <a:uFillTx/>
                <a:latin typeface="Garamond" panose="02020404030301010803"/>
                <a:ea typeface="+mn-ea"/>
                <a:cs typeface="+mn-cs"/>
              </a:rPr>
              <a:pPr marL="0" marR="0" lvl="0" indent="0" defTabSz="457200" rtl="0" eaLnBrk="1" fontAlgn="auto" latinLnBrk="0" hangingPunct="1">
                <a:spcBef>
                  <a:spcPts val="0"/>
                </a:spcBef>
                <a:spcAft>
                  <a:spcPts val="600"/>
                </a:spcAft>
                <a:buClrTx/>
                <a:buSzTx/>
                <a:buFontTx/>
                <a:buNone/>
                <a:tabLst/>
                <a:defRPr/>
              </a:pPr>
              <a:t>4</a:t>
            </a:fld>
            <a:endParaRPr kumimoji="0" lang="en-US" b="0" i="0" u="none" strike="noStrike" kern="1200" cap="none" spc="0" normalizeH="0" baseline="0" noProof="0">
              <a:ln>
                <a:noFill/>
              </a:ln>
              <a:effectLst/>
              <a:uLnTx/>
              <a:uFillTx/>
              <a:latin typeface="Garamond" panose="02020404030301010803"/>
              <a:ea typeface="+mn-ea"/>
              <a:cs typeface="+mn-cs"/>
            </a:endParaRPr>
          </a:p>
        </p:txBody>
      </p:sp>
    </p:spTree>
    <p:extLst>
      <p:ext uri="{BB962C8B-B14F-4D97-AF65-F5344CB8AC3E}">
        <p14:creationId xmlns:p14="http://schemas.microsoft.com/office/powerpoint/2010/main" val="68015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sz="6000" b="1" dirty="0">
                <a:solidFill>
                  <a:srgbClr val="262626"/>
                </a:solidFill>
                <a:latin typeface="Calibri" panose="020F0502020204030204" pitchFamily="34" charset="0"/>
                <a:cs typeface="Calibri" panose="020F0502020204030204" pitchFamily="34" charset="0"/>
              </a:rPr>
              <a:t>Structure</a:t>
            </a:r>
            <a:r>
              <a:rPr lang="en-GB" sz="6000" b="1" dirty="0">
                <a:solidFill>
                  <a:srgbClr val="262626"/>
                </a:solidFill>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a:xfrm>
            <a:off x="484112" y="2546408"/>
            <a:ext cx="11223775" cy="567239"/>
          </a:xfrm>
        </p:spPr>
        <p:txBody>
          <a:bodyPr>
            <a:normAutofit fontScale="25000" lnSpcReduction="20000"/>
          </a:bodyPr>
          <a:lstStyle/>
          <a:p>
            <a:pPr marL="220028" indent="-220028" defTabSz="352044">
              <a:spcAft>
                <a:spcPts val="462"/>
              </a:spcAft>
            </a:pPr>
            <a:r>
              <a:rPr lang="en-GB" sz="7200" b="1" kern="1200" cap="none" dirty="0">
                <a:solidFill>
                  <a:schemeClr val="bg1"/>
                </a:solidFill>
                <a:effectLst/>
                <a:latin typeface="Calibri" panose="020F0502020204030204" pitchFamily="34" charset="0"/>
                <a:cs typeface="Calibri" panose="020F0502020204030204" pitchFamily="34" charset="0"/>
              </a:rPr>
              <a:t>‘The distinctive, stable arrangement of institutions whereby human beings in a society interact and live together’ </a:t>
            </a:r>
          </a:p>
          <a:p>
            <a:pPr marL="220028" indent="-220028" defTabSz="352044">
              <a:spcAft>
                <a:spcPts val="462"/>
              </a:spcAft>
            </a:pPr>
            <a:r>
              <a:rPr lang="en-GB" sz="7200" b="1" kern="1200" cap="none" dirty="0">
                <a:solidFill>
                  <a:schemeClr val="bg1"/>
                </a:solidFill>
                <a:effectLst/>
                <a:latin typeface="Calibri" panose="020F0502020204030204" pitchFamily="34" charset="0"/>
                <a:cs typeface="Calibri" panose="020F0502020204030204" pitchFamily="34" charset="0"/>
              </a:rPr>
              <a:t>The established and organised systems, rules, and practices that shape the behaviour, opportunities, and interactions of individuals within society. </a:t>
            </a:r>
          </a:p>
          <a:p>
            <a:pPr marL="220028" indent="-220028" defTabSz="352044">
              <a:spcAft>
                <a:spcPts val="462"/>
              </a:spcAft>
            </a:pPr>
            <a:r>
              <a:rPr lang="en-GB" sz="3800" b="1" kern="1200" cap="none" dirty="0">
                <a:solidFill>
                  <a:schemeClr val="bg1"/>
                </a:solidFill>
                <a:effectLst/>
                <a:latin typeface="Calibri" panose="020F0502020204030204" pitchFamily="34" charset="0"/>
                <a:cs typeface="Calibri" panose="020F0502020204030204" pitchFamily="34" charset="0"/>
              </a:rPr>
              <a:t>                                         </a:t>
            </a:r>
          </a:p>
          <a:p>
            <a:pPr marL="0" indent="0">
              <a:buNone/>
            </a:pPr>
            <a:endParaRPr lang="en-GB" dirty="0"/>
          </a:p>
        </p:txBody>
      </p:sp>
      <p:sp>
        <p:nvSpPr>
          <p:cNvPr id="4" name="Slide Number Placeholder 3"/>
          <p:cNvSpPr>
            <a:spLocks noGrp="1"/>
          </p:cNvSpPr>
          <p:nvPr>
            <p:ph type="sldNum" sz="quarter" idx="12"/>
          </p:nvPr>
        </p:nvSpPr>
        <p:spPr>
          <a:xfrm>
            <a:off x="9140355" y="5406121"/>
            <a:ext cx="418902" cy="215666"/>
          </a:xfrm>
        </p:spPr>
        <p:txBody>
          <a:bodyPr/>
          <a:lstStyle/>
          <a:p>
            <a:pPr defTabSz="352044">
              <a:spcAft>
                <a:spcPts val="600"/>
              </a:spcAft>
              <a:defRPr/>
            </a:pPr>
            <a:fld id="{D57F1E4F-1CFF-5643-939E-217C01CDF565}" type="slidenum">
              <a:rPr lang="en-US" sz="770" b="0" i="0" kern="1200">
                <a:solidFill>
                  <a:prstClr val="black"/>
                </a:solidFill>
                <a:effectLst/>
                <a:latin typeface="Garamond" panose="02020404030301010803"/>
                <a:ea typeface="+mn-ea"/>
                <a:cs typeface="+mn-cs"/>
              </a:rPr>
              <a:pPr defTabSz="352044">
                <a:spcAft>
                  <a:spcPts val="600"/>
                </a:spcAft>
                <a:defRPr/>
              </a:pPr>
              <a:t>5</a:t>
            </a:fld>
            <a:endParaRPr kumimoji="0" lang="en-US" sz="1000" b="0" i="0" u="none" strike="noStrike" kern="1200" cap="none" spc="0" normalizeH="0" baseline="0" noProof="0">
              <a:ln>
                <a:noFill/>
              </a:ln>
              <a:solidFill>
                <a:prstClr val="black"/>
              </a:solidFill>
              <a:effectLst/>
              <a:uLnTx/>
              <a:uFillTx/>
              <a:latin typeface="Garamond" panose="02020404030301010803"/>
              <a:ea typeface="+mn-ea"/>
              <a:cs typeface="+mn-cs"/>
            </a:endParaRP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3279" b="4301"/>
          <a:stretch/>
        </p:blipFill>
        <p:spPr>
          <a:xfrm>
            <a:off x="633656" y="3619315"/>
            <a:ext cx="2909645" cy="2257631"/>
          </a:xfrm>
          <a:prstGeom prst="rect">
            <a:avLst/>
          </a:prstGeom>
          <a:ln>
            <a:solidFill>
              <a:srgbClr val="0070C0"/>
            </a:solidFill>
          </a:ln>
        </p:spPr>
      </p:pic>
      <p:sp>
        <p:nvSpPr>
          <p:cNvPr id="7" name="TextBox 6"/>
          <p:cNvSpPr txBox="1"/>
          <p:nvPr/>
        </p:nvSpPr>
        <p:spPr>
          <a:xfrm>
            <a:off x="3678382" y="3613710"/>
            <a:ext cx="7983872" cy="2262158"/>
          </a:xfrm>
          <a:prstGeom prst="rect">
            <a:avLst/>
          </a:prstGeom>
          <a:noFill/>
        </p:spPr>
        <p:txBody>
          <a:bodyPr wrap="square" rtlCol="0">
            <a:spAutoFit/>
          </a:bodyPr>
          <a:lstStyle/>
          <a:p>
            <a:pPr marL="285750" indent="-285750" defTabSz="352044">
              <a:spcAft>
                <a:spcPts val="600"/>
              </a:spcAft>
              <a:buFont typeface="Arial" panose="020B0604020202020204" pitchFamily="34" charset="0"/>
              <a:buChar char="•"/>
              <a:defRPr/>
            </a:pPr>
            <a:r>
              <a:rPr lang="en-GB" dirty="0">
                <a:solidFill>
                  <a:schemeClr val="bg1"/>
                </a:solidFill>
                <a:latin typeface="Calibri" panose="020F0502020204030204" pitchFamily="34" charset="0"/>
                <a:cs typeface="Calibri" panose="020F0502020204030204" pitchFamily="34" charset="0"/>
              </a:rPr>
              <a:t>These structures include </a:t>
            </a:r>
            <a:r>
              <a:rPr lang="en-GB" b="1" dirty="0">
                <a:solidFill>
                  <a:schemeClr val="bg1"/>
                </a:solidFill>
                <a:latin typeface="Calibri" panose="020F0502020204030204" pitchFamily="34" charset="0"/>
                <a:cs typeface="Calibri" panose="020F0502020204030204" pitchFamily="34" charset="0"/>
              </a:rPr>
              <a:t>social, cultural, and institutional frameworks</a:t>
            </a:r>
            <a:r>
              <a:rPr lang="en-GB" dirty="0">
                <a:solidFill>
                  <a:schemeClr val="bg1"/>
                </a:solidFill>
                <a:latin typeface="Calibri" panose="020F0502020204030204" pitchFamily="34" charset="0"/>
                <a:cs typeface="Calibri" panose="020F0502020204030204" pitchFamily="34" charset="0"/>
              </a:rPr>
              <a:t> that influence how people live, work, and relate to one another. </a:t>
            </a:r>
          </a:p>
          <a:p>
            <a:pPr marL="285750" indent="-285750" defTabSz="352044">
              <a:spcAft>
                <a:spcPts val="600"/>
              </a:spcAft>
              <a:buFont typeface="Arial" panose="020B0604020202020204" pitchFamily="34" charset="0"/>
              <a:buChar char="•"/>
              <a:defRPr/>
            </a:pPr>
            <a:r>
              <a:rPr lang="en-GB" dirty="0">
                <a:solidFill>
                  <a:schemeClr val="bg1"/>
                </a:solidFill>
                <a:latin typeface="Calibri" panose="020F0502020204030204" pitchFamily="34" charset="0"/>
                <a:cs typeface="Calibri" panose="020F0502020204030204" pitchFamily="34" charset="0"/>
              </a:rPr>
              <a:t>While individuals exercise </a:t>
            </a:r>
            <a:r>
              <a:rPr lang="en-GB" b="1" dirty="0">
                <a:solidFill>
                  <a:schemeClr val="bg1"/>
                </a:solidFill>
                <a:latin typeface="Calibri" panose="020F0502020204030204" pitchFamily="34" charset="0"/>
                <a:cs typeface="Calibri" panose="020F0502020204030204" pitchFamily="34" charset="0"/>
              </a:rPr>
              <a:t>agency</a:t>
            </a:r>
            <a:r>
              <a:rPr lang="en-GB" dirty="0">
                <a:solidFill>
                  <a:schemeClr val="bg1"/>
                </a:solidFill>
                <a:latin typeface="Calibri" panose="020F0502020204030204" pitchFamily="34" charset="0"/>
                <a:cs typeface="Calibri" panose="020F0502020204030204" pitchFamily="34" charset="0"/>
              </a:rPr>
              <a:t> (the ability to make choices), structures can limit or enable these choices by shaping the environment in which they operate.</a:t>
            </a:r>
          </a:p>
          <a:p>
            <a:pPr marL="285750" indent="-285750" defTabSz="352044">
              <a:spcAft>
                <a:spcPts val="600"/>
              </a:spcAft>
              <a:buFont typeface="Arial" panose="020B0604020202020204" pitchFamily="34" charset="0"/>
              <a:buChar char="•"/>
              <a:defRPr/>
            </a:pPr>
            <a:endParaRPr lang="en-GB" dirty="0">
              <a:solidFill>
                <a:schemeClr val="bg1"/>
              </a:solidFill>
              <a:latin typeface="Calibri" panose="020F0502020204030204" pitchFamily="34" charset="0"/>
              <a:cs typeface="Calibri" panose="020F0502020204030204" pitchFamily="34" charset="0"/>
            </a:endParaRPr>
          </a:p>
          <a:p>
            <a:pPr marL="285750" indent="-285750" defTabSz="352044">
              <a:spcAft>
                <a:spcPts val="600"/>
              </a:spcAft>
              <a:buFont typeface="Arial" panose="020B0604020202020204" pitchFamily="34" charset="0"/>
              <a:buChar char="•"/>
              <a:defRPr/>
            </a:pPr>
            <a:r>
              <a:rPr kumimoji="0" lang="en-GB"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Structure</a:t>
            </a:r>
            <a:r>
              <a:rPr kumimoji="0" lang="en-GB" b="1" i="0" u="none" strike="noStrike" kern="1200" cap="none" spc="0" normalizeH="0" noProof="0" dirty="0">
                <a:ln>
                  <a:noFill/>
                </a:ln>
                <a:solidFill>
                  <a:schemeClr val="bg1"/>
                </a:solidFill>
                <a:effectLst/>
                <a:uLnTx/>
                <a:uFillTx/>
                <a:latin typeface="Calibri" panose="020F0502020204030204" pitchFamily="34" charset="0"/>
                <a:cs typeface="Calibri" panose="020F0502020204030204" pitchFamily="34" charset="0"/>
              </a:rPr>
              <a:t> and Agency influence each other and are said to be ‘two sides of the same coin’.</a:t>
            </a:r>
            <a:endParaRPr kumimoji="0" lang="en-GB"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16840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DB210-2DAF-D8A5-2BBE-40BB35FDCC25}"/>
              </a:ext>
            </a:extLst>
          </p:cNvPr>
          <p:cNvSpPr>
            <a:spLocks noGrp="1"/>
          </p:cNvSpPr>
          <p:nvPr>
            <p:ph type="title"/>
          </p:nvPr>
        </p:nvSpPr>
        <p:spPr/>
        <p:txBody>
          <a:bodyPr>
            <a:normAutofit/>
          </a:bodyPr>
          <a:lstStyle/>
          <a:p>
            <a:r>
              <a:rPr lang="en-GB" sz="6000" b="1" dirty="0">
                <a:solidFill>
                  <a:schemeClr val="bg1"/>
                </a:solidFill>
                <a:latin typeface="Calibri" panose="020F0502020204030204" pitchFamily="34" charset="0"/>
                <a:cs typeface="Calibri" panose="020F0502020204030204" pitchFamily="34" charset="0"/>
              </a:rPr>
              <a:t>Examples of Structures</a:t>
            </a:r>
          </a:p>
        </p:txBody>
      </p:sp>
      <p:sp>
        <p:nvSpPr>
          <p:cNvPr id="3" name="Content Placeholder 2">
            <a:extLst>
              <a:ext uri="{FF2B5EF4-FFF2-40B4-BE49-F238E27FC236}">
                <a16:creationId xmlns:a16="http://schemas.microsoft.com/office/drawing/2014/main" id="{AC7D4A2A-178A-52DC-F912-87871E76AD41}"/>
              </a:ext>
            </a:extLst>
          </p:cNvPr>
          <p:cNvSpPr>
            <a:spLocks noGrp="1"/>
          </p:cNvSpPr>
          <p:nvPr>
            <p:ph idx="1"/>
          </p:nvPr>
        </p:nvSpPr>
        <p:spPr>
          <a:xfrm>
            <a:off x="706582" y="2556932"/>
            <a:ext cx="10858499" cy="3318936"/>
          </a:xfrm>
        </p:spPr>
        <p:txBody>
          <a:bodyPr>
            <a:noAutofit/>
          </a:bodyPr>
          <a:lstStyle/>
          <a:p>
            <a:pPr marL="0" indent="0">
              <a:buNone/>
            </a:pPr>
            <a:r>
              <a:rPr lang="en-GB" sz="1800" b="1" dirty="0">
                <a:solidFill>
                  <a:srgbClr val="7030A0"/>
                </a:solidFill>
                <a:latin typeface="Calibri" panose="020F0502020204030204" pitchFamily="34" charset="0"/>
                <a:cs typeface="Calibri" panose="020F0502020204030204" pitchFamily="34" charset="0"/>
              </a:rPr>
              <a:t>Social Structures:</a:t>
            </a:r>
          </a:p>
          <a:p>
            <a:r>
              <a:rPr lang="en-GB" sz="1600" dirty="0">
                <a:solidFill>
                  <a:schemeClr val="bg1"/>
                </a:solidFill>
                <a:latin typeface="Calibri" panose="020F0502020204030204" pitchFamily="34" charset="0"/>
                <a:cs typeface="Calibri" panose="020F0502020204030204" pitchFamily="34" charset="0"/>
              </a:rPr>
              <a:t>Family: Family dynamics and roles (e.g., patriarchal or matriarchal setups) influence individual decisions and opportunities.</a:t>
            </a:r>
          </a:p>
          <a:p>
            <a:r>
              <a:rPr lang="en-GB" sz="1600" dirty="0">
                <a:solidFill>
                  <a:schemeClr val="bg1"/>
                </a:solidFill>
                <a:latin typeface="Calibri" panose="020F0502020204030204" pitchFamily="34" charset="0"/>
                <a:cs typeface="Calibri" panose="020F0502020204030204" pitchFamily="34" charset="0"/>
              </a:rPr>
              <a:t>Class Systems: Socioeconomic class determines access to resources, education, and employment opportunities.</a:t>
            </a:r>
          </a:p>
          <a:p>
            <a:r>
              <a:rPr lang="en-GB" sz="1600" dirty="0">
                <a:solidFill>
                  <a:schemeClr val="bg1"/>
                </a:solidFill>
                <a:latin typeface="Calibri" panose="020F0502020204030204" pitchFamily="34" charset="0"/>
                <a:cs typeface="Calibri" panose="020F0502020204030204" pitchFamily="34" charset="0"/>
              </a:rPr>
              <a:t>Peer Networks: Social groups or communities that can support or hinder individual progress based on shared values or norms.</a:t>
            </a:r>
          </a:p>
          <a:p>
            <a:pPr marL="0" indent="0">
              <a:buNone/>
            </a:pPr>
            <a:r>
              <a:rPr lang="en-GB" sz="1800" b="1" dirty="0">
                <a:solidFill>
                  <a:srgbClr val="0070C0"/>
                </a:solidFill>
                <a:latin typeface="Calibri" panose="020F0502020204030204" pitchFamily="34" charset="0"/>
                <a:cs typeface="Calibri" panose="020F0502020204030204" pitchFamily="34" charset="0"/>
              </a:rPr>
              <a:t>Cultural Structures:</a:t>
            </a:r>
          </a:p>
          <a:p>
            <a:r>
              <a:rPr lang="en-GB" sz="1600" dirty="0">
                <a:solidFill>
                  <a:schemeClr val="bg1"/>
                </a:solidFill>
                <a:latin typeface="Calibri" panose="020F0502020204030204" pitchFamily="34" charset="0"/>
                <a:cs typeface="Calibri" panose="020F0502020204030204" pitchFamily="34" charset="0"/>
              </a:rPr>
              <a:t>Traditions and Norms: Cultural expectations around behaviour, gender roles, or work ethics that influence an individual's actions (e.g., expectations of caregiving roles for women).</a:t>
            </a:r>
          </a:p>
          <a:p>
            <a:r>
              <a:rPr lang="en-GB" sz="1600" dirty="0">
                <a:solidFill>
                  <a:schemeClr val="bg1"/>
                </a:solidFill>
                <a:latin typeface="Calibri" panose="020F0502020204030204" pitchFamily="34" charset="0"/>
                <a:cs typeface="Calibri" panose="020F0502020204030204" pitchFamily="34" charset="0"/>
              </a:rPr>
              <a:t>Religion: Religious practices or values that shape social behaviour, decision-making, and the moral framework of a community (e.g., attending church or following dietary restrictions).</a:t>
            </a:r>
          </a:p>
          <a:p>
            <a:r>
              <a:rPr lang="en-GB" sz="1600" dirty="0">
                <a:solidFill>
                  <a:schemeClr val="bg1"/>
                </a:solidFill>
                <a:latin typeface="Calibri" panose="020F0502020204030204" pitchFamily="34" charset="0"/>
                <a:cs typeface="Calibri" panose="020F0502020204030204" pitchFamily="34" charset="0"/>
              </a:rPr>
              <a:t>Language: The dominant language in a society, which affects communication and access to information or services.</a:t>
            </a:r>
          </a:p>
        </p:txBody>
      </p:sp>
    </p:spTree>
    <p:extLst>
      <p:ext uri="{BB962C8B-B14F-4D97-AF65-F5344CB8AC3E}">
        <p14:creationId xmlns:p14="http://schemas.microsoft.com/office/powerpoint/2010/main" val="2467392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DB210-2DAF-D8A5-2BBE-40BB35FDCC25}"/>
              </a:ext>
            </a:extLst>
          </p:cNvPr>
          <p:cNvSpPr>
            <a:spLocks noGrp="1"/>
          </p:cNvSpPr>
          <p:nvPr>
            <p:ph type="title"/>
          </p:nvPr>
        </p:nvSpPr>
        <p:spPr/>
        <p:txBody>
          <a:bodyPr>
            <a:normAutofit/>
          </a:bodyPr>
          <a:lstStyle/>
          <a:p>
            <a:r>
              <a:rPr lang="en-GB" sz="6000" b="1" dirty="0">
                <a:solidFill>
                  <a:schemeClr val="bg1"/>
                </a:solidFill>
                <a:latin typeface="Calibri" panose="020F0502020204030204" pitchFamily="34" charset="0"/>
                <a:cs typeface="Calibri" panose="020F0502020204030204" pitchFamily="34" charset="0"/>
              </a:rPr>
              <a:t>Examples of Structures</a:t>
            </a:r>
          </a:p>
        </p:txBody>
      </p:sp>
      <p:sp>
        <p:nvSpPr>
          <p:cNvPr id="3" name="Content Placeholder 2">
            <a:extLst>
              <a:ext uri="{FF2B5EF4-FFF2-40B4-BE49-F238E27FC236}">
                <a16:creationId xmlns:a16="http://schemas.microsoft.com/office/drawing/2014/main" id="{AC7D4A2A-178A-52DC-F912-87871E76AD41}"/>
              </a:ext>
            </a:extLst>
          </p:cNvPr>
          <p:cNvSpPr>
            <a:spLocks noGrp="1"/>
          </p:cNvSpPr>
          <p:nvPr>
            <p:ph idx="1"/>
          </p:nvPr>
        </p:nvSpPr>
        <p:spPr>
          <a:xfrm>
            <a:off x="900547" y="2556932"/>
            <a:ext cx="10446326" cy="3318936"/>
          </a:xfrm>
        </p:spPr>
        <p:txBody>
          <a:bodyPr>
            <a:normAutofit/>
          </a:bodyPr>
          <a:lstStyle/>
          <a:p>
            <a:pPr marL="0" indent="0">
              <a:buNone/>
            </a:pPr>
            <a:r>
              <a:rPr lang="en-GB" b="1" dirty="0">
                <a:solidFill>
                  <a:srgbClr val="00B050"/>
                </a:solidFill>
                <a:latin typeface="Calibri" panose="020F0502020204030204" pitchFamily="34" charset="0"/>
                <a:cs typeface="Calibri" panose="020F0502020204030204" pitchFamily="34" charset="0"/>
              </a:rPr>
              <a:t>Institutional Structures:</a:t>
            </a:r>
          </a:p>
          <a:p>
            <a:r>
              <a:rPr lang="en-GB" dirty="0">
                <a:solidFill>
                  <a:schemeClr val="bg1"/>
                </a:solidFill>
                <a:latin typeface="Calibri" panose="020F0502020204030204" pitchFamily="34" charset="0"/>
                <a:cs typeface="Calibri" panose="020F0502020204030204" pitchFamily="34" charset="0"/>
              </a:rPr>
              <a:t>Healthcare Systems: Formal institutions like the NHS, which determine how individuals access healthcare based on rules, regulations, and funding models.</a:t>
            </a:r>
          </a:p>
          <a:p>
            <a:r>
              <a:rPr lang="en-GB" dirty="0">
                <a:solidFill>
                  <a:schemeClr val="bg1"/>
                </a:solidFill>
                <a:latin typeface="Calibri" panose="020F0502020204030204" pitchFamily="34" charset="0"/>
                <a:cs typeface="Calibri" panose="020F0502020204030204" pitchFamily="34" charset="0"/>
              </a:rPr>
              <a:t>Educational Systems: Schooling and higher education institutions that shape learning opportunities, career paths, and social mobility.</a:t>
            </a:r>
          </a:p>
          <a:p>
            <a:r>
              <a:rPr lang="en-GB" dirty="0">
                <a:solidFill>
                  <a:schemeClr val="bg1"/>
                </a:solidFill>
                <a:latin typeface="Calibri" panose="020F0502020204030204" pitchFamily="34" charset="0"/>
                <a:cs typeface="Calibri" panose="020F0502020204030204" pitchFamily="34" charset="0"/>
              </a:rPr>
              <a:t>Legal Systems: Laws and legal frameworks that govern societal behaviour, rights, and responsibilities (e.g., equality laws, the welfare system</a:t>
            </a:r>
          </a:p>
        </p:txBody>
      </p:sp>
    </p:spTree>
    <p:extLst>
      <p:ext uri="{BB962C8B-B14F-4D97-AF65-F5344CB8AC3E}">
        <p14:creationId xmlns:p14="http://schemas.microsoft.com/office/powerpoint/2010/main" val="4128652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9B6B3-381A-7BC4-2AE8-6817A74046F5}"/>
              </a:ext>
            </a:extLst>
          </p:cNvPr>
          <p:cNvSpPr>
            <a:spLocks noGrp="1"/>
          </p:cNvSpPr>
          <p:nvPr>
            <p:ph type="title"/>
          </p:nvPr>
        </p:nvSpPr>
        <p:spPr/>
        <p:txBody>
          <a:bodyPr>
            <a:normAutofit/>
          </a:bodyPr>
          <a:lstStyle/>
          <a:p>
            <a:r>
              <a:rPr lang="en-GB" sz="6000" b="1" dirty="0">
                <a:solidFill>
                  <a:schemeClr val="bg1"/>
                </a:solidFill>
                <a:latin typeface="Calibri" panose="020F0502020204030204" pitchFamily="34" charset="0"/>
                <a:cs typeface="Calibri" panose="020F0502020204030204" pitchFamily="34" charset="0"/>
              </a:rPr>
              <a:t>Activity 1. Discussion</a:t>
            </a:r>
          </a:p>
        </p:txBody>
      </p:sp>
      <p:sp>
        <p:nvSpPr>
          <p:cNvPr id="3" name="Content Placeholder 2">
            <a:extLst>
              <a:ext uri="{FF2B5EF4-FFF2-40B4-BE49-F238E27FC236}">
                <a16:creationId xmlns:a16="http://schemas.microsoft.com/office/drawing/2014/main" id="{D30928AB-A2EA-A722-65C2-F2723CE310DA}"/>
              </a:ext>
            </a:extLst>
          </p:cNvPr>
          <p:cNvSpPr>
            <a:spLocks noGrp="1"/>
          </p:cNvSpPr>
          <p:nvPr>
            <p:ph idx="1"/>
          </p:nvPr>
        </p:nvSpPr>
        <p:spPr/>
        <p:txBody>
          <a:bodyPr/>
          <a:lstStyle/>
          <a:p>
            <a:r>
              <a:rPr lang="en-GB" dirty="0">
                <a:solidFill>
                  <a:schemeClr val="bg1"/>
                </a:solidFill>
                <a:latin typeface="Calibri" panose="020F0502020204030204" pitchFamily="34" charset="0"/>
                <a:cs typeface="Calibri" panose="020F0502020204030204" pitchFamily="34" charset="0"/>
              </a:rPr>
              <a:t>Reflect on a moment in your personal or professional life where you exercised agency (i.e., took action to influence an outcome in your environment).</a:t>
            </a:r>
          </a:p>
          <a:p>
            <a:r>
              <a:rPr lang="en-GB" dirty="0">
                <a:solidFill>
                  <a:schemeClr val="bg1"/>
                </a:solidFill>
                <a:latin typeface="Calibri" panose="020F0502020204030204" pitchFamily="34" charset="0"/>
                <a:cs typeface="Calibri" panose="020F0502020204030204" pitchFamily="34" charset="0"/>
              </a:rPr>
              <a:t>Think about how structure (social, cultural, institutional) influenced your ability to act.</a:t>
            </a:r>
          </a:p>
        </p:txBody>
      </p:sp>
    </p:spTree>
    <p:extLst>
      <p:ext uri="{BB962C8B-B14F-4D97-AF65-F5344CB8AC3E}">
        <p14:creationId xmlns:p14="http://schemas.microsoft.com/office/powerpoint/2010/main" val="1602048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latin typeface="Arial" panose="020B0604020202020204" pitchFamily="34" charset="0"/>
                <a:cs typeface="Arial" panose="020B0604020202020204" pitchFamily="34" charset="0"/>
              </a:rPr>
              <a:t>What is Capital?</a:t>
            </a:r>
          </a:p>
        </p:txBody>
      </p:sp>
      <p:sp>
        <p:nvSpPr>
          <p:cNvPr id="3" name="TextBox 2"/>
          <p:cNvSpPr txBox="1"/>
          <p:nvPr/>
        </p:nvSpPr>
        <p:spPr>
          <a:xfrm>
            <a:off x="838199" y="2496719"/>
            <a:ext cx="10571206" cy="129266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Physical Capital</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asset, such as land, buildings, equipment, etc. that is owned by a   company organisation or person and used to produce goods or services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rPr>
              <a:t>                                                                                                                                                                                                                    </a:t>
            </a:r>
          </a:p>
        </p:txBody>
      </p:sp>
      <p:sp>
        <p:nvSpPr>
          <p:cNvPr id="4" name="TextBox 3"/>
          <p:cNvSpPr txBox="1"/>
          <p:nvPr/>
        </p:nvSpPr>
        <p:spPr>
          <a:xfrm>
            <a:off x="838199" y="3714950"/>
            <a:ext cx="10571206" cy="129266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Human Capital</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The collective skills, knowledge, or other intangible assets of individuals that can be used to create economic value for the individuals, their employers, or their community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rPr>
              <a:t>                                                                                                                                                                                                                             </a:t>
            </a:r>
          </a:p>
        </p:txBody>
      </p:sp>
      <p:sp>
        <p:nvSpPr>
          <p:cNvPr id="5" name="TextBox 4"/>
          <p:cNvSpPr txBox="1"/>
          <p:nvPr/>
        </p:nvSpPr>
        <p:spPr>
          <a:xfrm>
            <a:off x="838199" y="5007612"/>
            <a:ext cx="10571206" cy="129266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Cultural Capital</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The accumulation of knowledge, behaviours, and skills that a person can tap into to demonstrate their cultural competence, and social status or standing in society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rPr>
              <a:t>                                                                                                                                                                                                                                             </a:t>
            </a:r>
            <a:endParaRPr kumimoji="0" lang="en-GB" sz="1800" b="0" i="0" u="none" strike="noStrike" kern="1200" cap="none" spc="0" normalizeH="0" baseline="0" noProof="0" dirty="0">
              <a:ln>
                <a:noFill/>
              </a:ln>
              <a:solidFill>
                <a:prstClr val="black"/>
              </a:solidFill>
              <a:effectLst/>
              <a:uLnTx/>
              <a:uFillTx/>
              <a:latin typeface="Garamond" panose="02020404030301010803"/>
              <a:ea typeface="+mn-ea"/>
              <a:cs typeface="+mn-cs"/>
            </a:endParaRPr>
          </a:p>
        </p:txBody>
      </p:sp>
    </p:spTree>
    <p:extLst>
      <p:ext uri="{BB962C8B-B14F-4D97-AF65-F5344CB8AC3E}">
        <p14:creationId xmlns:p14="http://schemas.microsoft.com/office/powerpoint/2010/main" val="386862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latin typeface="Arial" panose="020B0604020202020204" pitchFamily="34" charset="0"/>
                <a:cs typeface="Arial" panose="020B0604020202020204" pitchFamily="34" charset="0"/>
              </a:rPr>
              <a:t>Social Capital?</a:t>
            </a:r>
          </a:p>
        </p:txBody>
      </p:sp>
      <p:sp>
        <p:nvSpPr>
          <p:cNvPr id="3" name="TextBox 2"/>
          <p:cNvSpPr txBox="1"/>
          <p:nvPr/>
        </p:nvSpPr>
        <p:spPr>
          <a:xfrm>
            <a:off x="838199" y="2496719"/>
            <a:ext cx="10571206" cy="3299365"/>
          </a:xfrm>
          <a:prstGeom prst="rect">
            <a:avLst/>
          </a:prstGeom>
          <a:noFill/>
        </p:spPr>
        <p:txBody>
          <a:bodyPr wrap="square" rtlCol="0">
            <a:spAutoFit/>
          </a:bodyPr>
          <a:lstStyle/>
          <a:p>
            <a:pPr marL="285750" lvl="0" indent="-285750">
              <a:lnSpc>
                <a:spcPct val="90000"/>
              </a:lnSpc>
              <a:spcBef>
                <a:spcPts val="1000"/>
              </a:spcBef>
              <a:buFont typeface="Arial" panose="020B0604020202020204" pitchFamily="34" charset="0"/>
              <a:buChar char="•"/>
            </a:pPr>
            <a:r>
              <a:rPr lang="en-GB" sz="1600" dirty="0">
                <a:solidFill>
                  <a:prstClr val="black"/>
                </a:solidFill>
                <a:latin typeface="Calibri" panose="020F0502020204030204" pitchFamily="34" charset="0"/>
                <a:cs typeface="Calibri" panose="020F0502020204030204" pitchFamily="34" charset="0"/>
              </a:rPr>
              <a:t>The concept of social capital has received a lot of attention within the realm of sociology. However, there is no consensus regarding its definition. </a:t>
            </a:r>
          </a:p>
          <a:p>
            <a:pPr marL="285750" lvl="0" indent="-285750">
              <a:lnSpc>
                <a:spcPct val="90000"/>
              </a:lnSpc>
              <a:spcBef>
                <a:spcPts val="1000"/>
              </a:spcBef>
              <a:buFont typeface="Arial" panose="020B0604020202020204" pitchFamily="34" charset="0"/>
              <a:buChar char="•"/>
            </a:pPr>
            <a:endParaRPr lang="en-GB" sz="1600" dirty="0">
              <a:solidFill>
                <a:prstClr val="black"/>
              </a:solidFill>
              <a:latin typeface="Calibri" panose="020F0502020204030204" pitchFamily="34" charset="0"/>
              <a:cs typeface="Calibri" panose="020F0502020204030204" pitchFamily="34" charset="0"/>
            </a:endParaRPr>
          </a:p>
          <a:p>
            <a:pPr marL="285750" lvl="0" indent="-285750">
              <a:lnSpc>
                <a:spcPct val="90000"/>
              </a:lnSpc>
              <a:spcBef>
                <a:spcPts val="1000"/>
              </a:spcBef>
              <a:buFont typeface="Arial" panose="020B0604020202020204" pitchFamily="34" charset="0"/>
              <a:buChar char="•"/>
            </a:pPr>
            <a:r>
              <a:rPr lang="en-GB" sz="1600" dirty="0">
                <a:solidFill>
                  <a:prstClr val="black"/>
                </a:solidFill>
                <a:latin typeface="Calibri" panose="020F0502020204030204" pitchFamily="34" charset="0"/>
                <a:cs typeface="Calibri" panose="020F0502020204030204" pitchFamily="34" charset="0"/>
              </a:rPr>
              <a:t>“. . . social organisation constitutes social capital, facilitating the achievement of goals that could not be achieved in its absence or could be achieved only at a higher cost”(Coleman, 1990, p. 304).</a:t>
            </a:r>
          </a:p>
          <a:p>
            <a:pPr marL="285750" lvl="0" indent="-285750">
              <a:lnSpc>
                <a:spcPct val="90000"/>
              </a:lnSpc>
              <a:spcBef>
                <a:spcPts val="1000"/>
              </a:spcBef>
              <a:buFont typeface="Arial" panose="020B0604020202020204" pitchFamily="34" charset="0"/>
              <a:buChar char="•"/>
            </a:pPr>
            <a:endParaRPr lang="en-GB" sz="1600" dirty="0">
              <a:solidFill>
                <a:prstClr val="black"/>
              </a:solidFill>
              <a:latin typeface="Calibri" panose="020F0502020204030204" pitchFamily="34" charset="0"/>
              <a:cs typeface="Calibri" panose="020F0502020204030204" pitchFamily="34" charset="0"/>
            </a:endParaRPr>
          </a:p>
          <a:p>
            <a:pPr marL="285750" lvl="0" indent="-285750">
              <a:lnSpc>
                <a:spcPct val="90000"/>
              </a:lnSpc>
              <a:spcBef>
                <a:spcPts val="1000"/>
              </a:spcBef>
              <a:buFont typeface="Arial" panose="020B0604020202020204" pitchFamily="34" charset="0"/>
              <a:buChar char="•"/>
            </a:pPr>
            <a:r>
              <a:rPr lang="en-GB" sz="1600" dirty="0">
                <a:solidFill>
                  <a:prstClr val="black"/>
                </a:solidFill>
                <a:latin typeface="Calibri" panose="020F0502020204030204" pitchFamily="34" charset="0"/>
                <a:cs typeface="Calibri" panose="020F0502020204030204" pitchFamily="34" charset="0"/>
              </a:rPr>
              <a:t>.” . . social capital . . . refers to features of social organisation, such as trust, norms, and networks that can improve the efficiency of society . . .”   (Putnam, Leonardi and </a:t>
            </a:r>
            <a:r>
              <a:rPr lang="en-GB" sz="1600" dirty="0" err="1">
                <a:solidFill>
                  <a:prstClr val="black"/>
                </a:solidFill>
                <a:latin typeface="Calibri" panose="020F0502020204030204" pitchFamily="34" charset="0"/>
                <a:cs typeface="Calibri" panose="020F0502020204030204" pitchFamily="34" charset="0"/>
              </a:rPr>
              <a:t>Nanetti</a:t>
            </a:r>
            <a:r>
              <a:rPr lang="en-GB" sz="1600" dirty="0">
                <a:solidFill>
                  <a:prstClr val="black"/>
                </a:solidFill>
                <a:latin typeface="Calibri" panose="020F0502020204030204" pitchFamily="34" charset="0"/>
                <a:cs typeface="Calibri" panose="020F0502020204030204" pitchFamily="34" charset="0"/>
              </a:rPr>
              <a:t>, 1993, p. 167).</a:t>
            </a:r>
          </a:p>
          <a:p>
            <a:pPr marL="285750" lvl="0" indent="-285750">
              <a:lnSpc>
                <a:spcPct val="90000"/>
              </a:lnSpc>
              <a:spcBef>
                <a:spcPts val="1000"/>
              </a:spcBef>
              <a:buFont typeface="Arial" panose="020B0604020202020204" pitchFamily="34" charset="0"/>
              <a:buChar char="•"/>
            </a:pPr>
            <a:endParaRPr lang="en-GB" sz="1600" dirty="0">
              <a:solidFill>
                <a:prstClr val="black"/>
              </a:solidFill>
              <a:latin typeface="Calibri" panose="020F0502020204030204" pitchFamily="34" charset="0"/>
              <a:cs typeface="Calibri" panose="020F0502020204030204" pitchFamily="34" charset="0"/>
            </a:endParaRPr>
          </a:p>
          <a:p>
            <a:pPr marL="285750" lvl="0" indent="-285750">
              <a:lnSpc>
                <a:spcPct val="90000"/>
              </a:lnSpc>
              <a:spcBef>
                <a:spcPts val="1000"/>
              </a:spcBef>
              <a:buFont typeface="Arial" panose="020B0604020202020204" pitchFamily="34" charset="0"/>
              <a:buChar char="•"/>
            </a:pPr>
            <a:r>
              <a:rPr lang="en-GB" sz="1600" dirty="0">
                <a:solidFill>
                  <a:prstClr val="black"/>
                </a:solidFill>
                <a:latin typeface="Calibri" panose="020F0502020204030204" pitchFamily="34" charset="0"/>
                <a:cs typeface="Calibri" panose="020F0502020204030204" pitchFamily="34" charset="0"/>
              </a:rPr>
              <a:t>“Social capital is the shared knowledge, understandings, norms, rules and expectations about patterns of interactions that groups of individuals bring to a recurrent activity (Ostrom, 2000, p. 176)</a:t>
            </a:r>
          </a:p>
        </p:txBody>
      </p:sp>
      <p:sp>
        <p:nvSpPr>
          <p:cNvPr id="4" name="TextBox 3"/>
          <p:cNvSpPr txBox="1"/>
          <p:nvPr/>
        </p:nvSpPr>
        <p:spPr>
          <a:xfrm>
            <a:off x="838199" y="3714950"/>
            <a:ext cx="10571206"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Garamond" panose="02020404030301010803"/>
                <a:ea typeface="+mn-ea"/>
                <a:cs typeface="+mn-cs"/>
              </a:rPr>
              <a:t>                                                                                                                                                                                                                             </a:t>
            </a:r>
          </a:p>
        </p:txBody>
      </p:sp>
    </p:spTree>
    <p:extLst>
      <p:ext uri="{BB962C8B-B14F-4D97-AF65-F5344CB8AC3E}">
        <p14:creationId xmlns:p14="http://schemas.microsoft.com/office/powerpoint/2010/main" val="105695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B6BA8B-DBB8-017D-DDB4-543CE425A83E}"/>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algn="ctr"/>
            <a:r>
              <a:rPr lang="en-US" sz="6000" b="1" kern="1200" dirty="0">
                <a:solidFill>
                  <a:schemeClr val="tx1"/>
                </a:solidFill>
                <a:latin typeface="+mn-lt"/>
                <a:ea typeface="+mj-ea"/>
                <a:cs typeface="+mj-cs"/>
              </a:rPr>
              <a:t>Social Capital</a:t>
            </a:r>
          </a:p>
        </p:txBody>
      </p:sp>
      <p:sp>
        <p:nvSpPr>
          <p:cNvPr id="4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1276B2FB-78CC-4348-2582-7C4B4EB55BEA}"/>
              </a:ext>
            </a:extLst>
          </p:cNvPr>
          <p:cNvSpPr txBox="1"/>
          <p:nvPr/>
        </p:nvSpPr>
        <p:spPr>
          <a:xfrm>
            <a:off x="838200" y="1929384"/>
            <a:ext cx="10515600" cy="425196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dirty="0">
                <a:effectLst/>
              </a:rPr>
              <a:t>Social capital is generally understood as a measure of neighbourhood trust, safety and civic engagement </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effectLst/>
              </a:rPr>
              <a:t>A society with high social capital </a:t>
            </a:r>
            <a:r>
              <a:rPr lang="en-US" sz="2200" dirty="0"/>
              <a:t>is rich in</a:t>
            </a:r>
            <a:r>
              <a:rPr lang="en-US" sz="2200" dirty="0">
                <a:effectLst/>
              </a:rPr>
              <a:t> the following elements: </a:t>
            </a:r>
          </a:p>
          <a:p>
            <a:pPr marL="742950" lvl="1" indent="-228600">
              <a:lnSpc>
                <a:spcPct val="90000"/>
              </a:lnSpc>
              <a:spcAft>
                <a:spcPts val="600"/>
              </a:spcAft>
              <a:buFont typeface="Arial" panose="020B0604020202020204" pitchFamily="34" charset="0"/>
              <a:buChar char="•"/>
            </a:pPr>
            <a:r>
              <a:rPr lang="en-US" sz="2200" dirty="0"/>
              <a:t>Connections</a:t>
            </a:r>
          </a:p>
          <a:p>
            <a:pPr marL="742950" lvl="1" indent="-228600">
              <a:lnSpc>
                <a:spcPct val="90000"/>
              </a:lnSpc>
              <a:spcAft>
                <a:spcPts val="600"/>
              </a:spcAft>
              <a:buFont typeface="Arial" panose="020B0604020202020204" pitchFamily="34" charset="0"/>
              <a:buChar char="•"/>
            </a:pPr>
            <a:r>
              <a:rPr lang="en-US" sz="2200" dirty="0"/>
              <a:t>Co-operation </a:t>
            </a:r>
          </a:p>
          <a:p>
            <a:pPr marL="742950" lvl="1" indent="-228600">
              <a:lnSpc>
                <a:spcPct val="90000"/>
              </a:lnSpc>
              <a:spcAft>
                <a:spcPts val="600"/>
              </a:spcAft>
              <a:buFont typeface="Arial" panose="020B0604020202020204" pitchFamily="34" charset="0"/>
              <a:buChar char="•"/>
            </a:pPr>
            <a:r>
              <a:rPr lang="en-US" sz="2200" dirty="0"/>
              <a:t>Trust </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With the intentions to “</a:t>
            </a:r>
            <a:r>
              <a:rPr lang="en-US" sz="2200" dirty="0">
                <a:effectLst/>
              </a:rPr>
              <a:t>provide information and access to opportunities and spend time for the ‘common good’”. </a:t>
            </a:r>
            <a:endParaRPr lang="en-US" sz="2200" dirty="0"/>
          </a:p>
          <a:p>
            <a:pPr indent="-228600">
              <a:lnSpc>
                <a:spcPct val="90000"/>
              </a:lnSpc>
              <a:spcAft>
                <a:spcPts val="600"/>
              </a:spcAft>
              <a:buFont typeface="Arial" panose="020B0604020202020204" pitchFamily="34" charset="0"/>
              <a:buChar char="•"/>
            </a:pPr>
            <a:endParaRPr lang="en-US" sz="2200" dirty="0">
              <a:effectLst/>
            </a:endParaRP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1272276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9954" y="3632361"/>
            <a:ext cx="9427780" cy="230832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Formal Social Capital</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Organisation and activities of a complex and official nature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Parent Teacher Associations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prstClr val="black"/>
                </a:solidFill>
                <a:latin typeface="Arial" panose="020B0604020202020204" pitchFamily="34" charset="0"/>
                <a:cs typeface="Arial" panose="020B0604020202020204" pitchFamily="34" charset="0"/>
              </a:rPr>
              <a:t>Sports</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Leagues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Credit Unions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Political Groups</a:t>
            </a:r>
          </a:p>
        </p:txBody>
      </p:sp>
      <p:sp>
        <p:nvSpPr>
          <p:cNvPr id="3" name="TextBox 2"/>
          <p:cNvSpPr txBox="1"/>
          <p:nvPr/>
        </p:nvSpPr>
        <p:spPr>
          <a:xfrm>
            <a:off x="959424" y="988825"/>
            <a:ext cx="6858000" cy="215443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Informal Social Capital</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Casual, loosely organised spontaneous activities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Casual Sport Games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Drinks in the Pub</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Mums meeting in the Park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People going to watch football matches</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p:cNvSpPr txBox="1"/>
          <p:nvPr/>
        </p:nvSpPr>
        <p:spPr>
          <a:xfrm>
            <a:off x="8166538" y="5376041"/>
            <a:ext cx="2806262"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Garamond" panose="02020404030301010803"/>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Streich</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2016)</a:t>
            </a:r>
          </a:p>
        </p:txBody>
      </p:sp>
    </p:spTree>
    <p:extLst>
      <p:ext uri="{BB962C8B-B14F-4D97-AF65-F5344CB8AC3E}">
        <p14:creationId xmlns:p14="http://schemas.microsoft.com/office/powerpoint/2010/main" val="3083378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 name="Content Placeholder 2">
            <a:extLst>
              <a:ext uri="{FF2B5EF4-FFF2-40B4-BE49-F238E27FC236}">
                <a16:creationId xmlns:a16="http://schemas.microsoft.com/office/drawing/2014/main" id="{DDEF25A5-86DC-D537-AC14-CEC6CFB90C86}"/>
              </a:ext>
            </a:extLst>
          </p:cNvPr>
          <p:cNvSpPr>
            <a:spLocks noGrp="1"/>
          </p:cNvSpPr>
          <p:nvPr>
            <p:ph idx="1"/>
          </p:nvPr>
        </p:nvSpPr>
        <p:spPr>
          <a:xfrm>
            <a:off x="882754" y="816903"/>
            <a:ext cx="8492412" cy="5372882"/>
          </a:xfrm>
        </p:spPr>
        <p:txBody>
          <a:bodyPr>
            <a:normAutofit/>
          </a:bodyPr>
          <a:lstStyle/>
          <a:p>
            <a:pPr marL="0" indent="0">
              <a:buNone/>
            </a:pPr>
            <a:r>
              <a:rPr lang="en-US" sz="4000" b="1" dirty="0"/>
              <a:t>Social Capital has Three Critical Components…</a:t>
            </a:r>
          </a:p>
          <a:p>
            <a:pPr marL="0" indent="0">
              <a:buNone/>
            </a:pPr>
            <a:endParaRPr lang="en-US" sz="3200" b="1" dirty="0"/>
          </a:p>
          <a:p>
            <a:r>
              <a:rPr lang="en-US" sz="3200" dirty="0"/>
              <a:t>Bonding </a:t>
            </a:r>
          </a:p>
          <a:p>
            <a:endParaRPr lang="en-US" sz="3200" dirty="0"/>
          </a:p>
          <a:p>
            <a:r>
              <a:rPr lang="en-US" sz="3200" dirty="0"/>
              <a:t>Bridging </a:t>
            </a:r>
          </a:p>
          <a:p>
            <a:endParaRPr lang="en-US" sz="3200" dirty="0"/>
          </a:p>
          <a:p>
            <a:r>
              <a:rPr lang="en-US" sz="3200" dirty="0"/>
              <a:t>Linking </a:t>
            </a:r>
          </a:p>
        </p:txBody>
      </p:sp>
      <p:pic>
        <p:nvPicPr>
          <p:cNvPr id="1026" name="Picture 2" descr="Social Capital: How to Build It, Spend It, and Not Misuse It">
            <a:extLst>
              <a:ext uri="{FF2B5EF4-FFF2-40B4-BE49-F238E27FC236}">
                <a16:creationId xmlns:a16="http://schemas.microsoft.com/office/drawing/2014/main" id="{5D5136C2-4B6F-FC0A-45E8-0D981679CB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064" r="19641" b="3"/>
          <a:stretch/>
        </p:blipFill>
        <p:spPr bwMode="auto">
          <a:xfrm>
            <a:off x="7702062" y="2397966"/>
            <a:ext cx="3795095" cy="3482785"/>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038"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40"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936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4E0DBD-CB0A-59F5-0334-833FC04F3282}"/>
              </a:ext>
            </a:extLst>
          </p:cNvPr>
          <p:cNvSpPr>
            <a:spLocks noGrp="1"/>
          </p:cNvSpPr>
          <p:nvPr>
            <p:ph type="title"/>
          </p:nvPr>
        </p:nvSpPr>
        <p:spPr>
          <a:xfrm>
            <a:off x="572493" y="238539"/>
            <a:ext cx="11018520" cy="1434415"/>
          </a:xfrm>
        </p:spPr>
        <p:txBody>
          <a:bodyPr anchor="b">
            <a:normAutofit/>
          </a:bodyPr>
          <a:lstStyle/>
          <a:p>
            <a:pPr algn="ctr"/>
            <a:r>
              <a:rPr lang="en-US" sz="5400" b="1" dirty="0">
                <a:latin typeface="+mn-lt"/>
              </a:rPr>
              <a:t>Bonding </a:t>
            </a:r>
          </a:p>
        </p:txBody>
      </p:sp>
      <p:sp>
        <p:nvSpPr>
          <p:cNvPr id="20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F32133B-EB06-0FBC-05F6-D7775B58FB33}"/>
              </a:ext>
            </a:extLst>
          </p:cNvPr>
          <p:cNvSpPr>
            <a:spLocks noGrp="1"/>
          </p:cNvSpPr>
          <p:nvPr>
            <p:ph idx="1"/>
          </p:nvPr>
        </p:nvSpPr>
        <p:spPr>
          <a:xfrm>
            <a:off x="424653" y="1824504"/>
            <a:ext cx="11339645" cy="4855067"/>
          </a:xfrm>
        </p:spPr>
        <p:txBody>
          <a:bodyPr anchor="t">
            <a:normAutofit/>
          </a:bodyPr>
          <a:lstStyle/>
          <a:p>
            <a:pPr marL="0" indent="0">
              <a:buNone/>
            </a:pPr>
            <a:r>
              <a:rPr lang="en-GB" sz="2000" b="1" i="0" dirty="0">
                <a:effectLst/>
              </a:rPr>
              <a:t>This component of social capital refers to establishing strong ties and connections with individuals within tight-knitted groups or communities. </a:t>
            </a:r>
          </a:p>
          <a:p>
            <a:pPr marL="0" indent="0">
              <a:buNone/>
            </a:pPr>
            <a:r>
              <a:rPr lang="en-GB" sz="2000" b="0" i="0" dirty="0">
                <a:effectLst/>
              </a:rPr>
              <a:t>The ties can be established by achieving: </a:t>
            </a:r>
          </a:p>
          <a:p>
            <a:pPr lvl="1"/>
            <a:r>
              <a:rPr lang="en-GB" sz="2000" b="0" i="0" dirty="0">
                <a:effectLst/>
              </a:rPr>
              <a:t>Trust </a:t>
            </a:r>
          </a:p>
          <a:p>
            <a:pPr lvl="1"/>
            <a:r>
              <a:rPr lang="en-GB" sz="2000" b="0" i="0" dirty="0">
                <a:effectLst/>
              </a:rPr>
              <a:t>Reciprocity </a:t>
            </a:r>
          </a:p>
          <a:p>
            <a:pPr lvl="1"/>
            <a:r>
              <a:rPr lang="en-GB" sz="2000" b="0" i="0" dirty="0">
                <a:effectLst/>
              </a:rPr>
              <a:t>Shared norms and values </a:t>
            </a:r>
          </a:p>
          <a:p>
            <a:pPr marL="0" indent="0">
              <a:buNone/>
            </a:pPr>
            <a:endParaRPr lang="en-GB" sz="2000" dirty="0"/>
          </a:p>
          <a:p>
            <a:pPr marL="0" indent="0">
              <a:buNone/>
            </a:pPr>
            <a:r>
              <a:rPr lang="en-GB" sz="2000" b="1" i="0" dirty="0">
                <a:effectLst/>
              </a:rPr>
              <a:t>Bonding social capital typically occurs among individuals who are similar in terms of </a:t>
            </a:r>
          </a:p>
          <a:p>
            <a:pPr lvl="1"/>
            <a:r>
              <a:rPr lang="en-GB" sz="2000" b="0" i="0" dirty="0">
                <a:effectLst/>
              </a:rPr>
              <a:t>Ethnicity</a:t>
            </a:r>
          </a:p>
          <a:p>
            <a:pPr lvl="1"/>
            <a:r>
              <a:rPr lang="en-GB" sz="2000" b="0" i="0" dirty="0">
                <a:effectLst/>
              </a:rPr>
              <a:t>Culture</a:t>
            </a:r>
          </a:p>
          <a:p>
            <a:pPr lvl="1"/>
            <a:r>
              <a:rPr lang="en-GB" sz="2000" b="0" i="0" dirty="0">
                <a:effectLst/>
              </a:rPr>
              <a:t>Religion</a:t>
            </a:r>
          </a:p>
          <a:p>
            <a:pPr lvl="1"/>
            <a:r>
              <a:rPr lang="en-GB" sz="2000" b="0" i="0" dirty="0">
                <a:effectLst/>
              </a:rPr>
              <a:t>Other common characteristics (Political, Gender, Sexual Orientation, Age, Nationality). </a:t>
            </a:r>
            <a:endParaRPr lang="en-US" sz="2000" dirty="0"/>
          </a:p>
        </p:txBody>
      </p:sp>
    </p:spTree>
    <p:extLst>
      <p:ext uri="{BB962C8B-B14F-4D97-AF65-F5344CB8AC3E}">
        <p14:creationId xmlns:p14="http://schemas.microsoft.com/office/powerpoint/2010/main" val="338912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6368C-A699-5416-7948-D40D82224C10}"/>
              </a:ext>
            </a:extLst>
          </p:cNvPr>
          <p:cNvSpPr>
            <a:spLocks noGrp="1"/>
          </p:cNvSpPr>
          <p:nvPr>
            <p:ph type="title"/>
          </p:nvPr>
        </p:nvSpPr>
        <p:spPr>
          <a:xfrm>
            <a:off x="537063" y="946489"/>
            <a:ext cx="4085665" cy="502500"/>
          </a:xfrm>
        </p:spPr>
        <p:txBody>
          <a:bodyPr anchor="t">
            <a:noAutofit/>
          </a:bodyPr>
          <a:lstStyle/>
          <a:p>
            <a:pPr algn="ctr"/>
            <a:r>
              <a:rPr lang="en-US" b="1" dirty="0">
                <a:latin typeface="+mn-lt"/>
              </a:rPr>
              <a:t>Bridging </a:t>
            </a:r>
          </a:p>
        </p:txBody>
      </p:sp>
      <p:cxnSp>
        <p:nvCxnSpPr>
          <p:cNvPr id="3093" name="Straight Connector 3092">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3E5F9A9-B0F1-A64A-91E1-498791905D43}"/>
              </a:ext>
            </a:extLst>
          </p:cNvPr>
          <p:cNvSpPr>
            <a:spLocks noGrp="1"/>
          </p:cNvSpPr>
          <p:nvPr>
            <p:ph idx="1"/>
          </p:nvPr>
        </p:nvSpPr>
        <p:spPr>
          <a:xfrm>
            <a:off x="307982" y="1755321"/>
            <a:ext cx="5495192" cy="4972050"/>
          </a:xfrm>
        </p:spPr>
        <p:txBody>
          <a:bodyPr>
            <a:normAutofit/>
          </a:bodyPr>
          <a:lstStyle/>
          <a:p>
            <a:pPr marL="0" indent="0">
              <a:buNone/>
            </a:pPr>
            <a:r>
              <a:rPr lang="en-GB" sz="2400" b="0" i="0" dirty="0">
                <a:effectLst/>
              </a:rPr>
              <a:t>Bridging social capital focuses establishing connections and ties with:</a:t>
            </a:r>
          </a:p>
          <a:p>
            <a:pPr lvl="1"/>
            <a:r>
              <a:rPr lang="en-GB" sz="2200" dirty="0"/>
              <a:t>D</a:t>
            </a:r>
            <a:r>
              <a:rPr lang="en-GB" sz="2200" b="0" i="0" dirty="0">
                <a:effectLst/>
              </a:rPr>
              <a:t>iverse individuals </a:t>
            </a:r>
          </a:p>
          <a:p>
            <a:pPr lvl="1"/>
            <a:r>
              <a:rPr lang="en-GB" sz="2200" b="0" i="0" dirty="0">
                <a:effectLst/>
              </a:rPr>
              <a:t>Diverse social groups </a:t>
            </a:r>
          </a:p>
          <a:p>
            <a:pPr marL="0" indent="0">
              <a:buNone/>
            </a:pPr>
            <a:endParaRPr lang="en-GB" sz="2400" dirty="0"/>
          </a:p>
          <a:p>
            <a:pPr marL="0" indent="0">
              <a:buNone/>
            </a:pPr>
            <a:r>
              <a:rPr lang="en-GB" sz="2400" b="0" i="0" dirty="0">
                <a:effectLst/>
              </a:rPr>
              <a:t>Unlike bonding social capital</a:t>
            </a:r>
            <a:r>
              <a:rPr lang="en-GB" sz="2400" dirty="0"/>
              <a:t> </a:t>
            </a:r>
            <a:r>
              <a:rPr lang="en-GB" sz="2400" b="0" i="0" dirty="0">
                <a:effectLst/>
              </a:rPr>
              <a:t>bridging social capital involves: </a:t>
            </a:r>
          </a:p>
          <a:p>
            <a:pPr lvl="1"/>
            <a:r>
              <a:rPr lang="en-GB" sz="2000" dirty="0"/>
              <a:t>W</a:t>
            </a:r>
            <a:r>
              <a:rPr lang="en-GB" sz="2000" b="0" i="0" dirty="0">
                <a:effectLst/>
              </a:rPr>
              <a:t>eaker ties but serves to connect people with different perspectives, experiences, and resources.</a:t>
            </a:r>
          </a:p>
          <a:p>
            <a:pPr lvl="1"/>
            <a:r>
              <a:rPr lang="en-GB" sz="2000" dirty="0"/>
              <a:t>For example, friends of friends, acquaintances, work colleagues.</a:t>
            </a:r>
            <a:endParaRPr lang="en-US" sz="2000" dirty="0"/>
          </a:p>
        </p:txBody>
      </p:sp>
      <p:pic>
        <p:nvPicPr>
          <p:cNvPr id="3074" name="Picture 2" descr="What Is a Bridging Loan?">
            <a:extLst>
              <a:ext uri="{FF2B5EF4-FFF2-40B4-BE49-F238E27FC236}">
                <a16:creationId xmlns:a16="http://schemas.microsoft.com/office/drawing/2014/main" id="{31EC51B5-70B5-D03F-BAF0-70C6C25E45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873" r="19216"/>
          <a:stretch/>
        </p:blipFill>
        <p:spPr bwMode="auto">
          <a:xfrm>
            <a:off x="6096000" y="0"/>
            <a:ext cx="6096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1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6" name="Rectangle 410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B898FE-BB0F-BCEA-6898-60BD129201C1}"/>
              </a:ext>
            </a:extLst>
          </p:cNvPr>
          <p:cNvSpPr>
            <a:spLocks noGrp="1"/>
          </p:cNvSpPr>
          <p:nvPr>
            <p:ph type="title"/>
          </p:nvPr>
        </p:nvSpPr>
        <p:spPr>
          <a:xfrm>
            <a:off x="676996" y="-12182"/>
            <a:ext cx="11018520" cy="1434415"/>
          </a:xfrm>
        </p:spPr>
        <p:txBody>
          <a:bodyPr anchor="b">
            <a:normAutofit/>
          </a:bodyPr>
          <a:lstStyle/>
          <a:p>
            <a:r>
              <a:rPr lang="en-US" sz="5400" b="1" dirty="0">
                <a:latin typeface="+mn-lt"/>
              </a:rPr>
              <a:t>Linking </a:t>
            </a:r>
          </a:p>
        </p:txBody>
      </p:sp>
      <p:sp>
        <p:nvSpPr>
          <p:cNvPr id="410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83EE81F-4B83-AECB-9F59-7042B2BC50D1}"/>
              </a:ext>
            </a:extLst>
          </p:cNvPr>
          <p:cNvSpPr>
            <a:spLocks noGrp="1"/>
          </p:cNvSpPr>
          <p:nvPr>
            <p:ph idx="1"/>
          </p:nvPr>
        </p:nvSpPr>
        <p:spPr>
          <a:xfrm>
            <a:off x="175846" y="1953038"/>
            <a:ext cx="7449671" cy="4873355"/>
          </a:xfrm>
        </p:spPr>
        <p:txBody>
          <a:bodyPr anchor="t">
            <a:normAutofit/>
          </a:bodyPr>
          <a:lstStyle/>
          <a:p>
            <a:pPr marL="0" indent="0">
              <a:buNone/>
            </a:pPr>
            <a:r>
              <a:rPr lang="en-GB" sz="2000" b="0" i="0" dirty="0">
                <a:effectLst/>
              </a:rPr>
              <a:t>Linking social capital refers to the connections and networks between individuals or communities and formal institutions or organisations (people in power) It is hierarchical and vertical</a:t>
            </a:r>
            <a:r>
              <a:rPr lang="en-GB" sz="2000" dirty="0"/>
              <a:t>: </a:t>
            </a:r>
          </a:p>
          <a:p>
            <a:pPr lvl="1"/>
            <a:r>
              <a:rPr lang="en-GB" sz="2000" b="0" i="0" dirty="0">
                <a:effectLst/>
              </a:rPr>
              <a:t>Governmental Agencies </a:t>
            </a:r>
          </a:p>
          <a:p>
            <a:pPr lvl="1"/>
            <a:r>
              <a:rPr lang="en-GB" sz="2000" dirty="0"/>
              <a:t>Non-Governmental organisations</a:t>
            </a:r>
          </a:p>
          <a:p>
            <a:pPr lvl="1"/>
            <a:r>
              <a:rPr lang="en-GB" sz="2000" b="0" i="0" dirty="0">
                <a:effectLst/>
              </a:rPr>
              <a:t>Businesses </a:t>
            </a:r>
          </a:p>
          <a:p>
            <a:pPr marL="0" indent="0">
              <a:buNone/>
            </a:pPr>
            <a:r>
              <a:rPr lang="en-GB" sz="2000" b="0" i="0" dirty="0">
                <a:effectLst/>
              </a:rPr>
              <a:t>These connections facilitate access to resources, information, and support from these institutions.</a:t>
            </a:r>
          </a:p>
          <a:p>
            <a:pPr marL="0" indent="0">
              <a:buNone/>
            </a:pPr>
            <a:endParaRPr lang="en-GB" sz="2000" b="0" i="0" dirty="0">
              <a:effectLst/>
            </a:endParaRPr>
          </a:p>
          <a:p>
            <a:pPr marL="0" indent="0">
              <a:buNone/>
            </a:pPr>
            <a:r>
              <a:rPr lang="en-GB" sz="2000" b="0" i="0" dirty="0">
                <a:effectLst/>
              </a:rPr>
              <a:t>Linking social capital is particularly significant for disadvantaged communities: </a:t>
            </a:r>
          </a:p>
          <a:p>
            <a:pPr lvl="1"/>
            <a:r>
              <a:rPr lang="en-GB" sz="2000" b="0" i="0" dirty="0">
                <a:effectLst/>
              </a:rPr>
              <a:t>Supporting accessing services </a:t>
            </a:r>
          </a:p>
          <a:p>
            <a:pPr lvl="1"/>
            <a:r>
              <a:rPr lang="en-GB" sz="2000" dirty="0"/>
              <a:t>Access to opportunities </a:t>
            </a:r>
            <a:endParaRPr lang="en-GB" sz="2000" b="0" i="0" dirty="0">
              <a:effectLst/>
            </a:endParaRPr>
          </a:p>
          <a:p>
            <a:pPr marL="0" indent="0">
              <a:buNone/>
            </a:pPr>
            <a:endParaRPr lang="en-GB" sz="2000" b="0" i="0" dirty="0">
              <a:effectLst/>
              <a:latin typeface="Söhne"/>
            </a:endParaRPr>
          </a:p>
          <a:p>
            <a:pPr marL="0" indent="0">
              <a:buNone/>
            </a:pPr>
            <a:endParaRPr lang="en-US" sz="2000" dirty="0"/>
          </a:p>
        </p:txBody>
      </p:sp>
      <p:pic>
        <p:nvPicPr>
          <p:cNvPr id="4098" name="Picture 2" descr="Linking Verbs: What are they? Easy Explanation with Examples!">
            <a:extLst>
              <a:ext uri="{FF2B5EF4-FFF2-40B4-BE49-F238E27FC236}">
                <a16:creationId xmlns:a16="http://schemas.microsoft.com/office/drawing/2014/main" id="{77F0E211-ADFE-68C4-9F1C-DC16D40D60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586" r="30894" b="1"/>
          <a:stretch/>
        </p:blipFill>
        <p:spPr bwMode="auto">
          <a:xfrm>
            <a:off x="8190779" y="2366537"/>
            <a:ext cx="3760049" cy="3908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9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3C338-9570-16A3-173B-387F8AE0756C}"/>
              </a:ext>
            </a:extLst>
          </p:cNvPr>
          <p:cNvSpPr>
            <a:spLocks noGrp="1"/>
          </p:cNvSpPr>
          <p:nvPr>
            <p:ph type="title"/>
          </p:nvPr>
        </p:nvSpPr>
        <p:spPr>
          <a:xfrm>
            <a:off x="119270" y="586855"/>
            <a:ext cx="3548818" cy="3387497"/>
          </a:xfrm>
        </p:spPr>
        <p:txBody>
          <a:bodyPr anchor="b">
            <a:normAutofit/>
          </a:bodyPr>
          <a:lstStyle/>
          <a:p>
            <a:pPr algn="r"/>
            <a:r>
              <a:rPr kumimoji="0" lang="en-US" b="1" i="0" u="none" strike="noStrike" kern="1200" cap="none" spc="0" normalizeH="0" baseline="0" noProof="0" dirty="0">
                <a:ln>
                  <a:noFill/>
                </a:ln>
                <a:solidFill>
                  <a:srgbClr val="FFFFFF"/>
                </a:solidFill>
                <a:effectLst/>
                <a:uLnTx/>
                <a:uFillTx/>
                <a:latin typeface="Calibri" panose="020F0502020204030204"/>
                <a:ea typeface="+mj-ea"/>
                <a:cs typeface="+mj-cs"/>
              </a:rPr>
              <a:t>Social Capital Within Employment </a:t>
            </a:r>
            <a:endParaRPr lang="en-GB" dirty="0">
              <a:solidFill>
                <a:srgbClr val="FFFFFF"/>
              </a:solidFill>
            </a:endParaRPr>
          </a:p>
        </p:txBody>
      </p:sp>
      <p:sp>
        <p:nvSpPr>
          <p:cNvPr id="3" name="Content Placeholder 2">
            <a:extLst>
              <a:ext uri="{FF2B5EF4-FFF2-40B4-BE49-F238E27FC236}">
                <a16:creationId xmlns:a16="http://schemas.microsoft.com/office/drawing/2014/main" id="{128FEBA4-542E-1C33-C7FA-729E64EF375C}"/>
              </a:ext>
            </a:extLst>
          </p:cNvPr>
          <p:cNvSpPr>
            <a:spLocks noGrp="1"/>
          </p:cNvSpPr>
          <p:nvPr>
            <p:ph idx="1"/>
          </p:nvPr>
        </p:nvSpPr>
        <p:spPr>
          <a:xfrm>
            <a:off x="4835711" y="462139"/>
            <a:ext cx="6555347" cy="5546047"/>
          </a:xfrm>
        </p:spPr>
        <p:txBody>
          <a:bodyPr anchor="ctr">
            <a:normAutofit/>
          </a:bodyPr>
          <a:lstStyle/>
          <a:p>
            <a:pPr marL="0" marR="0" lvl="0" indent="0" defTabSz="914400" rtl="0" eaLnBrk="1" fontAlgn="auto" latinLnBrk="0" hangingPunct="1">
              <a:spcBef>
                <a:spcPts val="0"/>
              </a:spcBef>
              <a:spcAft>
                <a:spcPts val="0"/>
              </a:spcAft>
              <a:buClrTx/>
              <a:buSzTx/>
              <a:buFontTx/>
              <a:buNone/>
              <a:tabLst/>
              <a:defRPr/>
            </a:pPr>
            <a:r>
              <a:rPr kumimoji="0" lang="en-GB" sz="2200" b="1" i="0" u="none" strike="noStrike" kern="1200" cap="none" spc="0" normalizeH="0" baseline="0" noProof="0" dirty="0">
                <a:ln>
                  <a:noFill/>
                </a:ln>
                <a:effectLst/>
                <a:uLnTx/>
                <a:uFillTx/>
                <a:latin typeface="Calibri" panose="020F0502020204030204"/>
                <a:ea typeface="+mn-ea"/>
                <a:cs typeface="+mn-cs"/>
              </a:rPr>
              <a:t>Pre-existing networks: </a:t>
            </a:r>
            <a:r>
              <a:rPr kumimoji="0" lang="en-GB" sz="2200" b="0" i="0" u="none" strike="noStrike" kern="1200" cap="none" spc="0" normalizeH="0" baseline="0" noProof="0" dirty="0">
                <a:ln>
                  <a:noFill/>
                </a:ln>
                <a:effectLst/>
                <a:uLnTx/>
                <a:uFillTx/>
                <a:latin typeface="Calibri" panose="020F0502020204030204"/>
                <a:ea typeface="+mn-ea"/>
                <a:cs typeface="+mn-cs"/>
              </a:rPr>
              <a:t>Family, school, neighbourhood, community ties.</a:t>
            </a:r>
          </a:p>
          <a:p>
            <a:pPr marL="742950" lvl="1" indent="-285750">
              <a:spcBef>
                <a:spcPts val="0"/>
              </a:spcBef>
              <a:defRPr/>
            </a:pPr>
            <a:r>
              <a:rPr kumimoji="0" lang="en-GB" sz="2200" b="0" i="0" u="none" strike="noStrike" kern="1200" cap="none" spc="0" normalizeH="0" baseline="0" noProof="0" dirty="0">
                <a:ln>
                  <a:noFill/>
                </a:ln>
                <a:effectLst/>
                <a:uLnTx/>
                <a:uFillTx/>
                <a:latin typeface="Calibri" panose="020F0502020204030204"/>
                <a:ea typeface="+mn-ea"/>
                <a:cs typeface="+mn-cs"/>
              </a:rPr>
              <a:t>Research (UK, 2025) shows cross-class friendships raise future earnings for low-income individuals by over £5,000 a year.</a:t>
            </a:r>
          </a:p>
          <a:p>
            <a:pPr marL="742950" lvl="1" indent="-285750">
              <a:spcBef>
                <a:spcPts val="0"/>
              </a:spcBef>
              <a:defRPr/>
            </a:pPr>
            <a:endParaRPr kumimoji="0" lang="en-GB" sz="2200" b="0" i="0" u="none" strike="noStrike" kern="1200" cap="none" spc="0" normalizeH="0" baseline="0" noProof="0" dirty="0">
              <a:ln>
                <a:noFill/>
              </a:ln>
              <a:effectLst/>
              <a:uLnTx/>
              <a:uFillTx/>
              <a:latin typeface="Calibri" panose="020F0502020204030204"/>
              <a:ea typeface="+mn-ea"/>
              <a:cs typeface="+mn-cs"/>
            </a:endParaRPr>
          </a:p>
          <a:p>
            <a:pPr marL="0" marR="0" lvl="0" indent="0" defTabSz="914400" rtl="0" eaLnBrk="1" fontAlgn="auto" latinLnBrk="0" hangingPunct="1">
              <a:spcBef>
                <a:spcPts val="0"/>
              </a:spcBef>
              <a:spcAft>
                <a:spcPts val="0"/>
              </a:spcAft>
              <a:buClrTx/>
              <a:buSzTx/>
              <a:buFontTx/>
              <a:buNone/>
              <a:tabLst/>
              <a:defRPr/>
            </a:pPr>
            <a:r>
              <a:rPr kumimoji="0" lang="en-GB" sz="2200" b="1" i="0" u="none" strike="noStrike" kern="1200" cap="none" spc="0" normalizeH="0" baseline="0" noProof="0" dirty="0">
                <a:ln>
                  <a:noFill/>
                </a:ln>
                <a:effectLst/>
                <a:uLnTx/>
                <a:uFillTx/>
                <a:latin typeface="Calibri" panose="020F0502020204030204"/>
                <a:ea typeface="+mn-ea"/>
                <a:cs typeface="+mn-cs"/>
              </a:rPr>
              <a:t>Self-created networks: </a:t>
            </a:r>
            <a:r>
              <a:rPr kumimoji="0" lang="en-GB" sz="2200" b="0" i="0" u="none" strike="noStrike" kern="1200" cap="none" spc="0" normalizeH="0" baseline="0" noProof="0" dirty="0">
                <a:ln>
                  <a:noFill/>
                </a:ln>
                <a:effectLst/>
                <a:uLnTx/>
                <a:uFillTx/>
                <a:latin typeface="Calibri" panose="020F0502020204030204"/>
                <a:ea typeface="+mn-ea"/>
                <a:cs typeface="+mn-cs"/>
              </a:rPr>
              <a:t>Deliberately built connections through volunteering, education, professional activities.</a:t>
            </a:r>
          </a:p>
          <a:p>
            <a:pPr marL="742950" lvl="1" indent="-285750">
              <a:spcBef>
                <a:spcPts val="0"/>
              </a:spcBef>
              <a:defRPr/>
            </a:pPr>
            <a:r>
              <a:rPr kumimoji="0" lang="en-GB" sz="2200" b="0" i="0" u="none" strike="noStrike" kern="1200" cap="none" spc="0" normalizeH="0" baseline="0" noProof="0" dirty="0">
                <a:ln>
                  <a:noFill/>
                </a:ln>
                <a:effectLst/>
                <a:uLnTx/>
                <a:uFillTx/>
                <a:latin typeface="Calibri" panose="020F0502020204030204"/>
                <a:ea typeface="+mn-ea"/>
                <a:cs typeface="+mn-cs"/>
              </a:rPr>
              <a:t>Bridging and linking ties improve access to diverse opportunities, higher-paying jobs, and formal services.</a:t>
            </a:r>
          </a:p>
          <a:p>
            <a:pPr marL="742950" lvl="1" indent="-285750">
              <a:spcBef>
                <a:spcPts val="0"/>
              </a:spcBef>
              <a:defRPr/>
            </a:pPr>
            <a:r>
              <a:rPr kumimoji="0" lang="en-GB" sz="2200" b="0" i="0" u="none" strike="noStrike" kern="1200" cap="none" spc="0" normalizeH="0" baseline="0" noProof="0" dirty="0">
                <a:ln>
                  <a:noFill/>
                </a:ln>
                <a:effectLst/>
                <a:uLnTx/>
                <a:uFillTx/>
                <a:latin typeface="Calibri" panose="020F0502020204030204"/>
                <a:ea typeface="+mn-ea"/>
                <a:cs typeface="+mn-cs"/>
              </a:rPr>
              <a:t>Both forms of social capital are important, especially for disadvantaged groups who may rely more on building networks.</a:t>
            </a:r>
          </a:p>
          <a:p>
            <a:endParaRPr lang="en-GB" sz="2000" dirty="0"/>
          </a:p>
        </p:txBody>
      </p:sp>
    </p:spTree>
    <p:extLst>
      <p:ext uri="{BB962C8B-B14F-4D97-AF65-F5344CB8AC3E}">
        <p14:creationId xmlns:p14="http://schemas.microsoft.com/office/powerpoint/2010/main" val="3431774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AC5F6B5-3838-4D81-4E1F-145F96DB144A}"/>
              </a:ext>
            </a:extLst>
          </p:cNvPr>
          <p:cNvSpPr>
            <a:spLocks noGrp="1"/>
          </p:cNvSpPr>
          <p:nvPr>
            <p:ph type="title"/>
          </p:nvPr>
        </p:nvSpPr>
        <p:spPr>
          <a:xfrm>
            <a:off x="1186877" y="151938"/>
            <a:ext cx="9392421" cy="1330841"/>
          </a:xfrm>
        </p:spPr>
        <p:txBody>
          <a:bodyPr>
            <a:normAutofit/>
          </a:bodyPr>
          <a:lstStyle/>
          <a:p>
            <a:r>
              <a:rPr lang="en-US" sz="6000" b="1" dirty="0">
                <a:latin typeface="+mn-lt"/>
              </a:rPr>
              <a:t>Pre-existing Social Capital</a:t>
            </a:r>
          </a:p>
        </p:txBody>
      </p:sp>
      <p:sp>
        <p:nvSpPr>
          <p:cNvPr id="3" name="Content Placeholder 2">
            <a:extLst>
              <a:ext uri="{FF2B5EF4-FFF2-40B4-BE49-F238E27FC236}">
                <a16:creationId xmlns:a16="http://schemas.microsoft.com/office/drawing/2014/main" id="{F88C91A8-A6B8-3917-9CAC-037570A3EC45}"/>
              </a:ext>
            </a:extLst>
          </p:cNvPr>
          <p:cNvSpPr>
            <a:spLocks noGrp="1"/>
          </p:cNvSpPr>
          <p:nvPr>
            <p:ph idx="1"/>
          </p:nvPr>
        </p:nvSpPr>
        <p:spPr>
          <a:xfrm>
            <a:off x="569871" y="1959370"/>
            <a:ext cx="7606145" cy="4659638"/>
          </a:xfrm>
        </p:spPr>
        <p:txBody>
          <a:bodyPr>
            <a:normAutofit/>
          </a:bodyPr>
          <a:lstStyle/>
          <a:p>
            <a:pPr marL="0" indent="0">
              <a:buNone/>
            </a:pPr>
            <a:r>
              <a:rPr lang="en-US" sz="2400" dirty="0"/>
              <a:t>Preexisting social capital refers to an environment where structures, connections and ties with personnel and/or organisations are in place.</a:t>
            </a:r>
          </a:p>
          <a:p>
            <a:pPr lvl="1"/>
            <a:r>
              <a:rPr lang="en-US" sz="2000" dirty="0"/>
              <a:t>This can be used as a resource for newcomers within an organisation </a:t>
            </a:r>
          </a:p>
          <a:p>
            <a:pPr lvl="1"/>
            <a:r>
              <a:rPr lang="en-US" sz="2000" dirty="0"/>
              <a:t>Formal or informal</a:t>
            </a:r>
            <a:endParaRPr lang="en-US" sz="2400" dirty="0"/>
          </a:p>
          <a:p>
            <a:pPr marL="0" indent="0">
              <a:buNone/>
            </a:pPr>
            <a:r>
              <a:rPr lang="en-US" sz="2400" b="1" dirty="0"/>
              <a:t>Benefits: </a:t>
            </a:r>
          </a:p>
          <a:p>
            <a:pPr lvl="1"/>
            <a:r>
              <a:rPr lang="en-US" sz="2000" dirty="0"/>
              <a:t>Friends and relatives ( and their networks) can help with orientation </a:t>
            </a:r>
          </a:p>
          <a:p>
            <a:pPr lvl="1"/>
            <a:r>
              <a:rPr lang="en-US" sz="2000" dirty="0"/>
              <a:t>This informal social capital supports employment search </a:t>
            </a:r>
          </a:p>
        </p:txBody>
      </p:sp>
      <p:pic>
        <p:nvPicPr>
          <p:cNvPr id="4" name="Picture 3">
            <a:extLst>
              <a:ext uri="{FF2B5EF4-FFF2-40B4-BE49-F238E27FC236}">
                <a16:creationId xmlns:a16="http://schemas.microsoft.com/office/drawing/2014/main" id="{83CE5158-52D8-E898-21D3-8B502F1CCC02}"/>
              </a:ext>
            </a:extLst>
          </p:cNvPr>
          <p:cNvPicPr>
            <a:picLocks noChangeAspect="1"/>
          </p:cNvPicPr>
          <p:nvPr/>
        </p:nvPicPr>
        <p:blipFill rotWithShape="1">
          <a:blip r:embed="rId3"/>
          <a:srcRect r="41974" b="2"/>
          <a:stretch/>
        </p:blipFill>
        <p:spPr>
          <a:xfrm>
            <a:off x="8317421" y="1551042"/>
            <a:ext cx="3874579" cy="3755915"/>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5115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48A64D-7171-FAA5-02A8-9E3A0779CB67}"/>
              </a:ext>
            </a:extLst>
          </p:cNvPr>
          <p:cNvSpPr>
            <a:spLocks noGrp="1"/>
          </p:cNvSpPr>
          <p:nvPr>
            <p:ph type="title"/>
          </p:nvPr>
        </p:nvSpPr>
        <p:spPr>
          <a:xfrm>
            <a:off x="1019303" y="223029"/>
            <a:ext cx="9288480" cy="1064371"/>
          </a:xfrm>
        </p:spPr>
        <p:txBody>
          <a:bodyPr anchor="b">
            <a:noAutofit/>
          </a:bodyPr>
          <a:lstStyle/>
          <a:p>
            <a:r>
              <a:rPr lang="en-US" sz="6000" b="1" dirty="0">
                <a:latin typeface="+mn-lt"/>
              </a:rPr>
              <a:t>Self-Created Social Capital</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84B679-F85A-EE14-AAF0-EBAD209659FD}"/>
              </a:ext>
            </a:extLst>
          </p:cNvPr>
          <p:cNvSpPr>
            <a:spLocks noGrp="1"/>
          </p:cNvSpPr>
          <p:nvPr>
            <p:ph idx="1"/>
          </p:nvPr>
        </p:nvSpPr>
        <p:spPr>
          <a:xfrm>
            <a:off x="105508" y="1816339"/>
            <a:ext cx="7570150" cy="4795274"/>
          </a:xfrm>
        </p:spPr>
        <p:txBody>
          <a:bodyPr anchor="t">
            <a:normAutofit/>
          </a:bodyPr>
          <a:lstStyle/>
          <a:p>
            <a:pPr marL="0" indent="0">
              <a:lnSpc>
                <a:spcPct val="150000"/>
              </a:lnSpc>
              <a:buNone/>
            </a:pPr>
            <a:r>
              <a:rPr lang="en-US" sz="2400" dirty="0"/>
              <a:t>Self-created social capital refers to the practical endeavours to generate networks, connections and relationships. </a:t>
            </a:r>
          </a:p>
          <a:p>
            <a:pPr lvl="1">
              <a:lnSpc>
                <a:spcPct val="100000"/>
              </a:lnSpc>
            </a:pPr>
            <a:r>
              <a:rPr lang="en-US" sz="1900" dirty="0"/>
              <a:t>Volunteer work </a:t>
            </a:r>
          </a:p>
          <a:p>
            <a:pPr lvl="1">
              <a:lnSpc>
                <a:spcPct val="100000"/>
              </a:lnSpc>
            </a:pPr>
            <a:r>
              <a:rPr lang="en-US" sz="1900" dirty="0"/>
              <a:t>Community work </a:t>
            </a:r>
          </a:p>
          <a:p>
            <a:pPr lvl="1">
              <a:lnSpc>
                <a:spcPct val="100000"/>
              </a:lnSpc>
            </a:pPr>
            <a:r>
              <a:rPr lang="en-US" sz="1900" dirty="0"/>
              <a:t>Joining recreational classes (gym, book and sports clubs etc.)</a:t>
            </a:r>
          </a:p>
          <a:p>
            <a:pPr marL="0" indent="0">
              <a:lnSpc>
                <a:spcPct val="150000"/>
              </a:lnSpc>
              <a:buNone/>
            </a:pPr>
            <a:r>
              <a:rPr lang="en-US" sz="2200" dirty="0"/>
              <a:t>Any newcomer within an organisation or community will consciously and deliberately make more considerable effort to develop their social capital. </a:t>
            </a:r>
          </a:p>
          <a:p>
            <a:pPr marL="0" indent="0" algn="r">
              <a:lnSpc>
                <a:spcPct val="150000"/>
              </a:lnSpc>
              <a:buNone/>
            </a:pPr>
            <a:r>
              <a:rPr lang="en-US" sz="1600" dirty="0"/>
              <a:t>(Usha and </a:t>
            </a:r>
            <a:r>
              <a:rPr lang="en-US" sz="1600" dirty="0" err="1"/>
              <a:t>Ferzana</a:t>
            </a:r>
            <a:r>
              <a:rPr lang="en-US" sz="1600" dirty="0"/>
              <a:t>, 2009). </a:t>
            </a:r>
          </a:p>
          <a:p>
            <a:pPr marL="0" indent="0">
              <a:buNone/>
            </a:pPr>
            <a:endParaRPr lang="en-US" sz="2200" dirty="0"/>
          </a:p>
          <a:p>
            <a:pPr marL="0" indent="0">
              <a:buNone/>
            </a:pPr>
            <a:endParaRPr lang="en-US" sz="2200" dirty="0"/>
          </a:p>
        </p:txBody>
      </p:sp>
      <p:pic>
        <p:nvPicPr>
          <p:cNvPr id="4" name="Picture 3">
            <a:extLst>
              <a:ext uri="{FF2B5EF4-FFF2-40B4-BE49-F238E27FC236}">
                <a16:creationId xmlns:a16="http://schemas.microsoft.com/office/drawing/2014/main" id="{1BDC5385-C573-3171-4B01-93820EF00549}"/>
              </a:ext>
            </a:extLst>
          </p:cNvPr>
          <p:cNvPicPr>
            <a:picLocks noChangeAspect="1"/>
          </p:cNvPicPr>
          <p:nvPr/>
        </p:nvPicPr>
        <p:blipFill rotWithShape="1">
          <a:blip r:embed="rId3"/>
          <a:srcRect r="45885" b="2"/>
          <a:stretch/>
        </p:blipFill>
        <p:spPr>
          <a:xfrm>
            <a:off x="7675658" y="2093976"/>
            <a:ext cx="3941064" cy="4096512"/>
          </a:xfrm>
          <a:prstGeom prst="rect">
            <a:avLst/>
          </a:prstGeom>
        </p:spPr>
      </p:pic>
    </p:spTree>
    <p:extLst>
      <p:ext uri="{BB962C8B-B14F-4D97-AF65-F5344CB8AC3E}">
        <p14:creationId xmlns:p14="http://schemas.microsoft.com/office/powerpoint/2010/main" val="306348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39" name="Rectangle 1843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The 6 Best Tape Measures in 2023">
            <a:extLst>
              <a:ext uri="{FF2B5EF4-FFF2-40B4-BE49-F238E27FC236}">
                <a16:creationId xmlns:a16="http://schemas.microsoft.com/office/drawing/2014/main" id="{067DA630-0F8E-40FE-E7EF-E91767C889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436"/>
          <a:stretch/>
        </p:blipFill>
        <p:spPr bwMode="auto">
          <a:xfrm>
            <a:off x="7042241" y="1776844"/>
            <a:ext cx="4499125" cy="4456901"/>
          </a:xfrm>
          <a:prstGeom prst="rect">
            <a:avLst/>
          </a:prstGeom>
          <a:noFill/>
          <a:extLst>
            <a:ext uri="{909E8E84-426E-40DD-AFC4-6F175D3DCCD1}">
              <a14:hiddenFill xmlns:a14="http://schemas.microsoft.com/office/drawing/2010/main">
                <a:solidFill>
                  <a:srgbClr val="FFFFFF"/>
                </a:solidFill>
              </a14:hiddenFill>
            </a:ext>
          </a:extLst>
        </p:spPr>
      </p:pic>
      <p:sp>
        <p:nvSpPr>
          <p:cNvPr id="18441" name="Rectangle 1844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1E92F17-A16B-8FBD-9AF4-55332E44D55A}"/>
              </a:ext>
            </a:extLst>
          </p:cNvPr>
          <p:cNvSpPr>
            <a:spLocks noGrp="1"/>
          </p:cNvSpPr>
          <p:nvPr>
            <p:ph type="title"/>
          </p:nvPr>
        </p:nvSpPr>
        <p:spPr>
          <a:xfrm>
            <a:off x="1139536" y="274551"/>
            <a:ext cx="8887691" cy="1019922"/>
          </a:xfrm>
        </p:spPr>
        <p:txBody>
          <a:bodyPr>
            <a:noAutofit/>
          </a:bodyPr>
          <a:lstStyle/>
          <a:p>
            <a:pPr algn="ctr"/>
            <a:r>
              <a:rPr lang="en-US" sz="6000" b="1" dirty="0">
                <a:latin typeface="+mn-lt"/>
              </a:rPr>
              <a:t>Measuring Social Capital</a:t>
            </a:r>
          </a:p>
        </p:txBody>
      </p:sp>
      <p:sp>
        <p:nvSpPr>
          <p:cNvPr id="3" name="Content Placeholder 2">
            <a:extLst>
              <a:ext uri="{FF2B5EF4-FFF2-40B4-BE49-F238E27FC236}">
                <a16:creationId xmlns:a16="http://schemas.microsoft.com/office/drawing/2014/main" id="{309CE8FC-C7A5-4F25-8EE5-C897F318C1F3}"/>
              </a:ext>
            </a:extLst>
          </p:cNvPr>
          <p:cNvSpPr>
            <a:spLocks noGrp="1"/>
          </p:cNvSpPr>
          <p:nvPr>
            <p:ph idx="1"/>
          </p:nvPr>
        </p:nvSpPr>
        <p:spPr>
          <a:xfrm>
            <a:off x="1139536" y="1672937"/>
            <a:ext cx="5849086" cy="4910512"/>
          </a:xfrm>
        </p:spPr>
        <p:txBody>
          <a:bodyPr>
            <a:normAutofit fontScale="92500" lnSpcReduction="20000"/>
          </a:bodyPr>
          <a:lstStyle/>
          <a:p>
            <a:pPr marL="0" indent="0">
              <a:buNone/>
            </a:pPr>
            <a:r>
              <a:rPr lang="en-US" sz="1800" b="1" dirty="0"/>
              <a:t>Structural: </a:t>
            </a:r>
          </a:p>
          <a:p>
            <a:r>
              <a:rPr lang="en-GB" sz="1800" b="0" i="0" dirty="0">
                <a:effectLst/>
              </a:rPr>
              <a:t>degree of trust,</a:t>
            </a:r>
          </a:p>
          <a:p>
            <a:pPr fontAlgn="base">
              <a:buFont typeface="Arial" panose="020B0604020202020204" pitchFamily="34" charset="0"/>
              <a:buChar char="•"/>
            </a:pPr>
            <a:r>
              <a:rPr lang="en-GB" sz="1800" b="0" i="0" dirty="0">
                <a:effectLst/>
              </a:rPr>
              <a:t>social network structure and position</a:t>
            </a:r>
          </a:p>
          <a:p>
            <a:pPr fontAlgn="base">
              <a:buFont typeface="Arial" panose="020B0604020202020204" pitchFamily="34" charset="0"/>
              <a:buChar char="•"/>
            </a:pPr>
            <a:r>
              <a:rPr lang="en-GB" sz="1800" b="0" i="0" dirty="0">
                <a:effectLst/>
              </a:rPr>
              <a:t>network membership quantity </a:t>
            </a:r>
          </a:p>
          <a:p>
            <a:pPr fontAlgn="base">
              <a:buFont typeface="Arial" panose="020B0604020202020204" pitchFamily="34" charset="0"/>
              <a:buChar char="•"/>
            </a:pPr>
            <a:r>
              <a:rPr lang="en-GB" sz="1800" b="0" i="0" dirty="0">
                <a:effectLst/>
              </a:rPr>
              <a:t>social connections and relationships</a:t>
            </a:r>
            <a:endParaRPr lang="en-US" sz="1800" dirty="0"/>
          </a:p>
          <a:p>
            <a:pPr marL="0" indent="0">
              <a:buNone/>
            </a:pPr>
            <a:r>
              <a:rPr lang="en-US" sz="1800" b="1" dirty="0"/>
              <a:t>Relational:</a:t>
            </a:r>
          </a:p>
          <a:p>
            <a:pPr fontAlgn="base">
              <a:buFont typeface="Arial" panose="020B0604020202020204" pitchFamily="34" charset="0"/>
              <a:buChar char="•"/>
            </a:pPr>
            <a:r>
              <a:rPr lang="en-GB" sz="1800" b="0" i="0" dirty="0">
                <a:effectLst/>
              </a:rPr>
              <a:t>social interactions,</a:t>
            </a:r>
          </a:p>
          <a:p>
            <a:pPr fontAlgn="base">
              <a:buFont typeface="Arial" panose="020B0604020202020204" pitchFamily="34" charset="0"/>
              <a:buChar char="•"/>
            </a:pPr>
            <a:r>
              <a:rPr lang="en-GB" sz="1800" b="0" i="0" dirty="0">
                <a:effectLst/>
              </a:rPr>
              <a:t>social relationships,</a:t>
            </a:r>
          </a:p>
          <a:p>
            <a:pPr fontAlgn="base">
              <a:buFont typeface="Arial" panose="020B0604020202020204" pitchFamily="34" charset="0"/>
              <a:buChar char="•"/>
            </a:pPr>
            <a:r>
              <a:rPr lang="en-GB" sz="1800" b="0" i="0" dirty="0">
                <a:effectLst/>
              </a:rPr>
              <a:t>social support,</a:t>
            </a:r>
          </a:p>
          <a:p>
            <a:pPr fontAlgn="base">
              <a:buFont typeface="Arial" panose="020B0604020202020204" pitchFamily="34" charset="0"/>
              <a:buChar char="•"/>
            </a:pPr>
            <a:r>
              <a:rPr lang="en-GB" sz="1800" b="0" i="0" dirty="0">
                <a:effectLst/>
              </a:rPr>
              <a:t>social cohesion</a:t>
            </a:r>
          </a:p>
          <a:p>
            <a:pPr marL="0" indent="0" fontAlgn="base">
              <a:buNone/>
            </a:pPr>
            <a:r>
              <a:rPr lang="en-US" sz="1800" b="1" dirty="0"/>
              <a:t>Cognitive: </a:t>
            </a:r>
          </a:p>
          <a:p>
            <a:pPr fontAlgn="base"/>
            <a:r>
              <a:rPr lang="en-GB" sz="1800" b="0" i="0" dirty="0">
                <a:effectLst/>
              </a:rPr>
              <a:t>shared goals</a:t>
            </a:r>
          </a:p>
          <a:p>
            <a:pPr fontAlgn="base">
              <a:buFont typeface="Arial" panose="020B0604020202020204" pitchFamily="34" charset="0"/>
              <a:buChar char="•"/>
            </a:pPr>
            <a:r>
              <a:rPr lang="en-GB" sz="1800" b="0" i="0" dirty="0">
                <a:effectLst/>
              </a:rPr>
              <a:t>shared culture</a:t>
            </a:r>
          </a:p>
          <a:p>
            <a:pPr fontAlgn="base">
              <a:buFont typeface="Arial" panose="020B0604020202020204" pitchFamily="34" charset="0"/>
              <a:buChar char="•"/>
            </a:pPr>
            <a:r>
              <a:rPr lang="en-GB" sz="1800" b="0" i="0" dirty="0">
                <a:effectLst/>
              </a:rPr>
              <a:t>reciprocity,</a:t>
            </a:r>
          </a:p>
          <a:p>
            <a:pPr fontAlgn="base">
              <a:buFont typeface="Arial" panose="020B0604020202020204" pitchFamily="34" charset="0"/>
              <a:buChar char="•"/>
            </a:pPr>
            <a:r>
              <a:rPr lang="en-GB" sz="1800" b="0" i="0" dirty="0">
                <a:effectLst/>
              </a:rPr>
              <a:t>feelings of safety</a:t>
            </a:r>
          </a:p>
          <a:p>
            <a:pPr marL="0" indent="0">
              <a:buNone/>
            </a:pPr>
            <a:endParaRPr lang="en-US" sz="800" dirty="0"/>
          </a:p>
          <a:p>
            <a:pPr marL="0" indent="0">
              <a:buNone/>
            </a:pPr>
            <a:endParaRPr lang="en-US" sz="800" dirty="0"/>
          </a:p>
          <a:p>
            <a:pPr marL="0" indent="0">
              <a:buNone/>
            </a:pPr>
            <a:endParaRPr lang="en-US" sz="800" dirty="0"/>
          </a:p>
          <a:p>
            <a:pPr marL="0" indent="0">
              <a:buNone/>
            </a:pPr>
            <a:endParaRPr lang="en-US" sz="800" dirty="0"/>
          </a:p>
        </p:txBody>
      </p:sp>
    </p:spTree>
    <p:extLst>
      <p:ext uri="{BB962C8B-B14F-4D97-AF65-F5344CB8AC3E}">
        <p14:creationId xmlns:p14="http://schemas.microsoft.com/office/powerpoint/2010/main" val="26584065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50C61B-BB6B-14D8-13D2-39D632D71A8D}"/>
              </a:ext>
            </a:extLst>
          </p:cNvPr>
          <p:cNvSpPr>
            <a:spLocks noGrp="1"/>
          </p:cNvSpPr>
          <p:nvPr>
            <p:ph type="title"/>
          </p:nvPr>
        </p:nvSpPr>
        <p:spPr>
          <a:xfrm>
            <a:off x="5297762" y="329184"/>
            <a:ext cx="6251110" cy="1783080"/>
          </a:xfrm>
        </p:spPr>
        <p:txBody>
          <a:bodyPr anchor="b">
            <a:normAutofit/>
          </a:bodyPr>
          <a:lstStyle/>
          <a:p>
            <a:r>
              <a:rPr lang="en-GB" sz="6000" b="1" dirty="0">
                <a:latin typeface="+mn-lt"/>
              </a:rPr>
              <a:t>Activity 2.</a:t>
            </a:r>
          </a:p>
        </p:txBody>
      </p:sp>
      <p:pic>
        <p:nvPicPr>
          <p:cNvPr id="5" name="Picture 4" descr="A top view of wooden blocks on a white background">
            <a:extLst>
              <a:ext uri="{FF2B5EF4-FFF2-40B4-BE49-F238E27FC236}">
                <a16:creationId xmlns:a16="http://schemas.microsoft.com/office/drawing/2014/main" id="{CC8B25FF-D6ED-B5DD-A98A-50806C5BC2E8}"/>
              </a:ext>
            </a:extLst>
          </p:cNvPr>
          <p:cNvPicPr>
            <a:picLocks noChangeAspect="1"/>
          </p:cNvPicPr>
          <p:nvPr/>
        </p:nvPicPr>
        <p:blipFill>
          <a:blip r:embed="rId2"/>
          <a:srcRect l="5056" r="4961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0F9061-3511-13F0-D753-E2B832703DBD}"/>
              </a:ext>
            </a:extLst>
          </p:cNvPr>
          <p:cNvSpPr>
            <a:spLocks noGrp="1"/>
          </p:cNvSpPr>
          <p:nvPr>
            <p:ph idx="1"/>
          </p:nvPr>
        </p:nvSpPr>
        <p:spPr>
          <a:xfrm>
            <a:off x="5193853" y="2602714"/>
            <a:ext cx="6251110" cy="3483864"/>
          </a:xfrm>
        </p:spPr>
        <p:txBody>
          <a:bodyPr>
            <a:normAutofit/>
          </a:bodyPr>
          <a:lstStyle/>
          <a:p>
            <a:r>
              <a:rPr lang="en-GB" dirty="0"/>
              <a:t>You can find full instructions for this in the week 2 tile on Moodle</a:t>
            </a:r>
          </a:p>
          <a:p>
            <a:r>
              <a:rPr lang="en-GB" dirty="0"/>
              <a:t>Get into small groups of 3-6 (depending on the size of the class)</a:t>
            </a:r>
          </a:p>
          <a:p>
            <a:r>
              <a:rPr lang="en-GB" dirty="0"/>
              <a:t>Read the case study provided and answer the questions given.</a:t>
            </a:r>
          </a:p>
          <a:p>
            <a:r>
              <a:rPr lang="en-GB" dirty="0"/>
              <a:t>Feedback your findings to the class.</a:t>
            </a:r>
          </a:p>
        </p:txBody>
      </p:sp>
    </p:spTree>
    <p:extLst>
      <p:ext uri="{BB962C8B-B14F-4D97-AF65-F5344CB8AC3E}">
        <p14:creationId xmlns:p14="http://schemas.microsoft.com/office/powerpoint/2010/main" val="30329831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F3B3C5-AD66-CDA0-A210-11D65DA421B2}"/>
              </a:ext>
            </a:extLst>
          </p:cNvPr>
          <p:cNvSpPr>
            <a:spLocks noGrp="1"/>
          </p:cNvSpPr>
          <p:nvPr>
            <p:ph type="title"/>
          </p:nvPr>
        </p:nvSpPr>
        <p:spPr>
          <a:xfrm>
            <a:off x="535670" y="448221"/>
            <a:ext cx="7492574" cy="1035781"/>
          </a:xfrm>
        </p:spPr>
        <p:txBody>
          <a:bodyPr anchor="ctr">
            <a:noAutofit/>
          </a:bodyPr>
          <a:lstStyle/>
          <a:p>
            <a:r>
              <a:rPr lang="en-GB" b="1" i="0" dirty="0">
                <a:effectLst/>
                <a:latin typeface="+mn-lt"/>
              </a:rPr>
              <a:t>The Power of Networking</a:t>
            </a:r>
            <a:endParaRPr lang="en-US" b="1" dirty="0">
              <a:latin typeface="+mn-lt"/>
            </a:endParaRPr>
          </a:p>
        </p:txBody>
      </p:sp>
      <p:sp>
        <p:nvSpPr>
          <p:cNvPr id="3" name="Content Placeholder 2">
            <a:extLst>
              <a:ext uri="{FF2B5EF4-FFF2-40B4-BE49-F238E27FC236}">
                <a16:creationId xmlns:a16="http://schemas.microsoft.com/office/drawing/2014/main" id="{55482E2F-A988-DF4D-83F6-6747BFA73BE5}"/>
              </a:ext>
            </a:extLst>
          </p:cNvPr>
          <p:cNvSpPr>
            <a:spLocks noGrp="1"/>
          </p:cNvSpPr>
          <p:nvPr>
            <p:ph idx="1"/>
          </p:nvPr>
        </p:nvSpPr>
        <p:spPr>
          <a:xfrm>
            <a:off x="267837" y="2143009"/>
            <a:ext cx="6684989" cy="4714992"/>
          </a:xfrm>
        </p:spPr>
        <p:txBody>
          <a:bodyPr anchor="ctr">
            <a:normAutofit/>
          </a:bodyPr>
          <a:lstStyle/>
          <a:p>
            <a:pPr marL="0" indent="0">
              <a:buNone/>
            </a:pPr>
            <a:r>
              <a:rPr lang="en-GB" sz="1800" b="0" i="0" dirty="0">
                <a:effectLst/>
              </a:rPr>
              <a:t>Phillips and Ellinas (2014,p.1) simply explain that networking is nothing more than the development of relationships which can be measured by the number and quality of relationships one has. </a:t>
            </a:r>
            <a:endParaRPr lang="en-GB" sz="1400" b="0" i="0" dirty="0">
              <a:effectLst/>
              <a:latin typeface="Söhne"/>
            </a:endParaRPr>
          </a:p>
          <a:p>
            <a:pPr>
              <a:lnSpc>
                <a:spcPct val="110000"/>
              </a:lnSpc>
            </a:pPr>
            <a:r>
              <a:rPr lang="en-GB" sz="1600" b="1" i="0" dirty="0">
                <a:effectLst/>
              </a:rPr>
              <a:t>Effective network</a:t>
            </a:r>
            <a:r>
              <a:rPr lang="en-GB" sz="1600" b="0" i="0" dirty="0">
                <a:effectLst/>
              </a:rPr>
              <a:t>: </a:t>
            </a:r>
            <a:r>
              <a:rPr lang="en-GB" sz="1600" dirty="0"/>
              <a:t>s</a:t>
            </a:r>
            <a:r>
              <a:rPr lang="en-GB" sz="1600" b="0" i="0" dirty="0">
                <a:effectLst/>
              </a:rPr>
              <a:t>trong relationships</a:t>
            </a:r>
          </a:p>
          <a:p>
            <a:pPr>
              <a:lnSpc>
                <a:spcPct val="110000"/>
              </a:lnSpc>
            </a:pPr>
            <a:r>
              <a:rPr lang="en-GB" sz="1600" b="1" i="0" dirty="0">
                <a:effectLst/>
              </a:rPr>
              <a:t>Support network</a:t>
            </a:r>
            <a:r>
              <a:rPr lang="en-GB" sz="1600" b="0" i="0" dirty="0">
                <a:effectLst/>
              </a:rPr>
              <a:t>: </a:t>
            </a:r>
            <a:r>
              <a:rPr lang="en-GB" sz="1600" dirty="0"/>
              <a:t>c</a:t>
            </a:r>
            <a:r>
              <a:rPr lang="en-GB" sz="1600" b="0" i="0" dirty="0">
                <a:effectLst/>
              </a:rPr>
              <a:t>lose relationships </a:t>
            </a:r>
          </a:p>
          <a:p>
            <a:pPr>
              <a:lnSpc>
                <a:spcPct val="110000"/>
              </a:lnSpc>
            </a:pPr>
            <a:r>
              <a:rPr lang="en-GB" sz="1600" b="1" dirty="0"/>
              <a:t>Collaborative network</a:t>
            </a:r>
            <a:r>
              <a:rPr lang="en-GB" sz="1600" dirty="0"/>
              <a:t>: mutually beneficial relationships. </a:t>
            </a:r>
          </a:p>
          <a:p>
            <a:pPr>
              <a:lnSpc>
                <a:spcPct val="110000"/>
              </a:lnSpc>
            </a:pPr>
            <a:r>
              <a:rPr lang="en-GB" sz="1600" b="1" dirty="0"/>
              <a:t>Social network:</a:t>
            </a:r>
            <a:r>
              <a:rPr lang="en-GB" sz="1600" dirty="0"/>
              <a:t> informal relationships. </a:t>
            </a:r>
          </a:p>
          <a:p>
            <a:pPr>
              <a:lnSpc>
                <a:spcPct val="110000"/>
              </a:lnSpc>
            </a:pPr>
            <a:r>
              <a:rPr lang="en-GB" sz="1600" b="1" dirty="0"/>
              <a:t>Business network</a:t>
            </a:r>
            <a:r>
              <a:rPr lang="en-GB" sz="1600" dirty="0"/>
              <a:t>: formal relationships.</a:t>
            </a:r>
          </a:p>
          <a:p>
            <a:pPr>
              <a:lnSpc>
                <a:spcPct val="110000"/>
              </a:lnSpc>
            </a:pPr>
            <a:r>
              <a:rPr lang="en-GB" sz="1600" dirty="0"/>
              <a:t> </a:t>
            </a:r>
            <a:r>
              <a:rPr lang="en-GB" sz="1600" b="1" dirty="0"/>
              <a:t>Social business network</a:t>
            </a:r>
            <a:r>
              <a:rPr lang="en-GB" sz="1600" dirty="0"/>
              <a:t>: balanced relationships.</a:t>
            </a:r>
          </a:p>
          <a:p>
            <a:pPr>
              <a:lnSpc>
                <a:spcPct val="110000"/>
              </a:lnSpc>
            </a:pPr>
            <a:r>
              <a:rPr lang="en-GB" sz="1600" b="1" dirty="0"/>
              <a:t>Trusted network</a:t>
            </a:r>
            <a:r>
              <a:rPr lang="en-GB" sz="1600" dirty="0"/>
              <a:t>: reliable and dependable relationships.</a:t>
            </a:r>
          </a:p>
          <a:p>
            <a:pPr>
              <a:lnSpc>
                <a:spcPct val="110000"/>
              </a:lnSpc>
            </a:pPr>
            <a:r>
              <a:rPr lang="en-GB" sz="1600" b="1" dirty="0"/>
              <a:t>Referral network: </a:t>
            </a:r>
            <a:r>
              <a:rPr lang="en-GB" sz="1600" dirty="0"/>
              <a:t>informed and motivated relationships.</a:t>
            </a:r>
            <a:endParaRPr lang="en-GB" sz="1600" b="0" i="0" dirty="0">
              <a:effectLst/>
            </a:endParaRPr>
          </a:p>
          <a:p>
            <a:pPr marL="0" indent="0">
              <a:buNone/>
            </a:pPr>
            <a:endParaRPr lang="en-GB" sz="1400" dirty="0">
              <a:latin typeface="Söhne"/>
            </a:endParaRPr>
          </a:p>
          <a:p>
            <a:pPr marL="0" indent="0">
              <a:buNone/>
            </a:pPr>
            <a:endParaRPr lang="en-US" sz="1400" dirty="0"/>
          </a:p>
        </p:txBody>
      </p:sp>
      <p:sp>
        <p:nvSpPr>
          <p:cNvPr id="18" name="Rectangle 17">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Boost Your Networking Skills with These 7 Tips | SUCCESS">
            <a:extLst>
              <a:ext uri="{FF2B5EF4-FFF2-40B4-BE49-F238E27FC236}">
                <a16:creationId xmlns:a16="http://schemas.microsoft.com/office/drawing/2014/main" id="{1FBFC808-D044-20FA-1B28-84A557DC68F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52826" y="1920982"/>
            <a:ext cx="4223252" cy="3072415"/>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Straight Connector 19">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245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D35ECF-09DD-C237-334F-38861E9D3E3F}"/>
              </a:ext>
            </a:extLst>
          </p:cNvPr>
          <p:cNvSpPr>
            <a:spLocks noGrp="1"/>
          </p:cNvSpPr>
          <p:nvPr>
            <p:ph type="title"/>
          </p:nvPr>
        </p:nvSpPr>
        <p:spPr>
          <a:xfrm>
            <a:off x="490258" y="563597"/>
            <a:ext cx="5901750" cy="1851391"/>
          </a:xfrm>
        </p:spPr>
        <p:txBody>
          <a:bodyPr anchor="b">
            <a:normAutofit fontScale="90000"/>
          </a:bodyPr>
          <a:lstStyle/>
          <a:p>
            <a:pPr algn="ctr"/>
            <a:r>
              <a:rPr lang="en-US" b="1" dirty="0">
                <a:latin typeface="+mn-lt"/>
              </a:rPr>
              <a:t>Brainstorming:</a:t>
            </a:r>
            <a:br>
              <a:rPr lang="en-US" b="1" dirty="0">
                <a:latin typeface="+mn-lt"/>
              </a:rPr>
            </a:br>
            <a:r>
              <a:rPr lang="en-US" b="1" dirty="0">
                <a:latin typeface="+mn-lt"/>
              </a:rPr>
              <a:t>Establishing Connections through Networking</a:t>
            </a:r>
            <a:br>
              <a:rPr lang="en-US" sz="2200" b="1" dirty="0">
                <a:latin typeface="+mn-lt"/>
              </a:rPr>
            </a:br>
            <a:endParaRPr lang="en-US" sz="2200" b="1" dirty="0">
              <a:latin typeface="+mn-lt"/>
            </a:endParaRPr>
          </a:p>
        </p:txBody>
      </p:sp>
      <p:sp>
        <p:nvSpPr>
          <p:cNvPr id="717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ECA3A15-0920-D95F-D937-A959599EAA60}"/>
              </a:ext>
            </a:extLst>
          </p:cNvPr>
          <p:cNvSpPr>
            <a:spLocks noGrp="1"/>
          </p:cNvSpPr>
          <p:nvPr>
            <p:ph idx="1"/>
          </p:nvPr>
        </p:nvSpPr>
        <p:spPr>
          <a:xfrm>
            <a:off x="630935" y="2660904"/>
            <a:ext cx="7800887" cy="3547872"/>
          </a:xfrm>
        </p:spPr>
        <p:txBody>
          <a:bodyPr anchor="t">
            <a:normAutofit/>
          </a:bodyPr>
          <a:lstStyle/>
          <a:p>
            <a:pPr marL="0" indent="0">
              <a:lnSpc>
                <a:spcPct val="150000"/>
              </a:lnSpc>
              <a:buNone/>
            </a:pPr>
            <a:r>
              <a:rPr lang="en-US" sz="2400" dirty="0"/>
              <a:t>What do you think the process of networking involves? </a:t>
            </a:r>
          </a:p>
          <a:p>
            <a:pPr marL="0" indent="0">
              <a:lnSpc>
                <a:spcPct val="150000"/>
              </a:lnSpc>
              <a:buNone/>
            </a:pPr>
            <a:r>
              <a:rPr lang="en-US" sz="2400" dirty="0"/>
              <a:t>How can you develop your own network?</a:t>
            </a:r>
          </a:p>
          <a:p>
            <a:pPr marL="0" indent="0">
              <a:lnSpc>
                <a:spcPct val="150000"/>
              </a:lnSpc>
              <a:buNone/>
            </a:pPr>
            <a:r>
              <a:rPr lang="en-US" sz="2400" dirty="0"/>
              <a:t>Do you thinking there is a right or wrong way in developing a network?  </a:t>
            </a:r>
          </a:p>
        </p:txBody>
      </p:sp>
      <p:pic>
        <p:nvPicPr>
          <p:cNvPr id="7170" name="Picture 2" descr="Dadsplaining at Work | nerdthoughts">
            <a:extLst>
              <a:ext uri="{FF2B5EF4-FFF2-40B4-BE49-F238E27FC236}">
                <a16:creationId xmlns:a16="http://schemas.microsoft.com/office/drawing/2014/main" id="{FFB439E1-AED0-8737-6A40-3F7160E9AFE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13575" y="674194"/>
            <a:ext cx="3235147" cy="5577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69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8" name="Rectangle 6157">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0" name="Rectangle 615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2" name="Rectangle 616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4" name="Rectangle 616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6" name="Freeform: Shape 616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8" name="Rectangle 616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2EBBDA-FCD5-36F7-3943-A83C763E9327}"/>
              </a:ext>
            </a:extLst>
          </p:cNvPr>
          <p:cNvSpPr>
            <a:spLocks noGrp="1"/>
          </p:cNvSpPr>
          <p:nvPr>
            <p:ph type="title"/>
          </p:nvPr>
        </p:nvSpPr>
        <p:spPr>
          <a:xfrm>
            <a:off x="466722" y="586855"/>
            <a:ext cx="3201366" cy="3387497"/>
          </a:xfrm>
        </p:spPr>
        <p:txBody>
          <a:bodyPr anchor="b">
            <a:normAutofit/>
          </a:bodyPr>
          <a:lstStyle/>
          <a:p>
            <a:pPr algn="r"/>
            <a:r>
              <a:rPr lang="en-US" sz="4000" b="1">
                <a:solidFill>
                  <a:srgbClr val="FFFFFF"/>
                </a:solidFill>
                <a:latin typeface="+mn-lt"/>
              </a:rPr>
              <a:t>Process of Building a Network </a:t>
            </a:r>
          </a:p>
        </p:txBody>
      </p:sp>
      <p:sp>
        <p:nvSpPr>
          <p:cNvPr id="3" name="Content Placeholder 2">
            <a:extLst>
              <a:ext uri="{FF2B5EF4-FFF2-40B4-BE49-F238E27FC236}">
                <a16:creationId xmlns:a16="http://schemas.microsoft.com/office/drawing/2014/main" id="{18438FEA-22F8-7B60-7736-9A2B965BAC55}"/>
              </a:ext>
            </a:extLst>
          </p:cNvPr>
          <p:cNvSpPr>
            <a:spLocks noGrp="1"/>
          </p:cNvSpPr>
          <p:nvPr>
            <p:ph idx="1"/>
          </p:nvPr>
        </p:nvSpPr>
        <p:spPr>
          <a:xfrm>
            <a:off x="4581727" y="649480"/>
            <a:ext cx="3025303" cy="5546047"/>
          </a:xfrm>
        </p:spPr>
        <p:txBody>
          <a:bodyPr anchor="ctr">
            <a:normAutofit/>
          </a:bodyPr>
          <a:lstStyle/>
          <a:p>
            <a:pPr marL="0" indent="0">
              <a:buNone/>
            </a:pPr>
            <a:r>
              <a:rPr lang="en-GB" sz="2000" b="1" i="0" dirty="0">
                <a:effectLst/>
              </a:rPr>
              <a:t>Phillips and Ellinas (2014) provide practical steps to build a network: </a:t>
            </a:r>
            <a:br>
              <a:rPr lang="en-GB" sz="2000" b="0" i="0" dirty="0">
                <a:effectLst/>
              </a:rPr>
            </a:br>
            <a:endParaRPr lang="en-GB" sz="2000" b="0" i="0" dirty="0">
              <a:effectLst/>
            </a:endParaRPr>
          </a:p>
          <a:p>
            <a:pPr marL="971550" lvl="1" indent="-514350">
              <a:buAutoNum type="arabicParenR"/>
            </a:pPr>
            <a:r>
              <a:rPr lang="en-GB" sz="2000" b="0" i="0" dirty="0">
                <a:effectLst/>
              </a:rPr>
              <a:t>Identif</a:t>
            </a:r>
            <a:r>
              <a:rPr lang="en-GB" sz="2000" dirty="0"/>
              <a:t>y</a:t>
            </a:r>
          </a:p>
          <a:p>
            <a:pPr marL="971550" lvl="1" indent="-514350">
              <a:buAutoNum type="arabicParenR"/>
            </a:pPr>
            <a:r>
              <a:rPr lang="en-GB" sz="2000" b="0" i="0" dirty="0">
                <a:effectLst/>
              </a:rPr>
              <a:t>Connect</a:t>
            </a:r>
          </a:p>
          <a:p>
            <a:pPr marL="971550" lvl="1" indent="-514350">
              <a:buAutoNum type="arabicParenR"/>
            </a:pPr>
            <a:r>
              <a:rPr lang="en-GB" sz="2000" b="0" i="0" dirty="0">
                <a:effectLst/>
              </a:rPr>
              <a:t>Meeting</a:t>
            </a:r>
          </a:p>
          <a:p>
            <a:pPr marL="971550" lvl="1" indent="-514350">
              <a:buAutoNum type="arabicParenR"/>
            </a:pPr>
            <a:r>
              <a:rPr lang="en-GB" sz="2000" b="0" i="0" dirty="0">
                <a:effectLst/>
              </a:rPr>
              <a:t>Listen</a:t>
            </a:r>
          </a:p>
          <a:p>
            <a:pPr marL="971550" lvl="1" indent="-514350">
              <a:buAutoNum type="arabicParenR"/>
            </a:pPr>
            <a:r>
              <a:rPr lang="en-GB" sz="2000" b="0" i="0" dirty="0">
                <a:effectLst/>
              </a:rPr>
              <a:t>He</a:t>
            </a:r>
            <a:r>
              <a:rPr lang="en-GB" sz="2000" dirty="0"/>
              <a:t>lp</a:t>
            </a:r>
          </a:p>
          <a:p>
            <a:pPr marL="971550" lvl="1" indent="-514350">
              <a:buAutoNum type="arabicParenR"/>
            </a:pPr>
            <a:r>
              <a:rPr lang="en-GB" sz="2000" b="0" i="0" dirty="0">
                <a:effectLst/>
              </a:rPr>
              <a:t>Support</a:t>
            </a:r>
          </a:p>
          <a:p>
            <a:pPr marL="971550" lvl="1" indent="-514350">
              <a:buAutoNum type="arabicParenR"/>
            </a:pPr>
            <a:r>
              <a:rPr lang="en-GB" sz="2000" b="0" i="0" dirty="0">
                <a:effectLst/>
              </a:rPr>
              <a:t>Trust</a:t>
            </a:r>
          </a:p>
          <a:p>
            <a:pPr marL="971550" lvl="1" indent="-514350">
              <a:buAutoNum type="arabicParenR"/>
            </a:pPr>
            <a:r>
              <a:rPr lang="en-GB" sz="2000" dirty="0"/>
              <a:t>Cheering</a:t>
            </a:r>
          </a:p>
          <a:p>
            <a:pPr marL="971550" lvl="1" indent="-514350">
              <a:buAutoNum type="arabicParenR"/>
            </a:pPr>
            <a:r>
              <a:rPr lang="en-GB" sz="2000" b="0" i="0" dirty="0">
                <a:effectLst/>
              </a:rPr>
              <a:t>Ask</a:t>
            </a:r>
          </a:p>
          <a:p>
            <a:pPr marL="971550" lvl="1" indent="-514350">
              <a:buAutoNum type="arabicParenR"/>
            </a:pPr>
            <a:r>
              <a:rPr lang="en-GB" sz="2000" b="0" i="0" dirty="0">
                <a:effectLst/>
              </a:rPr>
              <a:t>Thanking</a:t>
            </a:r>
            <a:endParaRPr lang="en-GB" sz="2000" dirty="0"/>
          </a:p>
          <a:p>
            <a:pPr marL="0" indent="0">
              <a:buNone/>
            </a:pPr>
            <a:endParaRPr lang="en-GB" sz="2000" b="0" i="0" dirty="0">
              <a:effectLst/>
              <a:latin typeface="Söhne"/>
            </a:endParaRPr>
          </a:p>
          <a:p>
            <a:endParaRPr lang="en-US" sz="2000" dirty="0"/>
          </a:p>
        </p:txBody>
      </p:sp>
      <p:pic>
        <p:nvPicPr>
          <p:cNvPr id="6146" name="Picture 2" descr="10 best networking sites for tech professionals | ZDNET">
            <a:extLst>
              <a:ext uri="{FF2B5EF4-FFF2-40B4-BE49-F238E27FC236}">
                <a16:creationId xmlns:a16="http://schemas.microsoft.com/office/drawing/2014/main" id="{D2471EA8-1B84-0952-95E8-305FD7D49B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132" r="56383"/>
          <a:stretch>
            <a:fillRect/>
          </a:stretch>
        </p:blipFill>
        <p:spPr bwMode="auto">
          <a:xfrm>
            <a:off x="8109502" y="10"/>
            <a:ext cx="4082498"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7940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92C09F-8B27-6492-0012-6997BAB06D08}"/>
              </a:ext>
            </a:extLst>
          </p:cNvPr>
          <p:cNvSpPr>
            <a:spLocks noGrp="1"/>
          </p:cNvSpPr>
          <p:nvPr>
            <p:ph type="title"/>
          </p:nvPr>
        </p:nvSpPr>
        <p:spPr>
          <a:xfrm>
            <a:off x="630936" y="640080"/>
            <a:ext cx="4818888" cy="1481328"/>
          </a:xfrm>
        </p:spPr>
        <p:txBody>
          <a:bodyPr anchor="b">
            <a:normAutofit/>
          </a:bodyPr>
          <a:lstStyle/>
          <a:p>
            <a:r>
              <a:rPr lang="en-US" sz="5000" b="1" dirty="0">
                <a:latin typeface="+mn-lt"/>
              </a:rPr>
              <a:t>How Big Should My Network Be? </a:t>
            </a: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09AC26-87DE-DEB0-9B1F-8C079706F835}"/>
              </a:ext>
            </a:extLst>
          </p:cNvPr>
          <p:cNvSpPr>
            <a:spLocks noGrp="1"/>
          </p:cNvSpPr>
          <p:nvPr>
            <p:ph idx="1"/>
          </p:nvPr>
        </p:nvSpPr>
        <p:spPr>
          <a:xfrm>
            <a:off x="338669" y="2543087"/>
            <a:ext cx="7552263" cy="4314913"/>
          </a:xfrm>
        </p:spPr>
        <p:txBody>
          <a:bodyPr anchor="t">
            <a:normAutofit lnSpcReduction="10000"/>
          </a:bodyPr>
          <a:lstStyle/>
          <a:p>
            <a:pPr marL="0" indent="0">
              <a:buNone/>
            </a:pPr>
            <a:r>
              <a:rPr lang="en-US" sz="2000" dirty="0"/>
              <a:t>Living in an interconnected world provides numerous opportunities to develop connections, but how many should one have?</a:t>
            </a:r>
          </a:p>
          <a:p>
            <a:pPr marL="0" indent="0">
              <a:buNone/>
            </a:pPr>
            <a:endParaRPr lang="en-US" sz="2000" dirty="0"/>
          </a:p>
          <a:p>
            <a:pPr marL="0" indent="0">
              <a:buNone/>
            </a:pPr>
            <a:r>
              <a:rPr lang="en-US" sz="2000" dirty="0"/>
              <a:t>Dunbar’s Law argues that our brains lack the capacity to maintain more than </a:t>
            </a:r>
            <a:r>
              <a:rPr lang="en-US" sz="2000" b="1" dirty="0"/>
              <a:t>150</a:t>
            </a:r>
            <a:r>
              <a:rPr lang="en-US" sz="2000" dirty="0"/>
              <a:t> connections. </a:t>
            </a:r>
          </a:p>
          <a:p>
            <a:pPr marL="0" indent="0">
              <a:buNone/>
            </a:pPr>
            <a:r>
              <a:rPr lang="en-US" sz="2000" b="1" dirty="0"/>
              <a:t>Types of Networking</a:t>
            </a:r>
          </a:p>
          <a:p>
            <a:r>
              <a:rPr lang="en-US" sz="2000" dirty="0"/>
              <a:t>Closed </a:t>
            </a:r>
          </a:p>
          <a:p>
            <a:r>
              <a:rPr lang="en-US" sz="2000" dirty="0"/>
              <a:t>Selective </a:t>
            </a:r>
          </a:p>
          <a:p>
            <a:r>
              <a:rPr lang="en-US" sz="2000" dirty="0"/>
              <a:t>Open </a:t>
            </a:r>
          </a:p>
          <a:p>
            <a:r>
              <a:rPr lang="en-US" sz="2000" dirty="0"/>
              <a:t>Hybrid </a:t>
            </a:r>
          </a:p>
          <a:p>
            <a:pPr marL="0" indent="0">
              <a:buNone/>
            </a:pPr>
            <a:endParaRPr lang="en-US" sz="1700" dirty="0"/>
          </a:p>
          <a:p>
            <a:pPr marL="0" indent="0" algn="r">
              <a:buNone/>
            </a:pPr>
            <a:r>
              <a:rPr lang="en-US" sz="1400" dirty="0"/>
              <a:t>(Phillips and Ellinas, 2014) </a:t>
            </a:r>
          </a:p>
          <a:p>
            <a:pPr marL="0" indent="0">
              <a:buNone/>
            </a:pPr>
            <a:endParaRPr lang="en-US" sz="1700" dirty="0"/>
          </a:p>
        </p:txBody>
      </p:sp>
      <p:pic>
        <p:nvPicPr>
          <p:cNvPr id="4" name="Picture 2" descr="Dadsplaining at Work | nerdthoughts">
            <a:extLst>
              <a:ext uri="{FF2B5EF4-FFF2-40B4-BE49-F238E27FC236}">
                <a16:creationId xmlns:a16="http://schemas.microsoft.com/office/drawing/2014/main" id="{549C4261-604C-5DCD-9845-95A0E8B2975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25918" y="693138"/>
            <a:ext cx="3235147" cy="5577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4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10 best networking sites for tech professionals | ZDNET">
            <a:extLst>
              <a:ext uri="{FF2B5EF4-FFF2-40B4-BE49-F238E27FC236}">
                <a16:creationId xmlns:a16="http://schemas.microsoft.com/office/drawing/2014/main" id="{00A57EE8-2F2F-3461-75A7-31E6DBEA9E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176" r="34181"/>
          <a:stretch/>
        </p:blipFill>
        <p:spPr bwMode="auto">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3BFB23F-8B73-9BC1-7F85-390909E71D60}"/>
              </a:ext>
            </a:extLst>
          </p:cNvPr>
          <p:cNvSpPr>
            <a:spLocks noGrp="1"/>
          </p:cNvSpPr>
          <p:nvPr>
            <p:ph type="title"/>
          </p:nvPr>
        </p:nvSpPr>
        <p:spPr>
          <a:xfrm>
            <a:off x="1096771" y="0"/>
            <a:ext cx="6831188" cy="1322887"/>
          </a:xfrm>
        </p:spPr>
        <p:txBody>
          <a:bodyPr>
            <a:normAutofit/>
          </a:bodyPr>
          <a:lstStyle/>
          <a:p>
            <a:pPr algn="ctr"/>
            <a:r>
              <a:rPr lang="en-US" b="1" dirty="0">
                <a:latin typeface="+mn-lt"/>
              </a:rPr>
              <a:t>Networking Spheres </a:t>
            </a:r>
          </a:p>
        </p:txBody>
      </p:sp>
      <p:sp>
        <p:nvSpPr>
          <p:cNvPr id="3" name="Content Placeholder 2">
            <a:extLst>
              <a:ext uri="{FF2B5EF4-FFF2-40B4-BE49-F238E27FC236}">
                <a16:creationId xmlns:a16="http://schemas.microsoft.com/office/drawing/2014/main" id="{0F0F1A3A-9899-3C4C-BC5B-7C2D4F9129A4}"/>
              </a:ext>
            </a:extLst>
          </p:cNvPr>
          <p:cNvSpPr>
            <a:spLocks noGrp="1"/>
          </p:cNvSpPr>
          <p:nvPr>
            <p:ph idx="1"/>
          </p:nvPr>
        </p:nvSpPr>
        <p:spPr>
          <a:xfrm>
            <a:off x="677333" y="1108398"/>
            <a:ext cx="8086725" cy="5749592"/>
          </a:xfrm>
        </p:spPr>
        <p:txBody>
          <a:bodyPr>
            <a:normAutofit fontScale="92500" lnSpcReduction="10000"/>
          </a:bodyPr>
          <a:lstStyle/>
          <a:p>
            <a:pPr marL="0" indent="0">
              <a:buNone/>
            </a:pPr>
            <a:r>
              <a:rPr lang="en-US" sz="1900" b="1" dirty="0"/>
              <a:t>Career Network</a:t>
            </a:r>
            <a:r>
              <a:rPr lang="en-US" sz="1900" dirty="0"/>
              <a:t>:</a:t>
            </a:r>
          </a:p>
          <a:p>
            <a:r>
              <a:rPr lang="en-US" sz="1900" dirty="0"/>
              <a:t>Learn about new career </a:t>
            </a:r>
          </a:p>
          <a:p>
            <a:r>
              <a:rPr lang="en-US" sz="1900" dirty="0"/>
              <a:t>Diversity assists in landing new positions </a:t>
            </a:r>
          </a:p>
          <a:p>
            <a:pPr marL="0" indent="0">
              <a:buNone/>
            </a:pPr>
            <a:endParaRPr lang="en-US" sz="1900" dirty="0"/>
          </a:p>
          <a:p>
            <a:pPr marL="0" indent="0">
              <a:buNone/>
            </a:pPr>
            <a:r>
              <a:rPr lang="en-US" sz="1900" b="1" dirty="0"/>
              <a:t>Social Network</a:t>
            </a:r>
            <a:r>
              <a:rPr lang="en-US" sz="1900" dirty="0"/>
              <a:t>:</a:t>
            </a:r>
          </a:p>
          <a:p>
            <a:r>
              <a:rPr lang="en-US" sz="1900" dirty="0"/>
              <a:t>Developed unknowingly </a:t>
            </a:r>
          </a:p>
          <a:p>
            <a:r>
              <a:rPr lang="en-US" sz="1900" dirty="0"/>
              <a:t>Gravitate towards people who share similar values and aspirations (Bonding, Closed networking). </a:t>
            </a:r>
          </a:p>
          <a:p>
            <a:pPr marL="0" indent="0">
              <a:buNone/>
            </a:pPr>
            <a:endParaRPr lang="en-US" sz="1900" dirty="0"/>
          </a:p>
          <a:p>
            <a:pPr marL="0" indent="0">
              <a:buNone/>
            </a:pPr>
            <a:r>
              <a:rPr lang="en-US" sz="1900" b="1" dirty="0"/>
              <a:t>Support Network</a:t>
            </a:r>
            <a:r>
              <a:rPr lang="en-US" sz="1900" dirty="0"/>
              <a:t>: </a:t>
            </a:r>
          </a:p>
          <a:p>
            <a:r>
              <a:rPr lang="en-US" sz="1900" dirty="0"/>
              <a:t>Typically, friends and family </a:t>
            </a:r>
          </a:p>
          <a:p>
            <a:r>
              <a:rPr lang="en-US" sz="1900" dirty="0"/>
              <a:t>Support in identifying employment opportunities </a:t>
            </a:r>
          </a:p>
          <a:p>
            <a:pPr marL="0" indent="0">
              <a:buNone/>
            </a:pPr>
            <a:endParaRPr lang="en-US" sz="1900" dirty="0"/>
          </a:p>
          <a:p>
            <a:pPr marL="0" indent="0">
              <a:buNone/>
            </a:pPr>
            <a:r>
              <a:rPr lang="en-US" sz="1900" b="1" dirty="0"/>
              <a:t>Community Network</a:t>
            </a:r>
            <a:r>
              <a:rPr lang="en-US" sz="1900" dirty="0"/>
              <a:t>: </a:t>
            </a:r>
          </a:p>
          <a:p>
            <a:r>
              <a:rPr lang="en-US" sz="1900" dirty="0"/>
              <a:t>Overlooked area</a:t>
            </a:r>
          </a:p>
          <a:p>
            <a:r>
              <a:rPr lang="en-US" sz="1900" dirty="0"/>
              <a:t>This area can have potential impact on the other networks.</a:t>
            </a:r>
          </a:p>
          <a:p>
            <a:pPr marL="0" indent="0">
              <a:buNone/>
            </a:pPr>
            <a:r>
              <a:rPr lang="en-US" sz="1300" dirty="0"/>
              <a:t>(Phillips and Ellinas, 2014) </a:t>
            </a:r>
          </a:p>
          <a:p>
            <a:endParaRPr lang="en-US" sz="700" dirty="0"/>
          </a:p>
        </p:txBody>
      </p:sp>
    </p:spTree>
    <p:extLst>
      <p:ext uri="{BB962C8B-B14F-4D97-AF65-F5344CB8AC3E}">
        <p14:creationId xmlns:p14="http://schemas.microsoft.com/office/powerpoint/2010/main" val="2436464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3" end="1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E49C4-0545-D3AB-B24E-E804DE4E2067}"/>
              </a:ext>
            </a:extLst>
          </p:cNvPr>
          <p:cNvSpPr>
            <a:spLocks noGrp="1"/>
          </p:cNvSpPr>
          <p:nvPr>
            <p:ph type="title"/>
          </p:nvPr>
        </p:nvSpPr>
        <p:spPr>
          <a:xfrm>
            <a:off x="838200" y="229270"/>
            <a:ext cx="10515600" cy="1325563"/>
          </a:xfrm>
        </p:spPr>
        <p:txBody>
          <a:bodyPr/>
          <a:lstStyle/>
          <a:p>
            <a:pPr algn="ctr"/>
            <a:r>
              <a:rPr lang="en-US" b="1" dirty="0">
                <a:latin typeface="+mn-lt"/>
              </a:rPr>
              <a:t>Networking in Live Environments </a:t>
            </a:r>
          </a:p>
        </p:txBody>
      </p:sp>
      <p:sp>
        <p:nvSpPr>
          <p:cNvPr id="3" name="Content Placeholder 2">
            <a:extLst>
              <a:ext uri="{FF2B5EF4-FFF2-40B4-BE49-F238E27FC236}">
                <a16:creationId xmlns:a16="http://schemas.microsoft.com/office/drawing/2014/main" id="{FFCD3EDD-4C58-E417-A7FB-0F231831A387}"/>
              </a:ext>
            </a:extLst>
          </p:cNvPr>
          <p:cNvSpPr>
            <a:spLocks noGrp="1"/>
          </p:cNvSpPr>
          <p:nvPr>
            <p:ph idx="1"/>
          </p:nvPr>
        </p:nvSpPr>
        <p:spPr>
          <a:xfrm>
            <a:off x="838200" y="1640987"/>
            <a:ext cx="10515600" cy="4351338"/>
          </a:xfrm>
        </p:spPr>
        <p:txBody>
          <a:bodyPr/>
          <a:lstStyle/>
          <a:p>
            <a:pPr marL="0" indent="0" algn="ctr">
              <a:buNone/>
            </a:pPr>
            <a:r>
              <a:rPr lang="en-US" dirty="0"/>
              <a:t>If you were required to attend an employment fair or work event , how would you network? </a:t>
            </a:r>
          </a:p>
        </p:txBody>
      </p:sp>
      <p:pic>
        <p:nvPicPr>
          <p:cNvPr id="4" name="Picture 2" descr="Dadsplaining at Work | nerdthoughts">
            <a:extLst>
              <a:ext uri="{FF2B5EF4-FFF2-40B4-BE49-F238E27FC236}">
                <a16:creationId xmlns:a16="http://schemas.microsoft.com/office/drawing/2014/main" id="{98EC4748-FD21-6202-4C5F-736EB897D35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69763" y="2774225"/>
            <a:ext cx="1916467" cy="3304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30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8" name="Rectangle 11277">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27FB0751-F10C-0894-56E1-AA45D80AEB85}"/>
              </a:ext>
            </a:extLst>
          </p:cNvPr>
          <p:cNvSpPr>
            <a:spLocks noGrp="1"/>
          </p:cNvSpPr>
          <p:nvPr>
            <p:ph type="title"/>
          </p:nvPr>
        </p:nvSpPr>
        <p:spPr>
          <a:xfrm>
            <a:off x="838200" y="365125"/>
            <a:ext cx="5393361" cy="1325563"/>
          </a:xfrm>
        </p:spPr>
        <p:txBody>
          <a:bodyPr>
            <a:normAutofit/>
          </a:bodyPr>
          <a:lstStyle/>
          <a:p>
            <a:r>
              <a:rPr lang="en-US" b="1">
                <a:latin typeface="+mn-lt"/>
              </a:rPr>
              <a:t>How to Work a Room</a:t>
            </a:r>
          </a:p>
        </p:txBody>
      </p:sp>
      <p:sp>
        <p:nvSpPr>
          <p:cNvPr id="3" name="Content Placeholder 2">
            <a:extLst>
              <a:ext uri="{FF2B5EF4-FFF2-40B4-BE49-F238E27FC236}">
                <a16:creationId xmlns:a16="http://schemas.microsoft.com/office/drawing/2014/main" id="{99594778-C1EF-4DB9-878A-519B1F5CBD20}"/>
              </a:ext>
            </a:extLst>
          </p:cNvPr>
          <p:cNvSpPr>
            <a:spLocks noGrp="1"/>
          </p:cNvSpPr>
          <p:nvPr>
            <p:ph idx="1"/>
          </p:nvPr>
        </p:nvSpPr>
        <p:spPr>
          <a:xfrm>
            <a:off x="838200" y="1825625"/>
            <a:ext cx="5393361" cy="4351338"/>
          </a:xfrm>
        </p:spPr>
        <p:txBody>
          <a:bodyPr>
            <a:normAutofit/>
          </a:bodyPr>
          <a:lstStyle/>
          <a:p>
            <a:pPr marL="0" indent="0">
              <a:buNone/>
            </a:pPr>
            <a:r>
              <a:rPr lang="en-US" dirty="0"/>
              <a:t>Phillips and Ellinas (2014) clearly asserts that the first rule of networking is to ‘not work the room’. </a:t>
            </a:r>
          </a:p>
          <a:p>
            <a:pPr marL="0" indent="0">
              <a:buNone/>
            </a:pPr>
            <a:endParaRPr lang="en-US" dirty="0"/>
          </a:p>
          <a:p>
            <a:pPr marL="457200" lvl="1" indent="0">
              <a:buNone/>
            </a:pPr>
            <a:r>
              <a:rPr lang="en-GB" dirty="0"/>
              <a:t>The five steps are: </a:t>
            </a:r>
          </a:p>
          <a:p>
            <a:pPr marL="914400" lvl="2" indent="0">
              <a:buNone/>
            </a:pPr>
            <a:r>
              <a:rPr lang="en-GB" dirty="0"/>
              <a:t>1) Plan</a:t>
            </a:r>
          </a:p>
          <a:p>
            <a:pPr marL="914400" lvl="2" indent="0">
              <a:buNone/>
            </a:pPr>
            <a:r>
              <a:rPr lang="en-GB" dirty="0"/>
              <a:t>2) Meet</a:t>
            </a:r>
          </a:p>
          <a:p>
            <a:pPr marL="914400" lvl="2" indent="0">
              <a:buNone/>
            </a:pPr>
            <a:r>
              <a:rPr lang="en-GB" dirty="0"/>
              <a:t>3) Connect </a:t>
            </a:r>
          </a:p>
          <a:p>
            <a:pPr marL="914400" lvl="2" indent="0">
              <a:buNone/>
            </a:pPr>
            <a:r>
              <a:rPr lang="en-GB" dirty="0"/>
              <a:t>4)Enlist</a:t>
            </a:r>
          </a:p>
          <a:p>
            <a:pPr marL="914400" lvl="2" indent="0">
              <a:buNone/>
            </a:pPr>
            <a:r>
              <a:rPr lang="en-GB" dirty="0"/>
              <a:t>5)Follow up</a:t>
            </a:r>
            <a:endParaRPr lang="en-US" dirty="0"/>
          </a:p>
        </p:txBody>
      </p:sp>
      <p:pic>
        <p:nvPicPr>
          <p:cNvPr id="11266" name="Picture 2" descr="Get networking to boost your business">
            <a:extLst>
              <a:ext uri="{FF2B5EF4-FFF2-40B4-BE49-F238E27FC236}">
                <a16:creationId xmlns:a16="http://schemas.microsoft.com/office/drawing/2014/main" id="{34D36ECE-8A50-A710-5897-C2C1031591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434" r="18066"/>
          <a:stretch>
            <a:fillRect/>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1280"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1282"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20481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6454DC-C764-5BEA-817B-3FEE4A9EA8E5}"/>
              </a:ext>
            </a:extLst>
          </p:cNvPr>
          <p:cNvSpPr>
            <a:spLocks noGrp="1"/>
          </p:cNvSpPr>
          <p:nvPr>
            <p:ph type="title"/>
          </p:nvPr>
        </p:nvSpPr>
        <p:spPr>
          <a:xfrm>
            <a:off x="572493" y="123565"/>
            <a:ext cx="11018520" cy="1434415"/>
          </a:xfrm>
        </p:spPr>
        <p:txBody>
          <a:bodyPr anchor="b">
            <a:normAutofit/>
          </a:bodyPr>
          <a:lstStyle/>
          <a:p>
            <a:r>
              <a:rPr lang="en-US" sz="5400" b="1" dirty="0">
                <a:latin typeface="+mn-lt"/>
              </a:rPr>
              <a:t>How to work a Room: </a:t>
            </a:r>
            <a:r>
              <a:rPr lang="en-US" sz="5400" b="1" dirty="0">
                <a:solidFill>
                  <a:srgbClr val="C00000"/>
                </a:solidFill>
                <a:latin typeface="+mn-lt"/>
              </a:rPr>
              <a:t>Planning</a:t>
            </a:r>
            <a:r>
              <a:rPr lang="en-US" sz="5400" b="1" dirty="0">
                <a:latin typeface="+mn-lt"/>
              </a:rPr>
              <a:t> </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0C066E1-E286-A5C9-90FB-FCA905AB8F51}"/>
              </a:ext>
            </a:extLst>
          </p:cNvPr>
          <p:cNvSpPr>
            <a:spLocks noGrp="1"/>
          </p:cNvSpPr>
          <p:nvPr>
            <p:ph idx="1"/>
          </p:nvPr>
        </p:nvSpPr>
        <p:spPr>
          <a:xfrm>
            <a:off x="572493" y="2071316"/>
            <a:ext cx="6713552" cy="4119172"/>
          </a:xfrm>
        </p:spPr>
        <p:txBody>
          <a:bodyPr anchor="t">
            <a:normAutofit/>
          </a:bodyPr>
          <a:lstStyle/>
          <a:p>
            <a:pPr marL="0" indent="0">
              <a:buNone/>
            </a:pPr>
            <a:r>
              <a:rPr lang="en-US" sz="2200" dirty="0"/>
              <a:t>Knowing who is in the room provides:</a:t>
            </a:r>
          </a:p>
          <a:p>
            <a:pPr lvl="1"/>
            <a:r>
              <a:rPr lang="en-US" sz="1800" dirty="0"/>
              <a:t> </a:t>
            </a:r>
            <a:r>
              <a:rPr lang="en-US" sz="2000" dirty="0"/>
              <a:t>Feelings of safety and comfortability</a:t>
            </a:r>
          </a:p>
          <a:p>
            <a:pPr lvl="1"/>
            <a:r>
              <a:rPr lang="en-US" sz="2000" dirty="0"/>
              <a:t> This may be considered as closed networking </a:t>
            </a:r>
          </a:p>
          <a:p>
            <a:pPr marL="457200" lvl="1" indent="0">
              <a:buNone/>
            </a:pPr>
            <a:endParaRPr lang="en-US" sz="2000" dirty="0"/>
          </a:p>
          <a:p>
            <a:pPr marL="0" indent="0">
              <a:buNone/>
            </a:pPr>
            <a:r>
              <a:rPr lang="en-US" sz="2200" dirty="0"/>
              <a:t>Why are you attending? </a:t>
            </a:r>
          </a:p>
          <a:p>
            <a:pPr lvl="1"/>
            <a:r>
              <a:rPr lang="en-US" sz="2000" dirty="0"/>
              <a:t>Socialise </a:t>
            </a:r>
          </a:p>
          <a:p>
            <a:pPr lvl="1"/>
            <a:r>
              <a:rPr lang="en-US" sz="2000" dirty="0"/>
              <a:t>Build existing relationships</a:t>
            </a:r>
          </a:p>
          <a:p>
            <a:pPr lvl="1"/>
            <a:r>
              <a:rPr lang="en-US" sz="2000" dirty="0"/>
              <a:t>To learn </a:t>
            </a:r>
          </a:p>
          <a:p>
            <a:pPr lvl="1"/>
            <a:r>
              <a:rPr lang="en-US" sz="2000" dirty="0"/>
              <a:t>Meeting new contacts  </a:t>
            </a:r>
          </a:p>
          <a:p>
            <a:pPr marL="0" indent="0">
              <a:buNone/>
            </a:pPr>
            <a:endParaRPr lang="en-US" sz="2200" dirty="0"/>
          </a:p>
        </p:txBody>
      </p:sp>
      <p:pic>
        <p:nvPicPr>
          <p:cNvPr id="4" name="Picture 2" descr="Get networking to boost your business">
            <a:extLst>
              <a:ext uri="{FF2B5EF4-FFF2-40B4-BE49-F238E27FC236}">
                <a16:creationId xmlns:a16="http://schemas.microsoft.com/office/drawing/2014/main" id="{3B4C6644-2F5C-F51D-00F1-0563EF64B7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620" r="1925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3651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FB605C-EFDF-ACE6-E135-3F8022BB88E5}"/>
              </a:ext>
            </a:extLst>
          </p:cNvPr>
          <p:cNvSpPr>
            <a:spLocks noGrp="1"/>
          </p:cNvSpPr>
          <p:nvPr>
            <p:ph type="title"/>
          </p:nvPr>
        </p:nvSpPr>
        <p:spPr>
          <a:xfrm>
            <a:off x="326308" y="158628"/>
            <a:ext cx="11018520" cy="1434415"/>
          </a:xfrm>
        </p:spPr>
        <p:txBody>
          <a:bodyPr anchor="b">
            <a:normAutofit/>
          </a:bodyPr>
          <a:lstStyle/>
          <a:p>
            <a:r>
              <a:rPr lang="en-US" sz="5400" b="1" dirty="0">
                <a:latin typeface="+mn-lt"/>
              </a:rPr>
              <a:t>How to Work the Room: </a:t>
            </a:r>
            <a:r>
              <a:rPr lang="en-US" sz="5400" b="1" dirty="0">
                <a:solidFill>
                  <a:srgbClr val="C00000"/>
                </a:solidFill>
                <a:latin typeface="+mn-lt"/>
              </a:rPr>
              <a:t>Planning </a:t>
            </a:r>
          </a:p>
        </p:txBody>
      </p:sp>
      <p:sp>
        <p:nvSpPr>
          <p:cNvPr id="133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9101831-6625-302D-5295-44A10F8ACFA2}"/>
              </a:ext>
            </a:extLst>
          </p:cNvPr>
          <p:cNvSpPr>
            <a:spLocks noGrp="1"/>
          </p:cNvSpPr>
          <p:nvPr>
            <p:ph idx="1"/>
          </p:nvPr>
        </p:nvSpPr>
        <p:spPr>
          <a:xfrm>
            <a:off x="389189" y="2013987"/>
            <a:ext cx="8357246" cy="4750108"/>
          </a:xfrm>
        </p:spPr>
        <p:txBody>
          <a:bodyPr anchor="t">
            <a:normAutofit/>
          </a:bodyPr>
          <a:lstStyle/>
          <a:p>
            <a:pPr marL="0" indent="0">
              <a:buNone/>
            </a:pPr>
            <a:r>
              <a:rPr lang="en-US" dirty="0"/>
              <a:t>Preparation is the foundation for successful outcomes. </a:t>
            </a:r>
          </a:p>
          <a:p>
            <a:pPr marL="457200" lvl="1" indent="0">
              <a:buNone/>
            </a:pPr>
            <a:r>
              <a:rPr lang="en-US" b="1" dirty="0"/>
              <a:t>Resources: </a:t>
            </a:r>
          </a:p>
          <a:p>
            <a:pPr lvl="2"/>
            <a:r>
              <a:rPr lang="en-US" sz="2400" dirty="0"/>
              <a:t>Business cards</a:t>
            </a:r>
          </a:p>
          <a:p>
            <a:pPr lvl="2"/>
            <a:r>
              <a:rPr lang="en-US" sz="2400" dirty="0"/>
              <a:t>Appropriate attire </a:t>
            </a:r>
          </a:p>
          <a:p>
            <a:pPr marL="457200" lvl="1" indent="0">
              <a:buNone/>
            </a:pPr>
            <a:r>
              <a:rPr lang="en-US" b="1" dirty="0"/>
              <a:t>Information: </a:t>
            </a:r>
          </a:p>
          <a:p>
            <a:pPr lvl="2"/>
            <a:r>
              <a:rPr lang="en-US" sz="2400" dirty="0"/>
              <a:t>Sources to provide clarity </a:t>
            </a:r>
          </a:p>
          <a:p>
            <a:pPr marL="457200" lvl="1" indent="0">
              <a:buNone/>
            </a:pPr>
            <a:r>
              <a:rPr lang="en-US" b="1" dirty="0"/>
              <a:t>Knowing what to say</a:t>
            </a:r>
            <a:r>
              <a:rPr lang="en-US" dirty="0"/>
              <a:t>: </a:t>
            </a:r>
          </a:p>
          <a:p>
            <a:pPr lvl="2"/>
            <a:r>
              <a:rPr lang="en-US" sz="2400" dirty="0"/>
              <a:t>Don’t over rehearse </a:t>
            </a:r>
          </a:p>
          <a:p>
            <a:pPr lvl="2"/>
            <a:r>
              <a:rPr lang="en-US" sz="2400" dirty="0"/>
              <a:t>Strive for authenticity </a:t>
            </a:r>
          </a:p>
          <a:p>
            <a:pPr lvl="2"/>
            <a:r>
              <a:rPr lang="en-US" sz="2400" dirty="0"/>
              <a:t>Communicate effectively and consistency   </a:t>
            </a:r>
          </a:p>
          <a:p>
            <a:pPr marL="0" indent="0">
              <a:buNone/>
            </a:pPr>
            <a:endParaRPr lang="en-US" sz="1700" dirty="0"/>
          </a:p>
        </p:txBody>
      </p:sp>
      <p:pic>
        <p:nvPicPr>
          <p:cNvPr id="13314" name="Picture 2" descr="4 Tips for Growing Your Professional Network | HBS Online">
            <a:extLst>
              <a:ext uri="{FF2B5EF4-FFF2-40B4-BE49-F238E27FC236}">
                <a16:creationId xmlns:a16="http://schemas.microsoft.com/office/drawing/2014/main" id="{D8D0ED3F-5FEE-C699-1A16-3F4F4FD4A1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885" r="15014" b="2"/>
          <a:stretch/>
        </p:blipFill>
        <p:spPr bwMode="auto">
          <a:xfrm>
            <a:off x="8577470" y="1911493"/>
            <a:ext cx="3611058" cy="4955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653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9 Tips for Navigating Your First Networking Event | The Muse">
            <a:extLst>
              <a:ext uri="{FF2B5EF4-FFF2-40B4-BE49-F238E27FC236}">
                <a16:creationId xmlns:a16="http://schemas.microsoft.com/office/drawing/2014/main" id="{7206B503-16CE-7428-CE67-53E4035B61C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517" r="11394" b="1"/>
          <a:stretch/>
        </p:blipFill>
        <p:spPr bwMode="auto">
          <a:xfrm>
            <a:off x="5275385" y="0"/>
            <a:ext cx="6970879" cy="6858000"/>
          </a:xfrm>
          <a:prstGeom prst="rect">
            <a:avLst/>
          </a:prstGeom>
          <a:noFill/>
          <a:extLst>
            <a:ext uri="{909E8E84-426E-40DD-AFC4-6F175D3DCCD1}">
              <a14:hiddenFill xmlns:a14="http://schemas.microsoft.com/office/drawing/2010/main">
                <a:solidFill>
                  <a:srgbClr val="FFFFFF"/>
                </a:solidFill>
              </a14:hiddenFill>
            </a:ext>
          </a:extLst>
        </p:spPr>
      </p:pic>
      <p:sp>
        <p:nvSpPr>
          <p:cNvPr id="14345" name="Rectangle 1434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4C2617-2556-8B28-B464-09C032D13F04}"/>
              </a:ext>
            </a:extLst>
          </p:cNvPr>
          <p:cNvSpPr>
            <a:spLocks noGrp="1"/>
          </p:cNvSpPr>
          <p:nvPr>
            <p:ph type="title"/>
          </p:nvPr>
        </p:nvSpPr>
        <p:spPr>
          <a:xfrm>
            <a:off x="158262" y="365125"/>
            <a:ext cx="4730261" cy="1899912"/>
          </a:xfrm>
        </p:spPr>
        <p:txBody>
          <a:bodyPr>
            <a:noAutofit/>
          </a:bodyPr>
          <a:lstStyle/>
          <a:p>
            <a:r>
              <a:rPr lang="en-US" sz="4800" b="1" dirty="0">
                <a:latin typeface="+mn-lt"/>
              </a:rPr>
              <a:t>How to Work a Room: </a:t>
            </a:r>
            <a:br>
              <a:rPr lang="en-US" sz="4800" b="1" dirty="0">
                <a:latin typeface="+mn-lt"/>
              </a:rPr>
            </a:br>
            <a:r>
              <a:rPr lang="en-US" sz="4800" b="1" dirty="0">
                <a:solidFill>
                  <a:srgbClr val="C00000"/>
                </a:solidFill>
                <a:latin typeface="+mn-lt"/>
              </a:rPr>
              <a:t>Meeting</a:t>
            </a:r>
          </a:p>
        </p:txBody>
      </p:sp>
      <p:sp>
        <p:nvSpPr>
          <p:cNvPr id="3" name="Content Placeholder 2">
            <a:extLst>
              <a:ext uri="{FF2B5EF4-FFF2-40B4-BE49-F238E27FC236}">
                <a16:creationId xmlns:a16="http://schemas.microsoft.com/office/drawing/2014/main" id="{798AB83D-04ED-EFCC-9421-0A3F84F49913}"/>
              </a:ext>
            </a:extLst>
          </p:cNvPr>
          <p:cNvSpPr>
            <a:spLocks noGrp="1"/>
          </p:cNvSpPr>
          <p:nvPr>
            <p:ph idx="1"/>
          </p:nvPr>
        </p:nvSpPr>
        <p:spPr>
          <a:xfrm>
            <a:off x="142186" y="2434201"/>
            <a:ext cx="4939768" cy="3742762"/>
          </a:xfrm>
        </p:spPr>
        <p:txBody>
          <a:bodyPr>
            <a:normAutofit/>
          </a:bodyPr>
          <a:lstStyle/>
          <a:p>
            <a:pPr marL="0" indent="0">
              <a:buNone/>
            </a:pPr>
            <a:r>
              <a:rPr lang="en-GB" sz="2400" dirty="0"/>
              <a:t>What do people say and feel about you once you’ve left the room? </a:t>
            </a:r>
          </a:p>
          <a:p>
            <a:pPr marL="0" indent="0">
              <a:buNone/>
            </a:pPr>
            <a:endParaRPr lang="en-GB" sz="2000" dirty="0"/>
          </a:p>
          <a:p>
            <a:pPr lvl="2"/>
            <a:r>
              <a:rPr lang="en-GB" sz="2400" dirty="0"/>
              <a:t>Be your authentic self</a:t>
            </a:r>
          </a:p>
          <a:p>
            <a:pPr lvl="2"/>
            <a:r>
              <a:rPr lang="en-GB" sz="2400" dirty="0"/>
              <a:t>Be different </a:t>
            </a:r>
          </a:p>
          <a:p>
            <a:pPr lvl="2"/>
            <a:r>
              <a:rPr lang="en-GB" sz="2400" dirty="0"/>
              <a:t>Be helpful </a:t>
            </a:r>
          </a:p>
          <a:p>
            <a:pPr lvl="2"/>
            <a:r>
              <a:rPr lang="en-GB" sz="2400" dirty="0"/>
              <a:t>Accentuate features </a:t>
            </a:r>
          </a:p>
        </p:txBody>
      </p:sp>
    </p:spTree>
    <p:extLst>
      <p:ext uri="{BB962C8B-B14F-4D97-AF65-F5344CB8AC3E}">
        <p14:creationId xmlns:p14="http://schemas.microsoft.com/office/powerpoint/2010/main" val="4417228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83FA22-0805-44D5-9C0F-CF59864684D1}"/>
              </a:ext>
            </a:extLst>
          </p:cNvPr>
          <p:cNvSpPr>
            <a:spLocks noGrp="1"/>
          </p:cNvSpPr>
          <p:nvPr>
            <p:ph type="title"/>
          </p:nvPr>
        </p:nvSpPr>
        <p:spPr>
          <a:xfrm>
            <a:off x="589560" y="856180"/>
            <a:ext cx="4560584" cy="1128068"/>
          </a:xfrm>
        </p:spPr>
        <p:txBody>
          <a:bodyPr anchor="ctr">
            <a:noAutofit/>
          </a:bodyPr>
          <a:lstStyle/>
          <a:p>
            <a:r>
              <a:rPr lang="en-US" b="1" dirty="0">
                <a:latin typeface="+mn-lt"/>
              </a:rPr>
              <a:t>How to Work the Room: </a:t>
            </a:r>
            <a:r>
              <a:rPr lang="en-US" b="1" dirty="0">
                <a:solidFill>
                  <a:srgbClr val="C00000"/>
                </a:solidFill>
                <a:latin typeface="+mn-lt"/>
              </a:rPr>
              <a:t>Connect</a:t>
            </a:r>
            <a:r>
              <a:rPr lang="en-US" b="1" dirty="0">
                <a:latin typeface="+mn-lt"/>
              </a:rPr>
              <a:t> </a:t>
            </a:r>
          </a:p>
        </p:txBody>
      </p:sp>
      <p:grpSp>
        <p:nvGrpSpPr>
          <p:cNvPr id="15369" name="Group 1536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370" name="Rectangle 1536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1" name="Rectangle 1537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373" name="Rectangle 1537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906A905-0AB9-9278-138F-3144EDCE7EA1}"/>
              </a:ext>
            </a:extLst>
          </p:cNvPr>
          <p:cNvSpPr>
            <a:spLocks noGrp="1"/>
          </p:cNvSpPr>
          <p:nvPr>
            <p:ph idx="1"/>
          </p:nvPr>
        </p:nvSpPr>
        <p:spPr>
          <a:xfrm>
            <a:off x="355196" y="2367287"/>
            <a:ext cx="5166373" cy="5012932"/>
          </a:xfrm>
        </p:spPr>
        <p:txBody>
          <a:bodyPr anchor="ctr">
            <a:normAutofit/>
          </a:bodyPr>
          <a:lstStyle/>
          <a:p>
            <a:r>
              <a:rPr lang="en-US" sz="2400" dirty="0"/>
              <a:t>Presenting gifts such as your attention and time are significantly invaluable within this process. </a:t>
            </a:r>
          </a:p>
          <a:p>
            <a:pPr marL="0" indent="0">
              <a:buNone/>
            </a:pPr>
            <a:endParaRPr lang="en-US" sz="2400" dirty="0"/>
          </a:p>
          <a:p>
            <a:r>
              <a:rPr lang="en-US" sz="2400" dirty="0"/>
              <a:t>Conversations should be organic and avoid being a closed book </a:t>
            </a:r>
          </a:p>
          <a:p>
            <a:pPr marL="0" indent="0">
              <a:buNone/>
            </a:pPr>
            <a:endParaRPr lang="en-US" sz="2400" dirty="0"/>
          </a:p>
          <a:p>
            <a:r>
              <a:rPr lang="en-US" sz="2400" dirty="0"/>
              <a:t>Exchange details </a:t>
            </a:r>
          </a:p>
          <a:p>
            <a:pPr marL="0" indent="0">
              <a:buNone/>
            </a:pPr>
            <a:endParaRPr lang="en-US" sz="2000" dirty="0"/>
          </a:p>
          <a:p>
            <a:pPr marL="0" indent="0">
              <a:buNone/>
            </a:pPr>
            <a:endParaRPr lang="en-US" sz="2000" dirty="0"/>
          </a:p>
          <a:p>
            <a:pPr marL="0" indent="0">
              <a:buNone/>
            </a:pPr>
            <a:endParaRPr lang="en-US" sz="2000" dirty="0"/>
          </a:p>
        </p:txBody>
      </p:sp>
      <p:sp>
        <p:nvSpPr>
          <p:cNvPr id="15375" name="Rectangle 1537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7" name="Rectangle 1537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Home | CONNECT">
            <a:extLst>
              <a:ext uri="{FF2B5EF4-FFF2-40B4-BE49-F238E27FC236}">
                <a16:creationId xmlns:a16="http://schemas.microsoft.com/office/drawing/2014/main" id="{3AFB3B8B-0EDD-BEC7-0F62-7BA1219414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62" r="4" b="4"/>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1112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1" name="Rectangle 1639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46E24F-6EEB-5DBB-4BDE-74AB6A4130DF}"/>
              </a:ext>
            </a:extLst>
          </p:cNvPr>
          <p:cNvSpPr>
            <a:spLocks noGrp="1"/>
          </p:cNvSpPr>
          <p:nvPr>
            <p:ph type="title"/>
          </p:nvPr>
        </p:nvSpPr>
        <p:spPr>
          <a:xfrm>
            <a:off x="585216" y="123565"/>
            <a:ext cx="11018520" cy="1434415"/>
          </a:xfrm>
        </p:spPr>
        <p:txBody>
          <a:bodyPr anchor="b">
            <a:normAutofit/>
          </a:bodyPr>
          <a:lstStyle/>
          <a:p>
            <a:r>
              <a:rPr lang="en-US" sz="5400" b="1" dirty="0">
                <a:latin typeface="+mn-lt"/>
              </a:rPr>
              <a:t>How to Work the Room: </a:t>
            </a:r>
            <a:r>
              <a:rPr lang="en-US" sz="5400" b="1" dirty="0">
                <a:solidFill>
                  <a:srgbClr val="C00000"/>
                </a:solidFill>
                <a:latin typeface="+mn-lt"/>
              </a:rPr>
              <a:t>Enlist</a:t>
            </a:r>
          </a:p>
        </p:txBody>
      </p:sp>
      <p:sp>
        <p:nvSpPr>
          <p:cNvPr id="1639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87772B-C4E5-FE39-87C7-F098E536036C}"/>
              </a:ext>
            </a:extLst>
          </p:cNvPr>
          <p:cNvSpPr>
            <a:spLocks noGrp="1"/>
          </p:cNvSpPr>
          <p:nvPr>
            <p:ph idx="1"/>
          </p:nvPr>
        </p:nvSpPr>
        <p:spPr>
          <a:xfrm>
            <a:off x="220799" y="1989603"/>
            <a:ext cx="7700688" cy="4119172"/>
          </a:xfrm>
        </p:spPr>
        <p:txBody>
          <a:bodyPr anchor="t">
            <a:normAutofit/>
          </a:bodyPr>
          <a:lstStyle/>
          <a:p>
            <a:pPr marL="0" indent="0">
              <a:buNone/>
            </a:pPr>
            <a:r>
              <a:rPr lang="en-US" sz="2400" dirty="0"/>
              <a:t>The question of: “what do you do?” will inevitably pop up within a conversation, therefore, it is important to have a pre-planned summary: </a:t>
            </a:r>
            <a:r>
              <a:rPr lang="en-US" sz="2400" i="1" dirty="0"/>
              <a:t>‘a message in a bottle’</a:t>
            </a:r>
          </a:p>
          <a:p>
            <a:pPr marL="0" indent="0">
              <a:buNone/>
            </a:pPr>
            <a:endParaRPr lang="en-US" sz="2400" i="1" dirty="0"/>
          </a:p>
          <a:p>
            <a:pPr lvl="1"/>
            <a:r>
              <a:rPr lang="en-US" dirty="0"/>
              <a:t>It should be short and concise (approx. 15-90 seconds)  </a:t>
            </a:r>
          </a:p>
          <a:p>
            <a:pPr lvl="1"/>
            <a:r>
              <a:rPr lang="en-US" dirty="0"/>
              <a:t>The information provided should allow the other person to generate referrals</a:t>
            </a:r>
          </a:p>
          <a:p>
            <a:pPr lvl="1"/>
            <a:r>
              <a:rPr lang="en-US" dirty="0"/>
              <a:t>Provide listeners a sense of specificity </a:t>
            </a:r>
          </a:p>
          <a:p>
            <a:pPr lvl="1"/>
            <a:r>
              <a:rPr lang="en-US" dirty="0"/>
              <a:t>Memorable </a:t>
            </a:r>
          </a:p>
        </p:txBody>
      </p:sp>
      <p:pic>
        <p:nvPicPr>
          <p:cNvPr id="16386" name="Picture 2" descr="This Message in a Bottle Made it From New York to France | Condé Nast  Traveler">
            <a:extLst>
              <a:ext uri="{FF2B5EF4-FFF2-40B4-BE49-F238E27FC236}">
                <a16:creationId xmlns:a16="http://schemas.microsoft.com/office/drawing/2014/main" id="{5D7E41A2-E510-8954-AAD4-90A56FEFAA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90" r="18256"/>
          <a:stretch/>
        </p:blipFill>
        <p:spPr bwMode="auto">
          <a:xfrm>
            <a:off x="8142286" y="2161960"/>
            <a:ext cx="3800312" cy="3950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53611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4B832F-5848-BE35-926A-BD66BC0546C6}"/>
              </a:ext>
            </a:extLst>
          </p:cNvPr>
          <p:cNvSpPr>
            <a:spLocks noGrp="1"/>
          </p:cNvSpPr>
          <p:nvPr>
            <p:ph type="title"/>
          </p:nvPr>
        </p:nvSpPr>
        <p:spPr>
          <a:xfrm>
            <a:off x="572493" y="238539"/>
            <a:ext cx="11018520" cy="1434415"/>
          </a:xfrm>
        </p:spPr>
        <p:txBody>
          <a:bodyPr anchor="b">
            <a:normAutofit/>
          </a:bodyPr>
          <a:lstStyle/>
          <a:p>
            <a:r>
              <a:rPr lang="en-US" sz="5400" b="1" dirty="0">
                <a:latin typeface="+mn-lt"/>
              </a:rPr>
              <a:t>How to Work the Room: </a:t>
            </a:r>
            <a:r>
              <a:rPr lang="en-US" sz="5400" b="1" dirty="0">
                <a:solidFill>
                  <a:srgbClr val="C00000"/>
                </a:solidFill>
                <a:latin typeface="+mn-lt"/>
              </a:rPr>
              <a:t>Follow Up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DA1A77-DD84-47EA-11D0-74CD77D1D2EB}"/>
              </a:ext>
            </a:extLst>
          </p:cNvPr>
          <p:cNvSpPr>
            <a:spLocks noGrp="1"/>
          </p:cNvSpPr>
          <p:nvPr>
            <p:ph idx="1"/>
          </p:nvPr>
        </p:nvSpPr>
        <p:spPr>
          <a:xfrm>
            <a:off x="347894" y="1911493"/>
            <a:ext cx="7515225" cy="4795274"/>
          </a:xfrm>
        </p:spPr>
        <p:txBody>
          <a:bodyPr anchor="t">
            <a:normAutofit/>
          </a:bodyPr>
          <a:lstStyle/>
          <a:p>
            <a:pPr marL="0" indent="0">
              <a:buNone/>
            </a:pPr>
            <a:r>
              <a:rPr lang="en-US" sz="2400" dirty="0"/>
              <a:t>This step of the working the room process is arguably the most important step in securing connections at live events. </a:t>
            </a:r>
          </a:p>
          <a:p>
            <a:pPr marL="0" indent="0">
              <a:buNone/>
            </a:pPr>
            <a:endParaRPr lang="en-US" sz="2000" dirty="0"/>
          </a:p>
          <a:p>
            <a:pPr marL="457200" lvl="1" indent="0">
              <a:buNone/>
            </a:pPr>
            <a:r>
              <a:rPr lang="en-US" sz="2200" b="1" dirty="0"/>
              <a:t>Same day: </a:t>
            </a:r>
          </a:p>
          <a:p>
            <a:pPr lvl="1"/>
            <a:r>
              <a:rPr lang="en-US" sz="2200" dirty="0" err="1"/>
              <a:t>Utilise</a:t>
            </a:r>
            <a:r>
              <a:rPr lang="en-US" sz="2200" dirty="0"/>
              <a:t> digital technology ( take pictures and social media) </a:t>
            </a:r>
          </a:p>
          <a:p>
            <a:pPr marL="457200" lvl="1" indent="0">
              <a:buNone/>
            </a:pPr>
            <a:endParaRPr lang="en-US" sz="2200" dirty="0"/>
          </a:p>
          <a:p>
            <a:pPr marL="457200" lvl="1" indent="0">
              <a:buNone/>
            </a:pPr>
            <a:r>
              <a:rPr lang="en-US" sz="2200" b="1" dirty="0"/>
              <a:t>Next day</a:t>
            </a:r>
            <a:r>
              <a:rPr lang="en-US" sz="2200" dirty="0"/>
              <a:t>: </a:t>
            </a:r>
          </a:p>
          <a:p>
            <a:pPr lvl="1"/>
            <a:r>
              <a:rPr lang="en-US" sz="2200" dirty="0"/>
              <a:t>Follow up through sending a message or provide additional information of promised</a:t>
            </a:r>
          </a:p>
          <a:p>
            <a:pPr marL="457200" lvl="1" indent="0">
              <a:buNone/>
            </a:pPr>
            <a:endParaRPr lang="en-US" sz="2200" dirty="0"/>
          </a:p>
          <a:p>
            <a:pPr marL="457200" lvl="1" indent="0">
              <a:buNone/>
            </a:pPr>
            <a:r>
              <a:rPr lang="en-US" sz="2200" b="1" dirty="0"/>
              <a:t>Soon</a:t>
            </a:r>
            <a:r>
              <a:rPr lang="en-US" sz="2200" dirty="0"/>
              <a:t>: </a:t>
            </a:r>
          </a:p>
          <a:p>
            <a:pPr lvl="1"/>
            <a:r>
              <a:rPr lang="en-US" sz="2200" dirty="0"/>
              <a:t>Arrange future meetings </a:t>
            </a:r>
          </a:p>
          <a:p>
            <a:pPr marL="0" indent="0">
              <a:buNone/>
            </a:pPr>
            <a:endParaRPr lang="en-US" sz="1700" dirty="0"/>
          </a:p>
        </p:txBody>
      </p:sp>
      <p:pic>
        <p:nvPicPr>
          <p:cNvPr id="4" name="Picture 2" descr="4 Tips for Growing Your Professional Network | HBS Online">
            <a:extLst>
              <a:ext uri="{FF2B5EF4-FFF2-40B4-BE49-F238E27FC236}">
                <a16:creationId xmlns:a16="http://schemas.microsoft.com/office/drawing/2014/main" id="{6BDD1C46-A481-6D86-6CCD-7129A144D1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885" r="15014" b="2"/>
          <a:stretch/>
        </p:blipFill>
        <p:spPr bwMode="auto">
          <a:xfrm>
            <a:off x="8211012" y="2093976"/>
            <a:ext cx="3405709"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5677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FE2D1A-75BB-F3D3-080D-EC6B4533DC95}"/>
              </a:ext>
            </a:extLst>
          </p:cNvPr>
          <p:cNvSpPr>
            <a:spLocks noGrp="1"/>
          </p:cNvSpPr>
          <p:nvPr>
            <p:ph type="title"/>
          </p:nvPr>
        </p:nvSpPr>
        <p:spPr>
          <a:xfrm>
            <a:off x="1371599" y="294538"/>
            <a:ext cx="9895951" cy="1033669"/>
          </a:xfrm>
        </p:spPr>
        <p:txBody>
          <a:bodyPr>
            <a:normAutofit/>
          </a:bodyPr>
          <a:lstStyle/>
          <a:p>
            <a:r>
              <a:rPr lang="en-GB" sz="4000" b="1">
                <a:solidFill>
                  <a:srgbClr val="FFFFFF"/>
                </a:solidFill>
                <a:latin typeface="+mn-lt"/>
              </a:rPr>
              <a:t>How to Work the Room: Summary</a:t>
            </a:r>
          </a:p>
        </p:txBody>
      </p:sp>
      <p:sp>
        <p:nvSpPr>
          <p:cNvPr id="3" name="Content Placeholder 2">
            <a:extLst>
              <a:ext uri="{FF2B5EF4-FFF2-40B4-BE49-F238E27FC236}">
                <a16:creationId xmlns:a16="http://schemas.microsoft.com/office/drawing/2014/main" id="{F000568F-2B94-3649-BE7E-BD678DC149CF}"/>
              </a:ext>
            </a:extLst>
          </p:cNvPr>
          <p:cNvSpPr>
            <a:spLocks noGrp="1"/>
          </p:cNvSpPr>
          <p:nvPr>
            <p:ph idx="1"/>
          </p:nvPr>
        </p:nvSpPr>
        <p:spPr>
          <a:xfrm>
            <a:off x="1169324" y="1824298"/>
            <a:ext cx="10300500" cy="4378810"/>
          </a:xfrm>
        </p:spPr>
        <p:txBody>
          <a:bodyPr anchor="ctr">
            <a:normAutofit lnSpcReduction="10000"/>
          </a:bodyPr>
          <a:lstStyle/>
          <a:p>
            <a:pPr marL="0" indent="0">
              <a:buNone/>
            </a:pPr>
            <a:r>
              <a:rPr lang="en-GB" b="1" dirty="0"/>
              <a:t>The 5 Key Steps:</a:t>
            </a:r>
          </a:p>
          <a:p>
            <a:endParaRPr lang="en-GB" sz="2000" dirty="0">
              <a:solidFill>
                <a:srgbClr val="002060"/>
              </a:solidFill>
            </a:endParaRPr>
          </a:p>
          <a:p>
            <a:pPr lvl="1"/>
            <a:r>
              <a:rPr lang="en-GB" sz="2000" dirty="0"/>
              <a:t>Plan - Set your purpose and be prepared.</a:t>
            </a:r>
            <a:br>
              <a:rPr lang="en-GB" sz="2000" dirty="0"/>
            </a:br>
            <a:endParaRPr lang="en-GB" sz="2000" dirty="0"/>
          </a:p>
          <a:p>
            <a:pPr lvl="1"/>
            <a:r>
              <a:rPr lang="en-GB" sz="2000" dirty="0"/>
              <a:t>Meet - Be authentic, positive, and make a strong first impression.</a:t>
            </a:r>
            <a:br>
              <a:rPr lang="en-GB" sz="2000" dirty="0"/>
            </a:br>
            <a:endParaRPr lang="en-GB" sz="2000" dirty="0"/>
          </a:p>
          <a:p>
            <a:pPr lvl="1"/>
            <a:r>
              <a:rPr lang="en-GB" sz="2000" dirty="0"/>
              <a:t>Connect - Build genuine conversations and exchange details.</a:t>
            </a:r>
            <a:br>
              <a:rPr lang="en-GB" sz="2000" dirty="0"/>
            </a:br>
            <a:endParaRPr lang="en-GB" sz="2000" dirty="0"/>
          </a:p>
          <a:p>
            <a:pPr lvl="1"/>
            <a:r>
              <a:rPr lang="en-GB" sz="2000" dirty="0"/>
              <a:t>Enlist - Share your “message in a bottle” so others can support you.</a:t>
            </a:r>
            <a:br>
              <a:rPr lang="en-GB" sz="2000" dirty="0"/>
            </a:br>
            <a:endParaRPr lang="en-GB" sz="2000" dirty="0"/>
          </a:p>
          <a:p>
            <a:pPr lvl="1"/>
            <a:r>
              <a:rPr lang="en-GB" sz="2000" dirty="0"/>
              <a:t>Follow up - Maintain contact and nurture the relationship.</a:t>
            </a:r>
          </a:p>
          <a:p>
            <a:pPr marL="457200" lvl="1" indent="0">
              <a:buNone/>
            </a:pPr>
            <a:endParaRPr lang="en-GB" sz="2000" dirty="0"/>
          </a:p>
          <a:p>
            <a:pPr marL="457200" lvl="1" indent="0">
              <a:buNone/>
            </a:pPr>
            <a:r>
              <a:rPr lang="en-GB" i="1" dirty="0">
                <a:solidFill>
                  <a:srgbClr val="002060"/>
                </a:solidFill>
              </a:rPr>
              <a:t>Networking is about quality, not quantity.</a:t>
            </a:r>
          </a:p>
        </p:txBody>
      </p:sp>
      <p:pic>
        <p:nvPicPr>
          <p:cNvPr id="5" name="Graphic 4" descr="Key outline">
            <a:extLst>
              <a:ext uri="{FF2B5EF4-FFF2-40B4-BE49-F238E27FC236}">
                <a16:creationId xmlns:a16="http://schemas.microsoft.com/office/drawing/2014/main" id="{E186E046-DE0D-3B54-BF2D-645609150F8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703693" y="1720790"/>
            <a:ext cx="914400" cy="914400"/>
          </a:xfrm>
          <a:prstGeom prst="rect">
            <a:avLst/>
          </a:prstGeom>
        </p:spPr>
      </p:pic>
    </p:spTree>
    <p:extLst>
      <p:ext uri="{BB962C8B-B14F-4D97-AF65-F5344CB8AC3E}">
        <p14:creationId xmlns:p14="http://schemas.microsoft.com/office/powerpoint/2010/main" val="3862216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4D1EC-8711-0C02-F8FA-008560256D4C}"/>
              </a:ext>
            </a:extLst>
          </p:cNvPr>
          <p:cNvSpPr>
            <a:spLocks noGrp="1"/>
          </p:cNvSpPr>
          <p:nvPr>
            <p:ph type="title"/>
          </p:nvPr>
        </p:nvSpPr>
        <p:spPr>
          <a:xfrm>
            <a:off x="838200" y="92365"/>
            <a:ext cx="10515600" cy="874790"/>
          </a:xfrm>
        </p:spPr>
        <p:txBody>
          <a:bodyPr>
            <a:normAutofit/>
          </a:bodyPr>
          <a:lstStyle/>
          <a:p>
            <a:pPr algn="ctr"/>
            <a:r>
              <a:rPr lang="en-US" b="1" dirty="0">
                <a:latin typeface="+mn-lt"/>
              </a:rPr>
              <a:t>Working the Room: The Don'ts </a:t>
            </a:r>
          </a:p>
        </p:txBody>
      </p:sp>
      <p:pic>
        <p:nvPicPr>
          <p:cNvPr id="5" name="Content Placeholder 4" descr="A close-up of a card&#10;&#10;Description automatically generated">
            <a:extLst>
              <a:ext uri="{FF2B5EF4-FFF2-40B4-BE49-F238E27FC236}">
                <a16:creationId xmlns:a16="http://schemas.microsoft.com/office/drawing/2014/main" id="{EE60DC80-0617-D321-C899-F1D561F9A217}"/>
              </a:ext>
            </a:extLst>
          </p:cNvPr>
          <p:cNvPicPr>
            <a:picLocks noGrp="1" noChangeAspect="1"/>
          </p:cNvPicPr>
          <p:nvPr>
            <p:ph idx="1"/>
          </p:nvPr>
        </p:nvPicPr>
        <p:blipFill rotWithShape="1">
          <a:blip r:embed="rId2"/>
          <a:srcRect l="2856" t="5856" r="6041" b="4604"/>
          <a:stretch/>
        </p:blipFill>
        <p:spPr>
          <a:xfrm>
            <a:off x="1474387" y="785191"/>
            <a:ext cx="9243225" cy="5980444"/>
          </a:xfrm>
          <a:ln w="25400">
            <a:solidFill>
              <a:schemeClr val="accent1"/>
            </a:solidFill>
          </a:ln>
        </p:spPr>
      </p:pic>
    </p:spTree>
    <p:extLst>
      <p:ext uri="{BB962C8B-B14F-4D97-AF65-F5344CB8AC3E}">
        <p14:creationId xmlns:p14="http://schemas.microsoft.com/office/powerpoint/2010/main" val="3974016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DA3E6C-B879-CF5E-ED79-F4303481D156}"/>
              </a:ext>
            </a:extLst>
          </p:cNvPr>
          <p:cNvSpPr>
            <a:spLocks noGrp="1"/>
          </p:cNvSpPr>
          <p:nvPr>
            <p:ph type="title"/>
          </p:nvPr>
        </p:nvSpPr>
        <p:spPr>
          <a:xfrm>
            <a:off x="3705225" y="371472"/>
            <a:ext cx="4629150" cy="442913"/>
          </a:xfrm>
        </p:spPr>
        <p:txBody>
          <a:bodyPr vert="horz" lIns="91440" tIns="45720" rIns="91440" bIns="45720" rtlCol="0" anchor="ctr">
            <a:noAutofit/>
          </a:bodyPr>
          <a:lstStyle/>
          <a:p>
            <a:br>
              <a:rPr lang="en-US" b="1" kern="1200" dirty="0">
                <a:solidFill>
                  <a:schemeClr val="tx1"/>
                </a:solidFill>
                <a:latin typeface="+mj-lt"/>
                <a:ea typeface="+mj-ea"/>
                <a:cs typeface="+mj-cs"/>
              </a:rPr>
            </a:br>
            <a:r>
              <a:rPr lang="en-US" b="1" dirty="0">
                <a:latin typeface="+mn-lt"/>
              </a:rPr>
              <a:t>Personality Types</a:t>
            </a:r>
            <a:r>
              <a:rPr lang="en-US" b="1" kern="1200" dirty="0">
                <a:solidFill>
                  <a:schemeClr val="tx1"/>
                </a:solidFill>
                <a:latin typeface="+mn-lt"/>
                <a:ea typeface="+mj-ea"/>
                <a:cs typeface="+mj-cs"/>
              </a:rPr>
              <a:t> </a:t>
            </a:r>
          </a:p>
        </p:txBody>
      </p:sp>
      <p:pic>
        <p:nvPicPr>
          <p:cNvPr id="1026" name="Picture 2" descr="Difference Between Introvert and Extrovert (with Comparison Chart) - Key  Differences">
            <a:extLst>
              <a:ext uri="{FF2B5EF4-FFF2-40B4-BE49-F238E27FC236}">
                <a16:creationId xmlns:a16="http://schemas.microsoft.com/office/drawing/2014/main" id="{A620B97E-02EC-9750-88F1-3AB0BFCBDAA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8200" y="1876083"/>
            <a:ext cx="10512547" cy="4388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54765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DA3E6C-B879-CF5E-ED79-F4303481D156}"/>
              </a:ext>
            </a:extLst>
          </p:cNvPr>
          <p:cNvSpPr>
            <a:spLocks noGrp="1"/>
          </p:cNvSpPr>
          <p:nvPr>
            <p:ph type="title"/>
          </p:nvPr>
        </p:nvSpPr>
        <p:spPr>
          <a:xfrm>
            <a:off x="479720" y="447526"/>
            <a:ext cx="3582209" cy="1477817"/>
          </a:xfrm>
        </p:spPr>
        <p:txBody>
          <a:bodyPr anchor="b">
            <a:noAutofit/>
          </a:bodyPr>
          <a:lstStyle/>
          <a:p>
            <a:br>
              <a:rPr lang="en-US" b="1" dirty="0">
                <a:latin typeface="+mn-lt"/>
              </a:rPr>
            </a:br>
            <a:r>
              <a:rPr lang="en-US" sz="5000" b="1" dirty="0">
                <a:latin typeface="+mn-lt"/>
              </a:rPr>
              <a:t>Introverted Personality </a:t>
            </a:r>
          </a:p>
        </p:txBody>
      </p:sp>
      <p:sp>
        <p:nvSpPr>
          <p:cNvPr id="103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C448FC-DF33-45C0-620B-6663C9AE7BEE}"/>
              </a:ext>
            </a:extLst>
          </p:cNvPr>
          <p:cNvSpPr>
            <a:spLocks noGrp="1"/>
          </p:cNvSpPr>
          <p:nvPr>
            <p:ph idx="1"/>
          </p:nvPr>
        </p:nvSpPr>
        <p:spPr>
          <a:xfrm>
            <a:off x="479720" y="1925344"/>
            <a:ext cx="6453064" cy="4932656"/>
          </a:xfrm>
        </p:spPr>
        <p:txBody>
          <a:bodyPr anchor="t">
            <a:normAutofit/>
          </a:bodyPr>
          <a:lstStyle/>
          <a:p>
            <a:pPr marL="0" indent="0">
              <a:buNone/>
            </a:pPr>
            <a:endParaRPr lang="en-US" sz="1200" dirty="0"/>
          </a:p>
          <a:p>
            <a:pPr marL="0" indent="0">
              <a:buNone/>
            </a:pPr>
            <a:endParaRPr lang="en-US" sz="1600" dirty="0"/>
          </a:p>
          <a:p>
            <a:pPr lvl="1"/>
            <a:r>
              <a:rPr lang="en-GB" sz="2000" dirty="0"/>
              <a:t>R</a:t>
            </a:r>
            <a:r>
              <a:rPr lang="en-GB" sz="2000" b="0" i="0" u="none" strike="noStrike" dirty="0">
                <a:effectLst/>
              </a:rPr>
              <a:t>eflective</a:t>
            </a:r>
          </a:p>
          <a:p>
            <a:pPr lvl="1"/>
            <a:r>
              <a:rPr lang="en-GB" sz="2000" dirty="0"/>
              <a:t>S</a:t>
            </a:r>
            <a:r>
              <a:rPr lang="en-GB" sz="2000" b="0" i="0" u="none" strike="noStrike" dirty="0">
                <a:effectLst/>
              </a:rPr>
              <a:t>elf-aware</a:t>
            </a:r>
          </a:p>
          <a:p>
            <a:pPr lvl="1"/>
            <a:r>
              <a:rPr lang="en-GB" sz="2000" b="0" i="0" u="none" strike="noStrike" dirty="0">
                <a:effectLst/>
              </a:rPr>
              <a:t>Take time making decisions</a:t>
            </a:r>
          </a:p>
          <a:p>
            <a:pPr lvl="1"/>
            <a:r>
              <a:rPr lang="en-GB" sz="2000" b="0" i="0" u="none" strike="noStrike" dirty="0">
                <a:effectLst/>
              </a:rPr>
              <a:t>Feel comfortable being alone</a:t>
            </a:r>
          </a:p>
          <a:p>
            <a:pPr lvl="1"/>
            <a:r>
              <a:rPr lang="en-GB" sz="2000" b="0" i="0" u="none" strike="noStrike" dirty="0">
                <a:effectLst/>
              </a:rPr>
              <a:t>Don't like group work</a:t>
            </a:r>
          </a:p>
          <a:p>
            <a:pPr lvl="1"/>
            <a:r>
              <a:rPr lang="en-GB" sz="2000" b="0" i="0" u="none" strike="noStrike" dirty="0">
                <a:effectLst/>
              </a:rPr>
              <a:t>Prefer to write rather than talk</a:t>
            </a:r>
          </a:p>
          <a:p>
            <a:pPr lvl="1"/>
            <a:r>
              <a:rPr lang="en-GB" sz="2000" b="0" i="0" u="none" strike="noStrike" dirty="0">
                <a:effectLst/>
              </a:rPr>
              <a:t>Feel </a:t>
            </a:r>
            <a:r>
              <a:rPr lang="en-GB" sz="2000" b="0" i="0" u="none" strike="noStrike" dirty="0">
                <a:effectLst/>
                <a:hlinkClick r:id="rId3">
                  <a:extLst>
                    <a:ext uri="{A12FA001-AC4F-418D-AE19-62706E023703}">
                      <ahyp:hlinkClr xmlns:ahyp="http://schemas.microsoft.com/office/drawing/2018/hyperlinkcolor" val="tx"/>
                    </a:ext>
                  </a:extLst>
                </a:hlinkClick>
              </a:rPr>
              <a:t>tired</a:t>
            </a:r>
            <a:r>
              <a:rPr lang="en-GB" sz="2000" b="0" i="0" u="none" strike="noStrike" dirty="0">
                <a:effectLst/>
              </a:rPr>
              <a:t> after being in a crowd</a:t>
            </a:r>
          </a:p>
          <a:p>
            <a:pPr lvl="1"/>
            <a:r>
              <a:rPr lang="en-GB" sz="2000" b="0" i="0" u="none" strike="noStrike" dirty="0">
                <a:effectLst/>
              </a:rPr>
              <a:t>Have few friendships, but are very close with these friends</a:t>
            </a:r>
          </a:p>
          <a:p>
            <a:pPr lvl="1"/>
            <a:r>
              <a:rPr lang="en-GB" sz="2000" b="0" i="0" u="none" strike="noStrike" dirty="0">
                <a:effectLst/>
              </a:rPr>
              <a:t>Daydream or use their imaginations to work out a problem</a:t>
            </a:r>
          </a:p>
          <a:p>
            <a:pPr lvl="1"/>
            <a:r>
              <a:rPr lang="en-GB" sz="2000" b="0" i="0" u="none" strike="noStrike" dirty="0">
                <a:effectLst/>
              </a:rPr>
              <a:t>Retreat into their own mind to rest</a:t>
            </a:r>
            <a:br>
              <a:rPr lang="en-GB" sz="800" dirty="0"/>
            </a:br>
            <a:endParaRPr lang="en-US" sz="800" dirty="0"/>
          </a:p>
          <a:p>
            <a:pPr marL="0" indent="0">
              <a:buNone/>
            </a:pPr>
            <a:endParaRPr lang="en-US" sz="1000" dirty="0"/>
          </a:p>
          <a:p>
            <a:pPr marL="0" indent="0">
              <a:buNone/>
            </a:pPr>
            <a:endParaRPr lang="en-US" sz="1000" dirty="0"/>
          </a:p>
        </p:txBody>
      </p:sp>
      <p:pic>
        <p:nvPicPr>
          <p:cNvPr id="1026" name="Picture 2" descr="Difference Between Introvert and Extrovert (with Comparison Chart) - Key  Differences">
            <a:extLst>
              <a:ext uri="{FF2B5EF4-FFF2-40B4-BE49-F238E27FC236}">
                <a16:creationId xmlns:a16="http://schemas.microsoft.com/office/drawing/2014/main" id="{A620B97E-02EC-9750-88F1-3AB0BFCBDAA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53312" y="2013419"/>
            <a:ext cx="5458968" cy="2274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5949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B7724B-A484-C413-6225-1A6AE7DDF3C3}"/>
              </a:ext>
            </a:extLst>
          </p:cNvPr>
          <p:cNvSpPr>
            <a:spLocks noGrp="1"/>
          </p:cNvSpPr>
          <p:nvPr>
            <p:ph type="title"/>
          </p:nvPr>
        </p:nvSpPr>
        <p:spPr>
          <a:xfrm>
            <a:off x="630936" y="640080"/>
            <a:ext cx="4818888" cy="1481328"/>
          </a:xfrm>
        </p:spPr>
        <p:txBody>
          <a:bodyPr anchor="b">
            <a:normAutofit/>
          </a:bodyPr>
          <a:lstStyle/>
          <a:p>
            <a:r>
              <a:rPr lang="en-US" sz="5000" b="1" dirty="0">
                <a:latin typeface="+mn-lt"/>
              </a:rPr>
              <a:t>Extroverted Personality </a:t>
            </a:r>
          </a:p>
        </p:txBody>
      </p:sp>
      <p:sp>
        <p:nvSpPr>
          <p:cNvPr id="15"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00D64E85-6AD2-2258-4066-2DE26D902D41}"/>
              </a:ext>
            </a:extLst>
          </p:cNvPr>
          <p:cNvSpPr>
            <a:spLocks noGrp="1"/>
          </p:cNvSpPr>
          <p:nvPr>
            <p:ph idx="1"/>
          </p:nvPr>
        </p:nvSpPr>
        <p:spPr>
          <a:xfrm>
            <a:off x="1072322" y="2856512"/>
            <a:ext cx="5301827" cy="3964912"/>
          </a:xfrm>
        </p:spPr>
        <p:txBody>
          <a:bodyPr anchor="t">
            <a:normAutofit/>
          </a:bodyPr>
          <a:lstStyle/>
          <a:p>
            <a:pPr fontAlgn="base">
              <a:buFont typeface="Arial" panose="020B0604020202020204" pitchFamily="34" charset="0"/>
              <a:buChar char="•"/>
            </a:pPr>
            <a:r>
              <a:rPr lang="en-GB" sz="1800" b="0" i="0" u="none" strike="noStrike" dirty="0">
                <a:effectLst/>
              </a:rPr>
              <a:t>Enjoys being at the centre of attention</a:t>
            </a:r>
          </a:p>
          <a:p>
            <a:pPr fontAlgn="base">
              <a:buFont typeface="Arial" panose="020B0604020202020204" pitchFamily="34" charset="0"/>
              <a:buChar char="•"/>
            </a:pPr>
            <a:r>
              <a:rPr lang="en-GB" sz="1800" b="0" i="0" u="none" strike="noStrike" dirty="0">
                <a:effectLst/>
              </a:rPr>
              <a:t>Enjoys group work</a:t>
            </a:r>
          </a:p>
          <a:p>
            <a:pPr fontAlgn="base">
              <a:buFont typeface="Arial" panose="020B0604020202020204" pitchFamily="34" charset="0"/>
              <a:buChar char="•"/>
            </a:pPr>
            <a:r>
              <a:rPr lang="en-GB" sz="1800" b="0" i="0" u="none" strike="noStrike" dirty="0">
                <a:effectLst/>
              </a:rPr>
              <a:t>Feels isolated by too much time spent alone</a:t>
            </a:r>
          </a:p>
          <a:p>
            <a:pPr fontAlgn="base">
              <a:buFont typeface="Arial" panose="020B0604020202020204" pitchFamily="34" charset="0"/>
              <a:buChar char="•"/>
            </a:pPr>
            <a:r>
              <a:rPr lang="en-GB" sz="1800" b="0" i="0" u="none" strike="noStrike" dirty="0">
                <a:effectLst/>
              </a:rPr>
              <a:t>Likes to communicate by talking</a:t>
            </a:r>
          </a:p>
          <a:p>
            <a:pPr fontAlgn="base">
              <a:buFont typeface="Arial" panose="020B0604020202020204" pitchFamily="34" charset="0"/>
              <a:buChar char="•"/>
            </a:pPr>
            <a:r>
              <a:rPr lang="en-GB" sz="1800" b="0" i="0" u="none" strike="noStrike" dirty="0">
                <a:effectLst/>
              </a:rPr>
              <a:t>Likes to talk about thoughts and feelings</a:t>
            </a:r>
          </a:p>
          <a:p>
            <a:pPr fontAlgn="base">
              <a:buFont typeface="Arial" panose="020B0604020202020204" pitchFamily="34" charset="0"/>
              <a:buChar char="•"/>
            </a:pPr>
            <a:r>
              <a:rPr lang="en-GB" sz="1800" b="0" i="0" u="none" strike="noStrike" dirty="0">
                <a:effectLst/>
              </a:rPr>
              <a:t>Looks to others and outside sources for ideas and inspiration</a:t>
            </a:r>
          </a:p>
          <a:p>
            <a:pPr fontAlgn="base">
              <a:buFont typeface="Arial" panose="020B0604020202020204" pitchFamily="34" charset="0"/>
              <a:buChar char="•"/>
            </a:pPr>
            <a:r>
              <a:rPr lang="en-GB" sz="1800" b="0" i="0" u="none" strike="noStrike" dirty="0">
                <a:effectLst/>
              </a:rPr>
              <a:t>Numerous, broad interests</a:t>
            </a:r>
          </a:p>
          <a:p>
            <a:pPr fontAlgn="base">
              <a:buFont typeface="Arial" panose="020B0604020202020204" pitchFamily="34" charset="0"/>
              <a:buChar char="•"/>
            </a:pPr>
            <a:r>
              <a:rPr lang="en-GB" sz="1800" b="0" i="0" u="none" strike="noStrike" dirty="0">
                <a:effectLst/>
              </a:rPr>
              <a:t>Tends to act first before thinking</a:t>
            </a:r>
          </a:p>
          <a:p>
            <a:endParaRPr lang="en-US" sz="1700" dirty="0"/>
          </a:p>
        </p:txBody>
      </p:sp>
      <p:pic>
        <p:nvPicPr>
          <p:cNvPr id="4" name="Picture 2" descr="Difference Between Introvert and Extrovert (with Comparison Chart) - Key  Differences">
            <a:extLst>
              <a:ext uri="{FF2B5EF4-FFF2-40B4-BE49-F238E27FC236}">
                <a16:creationId xmlns:a16="http://schemas.microsoft.com/office/drawing/2014/main" id="{97C7B541-953E-06DF-6185-1B6FBB518A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74149" y="1874271"/>
            <a:ext cx="5458968" cy="2274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1773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descr="How to Leverage Being an Introvert | Simon Sinek">
            <a:hlinkClick r:id="" action="ppaction://media"/>
            <a:extLst>
              <a:ext uri="{FF2B5EF4-FFF2-40B4-BE49-F238E27FC236}">
                <a16:creationId xmlns:a16="http://schemas.microsoft.com/office/drawing/2014/main" id="{FDD13AA7-00B9-FF7C-AA88-36693081DDD5}"/>
              </a:ext>
            </a:extLst>
          </p:cNvPr>
          <p:cNvPicPr>
            <a:picLocks noGrp="1" noRot="1" noChangeAspect="1"/>
          </p:cNvPicPr>
          <p:nvPr>
            <p:ph idx="1"/>
            <a:videoFile r:link="rId1"/>
          </p:nvPr>
        </p:nvPicPr>
        <p:blipFill>
          <a:blip r:embed="rId3"/>
          <a:stretch>
            <a:fillRect/>
          </a:stretch>
        </p:blipFill>
        <p:spPr>
          <a:xfrm>
            <a:off x="2180864" y="1253331"/>
            <a:ext cx="7700962" cy="4351338"/>
          </a:xfrm>
          <a:prstGeom prst="rect">
            <a:avLst/>
          </a:prstGeom>
        </p:spPr>
      </p:pic>
    </p:spTree>
    <p:extLst>
      <p:ext uri="{BB962C8B-B14F-4D97-AF65-F5344CB8AC3E}">
        <p14:creationId xmlns:p14="http://schemas.microsoft.com/office/powerpoint/2010/main" val="3629585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859D2-3CD6-3039-C107-8929A59E62CF}"/>
              </a:ext>
            </a:extLst>
          </p:cNvPr>
          <p:cNvSpPr>
            <a:spLocks noGrp="1"/>
          </p:cNvSpPr>
          <p:nvPr>
            <p:ph type="title"/>
          </p:nvPr>
        </p:nvSpPr>
        <p:spPr/>
        <p:txBody>
          <a:bodyPr/>
          <a:lstStyle/>
          <a:p>
            <a:pPr algn="ctr"/>
            <a:r>
              <a:rPr lang="en-GB" b="1" i="0" dirty="0">
                <a:effectLst/>
                <a:latin typeface="+mn-lt"/>
              </a:rPr>
              <a:t>Effective Collaboration</a:t>
            </a:r>
            <a:endParaRPr lang="en-US" dirty="0">
              <a:latin typeface="+mn-lt"/>
            </a:endParaRPr>
          </a:p>
        </p:txBody>
      </p:sp>
      <p:sp>
        <p:nvSpPr>
          <p:cNvPr id="3" name="Content Placeholder 2">
            <a:extLst>
              <a:ext uri="{FF2B5EF4-FFF2-40B4-BE49-F238E27FC236}">
                <a16:creationId xmlns:a16="http://schemas.microsoft.com/office/drawing/2014/main" id="{5D3E8297-E4EE-31BE-10A9-17C0AA843D01}"/>
              </a:ext>
            </a:extLst>
          </p:cNvPr>
          <p:cNvSpPr>
            <a:spLocks noGrp="1"/>
          </p:cNvSpPr>
          <p:nvPr>
            <p:ph idx="1"/>
          </p:nvPr>
        </p:nvSpPr>
        <p:spPr>
          <a:xfrm>
            <a:off x="94129" y="1690688"/>
            <a:ext cx="12097871" cy="5032375"/>
          </a:xfrm>
        </p:spPr>
        <p:txBody>
          <a:bodyPr>
            <a:normAutofit/>
          </a:bodyPr>
          <a:lstStyle/>
          <a:p>
            <a:pPr marL="0" indent="0" algn="l">
              <a:buNone/>
            </a:pPr>
            <a:r>
              <a:rPr lang="en-GB" b="0" i="0" dirty="0">
                <a:solidFill>
                  <a:srgbClr val="374151"/>
                </a:solidFill>
                <a:effectLst/>
              </a:rPr>
              <a:t>Using the following links, please select and watch the following videos: </a:t>
            </a:r>
          </a:p>
          <a:p>
            <a:pPr marL="0" indent="0" algn="l">
              <a:buNone/>
            </a:pPr>
            <a:endParaRPr lang="en-GB" b="0" i="0" dirty="0">
              <a:solidFill>
                <a:srgbClr val="374151"/>
              </a:solidFill>
              <a:effectLst/>
              <a:latin typeface="Söhne"/>
            </a:endParaRPr>
          </a:p>
          <a:p>
            <a:pPr marL="0" indent="0" algn="ctr">
              <a:buNone/>
            </a:pPr>
            <a:r>
              <a:rPr lang="en-GB" b="0" i="0" dirty="0">
                <a:effectLst/>
                <a:latin typeface="-apple-system"/>
                <a:hlinkClick r:id="rId3"/>
              </a:rPr>
              <a:t>https://www.linkedin.com/learning-login/share?account=77966930&amp;forceAccount=false&amp;redirect=https%3A%2F%2Fwww.linkedin.com%2Flearning%2Fcollaboration-principles-and-process%3Ftrk%3Dshare_ent_url%26shareId%3D0zTSrvoLTkSW2oZW91OdnA%253D%253D</a:t>
            </a:r>
            <a:r>
              <a:rPr lang="en-GB" b="0" i="0" dirty="0">
                <a:effectLst/>
                <a:latin typeface="-apple-system"/>
              </a:rPr>
              <a:t> </a:t>
            </a:r>
          </a:p>
          <a:p>
            <a:r>
              <a:rPr lang="en-GB" sz="2400" dirty="0">
                <a:solidFill>
                  <a:srgbClr val="374151"/>
                </a:solidFill>
              </a:rPr>
              <a:t>5 challenges of collaboration: </a:t>
            </a:r>
          </a:p>
          <a:p>
            <a:r>
              <a:rPr lang="en-GB" sz="2400" dirty="0">
                <a:solidFill>
                  <a:srgbClr val="374151"/>
                </a:solidFill>
              </a:rPr>
              <a:t>5 benefits of collaboration: </a:t>
            </a:r>
          </a:p>
          <a:p>
            <a:r>
              <a:rPr lang="en-GB" sz="2400" dirty="0">
                <a:solidFill>
                  <a:srgbClr val="374151"/>
                </a:solidFill>
              </a:rPr>
              <a:t>Plan for foreseeable barriers: </a:t>
            </a:r>
          </a:p>
          <a:p>
            <a:r>
              <a:rPr lang="en-GB" sz="2400" dirty="0">
                <a:solidFill>
                  <a:srgbClr val="374151"/>
                </a:solidFill>
              </a:rPr>
              <a:t>Assign roles and responsibilities </a:t>
            </a:r>
          </a:p>
          <a:p>
            <a:pPr marL="0" indent="0" algn="l">
              <a:buNone/>
            </a:pPr>
            <a:endParaRPr lang="en-GB" b="0" i="0" dirty="0">
              <a:solidFill>
                <a:srgbClr val="374151"/>
              </a:solidFill>
              <a:effectLst/>
              <a:latin typeface="Söhne"/>
            </a:endParaRPr>
          </a:p>
          <a:p>
            <a:pPr marL="0" indent="0" algn="l">
              <a:buNone/>
            </a:pPr>
            <a:endParaRPr lang="en-GB" dirty="0">
              <a:solidFill>
                <a:srgbClr val="374151"/>
              </a:solidFill>
              <a:latin typeface="Söhne"/>
            </a:endParaRPr>
          </a:p>
        </p:txBody>
      </p:sp>
    </p:spTree>
    <p:extLst>
      <p:ext uri="{BB962C8B-B14F-4D97-AF65-F5344CB8AC3E}">
        <p14:creationId xmlns:p14="http://schemas.microsoft.com/office/powerpoint/2010/main" val="10227880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F061A-9025-468E-88AF-BC85B119E363}"/>
              </a:ext>
            </a:extLst>
          </p:cNvPr>
          <p:cNvSpPr>
            <a:spLocks noGrp="1"/>
          </p:cNvSpPr>
          <p:nvPr>
            <p:ph type="title"/>
          </p:nvPr>
        </p:nvSpPr>
        <p:spPr>
          <a:xfrm>
            <a:off x="2362450" y="105019"/>
            <a:ext cx="7169176" cy="850486"/>
          </a:xfrm>
        </p:spPr>
        <p:txBody>
          <a:bodyPr anchor="b">
            <a:noAutofit/>
          </a:bodyPr>
          <a:lstStyle/>
          <a:p>
            <a:r>
              <a:rPr lang="en-GB" b="1" dirty="0">
                <a:latin typeface="+mn-lt"/>
              </a:rPr>
              <a:t>Mapping your Network</a:t>
            </a:r>
          </a:p>
        </p:txBody>
      </p:sp>
      <p:sp>
        <p:nvSpPr>
          <p:cNvPr id="3" name="Content Placeholder 2">
            <a:extLst>
              <a:ext uri="{FF2B5EF4-FFF2-40B4-BE49-F238E27FC236}">
                <a16:creationId xmlns:a16="http://schemas.microsoft.com/office/drawing/2014/main" id="{51C579FD-7756-F314-7BF3-865FAFC620B4}"/>
              </a:ext>
            </a:extLst>
          </p:cNvPr>
          <p:cNvSpPr>
            <a:spLocks noGrp="1"/>
          </p:cNvSpPr>
          <p:nvPr>
            <p:ph idx="1"/>
          </p:nvPr>
        </p:nvSpPr>
        <p:spPr>
          <a:xfrm>
            <a:off x="160021" y="1463040"/>
            <a:ext cx="5527935" cy="5336359"/>
          </a:xfrm>
        </p:spPr>
        <p:txBody>
          <a:bodyPr anchor="t">
            <a:normAutofit/>
          </a:bodyPr>
          <a:lstStyle/>
          <a:p>
            <a:pPr marL="0" indent="0">
              <a:buNone/>
            </a:pPr>
            <a:r>
              <a:rPr lang="en-GB" sz="2400" b="1" dirty="0"/>
              <a:t>Everything is a Network!</a:t>
            </a:r>
          </a:p>
          <a:p>
            <a:r>
              <a:rPr lang="en-GB" sz="2200" dirty="0"/>
              <a:t>If the noun </a:t>
            </a:r>
            <a:r>
              <a:rPr lang="en-GB" sz="2200" b="1" dirty="0"/>
              <a:t>network </a:t>
            </a:r>
            <a:r>
              <a:rPr lang="en-GB" sz="2200" dirty="0"/>
              <a:t>is used to describe anything that is </a:t>
            </a:r>
            <a:r>
              <a:rPr lang="en-GB" sz="2200" b="1" dirty="0"/>
              <a:t>connected</a:t>
            </a:r>
            <a:r>
              <a:rPr lang="en-GB" sz="2200" dirty="0"/>
              <a:t>, </a:t>
            </a:r>
            <a:r>
              <a:rPr lang="en-GB" sz="2200" b="1" dirty="0"/>
              <a:t>interactive </a:t>
            </a:r>
            <a:r>
              <a:rPr lang="en-GB" sz="2200" dirty="0"/>
              <a:t>or </a:t>
            </a:r>
            <a:r>
              <a:rPr lang="en-GB" sz="2200" b="1" dirty="0"/>
              <a:t>interconnected</a:t>
            </a:r>
            <a:r>
              <a:rPr lang="en-GB" sz="2200" dirty="0"/>
              <a:t>, you know that…</a:t>
            </a:r>
          </a:p>
          <a:p>
            <a:pPr marL="0" indent="0">
              <a:buNone/>
            </a:pPr>
            <a:endParaRPr lang="en-GB" sz="2200" dirty="0"/>
          </a:p>
          <a:p>
            <a:pPr lvl="1"/>
            <a:r>
              <a:rPr lang="en-GB" sz="2200" dirty="0"/>
              <a:t>Your personal life is built of networks</a:t>
            </a:r>
          </a:p>
          <a:p>
            <a:pPr lvl="1"/>
            <a:r>
              <a:rPr lang="en-GB" sz="2200" dirty="0"/>
              <a:t>your computer and tech devices are networked</a:t>
            </a:r>
          </a:p>
          <a:p>
            <a:pPr lvl="1"/>
            <a:r>
              <a:rPr lang="en-GB" sz="2200" dirty="0"/>
              <a:t>your social life is networked</a:t>
            </a:r>
          </a:p>
          <a:p>
            <a:pPr lvl="1"/>
            <a:r>
              <a:rPr lang="en-GB" sz="2200" dirty="0"/>
              <a:t>your consumer life is networked.</a:t>
            </a:r>
          </a:p>
        </p:txBody>
      </p:sp>
      <p:pic>
        <p:nvPicPr>
          <p:cNvPr id="4" name="Picture 3" descr="A screenshot of a computer&#10;&#10;Description automatically generated">
            <a:extLst>
              <a:ext uri="{FF2B5EF4-FFF2-40B4-BE49-F238E27FC236}">
                <a16:creationId xmlns:a16="http://schemas.microsoft.com/office/drawing/2014/main" id="{929A6BC1-3C13-FB49-2E9B-B13B7FD8EA50}"/>
              </a:ext>
            </a:extLst>
          </p:cNvPr>
          <p:cNvPicPr>
            <a:picLocks noChangeAspect="1"/>
          </p:cNvPicPr>
          <p:nvPr/>
        </p:nvPicPr>
        <p:blipFill rotWithShape="1">
          <a:blip r:embed="rId3"/>
          <a:srcRect l="47429" t="22967" r="34766" b="23401"/>
          <a:stretch/>
        </p:blipFill>
        <p:spPr bwMode="auto">
          <a:xfrm>
            <a:off x="5376672" y="1178432"/>
            <a:ext cx="6655307" cy="5336359"/>
          </a:xfrm>
          <a:prstGeom prst="rect">
            <a:avLst/>
          </a:prstGeom>
          <a:ln w="25400">
            <a:solidFill>
              <a:srgbClr val="0070C0"/>
            </a:solidFill>
          </a:ln>
          <a:extLst>
            <a:ext uri="{53640926-AAD7-44D8-BBD7-CCE9431645EC}">
              <a14:shadowObscured xmlns:a14="http://schemas.microsoft.com/office/drawing/2010/main"/>
            </a:ext>
          </a:extLst>
        </p:spPr>
      </p:pic>
      <p:grpSp>
        <p:nvGrpSpPr>
          <p:cNvPr id="9" name="Group 8">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463927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F061A-9025-468E-88AF-BC85B119E363}"/>
              </a:ext>
            </a:extLst>
          </p:cNvPr>
          <p:cNvSpPr>
            <a:spLocks noGrp="1"/>
          </p:cNvSpPr>
          <p:nvPr>
            <p:ph type="title"/>
          </p:nvPr>
        </p:nvSpPr>
        <p:spPr/>
        <p:txBody>
          <a:bodyPr/>
          <a:lstStyle/>
          <a:p>
            <a:pPr algn="ctr"/>
            <a:r>
              <a:rPr lang="en-GB" b="1" dirty="0">
                <a:latin typeface="+mn-lt"/>
              </a:rPr>
              <a:t>Task 2- Mapping your Network</a:t>
            </a:r>
          </a:p>
        </p:txBody>
      </p:sp>
      <p:sp>
        <p:nvSpPr>
          <p:cNvPr id="3" name="Content Placeholder 2">
            <a:extLst>
              <a:ext uri="{FF2B5EF4-FFF2-40B4-BE49-F238E27FC236}">
                <a16:creationId xmlns:a16="http://schemas.microsoft.com/office/drawing/2014/main" id="{51C579FD-7756-F314-7BF3-865FAFC620B4}"/>
              </a:ext>
            </a:extLst>
          </p:cNvPr>
          <p:cNvSpPr>
            <a:spLocks noGrp="1"/>
          </p:cNvSpPr>
          <p:nvPr>
            <p:ph idx="1"/>
          </p:nvPr>
        </p:nvSpPr>
        <p:spPr>
          <a:xfrm>
            <a:off x="564776" y="1690688"/>
            <a:ext cx="11310232" cy="4351338"/>
          </a:xfrm>
        </p:spPr>
        <p:txBody>
          <a:bodyPr>
            <a:normAutofit lnSpcReduction="10000"/>
          </a:bodyPr>
          <a:lstStyle/>
          <a:p>
            <a:pPr marL="0" indent="0">
              <a:buNone/>
            </a:pPr>
            <a:r>
              <a:rPr lang="en-GB" sz="2400" b="1" dirty="0"/>
              <a:t>Each of the seven tasks will be combined and submitted to form Assessment 1- </a:t>
            </a:r>
            <a:br>
              <a:rPr lang="en-GB" sz="2400" b="1" dirty="0"/>
            </a:br>
            <a:r>
              <a:rPr lang="en-GB" sz="2400" b="1" dirty="0"/>
              <a:t>A Template for submission can be found in the Assessment Guidance Tile</a:t>
            </a:r>
          </a:p>
          <a:p>
            <a:endParaRPr lang="en-GB" sz="2400" b="1" dirty="0"/>
          </a:p>
          <a:p>
            <a:r>
              <a:rPr lang="en-GB" sz="2400" dirty="0"/>
              <a:t>For </a:t>
            </a:r>
            <a:r>
              <a:rPr lang="en-GB" sz="2400" b="1" dirty="0"/>
              <a:t>task two</a:t>
            </a:r>
            <a:r>
              <a:rPr lang="en-GB" sz="2400" dirty="0"/>
              <a:t>, take some time to create your own network map, starting at the centre and branching out, using thicker lines to signify a stronger tie. </a:t>
            </a:r>
            <a:br>
              <a:rPr lang="en-GB" sz="2400" dirty="0"/>
            </a:br>
            <a:endParaRPr lang="en-GB" sz="2400" dirty="0"/>
          </a:p>
          <a:p>
            <a:r>
              <a:rPr lang="en-GB" sz="2400" dirty="0"/>
              <a:t>You can create this using any tools you wish such as Microsoft Word, pen and paper or online tools such as </a:t>
            </a:r>
            <a:r>
              <a:rPr lang="en-GB" sz="2400" dirty="0" err="1"/>
              <a:t>MindMeister</a:t>
            </a:r>
            <a:r>
              <a:rPr lang="en-GB" sz="2400" dirty="0"/>
              <a:t> </a:t>
            </a:r>
            <a:br>
              <a:rPr lang="en-GB" sz="2400" dirty="0"/>
            </a:br>
            <a:endParaRPr lang="en-GB" sz="2400" dirty="0"/>
          </a:p>
          <a:p>
            <a:r>
              <a:rPr lang="en-GB" sz="2400" dirty="0"/>
              <a:t>(if you use pen and paper, you must photograph it and paste it onto a word document)</a:t>
            </a:r>
            <a:br>
              <a:rPr lang="en-GB" sz="2400" dirty="0"/>
            </a:br>
            <a:endParaRPr lang="en-GB" sz="2400" dirty="0"/>
          </a:p>
          <a:p>
            <a:pPr marL="0" indent="0">
              <a:buNone/>
            </a:pPr>
            <a:r>
              <a:rPr lang="en-GB" sz="2400" b="1" dirty="0">
                <a:solidFill>
                  <a:srgbClr val="002060"/>
                </a:solidFill>
              </a:rPr>
              <a:t>You will find a more detailed copy of this task in the Week 2 Tile.</a:t>
            </a:r>
          </a:p>
        </p:txBody>
      </p:sp>
      <p:pic>
        <p:nvPicPr>
          <p:cNvPr id="4" name="Picture 3">
            <a:extLst>
              <a:ext uri="{FF2B5EF4-FFF2-40B4-BE49-F238E27FC236}">
                <a16:creationId xmlns:a16="http://schemas.microsoft.com/office/drawing/2014/main" id="{81D1BA0D-3E8C-8C32-CDBB-41545C0FD6D8}"/>
              </a:ext>
            </a:extLst>
          </p:cNvPr>
          <p:cNvPicPr>
            <a:picLocks noChangeAspect="1"/>
          </p:cNvPicPr>
          <p:nvPr/>
        </p:nvPicPr>
        <p:blipFill>
          <a:blip r:embed="rId3"/>
          <a:stretch>
            <a:fillRect/>
          </a:stretch>
        </p:blipFill>
        <p:spPr>
          <a:xfrm>
            <a:off x="10605052" y="227334"/>
            <a:ext cx="1422090" cy="1419604"/>
          </a:xfrm>
          <a:prstGeom prst="rect">
            <a:avLst/>
          </a:prstGeom>
        </p:spPr>
      </p:pic>
    </p:spTree>
    <p:extLst>
      <p:ext uri="{BB962C8B-B14F-4D97-AF65-F5344CB8AC3E}">
        <p14:creationId xmlns:p14="http://schemas.microsoft.com/office/powerpoint/2010/main" val="26497141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FFF53-8D1A-57B6-8BBC-03AA7D161AA6}"/>
              </a:ext>
            </a:extLst>
          </p:cNvPr>
          <p:cNvSpPr>
            <a:spLocks noGrp="1"/>
          </p:cNvSpPr>
          <p:nvPr>
            <p:ph type="title"/>
          </p:nvPr>
        </p:nvSpPr>
        <p:spPr>
          <a:xfrm>
            <a:off x="5868557" y="1138036"/>
            <a:ext cx="5444382" cy="1402470"/>
          </a:xfrm>
        </p:spPr>
        <p:txBody>
          <a:bodyPr anchor="t">
            <a:normAutofit/>
          </a:bodyPr>
          <a:lstStyle/>
          <a:p>
            <a:pPr algn="ctr"/>
            <a:r>
              <a:rPr lang="en-US" sz="5400" b="1" dirty="0">
                <a:latin typeface="+mn-lt"/>
              </a:rPr>
              <a:t>Conclusion </a:t>
            </a:r>
          </a:p>
        </p:txBody>
      </p:sp>
      <p:pic>
        <p:nvPicPr>
          <p:cNvPr id="5" name="Picture 4" descr="Person holding a puzzle piece">
            <a:extLst>
              <a:ext uri="{FF2B5EF4-FFF2-40B4-BE49-F238E27FC236}">
                <a16:creationId xmlns:a16="http://schemas.microsoft.com/office/drawing/2014/main" id="{773D307B-BFA1-8092-CF57-60364414C62C}"/>
              </a:ext>
            </a:extLst>
          </p:cNvPr>
          <p:cNvPicPr>
            <a:picLocks noChangeAspect="1"/>
          </p:cNvPicPr>
          <p:nvPr/>
        </p:nvPicPr>
        <p:blipFill rotWithShape="1">
          <a:blip r:embed="rId3"/>
          <a:srcRect l="24718" r="24393"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522114F-59E4-F4D3-B347-027D00E07C04}"/>
              </a:ext>
            </a:extLst>
          </p:cNvPr>
          <p:cNvSpPr>
            <a:spLocks noGrp="1"/>
          </p:cNvSpPr>
          <p:nvPr>
            <p:ph idx="1"/>
          </p:nvPr>
        </p:nvSpPr>
        <p:spPr>
          <a:xfrm>
            <a:off x="5868557" y="2213246"/>
            <a:ext cx="6074061" cy="3591207"/>
          </a:xfrm>
        </p:spPr>
        <p:txBody>
          <a:bodyPr>
            <a:normAutofit fontScale="92500" lnSpcReduction="10000"/>
          </a:bodyPr>
          <a:lstStyle/>
          <a:p>
            <a:pPr>
              <a:buFont typeface="Arial" panose="020B0604020202020204" pitchFamily="34" charset="0"/>
              <a:buChar char="•"/>
            </a:pPr>
            <a:r>
              <a:rPr lang="en-GB" sz="2400" b="0" i="0" dirty="0">
                <a:effectLst/>
              </a:rPr>
              <a:t>Social capital and networking work hand-in-hand</a:t>
            </a:r>
            <a:r>
              <a:rPr lang="en-GB" sz="2400" dirty="0"/>
              <a:t>. </a:t>
            </a:r>
          </a:p>
          <a:p>
            <a:pPr marL="0" indent="0">
              <a:buNone/>
            </a:pPr>
            <a:endParaRPr lang="en-GB" sz="2400" dirty="0"/>
          </a:p>
          <a:p>
            <a:pPr>
              <a:buFont typeface="Arial" panose="020B0604020202020204" pitchFamily="34" charset="0"/>
              <a:buChar char="•"/>
            </a:pPr>
            <a:r>
              <a:rPr lang="en-GB" sz="2400" b="0" i="0" dirty="0">
                <a:effectLst/>
              </a:rPr>
              <a:t>Establishing connections and building relationships through collaboration is important for personal development </a:t>
            </a:r>
          </a:p>
          <a:p>
            <a:pPr marL="0" indent="0">
              <a:buNone/>
            </a:pPr>
            <a:r>
              <a:rPr lang="en-GB" sz="2400" b="0" i="0" dirty="0">
                <a:effectLst/>
              </a:rPr>
              <a:t>So you need to…</a:t>
            </a:r>
          </a:p>
          <a:p>
            <a:pPr lvl="1"/>
            <a:r>
              <a:rPr lang="en-GB" b="0" i="0" dirty="0">
                <a:effectLst/>
              </a:rPr>
              <a:t>Employ methods to start building your social capital </a:t>
            </a:r>
          </a:p>
          <a:p>
            <a:pPr marL="457200" lvl="1" indent="0">
              <a:buNone/>
            </a:pPr>
            <a:endParaRPr lang="en-GB" b="0" i="0" dirty="0">
              <a:effectLst/>
            </a:endParaRPr>
          </a:p>
          <a:p>
            <a:pPr lvl="1"/>
            <a:r>
              <a:rPr lang="en-GB" b="0" i="0" dirty="0">
                <a:effectLst/>
              </a:rPr>
              <a:t>Reflect on the importance of your network. </a:t>
            </a:r>
          </a:p>
          <a:p>
            <a:pPr marL="0" indent="0">
              <a:buNone/>
            </a:pPr>
            <a:endParaRPr lang="en-GB" sz="2000" b="0" i="0" dirty="0">
              <a:effectLst/>
              <a:latin typeface="Söhne"/>
            </a:endParaRPr>
          </a:p>
        </p:txBody>
      </p:sp>
    </p:spTree>
    <p:extLst>
      <p:ext uri="{BB962C8B-B14F-4D97-AF65-F5344CB8AC3E}">
        <p14:creationId xmlns:p14="http://schemas.microsoft.com/office/powerpoint/2010/main" val="31219936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DF51A-B1B0-33E2-FAFB-01CA3E98A262}"/>
              </a:ext>
            </a:extLst>
          </p:cNvPr>
          <p:cNvSpPr>
            <a:spLocks noGrp="1"/>
          </p:cNvSpPr>
          <p:nvPr>
            <p:ph type="title"/>
          </p:nvPr>
        </p:nvSpPr>
        <p:spPr/>
        <p:txBody>
          <a:bodyPr/>
          <a:lstStyle/>
          <a:p>
            <a:pPr algn="ctr"/>
            <a:r>
              <a:rPr lang="en-US" b="1" dirty="0">
                <a:latin typeface="+mn-lt"/>
              </a:rPr>
              <a:t>Reference List </a:t>
            </a:r>
          </a:p>
        </p:txBody>
      </p:sp>
      <p:sp>
        <p:nvSpPr>
          <p:cNvPr id="3" name="Content Placeholder 2">
            <a:extLst>
              <a:ext uri="{FF2B5EF4-FFF2-40B4-BE49-F238E27FC236}">
                <a16:creationId xmlns:a16="http://schemas.microsoft.com/office/drawing/2014/main" id="{CA2D2D68-B53E-4942-0037-182090C00C0F}"/>
              </a:ext>
            </a:extLst>
          </p:cNvPr>
          <p:cNvSpPr>
            <a:spLocks noGrp="1"/>
          </p:cNvSpPr>
          <p:nvPr>
            <p:ph idx="1"/>
          </p:nvPr>
        </p:nvSpPr>
        <p:spPr>
          <a:xfrm>
            <a:off x="1106055" y="1380922"/>
            <a:ext cx="9802091" cy="4817222"/>
          </a:xfrm>
        </p:spPr>
        <p:txBody>
          <a:bodyPr>
            <a:normAutofit fontScale="77500" lnSpcReduction="20000"/>
          </a:bodyPr>
          <a:lstStyle/>
          <a:p>
            <a:pPr marL="0" indent="0">
              <a:buNone/>
            </a:pPr>
            <a:endParaRPr lang="en-GB" dirty="0"/>
          </a:p>
          <a:p>
            <a:pPr marL="0" indent="0">
              <a:buNone/>
            </a:pPr>
            <a:r>
              <a:rPr lang="en-GB" dirty="0"/>
              <a:t>Coleman, J. (1990). </a:t>
            </a:r>
            <a:r>
              <a:rPr lang="en-GB" i="1" dirty="0"/>
              <a:t>The Foundations of Social Theory. </a:t>
            </a:r>
            <a:r>
              <a:rPr lang="en-GB" dirty="0"/>
              <a:t>Cambridge: Harvard University Press. </a:t>
            </a:r>
          </a:p>
          <a:p>
            <a:pPr marL="0" indent="0">
              <a:buNone/>
            </a:pPr>
            <a:r>
              <a:rPr lang="en-GB" dirty="0"/>
              <a:t>Ostrom, E. (2000). “Social capital: A fad or fundamental concept?”. In: Dasgupta, P., </a:t>
            </a:r>
            <a:r>
              <a:rPr lang="en-GB" dirty="0" err="1"/>
              <a:t>Seragilden</a:t>
            </a:r>
            <a:r>
              <a:rPr lang="en-GB" dirty="0"/>
              <a:t>, I. (eds.), Social Capital: A Multifaceted Perspective. </a:t>
            </a:r>
            <a:r>
              <a:rPr lang="en-GB" dirty="0" err="1"/>
              <a:t>WashingtonDC</a:t>
            </a:r>
            <a:r>
              <a:rPr lang="en-GB" dirty="0"/>
              <a:t>: World Bank. pp. 172–214.</a:t>
            </a:r>
          </a:p>
          <a:p>
            <a:pPr marL="0" indent="0">
              <a:buNone/>
            </a:pPr>
            <a:r>
              <a:rPr lang="en-GB" dirty="0"/>
              <a:t>Putnam, R., Leonardi, R. and </a:t>
            </a:r>
            <a:r>
              <a:rPr lang="en-GB" dirty="0" err="1"/>
              <a:t>Nanetti</a:t>
            </a:r>
            <a:r>
              <a:rPr lang="en-GB" dirty="0"/>
              <a:t>, R. (1993). </a:t>
            </a:r>
            <a:r>
              <a:rPr lang="en-GB" i="1" dirty="0"/>
              <a:t>Making Democracy Work: Civic Traditions in Modern Italy</a:t>
            </a:r>
            <a:r>
              <a:rPr lang="en-GB" dirty="0"/>
              <a:t>. Princeton: Princeton University Press.</a:t>
            </a:r>
          </a:p>
          <a:p>
            <a:pPr marL="0" indent="0">
              <a:buNone/>
            </a:pPr>
            <a:r>
              <a:rPr lang="en-GB" dirty="0"/>
              <a:t>Usha, G. and </a:t>
            </a:r>
            <a:r>
              <a:rPr lang="en-GB" dirty="0" err="1"/>
              <a:t>Ferzana</a:t>
            </a:r>
            <a:r>
              <a:rPr lang="en-GB" dirty="0"/>
              <a:t>, C. (2009) ‘Social Capital and Employment South Asian Women’s Experiences’, </a:t>
            </a:r>
            <a:r>
              <a:rPr lang="en-GB" i="1" dirty="0"/>
              <a:t>Journal of Women and Social Work. </a:t>
            </a:r>
            <a:r>
              <a:rPr lang="en-GB" dirty="0"/>
              <a:t>24 (4): pp. 394-405</a:t>
            </a:r>
          </a:p>
          <a:p>
            <a:pPr marL="0" indent="0">
              <a:buNone/>
            </a:pPr>
            <a:r>
              <a:rPr lang="en-GB" b="0" i="0" dirty="0">
                <a:solidFill>
                  <a:srgbClr val="3A3A3A"/>
                </a:solidFill>
                <a:effectLst/>
              </a:rPr>
              <a:t>Phillips, S. and Ellinas, S. (2014). </a:t>
            </a:r>
            <a:r>
              <a:rPr lang="en-GB" b="0" i="1" dirty="0">
                <a:solidFill>
                  <a:srgbClr val="3A3A3A"/>
                </a:solidFill>
                <a:effectLst/>
              </a:rPr>
              <a:t>The complete guide to professional networking : the secrets of online and offline success</a:t>
            </a:r>
            <a:r>
              <a:rPr lang="en-GB" b="0" i="0" dirty="0">
                <a:solidFill>
                  <a:srgbClr val="3A3A3A"/>
                </a:solidFill>
                <a:effectLst/>
              </a:rPr>
              <a:t>. London: Kogan Page.</a:t>
            </a:r>
          </a:p>
          <a:p>
            <a:pPr marL="0" indent="0" algn="l">
              <a:buNone/>
            </a:pPr>
            <a:r>
              <a:rPr lang="en-GB" dirty="0"/>
              <a:t>Raman, P. (2018) Collaboration Principles and Process. </a:t>
            </a:r>
            <a:r>
              <a:rPr lang="en-GB" dirty="0" err="1"/>
              <a:t>Carpenteria</a:t>
            </a:r>
            <a:r>
              <a:rPr lang="en-GB" dirty="0"/>
              <a:t>, CA: </a:t>
            </a:r>
            <a:r>
              <a:rPr lang="en-GB" dirty="0" err="1"/>
              <a:t>linkedin.com</a:t>
            </a:r>
            <a:r>
              <a:rPr lang="en-GB" dirty="0"/>
              <a:t>.</a:t>
            </a:r>
          </a:p>
          <a:p>
            <a:pPr marL="0" indent="0" algn="l">
              <a:buNone/>
            </a:pPr>
            <a:br>
              <a:rPr lang="en-GB" dirty="0"/>
            </a:br>
            <a:endParaRPr lang="en-GB" b="0" i="0" dirty="0">
              <a:solidFill>
                <a:srgbClr val="3A3A3A"/>
              </a:solidFill>
              <a:effectLst/>
              <a:latin typeface="Source Sans Pro" panose="020B0503030403020204" pitchFamily="34" charset="0"/>
            </a:endParaRPr>
          </a:p>
          <a:p>
            <a:pPr marL="0" indent="0">
              <a:buNone/>
            </a:pPr>
            <a:endParaRPr lang="en-GB" dirty="0"/>
          </a:p>
          <a:p>
            <a:pPr marL="0" indent="0">
              <a:buNone/>
            </a:pPr>
            <a:endParaRPr lang="en-US" dirty="0"/>
          </a:p>
        </p:txBody>
      </p:sp>
    </p:spTree>
    <p:extLst>
      <p:ext uri="{BB962C8B-B14F-4D97-AF65-F5344CB8AC3E}">
        <p14:creationId xmlns:p14="http://schemas.microsoft.com/office/powerpoint/2010/main" val="3614231287"/>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6228</Words>
  <Application>Microsoft Office PowerPoint</Application>
  <PresentationFormat>Widescreen</PresentationFormat>
  <Paragraphs>620</Paragraphs>
  <Slides>45</Slides>
  <Notes>38</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45</vt:i4>
      </vt:variant>
    </vt:vector>
  </HeadingPairs>
  <TitlesOfParts>
    <vt:vector size="55" baseType="lpstr">
      <vt:lpstr>-apple-system</vt:lpstr>
      <vt:lpstr>FS Albert Extra Bold</vt:lpstr>
      <vt:lpstr>Söhne</vt:lpstr>
      <vt:lpstr>Arial</vt:lpstr>
      <vt:lpstr>Calibri</vt:lpstr>
      <vt:lpstr>Calibri Light</vt:lpstr>
      <vt:lpstr>Garamond</vt:lpstr>
      <vt:lpstr>Source Sans Pro</vt:lpstr>
      <vt:lpstr>Office Theme</vt:lpstr>
      <vt:lpstr>Organic</vt:lpstr>
      <vt:lpstr>Networking, Social Capital and Collaboration  Negotiation</vt:lpstr>
      <vt:lpstr>Contents Page </vt:lpstr>
      <vt:lpstr>Introduction and Icebreaker</vt:lpstr>
      <vt:lpstr>What is Agency?</vt:lpstr>
      <vt:lpstr>Structure </vt:lpstr>
      <vt:lpstr>Examples of Structures</vt:lpstr>
      <vt:lpstr>Examples of Structures</vt:lpstr>
      <vt:lpstr>Activity 1. Discussion</vt:lpstr>
      <vt:lpstr>What is Capital?</vt:lpstr>
      <vt:lpstr>Social Capital?</vt:lpstr>
      <vt:lpstr>Social Capital</vt:lpstr>
      <vt:lpstr>PowerPoint Presentation</vt:lpstr>
      <vt:lpstr>PowerPoint Presentation</vt:lpstr>
      <vt:lpstr>Bonding </vt:lpstr>
      <vt:lpstr>Bridging </vt:lpstr>
      <vt:lpstr>Linking </vt:lpstr>
      <vt:lpstr>Social Capital Within Employment </vt:lpstr>
      <vt:lpstr>Pre-existing Social Capital</vt:lpstr>
      <vt:lpstr>Self-Created Social Capital</vt:lpstr>
      <vt:lpstr>Measuring Social Capital</vt:lpstr>
      <vt:lpstr>Activity 2.</vt:lpstr>
      <vt:lpstr>The Power of Networking</vt:lpstr>
      <vt:lpstr>Brainstorming: Establishing Connections through Networking </vt:lpstr>
      <vt:lpstr>Process of Building a Network </vt:lpstr>
      <vt:lpstr>How Big Should My Network Be? </vt:lpstr>
      <vt:lpstr>Networking Spheres </vt:lpstr>
      <vt:lpstr>Networking in Live Environments </vt:lpstr>
      <vt:lpstr>How to Work a Room</vt:lpstr>
      <vt:lpstr>How to work a Room: Planning </vt:lpstr>
      <vt:lpstr>How to Work the Room: Planning </vt:lpstr>
      <vt:lpstr>How to Work a Room:  Meeting</vt:lpstr>
      <vt:lpstr>How to Work the Room: Connect </vt:lpstr>
      <vt:lpstr>How to Work the Room: Enlist</vt:lpstr>
      <vt:lpstr>How to Work the Room: Follow Up </vt:lpstr>
      <vt:lpstr>How to Work the Room: Summary</vt:lpstr>
      <vt:lpstr>Working the Room: The Don'ts </vt:lpstr>
      <vt:lpstr> Personality Types </vt:lpstr>
      <vt:lpstr> Introverted Personality </vt:lpstr>
      <vt:lpstr>Extroverted Personality </vt:lpstr>
      <vt:lpstr>PowerPoint Presentation</vt:lpstr>
      <vt:lpstr>Effective Collaboration</vt:lpstr>
      <vt:lpstr>Mapping your Network</vt:lpstr>
      <vt:lpstr>Task 2- Mapping your Network</vt:lpstr>
      <vt:lpstr>Conclusion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Collaboration, networking, building social capital, negotiation and influencing</dc:title>
  <dc:creator>Jonathan Andrew Wyatt (P144511)</dc:creator>
  <cp:lastModifiedBy>Joanne Davies (Yr Athrofa)</cp:lastModifiedBy>
  <cp:revision>18</cp:revision>
  <dcterms:created xsi:type="dcterms:W3CDTF">2023-07-23T20:29:35Z</dcterms:created>
  <dcterms:modified xsi:type="dcterms:W3CDTF">2026-05-13T16:55:40Z</dcterms:modified>
</cp:coreProperties>
</file>