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9" r:id="rId1"/>
    <p:sldMasterId id="2147483650" r:id="rId2"/>
    <p:sldMasterId id="2147483651" r:id="rId3"/>
  </p:sldMasterIdLst>
  <p:notesMasterIdLst>
    <p:notesMasterId r:id="rId28"/>
  </p:notesMasterIdLst>
  <p:sldIdLst>
    <p:sldId id="621" r:id="rId4"/>
    <p:sldId id="618" r:id="rId5"/>
    <p:sldId id="303" r:id="rId6"/>
    <p:sldId id="640" r:id="rId7"/>
    <p:sldId id="296" r:id="rId8"/>
    <p:sldId id="601" r:id="rId9"/>
    <p:sldId id="636" r:id="rId10"/>
    <p:sldId id="629" r:id="rId11"/>
    <p:sldId id="634" r:id="rId12"/>
    <p:sldId id="633" r:id="rId13"/>
    <p:sldId id="285" r:id="rId14"/>
    <p:sldId id="619" r:id="rId15"/>
    <p:sldId id="624" r:id="rId16"/>
    <p:sldId id="643" r:id="rId17"/>
    <p:sldId id="638" r:id="rId18"/>
    <p:sldId id="631" r:id="rId19"/>
    <p:sldId id="641" r:id="rId20"/>
    <p:sldId id="299" r:id="rId21"/>
    <p:sldId id="632" r:id="rId22"/>
    <p:sldId id="642" r:id="rId23"/>
    <p:sldId id="639" r:id="rId24"/>
    <p:sldId id="626" r:id="rId25"/>
    <p:sldId id="637" r:id="rId26"/>
    <p:sldId id="347" r:id="rId27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6600"/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10" autoAdjust="0"/>
    <p:restoredTop sz="51332" autoAdjust="0"/>
  </p:normalViewPr>
  <p:slideViewPr>
    <p:cSldViewPr>
      <p:cViewPr varScale="1">
        <p:scale>
          <a:sx n="104" d="100"/>
          <a:sy n="104" d="100"/>
        </p:scale>
        <p:origin x="768" y="10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viewProps" Target="viewProps.xml"/><Relationship Id="rId8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lvia Hoffmann" userId="fc40dadc-4d8d-4692-8030-bd6788669bc5" providerId="ADAL" clId="{DCFB60DD-060E-4075-A996-A1D5F26638AD}"/>
    <pc:docChg chg="custSel modSld">
      <pc:chgData name="Sylvia Hoffmann" userId="fc40dadc-4d8d-4692-8030-bd6788669bc5" providerId="ADAL" clId="{DCFB60DD-060E-4075-A996-A1D5F26638AD}" dt="2025-02-07T18:32:28.754" v="21" actId="2711"/>
      <pc:docMkLst>
        <pc:docMk/>
      </pc:docMkLst>
      <pc:sldChg chg="modSp mod">
        <pc:chgData name="Sylvia Hoffmann" userId="fc40dadc-4d8d-4692-8030-bd6788669bc5" providerId="ADAL" clId="{DCFB60DD-060E-4075-A996-A1D5F26638AD}" dt="2025-02-07T18:32:28.754" v="21" actId="2711"/>
        <pc:sldMkLst>
          <pc:docMk/>
          <pc:sldMk cId="2080764721" sldId="632"/>
        </pc:sldMkLst>
        <pc:spChg chg="mod">
          <ac:chgData name="Sylvia Hoffmann" userId="fc40dadc-4d8d-4692-8030-bd6788669bc5" providerId="ADAL" clId="{DCFB60DD-060E-4075-A996-A1D5F26638AD}" dt="2025-02-07T18:32:28.754" v="21" actId="2711"/>
          <ac:spMkLst>
            <pc:docMk/>
            <pc:sldMk cId="2080764721" sldId="632"/>
            <ac:spMk id="5" creationId="{5642A10B-457E-4CA6-A8C2-7537454B09F1}"/>
          </ac:spMkLst>
        </pc:spChg>
      </pc:sldChg>
      <pc:sldChg chg="modSp mod">
        <pc:chgData name="Sylvia Hoffmann" userId="fc40dadc-4d8d-4692-8030-bd6788669bc5" providerId="ADAL" clId="{DCFB60DD-060E-4075-A996-A1D5F26638AD}" dt="2025-02-07T18:31:41.047" v="20" actId="20577"/>
        <pc:sldMkLst>
          <pc:docMk/>
          <pc:sldMk cId="788001136" sldId="636"/>
        </pc:sldMkLst>
        <pc:spChg chg="mod">
          <ac:chgData name="Sylvia Hoffmann" userId="fc40dadc-4d8d-4692-8030-bd6788669bc5" providerId="ADAL" clId="{DCFB60DD-060E-4075-A996-A1D5F26638AD}" dt="2025-02-07T18:31:41.047" v="20" actId="20577"/>
          <ac:spMkLst>
            <pc:docMk/>
            <pc:sldMk cId="788001136" sldId="636"/>
            <ac:spMk id="3" creationId="{9497A5A9-4069-BA20-AD56-BC3E3298F77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assignments will be explained in detail during the week 2 session. </a:t>
            </a:r>
          </a:p>
          <a:p>
            <a:endParaRPr lang="en-GB" dirty="0"/>
          </a:p>
          <a:p>
            <a:r>
              <a:rPr lang="en-GB" dirty="0"/>
              <a:t>Remind students that have Thurs/Fri/ Sat/ Sunday sessions that next week is the jubilee bank holiday and their week 2 sessions will take place the week after.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636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165012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7890266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correct person/role for the cohort.</a:t>
            </a:r>
          </a:p>
          <a:p>
            <a:r>
              <a:rPr lang="en-GB" dirty="0"/>
              <a:t>You can add information here as appropriate to your cohort.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pairs or groups, as students to reflect on the above.  What were the experiences, but also WHAT THINGS HELPED OR PREVENTED LEARNING.  </a:t>
            </a:r>
          </a:p>
          <a:p>
            <a:r>
              <a:rPr lang="en-US" dirty="0"/>
              <a:t>Feedback experiences / students could write their results on the board or read them out and the teacher notes down the best / most interesting / most common ideas and experiences. </a:t>
            </a:r>
          </a:p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572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38CCBF-2DE0-268D-CF5A-530594851C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30DA60-88A7-8562-8AEE-C9EE47CBF0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DFC942-E9D2-8E04-AE95-4E978EFB99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pairs or groups, as students to reflect on the above.  What were the experiences, but also WHAT THINGS HELPED OR PREVENTED LEARNING.  </a:t>
            </a:r>
          </a:p>
          <a:p>
            <a:r>
              <a:rPr lang="en-US" dirty="0"/>
              <a:t>Feedback experiences / students could write their results on the board or read them out and the teacher notes down the best / most interesting / most common ideas and experiences. </a:t>
            </a:r>
          </a:p>
          <a:p>
            <a:r>
              <a:rPr lang="en-US" dirty="0"/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A000FC-ACE1-EB19-D919-18FC55596F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3441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40763051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6706274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221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03/10/2025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mailto:l.demetriou@uwtsd.ac.uk" TargetMode="External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mailto:n.doerge@uwtsd.ac.uk" TargetMode="External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mailto:LondonStudentEngagement@uwtsd.ac.u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ed.com/career-advice/career-development/academic-skills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340768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the module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03/10/2025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smiling at camera&#10;&#10;Description automatically generated">
            <a:extLst>
              <a:ext uri="{FF2B5EF4-FFF2-40B4-BE49-F238E27FC236}">
                <a16:creationId xmlns:a16="http://schemas.microsoft.com/office/drawing/2014/main" id="{A6F3E223-F604-8CDE-BD58-B630D7327EA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815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392906" y="5317240"/>
            <a:ext cx="8408194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eaLnBrk="1" hangingPunct="1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WELCOME!!!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4908D38-FE35-4109-B8E5-4339F22C3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3000" b="1">
                <a:latin typeface="Arial"/>
                <a:cs typeface="Arial"/>
              </a:rPr>
              <a:t>CertHE Business Programme Manager</a:t>
            </a:r>
            <a:endParaRPr lang="en-GB" sz="3000" b="1" dirty="0">
              <a:latin typeface="Arial"/>
              <a:cs typeface="Arial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F782082-553E-40A7-A66A-907EF23D5B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022412"/>
            <a:ext cx="8075240" cy="3744416"/>
          </a:xfrm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Lizeta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Demetriou</a:t>
            </a:r>
          </a:p>
          <a:p>
            <a:r>
              <a:rPr lang="en-GB" sz="2400" dirty="0">
                <a:latin typeface="Arial"/>
                <a:ea typeface="+mn-lt"/>
                <a:cs typeface="Arial"/>
              </a:rPr>
              <a:t>Available: Mon-Fri 9am-5pm</a:t>
            </a:r>
            <a:endParaRPr lang="en-GB" sz="2400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Email: 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l.demetriou@uwtsd.ac.uk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Please only email university staff from your UWTSD student account  </a:t>
            </a:r>
          </a:p>
          <a:p>
            <a:pPr marL="0" indent="0">
              <a:buNone/>
            </a:pPr>
            <a:endParaRPr lang="en-GB" sz="900" i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000000"/>
                </a:solidFill>
                <a:latin typeface="Arial"/>
                <a:cs typeface="Arial"/>
              </a:rPr>
              <a:t>Responsible for:</a:t>
            </a:r>
            <a:endParaRPr lang="en-US" sz="20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lvl="2">
              <a:buSzPct val="100000"/>
            </a:pPr>
            <a:r>
              <a:rPr lang="en-GB" sz="2000" dirty="0">
                <a:solidFill>
                  <a:srgbClr val="000000"/>
                </a:solidFill>
                <a:latin typeface="Arial"/>
                <a:cs typeface="Arial"/>
              </a:rPr>
              <a:t>General management of programme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lvl="2">
              <a:buSzPct val="100000"/>
            </a:pPr>
            <a:r>
              <a:rPr lang="en-GB" sz="2000" dirty="0">
                <a:solidFill>
                  <a:srgbClr val="000000"/>
                </a:solidFill>
                <a:latin typeface="Arial"/>
                <a:cs typeface="Arial"/>
              </a:rPr>
              <a:t> Organising student activities or events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lvl="2">
              <a:buSzPct val="100000"/>
            </a:pPr>
            <a:r>
              <a:rPr lang="en-GB" sz="2000" dirty="0">
                <a:solidFill>
                  <a:srgbClr val="000000"/>
                </a:solidFill>
                <a:latin typeface="Arial"/>
                <a:cs typeface="Arial"/>
              </a:rPr>
              <a:t>Answering course-related academic queries</a:t>
            </a:r>
            <a:endParaRPr lang="en-US" sz="2000" dirty="0">
              <a:solidFill>
                <a:srgbClr val="000000"/>
              </a:solidFill>
              <a:latin typeface="Arial"/>
              <a:cs typeface="Arial"/>
            </a:endParaRPr>
          </a:p>
          <a:p>
            <a:pPr lvl="2">
              <a:buSzPct val="100000"/>
            </a:pPr>
            <a:r>
              <a:rPr lang="en-GB" sz="2000" dirty="0">
                <a:solidFill>
                  <a:srgbClr val="000000"/>
                </a:solidFill>
                <a:latin typeface="Arial"/>
                <a:cs typeface="Arial"/>
              </a:rPr>
              <a:t>Teaching various modules</a:t>
            </a:r>
          </a:p>
          <a:p>
            <a:pPr lvl="2">
              <a:buSzPct val="100000"/>
            </a:pPr>
            <a:r>
              <a:rPr lang="en-GB" sz="2000" dirty="0">
                <a:solidFill>
                  <a:srgbClr val="000000"/>
                </a:solidFill>
                <a:latin typeface="Arial"/>
                <a:cs typeface="Arial"/>
              </a:rPr>
              <a:t>Engaging in conversations with students to receive input, hear about successes / concerns</a:t>
            </a:r>
          </a:p>
          <a:p>
            <a:pPr marL="0" indent="0">
              <a:buNone/>
            </a:pP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Lizeta DEMETRIOU | PhD in English Language Teaching | University of Essex,  Colchester | Department of Language and Linguistics | Research profile">
            <a:extLst>
              <a:ext uri="{FF2B5EF4-FFF2-40B4-BE49-F238E27FC236}">
                <a16:creationId xmlns:a16="http://schemas.microsoft.com/office/drawing/2014/main" id="{C1DFFC23-883C-77E8-A8BF-CB30BD2601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23827"/>
            <a:ext cx="2222376" cy="222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9528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4908D38-FE35-4109-B8E5-4339F22C3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3000" b="1" dirty="0">
                <a:latin typeface="Arial"/>
                <a:cs typeface="Arial"/>
              </a:rPr>
              <a:t>Deputy Programme Manager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F782082-553E-40A7-A66A-907EF23D5B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022412"/>
            <a:ext cx="8075240" cy="3744416"/>
          </a:xfrm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Naomi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Doerge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2400" dirty="0">
                <a:latin typeface="Arial"/>
                <a:ea typeface="+mn-lt"/>
                <a:cs typeface="Arial"/>
              </a:rPr>
              <a:t>Available: Mon-Fri 9am-5pm</a:t>
            </a:r>
            <a:endParaRPr lang="en-GB" sz="2400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Email: </a:t>
            </a:r>
            <a:r>
              <a:rPr lang="en-US" sz="2400" dirty="0">
                <a:ea typeface="+mn-lt"/>
                <a:cs typeface="+mn-lt"/>
                <a:hlinkClick r:id="rId2"/>
              </a:rPr>
              <a:t>n.doerge@uwtsd.ac.uk</a:t>
            </a:r>
            <a:endParaRPr lang="en-US" sz="1100" dirty="0">
              <a:latin typeface="Arial"/>
              <a:ea typeface="Calibri"/>
              <a:cs typeface="Arial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Please only email university staff from your UWTSD student account  </a:t>
            </a:r>
          </a:p>
          <a:p>
            <a:pPr marL="0" indent="0">
              <a:buNone/>
            </a:pPr>
            <a:endParaRPr lang="en-GB" sz="900" i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000000"/>
                </a:solidFill>
                <a:latin typeface="Arial"/>
                <a:cs typeface="Arial"/>
              </a:rPr>
              <a:t>Responsible for:</a:t>
            </a:r>
            <a:endParaRPr lang="en-US" sz="2000" b="1" dirty="0">
              <a:solidFill>
                <a:srgbClr val="000000"/>
              </a:solidFill>
              <a:latin typeface="Arial"/>
              <a:cs typeface="Arial"/>
            </a:endParaRPr>
          </a:p>
          <a:p>
            <a:pPr marL="685800" lvl="1">
              <a:buFont typeface="Wingdings" panose="020B0604020202020204" pitchFamily="34" charset="0"/>
              <a:buChar char="Ø"/>
            </a:pPr>
            <a:r>
              <a:rPr lang="en-GB" sz="2000" dirty="0">
                <a:latin typeface="Arial"/>
                <a:ea typeface="Calibri"/>
                <a:cs typeface="Arial"/>
              </a:rPr>
              <a:t>Offering support/guidance to students on matters concerning attendance, engagement, and academic support</a:t>
            </a:r>
            <a:endParaRPr lang="en-GB" sz="2000" dirty="0">
              <a:latin typeface="Calibri" panose="020F0502020204030204"/>
              <a:ea typeface="Calibri"/>
              <a:cs typeface="Calibri" panose="020F0502020204030204"/>
            </a:endParaRPr>
          </a:p>
          <a:p>
            <a:pPr marL="685800" lvl="1">
              <a:buFont typeface="Wingdings" panose="020B0604020202020204" pitchFamily="34" charset="0"/>
              <a:buChar char="Ø"/>
            </a:pPr>
            <a:r>
              <a:rPr lang="en-GB" sz="2000" dirty="0">
                <a:latin typeface="Arial"/>
                <a:ea typeface="Calibri"/>
                <a:cs typeface="Arial"/>
              </a:rPr>
              <a:t>Organising student activities or events</a:t>
            </a:r>
            <a:endParaRPr lang="en-US" sz="2000" dirty="0">
              <a:latin typeface="Arial"/>
              <a:ea typeface="Calibri"/>
              <a:cs typeface="Arial"/>
            </a:endParaRPr>
          </a:p>
          <a:p>
            <a:pPr marL="685800" lvl="1">
              <a:buFont typeface="Wingdings" panose="020B0604020202020204" pitchFamily="34" charset="0"/>
              <a:buChar char="Ø"/>
            </a:pPr>
            <a:r>
              <a:rPr lang="en-GB" sz="2000" dirty="0">
                <a:latin typeface="Arial"/>
                <a:ea typeface="Calibri"/>
                <a:cs typeface="Arial"/>
              </a:rPr>
              <a:t>Answering course-related academic queries</a:t>
            </a:r>
            <a:endParaRPr lang="en-US" sz="2000" dirty="0">
              <a:latin typeface="Arial"/>
              <a:ea typeface="Calibri"/>
              <a:cs typeface="Arial"/>
            </a:endParaRPr>
          </a:p>
          <a:p>
            <a:pPr marL="685800" lvl="1">
              <a:buFont typeface="Wingdings" panose="020B0604020202020204" pitchFamily="34" charset="0"/>
              <a:buChar char="Ø"/>
            </a:pPr>
            <a:r>
              <a:rPr lang="en-GB" sz="2000" dirty="0">
                <a:latin typeface="Arial"/>
                <a:ea typeface="Calibri"/>
                <a:cs typeface="Arial"/>
              </a:rPr>
              <a:t>Teaching various modules</a:t>
            </a:r>
            <a:endParaRPr lang="en-US" sz="2000" dirty="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Content Placeholder 5" descr="A person with long hair&#10;&#10;Description automatically generated">
            <a:extLst>
              <a:ext uri="{FF2B5EF4-FFF2-40B4-BE49-F238E27FC236}">
                <a16:creationId xmlns:a16="http://schemas.microsoft.com/office/drawing/2014/main" id="{06D8C6A1-8A1B-769C-6741-01BFA7C87A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588224" y="836712"/>
            <a:ext cx="1696034" cy="2262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760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 b="1">
                <a:solidFill>
                  <a:schemeClr val="tx2"/>
                </a:solidFill>
              </a:rPr>
              <a:t>Aim and Learning Outcomes </a:t>
            </a:r>
            <a:br>
              <a:rPr lang="en-GB" sz="3100" b="1">
                <a:solidFill>
                  <a:schemeClr val="tx2"/>
                </a:solidFill>
              </a:rPr>
            </a:br>
            <a:r>
              <a:rPr lang="en-GB" sz="3100" b="1">
                <a:solidFill>
                  <a:schemeClr val="tx2"/>
                </a:solidFill>
              </a:rPr>
              <a:t>of this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Aim</a:t>
            </a:r>
          </a:p>
          <a:p>
            <a:r>
              <a:rPr lang="en-GB" sz="1800" dirty="0"/>
              <a:t>To provide the essential academic skills needed to succeed as a student in Higher Education. 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Learning Outcomes </a:t>
            </a:r>
          </a:p>
          <a:p>
            <a:pPr marL="0" indent="0">
              <a:buNone/>
            </a:pPr>
            <a:r>
              <a:rPr lang="en-GB" sz="1800" dirty="0"/>
              <a:t>At the end of the module students should be able to: </a:t>
            </a:r>
          </a:p>
          <a:p>
            <a:r>
              <a:rPr lang="en-GB" sz="1800" dirty="0"/>
              <a:t>Show awareness and ability to apply the key academic skills needed to succeed in higher education;</a:t>
            </a:r>
          </a:p>
          <a:p>
            <a:r>
              <a:rPr lang="en-GB" sz="1800" dirty="0"/>
              <a:t>Reflect on their learning. </a:t>
            </a:r>
          </a:p>
          <a:p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chemeClr val="tx2"/>
                </a:solidFill>
              </a:rPr>
              <a:t>Does anyone know what the module content will be about? </a:t>
            </a:r>
          </a:p>
        </p:txBody>
      </p:sp>
    </p:spTree>
    <p:extLst>
      <p:ext uri="{BB962C8B-B14F-4D97-AF65-F5344CB8AC3E}">
        <p14:creationId xmlns:p14="http://schemas.microsoft.com/office/powerpoint/2010/main" val="937760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853D54D-3D5C-4E98-A15E-3818F4C7E971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18435" name="Title 1"/>
          <p:cNvSpPr>
            <a:spLocks noGrp="1"/>
          </p:cNvSpPr>
          <p:nvPr>
            <p:ph type="title" idx="4294967295"/>
          </p:nvPr>
        </p:nvSpPr>
        <p:spPr>
          <a:xfrm>
            <a:off x="592083" y="153988"/>
            <a:ext cx="7959834" cy="619422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02060"/>
                </a:solidFill>
              </a:rPr>
              <a:t>Module Content</a:t>
            </a:r>
          </a:p>
        </p:txBody>
      </p:sp>
      <p:sp>
        <p:nvSpPr>
          <p:cNvPr id="18436" name="Content Placeholder 2"/>
          <p:cNvSpPr>
            <a:spLocks noGrp="1"/>
          </p:cNvSpPr>
          <p:nvPr>
            <p:ph idx="4294967295"/>
          </p:nvPr>
        </p:nvSpPr>
        <p:spPr>
          <a:xfrm>
            <a:off x="323528" y="980728"/>
            <a:ext cx="8712967" cy="3916363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</a:pPr>
            <a:r>
              <a:rPr lang="en-GB" altLang="en-US" sz="2000" b="1" dirty="0"/>
              <a:t>Through task-based study, you will explore the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000" b="1" dirty="0"/>
              <a:t>following topics (to varying degrees): </a:t>
            </a:r>
          </a:p>
          <a:p>
            <a:r>
              <a:rPr lang="en-US" altLang="en-US" sz="2000" dirty="0" err="1"/>
              <a:t>Organising</a:t>
            </a:r>
            <a:r>
              <a:rPr lang="en-US" altLang="en-US" sz="2000" dirty="0"/>
              <a:t> study (especially time management and access to resources)</a:t>
            </a:r>
          </a:p>
          <a:p>
            <a:r>
              <a:rPr lang="en-US" altLang="en-US" sz="2000" dirty="0"/>
              <a:t>Note-taking</a:t>
            </a:r>
          </a:p>
          <a:p>
            <a:r>
              <a:rPr lang="en-US" altLang="en-US" sz="2000" dirty="0"/>
              <a:t>Understanding assessments and planning</a:t>
            </a:r>
          </a:p>
          <a:p>
            <a:r>
              <a:rPr lang="en-US" altLang="en-US" sz="2000" dirty="0"/>
              <a:t>Searching for information and assessing sources of information</a:t>
            </a:r>
          </a:p>
          <a:p>
            <a:r>
              <a:rPr lang="en-US" altLang="en-US" sz="2000" dirty="0"/>
              <a:t>Structuring academic work and academic writing</a:t>
            </a:r>
          </a:p>
          <a:p>
            <a:r>
              <a:rPr lang="en-US" altLang="en-US" sz="2000" dirty="0"/>
              <a:t>Academic integrity (and how to avoid academic misconduct)</a:t>
            </a:r>
          </a:p>
          <a:p>
            <a:r>
              <a:rPr lang="en-US" altLang="en-US" sz="2000" dirty="0"/>
              <a:t>Referencing</a:t>
            </a:r>
          </a:p>
          <a:p>
            <a:r>
              <a:rPr lang="en-US" altLang="en-US" sz="2000" dirty="0"/>
              <a:t>Importance of reflection and theories, etc. </a:t>
            </a:r>
          </a:p>
          <a:p>
            <a:endParaRPr lang="en-US" altLang="en-US" sz="2000" dirty="0"/>
          </a:p>
          <a:p>
            <a:pPr marL="0" indent="0">
              <a:buNone/>
            </a:pPr>
            <a:r>
              <a:rPr lang="en-US" altLang="en-US" sz="2000" b="1" dirty="0"/>
              <a:t>Which of these are you most interested in? </a:t>
            </a:r>
          </a:p>
          <a:p>
            <a:endParaRPr lang="en-US" altLang="en-US" sz="2400" dirty="0"/>
          </a:p>
          <a:p>
            <a:endParaRPr lang="en-GB" altLang="en-US" sz="2000" dirty="0"/>
          </a:p>
          <a:p>
            <a:endParaRPr lang="en-GB" altLang="en-US" sz="2800" dirty="0"/>
          </a:p>
        </p:txBody>
      </p:sp>
      <p:sp>
        <p:nvSpPr>
          <p:cNvPr id="18437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956A76-57CE-44E2-A046-DB57D4D2CA06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BEBFA723-5A7B-472D-ABD7-1526B8D3A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33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6B27065-399A-4CF7-BF70-CF79B9848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1714" cy="685330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F22986C-DDF7-4109-9D6A-006800D6B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75" y="52996"/>
            <a:ext cx="4570023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C025298-F835-4B83-A3A3-6555157E0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7106C81-A3F0-4DA0-9368-6BBCDB964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B3B35E8-1AF4-4D76-93A5-B0B0884083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C517E0B-BA0F-4730-BB1F-96ACED869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060848"/>
            <a:ext cx="2743539" cy="178651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sz="35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Assessment</a:t>
            </a:r>
          </a:p>
        </p:txBody>
      </p:sp>
      <p:pic>
        <p:nvPicPr>
          <p:cNvPr id="23" name="Graphic 22" descr="Head with Gears">
            <a:extLst>
              <a:ext uri="{FF2B5EF4-FFF2-40B4-BE49-F238E27FC236}">
                <a16:creationId xmlns:a16="http://schemas.microsoft.com/office/drawing/2014/main" id="{A579DF5D-A78C-4BEB-A593-BBF6B3F408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3933" y="2929779"/>
            <a:ext cx="2019743" cy="2019743"/>
          </a:xfrm>
          <a:prstGeom prst="rect">
            <a:avLst/>
          </a:prstGeom>
          <a:ln w="9525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497A5A9-4069-BA20-AD56-BC3E3298F77D}"/>
              </a:ext>
            </a:extLst>
          </p:cNvPr>
          <p:cNvSpPr txBox="1"/>
          <p:nvPr/>
        </p:nvSpPr>
        <p:spPr>
          <a:xfrm>
            <a:off x="4819533" y="518163"/>
            <a:ext cx="4074641" cy="56477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b="1" dirty="0">
                <a:latin typeface="+mn-lt"/>
              </a:rPr>
              <a:t>1. Week 5 – Task 1</a:t>
            </a:r>
          </a:p>
          <a:p>
            <a:pPr lvl="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000" b="1" dirty="0">
                <a:solidFill>
                  <a:srgbClr val="0070C0"/>
                </a:solidFill>
                <a:latin typeface="+mn-lt"/>
              </a:rPr>
              <a:t>A</a:t>
            </a:r>
            <a:r>
              <a:rPr lang="en-GB" sz="2000" b="1" kern="1200" dirty="0">
                <a:solidFill>
                  <a:srgbClr val="0070C0"/>
                </a:solidFill>
                <a:latin typeface="+mn-lt"/>
              </a:rPr>
              <a:t>cademic skills quiz</a:t>
            </a:r>
          </a:p>
          <a:p>
            <a:pPr marL="342900" lvl="0" indent="-34290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2000" kern="1200" dirty="0">
                <a:latin typeface="+mn-lt"/>
              </a:rPr>
              <a:t>in class (40 mins) </a:t>
            </a:r>
          </a:p>
          <a:p>
            <a:pPr marL="285750" lvl="0" indent="-285750" algn="l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GB" sz="2000" b="1" kern="1200" dirty="0">
              <a:latin typeface="+mn-lt"/>
            </a:endParaRPr>
          </a:p>
          <a:p>
            <a:pPr defTabSz="844550">
              <a:lnSpc>
                <a:spcPct val="90000"/>
              </a:lnSpc>
              <a:spcAft>
                <a:spcPct val="35000"/>
              </a:spcAft>
            </a:pPr>
            <a:r>
              <a:rPr lang="en-US" sz="2000" b="1" dirty="0">
                <a:latin typeface="+mn-lt"/>
              </a:rPr>
              <a:t>2. Week 7 </a:t>
            </a:r>
            <a:r>
              <a:rPr lang="en-GB" sz="2000" b="1" dirty="0">
                <a:latin typeface="+mn-lt"/>
              </a:rPr>
              <a:t>– Task 2</a:t>
            </a:r>
          </a:p>
          <a:p>
            <a:pPr defTabSz="844550">
              <a:lnSpc>
                <a:spcPct val="90000"/>
              </a:lnSpc>
              <a:spcAft>
                <a:spcPct val="35000"/>
              </a:spcAft>
            </a:pPr>
            <a:r>
              <a:rPr lang="en-US" sz="2000" b="1" dirty="0">
                <a:solidFill>
                  <a:srgbClr val="0070C0"/>
                </a:solidFill>
                <a:latin typeface="+mn-lt"/>
              </a:rPr>
              <a:t>Application of academic skills tools exercise</a:t>
            </a:r>
          </a:p>
          <a:p>
            <a:pPr marL="342900" indent="-342900" defTabSz="84455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in class (75 mins)</a:t>
            </a:r>
          </a:p>
          <a:p>
            <a:pPr marL="342900" indent="-342900" defTabSz="84455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note-taking</a:t>
            </a:r>
          </a:p>
          <a:p>
            <a:pPr marL="342900" indent="-342900" defTabSz="84455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paraphrasing </a:t>
            </a:r>
          </a:p>
          <a:p>
            <a:pPr marL="342900" indent="-342900" defTabSz="84455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+mn-lt"/>
              </a:rPr>
              <a:t>paragraph writing</a:t>
            </a:r>
            <a:endParaRPr lang="en-GB" sz="2000" dirty="0">
              <a:latin typeface="+mn-lt"/>
            </a:endParaRPr>
          </a:p>
          <a:p>
            <a:pPr marL="742950" lvl="1" indent="-285750" defTabSz="84455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defTabSz="844550">
              <a:lnSpc>
                <a:spcPct val="90000"/>
              </a:lnSpc>
              <a:spcAft>
                <a:spcPct val="35000"/>
              </a:spcAft>
            </a:pPr>
            <a:r>
              <a:rPr lang="en-GB" sz="2000" b="1" dirty="0">
                <a:latin typeface="+mn-lt"/>
              </a:rPr>
              <a:t>3. Week 10 – Task 3</a:t>
            </a:r>
          </a:p>
          <a:p>
            <a:pPr lvl="0" defTabSz="844550">
              <a:lnSpc>
                <a:spcPct val="90000"/>
              </a:lnSpc>
              <a:spcAft>
                <a:spcPct val="35000"/>
              </a:spcAft>
            </a:pPr>
            <a:r>
              <a:rPr lang="en-GB" sz="2000" b="1" dirty="0">
                <a:solidFill>
                  <a:srgbClr val="0070C0"/>
                </a:solidFill>
                <a:latin typeface="+mn-lt"/>
              </a:rPr>
              <a:t>Reflective writing task </a:t>
            </a:r>
          </a:p>
          <a:p>
            <a:pPr marL="342900" lvl="0" indent="-342900" defTabSz="84455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in class</a:t>
            </a:r>
            <a:endParaRPr lang="en-GB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880011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0" y="9014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/>
              <a:t>Activity 1</a:t>
            </a:r>
            <a:endParaRPr lang="en-GB" altLang="en-US" sz="3600" b="1" dirty="0"/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66696" y="1233145"/>
            <a:ext cx="5879946" cy="4176712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Speak to the person next to you and 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find out the following: 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their age, profession, background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why they are on this programme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their goals for work and study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altLang="en-US" sz="2400" dirty="0"/>
              <a:t>two interesting things about them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Take it in turns to introduce your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r>
              <a:rPr lang="en-GB" altLang="en-US" sz="2400" b="1" dirty="0"/>
              <a:t>classmate to the whole class </a:t>
            </a:r>
          </a:p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marL="0" indent="0">
              <a:spcAft>
                <a:spcPts val="0"/>
              </a:spcAft>
              <a:buNone/>
            </a:pPr>
            <a:endParaRPr lang="en-GB" sz="2400" dirty="0">
              <a:ea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6" name="Picture 5" descr="A person in a suit and glasses talking to a group of people&#10;&#10;Description automatically generated">
            <a:extLst>
              <a:ext uri="{FF2B5EF4-FFF2-40B4-BE49-F238E27FC236}">
                <a16:creationId xmlns:a16="http://schemas.microsoft.com/office/drawing/2014/main" id="{309508EC-E7CA-5EF2-D0DA-FB0A3445F7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65" t="8072" r="-3686" b="-802"/>
          <a:stretch/>
        </p:blipFill>
        <p:spPr>
          <a:xfrm>
            <a:off x="5993038" y="1052736"/>
            <a:ext cx="3140376" cy="41767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3840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361954" y="4553743"/>
            <a:ext cx="2468166" cy="25564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altLang="en-US" sz="3600" b="1" dirty="0"/>
              <a:t>Activity 2</a:t>
            </a:r>
            <a:br>
              <a:rPr lang="en-US" altLang="en-US" sz="3600" b="1" dirty="0"/>
            </a:br>
            <a:r>
              <a:rPr lang="en-US" altLang="en-US" sz="2000" b="1" dirty="0"/>
              <a:t>(15-20 mins) </a:t>
            </a:r>
            <a:br>
              <a:rPr lang="en-US" altLang="en-US" sz="3100" b="1" dirty="0"/>
            </a:br>
            <a:br>
              <a:rPr lang="en-US" altLang="en-US" sz="3100" b="1" dirty="0"/>
            </a:br>
            <a:br>
              <a:rPr lang="en-US" altLang="en-US" sz="3100" b="1" dirty="0"/>
            </a:br>
            <a:endParaRPr lang="en-US" altLang="en-US" sz="3100" b="1" dirty="0"/>
          </a:p>
        </p:txBody>
      </p:sp>
      <p:pic>
        <p:nvPicPr>
          <p:cNvPr id="8" name="Picture 7" descr="A person looking at a tablet&#10;&#10;Description automatically generated">
            <a:extLst>
              <a:ext uri="{FF2B5EF4-FFF2-40B4-BE49-F238E27FC236}">
                <a16:creationId xmlns:a16="http://schemas.microsoft.com/office/drawing/2014/main" id="{591E5E84-6682-60CD-4EFA-A4C80F434FB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03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195736" y="4005064"/>
            <a:ext cx="6840760" cy="31051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r>
              <a:rPr lang="en-US" altLang="en-US" sz="2000" b="1" dirty="0"/>
              <a:t>In groups of 3-4 students, discuss the following: 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what would a perfect learning environment look like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altLang="en-US" sz="2000" dirty="0"/>
              <a:t>how would you want your classmates to behave to ensure everyone is getting the most out of the university learning </a:t>
            </a:r>
          </a:p>
          <a:p>
            <a:pPr lvl="1" indent="-228600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altLang="en-US" sz="2000" dirty="0"/>
          </a:p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r>
              <a:rPr lang="en-US" altLang="en-US" sz="2000" b="1" dirty="0"/>
              <a:t>Share your observations with the rest of the class </a:t>
            </a:r>
          </a:p>
          <a:p>
            <a:pPr indent="-228600" eaLnBrk="1" hangingPunct="1">
              <a:lnSpc>
                <a:spcPct val="90000"/>
              </a:lnSpc>
              <a:spcBef>
                <a:spcPts val="0"/>
              </a:spcBef>
            </a:pPr>
            <a:endParaRPr lang="en-US" altLang="en-US" sz="1600" b="1" dirty="0"/>
          </a:p>
          <a:p>
            <a:pPr marL="0" indent="-228600" eaLnBrk="1" hangingPunct="1">
              <a:lnSpc>
                <a:spcPct val="90000"/>
              </a:lnSpc>
              <a:spcAft>
                <a:spcPts val="0"/>
              </a:spcAft>
            </a:pPr>
            <a:endParaRPr lang="en-US" sz="1600" dirty="0"/>
          </a:p>
          <a:p>
            <a:pPr marL="0" indent="-228600" eaLnBrk="1" hangingPunct="1">
              <a:lnSpc>
                <a:spcPct val="90000"/>
              </a:lnSpc>
              <a:defRPr/>
            </a:pPr>
            <a:endParaRPr lang="en-US" altLang="en-US" sz="16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6484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fontAlgn="auto">
              <a:spcBef>
                <a:spcPts val="0"/>
              </a:spcBef>
              <a:spcAft>
                <a:spcPts val="600"/>
              </a:spcAft>
              <a:buNone/>
              <a:defRPr/>
            </a:pPr>
            <a:fld id="{4EAF49C8-D4EC-4CDF-9D19-8D049255FCFE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  <a:cs typeface="+mn-cs"/>
              </a:rPr>
              <a:pPr algn="r" fontAlgn="auto">
                <a:spcBef>
                  <a:spcPts val="0"/>
                </a:spcBef>
                <a:spcAft>
                  <a:spcPts val="600"/>
                </a:spcAft>
                <a:buNone/>
                <a:defRPr/>
              </a:pPr>
              <a:t>9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2911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F02B0F-7DF9-9ED2-C6EE-6C2B19E1F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5116529"/>
            <a:ext cx="7944130" cy="10006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altLang="en-US" sz="3500" b="1">
                <a:solidFill>
                  <a:schemeClr val="tx2"/>
                </a:solidFill>
              </a:rPr>
              <a:t>Rules and General Housekeeping</a:t>
            </a:r>
            <a:endParaRPr lang="en-US" sz="3500">
              <a:solidFill>
                <a:schemeClr val="tx2"/>
              </a:solidFill>
            </a:endParaRPr>
          </a:p>
        </p:txBody>
      </p:sp>
      <p:pic>
        <p:nvPicPr>
          <p:cNvPr id="4" name="Picture 3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CF4AE1C1-58A8-9AA8-E44A-0618333BD6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315"/>
          <a:stretch/>
        </p:blipFill>
        <p:spPr>
          <a:xfrm>
            <a:off x="20" y="10"/>
            <a:ext cx="9143980" cy="4201449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41813"/>
            <a:ext cx="9141713" cy="1828800"/>
            <a:chOff x="-305" y="3144820"/>
            <a:chExt cx="9182100" cy="1551136"/>
          </a:xfrm>
        </p:grpSpPr>
        <p:sp useBgFill="1"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3B0E75-E1A4-72C3-D865-30F2EC9ABF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3504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4E3DC6A9-A123-4839-B812-2B5358EDB404}" type="datetime1">
              <a:rPr lang="en-US" sz="100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algn="l">
                <a:spcAft>
                  <a:spcPts val="600"/>
                </a:spcAft>
                <a:defRPr/>
              </a:pPr>
              <a:t>10/3/2025</a:t>
            </a:fld>
            <a:endParaRPr lang="en-US" sz="1000" dirty="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118389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54" y="116632"/>
            <a:ext cx="8907892" cy="993866"/>
          </a:xfrm>
        </p:spPr>
        <p:txBody>
          <a:bodyPr>
            <a:normAutofit/>
          </a:bodyPr>
          <a:lstStyle/>
          <a:p>
            <a:r>
              <a:rPr lang="en-GB" sz="3600" b="1" dirty="0"/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10498"/>
            <a:ext cx="8640960" cy="4478742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r>
              <a:rPr lang="en-GB" sz="2800" dirty="0"/>
              <a:t>Engagement is measured through class attendance (most important) and Moodle engagement</a:t>
            </a:r>
          </a:p>
          <a:p>
            <a:r>
              <a:rPr lang="en-GB" sz="2800" dirty="0"/>
              <a:t>Attend punctually and completely </a:t>
            </a:r>
            <a:r>
              <a:rPr lang="en-GB" sz="2800" b="1" dirty="0"/>
              <a:t>all scheduled classes </a:t>
            </a:r>
            <a:r>
              <a:rPr lang="en-GB" sz="2800" dirty="0"/>
              <a:t>and complete all learning activities in class and on Moodle </a:t>
            </a:r>
          </a:p>
          <a:p>
            <a:r>
              <a:rPr lang="en-GB" sz="2800" dirty="0"/>
              <a:t>If you fall behind, you will be contact by the University to help you to re-engage. </a:t>
            </a:r>
            <a:r>
              <a:rPr lang="en-GB" sz="2800" b="1" dirty="0"/>
              <a:t>Failure to re-engage could result in being withdrawn from your programme</a:t>
            </a:r>
            <a:r>
              <a:rPr lang="en-GB" sz="2800" dirty="0"/>
              <a:t>.</a:t>
            </a:r>
          </a:p>
          <a:p>
            <a:r>
              <a:rPr lang="en-GB" sz="2800" dirty="0"/>
              <a:t>The full Student Engagement Policy can be found in the Academic Quality Handbook (on Moodle). </a:t>
            </a:r>
          </a:p>
          <a:p>
            <a:r>
              <a:rPr lang="en-GB" altLang="en-US" sz="2800" dirty="0"/>
              <a:t>If you cannot attend for longer than a week, please get in touch with the Engagement team who will advise you on your options. The university does not authorise absences but can help you manage them.  </a:t>
            </a:r>
            <a:r>
              <a:rPr lang="en-GB" sz="2800" b="1" dirty="0">
                <a:hlinkClick r:id="rId3"/>
              </a:rPr>
              <a:t>LondonStudentEngagement@uwtsd.ac.uk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3936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539552" y="366172"/>
            <a:ext cx="3574747" cy="145405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/>
              <a:t>Punctuality and attendance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88789" y="2186395"/>
            <a:ext cx="4741259" cy="3959645"/>
          </a:xfrm>
        </p:spPr>
        <p:txBody>
          <a:bodyPr anchor="t">
            <a:normAutofit lnSpcReduction="10000"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chemeClr val="tx2"/>
                </a:solidFill>
              </a:rPr>
              <a:t>Coming within 1-10 minutes = </a:t>
            </a:r>
            <a:r>
              <a:rPr lang="en-GB" altLang="en-US" sz="2400" b="1" dirty="0">
                <a:solidFill>
                  <a:schemeClr val="tx2"/>
                </a:solidFill>
              </a:rPr>
              <a:t>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chemeClr val="tx2"/>
                </a:solidFill>
              </a:rPr>
              <a:t>Coming 11-40 minutes late = </a:t>
            </a:r>
            <a:r>
              <a:rPr lang="en-GB" altLang="en-US" sz="2400" b="1" dirty="0">
                <a:solidFill>
                  <a:schemeClr val="tx2"/>
                </a:solidFill>
              </a:rPr>
              <a:t>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chemeClr val="tx2"/>
                </a:solidFill>
              </a:rPr>
              <a:t>Coming more than 40 minutes late = allowed to participate but marked as </a:t>
            </a:r>
            <a:r>
              <a:rPr lang="en-GB" altLang="en-US" sz="2400" b="1" dirty="0">
                <a:solidFill>
                  <a:schemeClr val="tx2"/>
                </a:solidFill>
              </a:rPr>
              <a:t>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solidFill>
                  <a:schemeClr val="tx2"/>
                </a:solidFill>
              </a:rPr>
              <a:t>The same rules apply at the end of the class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1600" dirty="0">
              <a:solidFill>
                <a:schemeClr val="tx2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1600" dirty="0">
              <a:solidFill>
                <a:schemeClr val="tx2"/>
              </a:solidFill>
            </a:endParaRPr>
          </a:p>
        </p:txBody>
      </p:sp>
      <p:grpSp>
        <p:nvGrpSpPr>
          <p:cNvPr id="5131" name="Group 51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5132" name="Freeform: Shape 51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3" name="Freeform: Shape 51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4" name="Freeform: Shape 51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5" name="Freeform: Shape 51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34" name="Picture 10" descr="Watch Wall Clock | Modern Wall Clock | EQ3 Canada">
            <a:extLst>
              <a:ext uri="{FF2B5EF4-FFF2-40B4-BE49-F238E27FC236}">
                <a16:creationId xmlns:a16="http://schemas.microsoft.com/office/drawing/2014/main" id="{C13517EB-71E1-5AC2-D13F-CDD77A0AA3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81294" y="2337435"/>
            <a:ext cx="3106674" cy="310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Respect the classroom environment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-39851" y="1282024"/>
            <a:ext cx="5987008" cy="5040312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Only one person speaking at a time (lecturer or student, unless it’s pair/group work)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Do not eat in the classroom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Do not leave any rubbish behind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Mobile phone set to silent / switched-off </a:t>
            </a:r>
          </a:p>
          <a:p>
            <a:pPr marL="457200" lvl="1" indent="0">
              <a:buNone/>
            </a:pPr>
            <a:endParaRPr lang="en-GB" altLang="en-US" sz="2400" dirty="0"/>
          </a:p>
          <a:p>
            <a:pPr lvl="1"/>
            <a:endParaRPr lang="en-GB" altLang="en-US" sz="1800" dirty="0"/>
          </a:p>
          <a:p>
            <a:endParaRPr lang="en-GB" altLang="en-US" sz="1800" dirty="0"/>
          </a:p>
          <a:p>
            <a:endParaRPr lang="en-GB" altLang="en-US" dirty="0"/>
          </a:p>
        </p:txBody>
      </p:sp>
      <p:pic>
        <p:nvPicPr>
          <p:cNvPr id="4" name="Picture 3" descr="A group of people raising their hand&#10;&#10;Description automatically generated">
            <a:extLst>
              <a:ext uri="{FF2B5EF4-FFF2-40B4-BE49-F238E27FC236}">
                <a16:creationId xmlns:a16="http://schemas.microsoft.com/office/drawing/2014/main" id="{B9101D37-D1CD-48BB-C068-7304D88B39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78" r="18623"/>
          <a:stretch/>
        </p:blipFill>
        <p:spPr>
          <a:xfrm>
            <a:off x="5518448" y="1844824"/>
            <a:ext cx="3168352" cy="3429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AB596E-E30B-5B0E-246C-49A068BE6D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looking at a tablet&#10;&#10;Description automatically generated">
            <a:extLst>
              <a:ext uri="{FF2B5EF4-FFF2-40B4-BE49-F238E27FC236}">
                <a16:creationId xmlns:a16="http://schemas.microsoft.com/office/drawing/2014/main" id="{C72A5BE7-BAA5-7C17-E953-6F4683B033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6204" y="1057198"/>
            <a:ext cx="4299602" cy="3302094"/>
          </a:xfrm>
          <a:prstGeom prst="rect">
            <a:avLst/>
          </a:prstGeom>
          <a:effectLst>
            <a:softEdge rad="596900"/>
          </a:effectLst>
        </p:spPr>
      </p:pic>
      <p:sp>
        <p:nvSpPr>
          <p:cNvPr id="5122" name="Title 1">
            <a:extLst>
              <a:ext uri="{FF2B5EF4-FFF2-40B4-BE49-F238E27FC236}">
                <a16:creationId xmlns:a16="http://schemas.microsoft.com/office/drawing/2014/main" id="{1F296465-571D-FBDF-B50B-283BAC723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en-GB" sz="3600" b="1" dirty="0"/>
              <a:t>Tips for Coming Prepared to Class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A7D7F4AE-4B2F-FAE4-DF30-D11CA2838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400" y="908844"/>
            <a:ext cx="6012792" cy="5040312"/>
          </a:xfrm>
        </p:spPr>
        <p:txBody>
          <a:bodyPr/>
          <a:lstStyle/>
          <a:p>
            <a:r>
              <a:rPr lang="en-GB" sz="2400" b="1" dirty="0"/>
              <a:t>Bring the essentials:</a:t>
            </a:r>
            <a:r>
              <a:rPr lang="en-GB" sz="2400" dirty="0"/>
              <a:t> Always have a pen and some paper (or a notebook) ready for taking notes. Even if you prefer digital tools, it’s good to have a backup.</a:t>
            </a:r>
          </a:p>
          <a:p>
            <a:r>
              <a:rPr lang="en-GB" sz="2400" b="1" dirty="0"/>
              <a:t>Review materials beforehand:</a:t>
            </a:r>
            <a:r>
              <a:rPr lang="en-GB" sz="2400" dirty="0"/>
              <a:t> If there are texts, slides, or tasks shared in advance, take a few minutes to look through them so you’re ready to engage.</a:t>
            </a:r>
          </a:p>
          <a:p>
            <a:r>
              <a:rPr lang="en-GB" sz="2400" b="1" dirty="0"/>
              <a:t>Be on time and ready to participate:</a:t>
            </a:r>
            <a:r>
              <a:rPr lang="en-GB" sz="2400" dirty="0"/>
              <a:t> Arriving a few minutes early helps you settle in and focus.</a:t>
            </a:r>
          </a:p>
          <a:p>
            <a:pPr lvl="1"/>
            <a:endParaRPr lang="en-GB" altLang="en-US" sz="1400" dirty="0"/>
          </a:p>
          <a:p>
            <a:endParaRPr lang="en-GB" altLang="en-US" sz="1400" dirty="0"/>
          </a:p>
          <a:p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54768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en-GB" sz="3600" b="1" dirty="0"/>
              <a:t>Tips for Coming Prepared to Class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2555776" y="908844"/>
            <a:ext cx="6300824" cy="5040312"/>
          </a:xfrm>
          <a:effectLst>
            <a:softEdge rad="546100"/>
          </a:effectLst>
        </p:spPr>
        <p:txBody>
          <a:bodyPr/>
          <a:lstStyle/>
          <a:p>
            <a:r>
              <a:rPr lang="en-GB" sz="2400" b="1" dirty="0"/>
              <a:t>Catch up if you miss a class:</a:t>
            </a:r>
            <a:r>
              <a:rPr lang="en-GB" sz="2400" dirty="0"/>
              <a:t> If you can’t attend, check the class recordings and any shared resources. Make sure you understand what was covered and reach out to classmates or your lecturer if you have questions.</a:t>
            </a:r>
          </a:p>
          <a:p>
            <a:r>
              <a:rPr lang="en-GB" sz="2400" b="1" dirty="0"/>
              <a:t>Stay organised:</a:t>
            </a:r>
            <a:r>
              <a:rPr lang="en-GB" sz="2400" dirty="0"/>
              <a:t> Keep your notes and resources in one place (physical or digital) so you can easily refer back to them.</a:t>
            </a:r>
          </a:p>
          <a:p>
            <a:r>
              <a:rPr lang="en-GB" sz="2400" b="1" dirty="0"/>
              <a:t>Bring a positive mindset:</a:t>
            </a:r>
            <a:r>
              <a:rPr lang="en-GB" sz="2400" dirty="0"/>
              <a:t> Be ready to ask questions, share ideas, and learn actively.</a:t>
            </a:r>
          </a:p>
          <a:p>
            <a:pPr lvl="1"/>
            <a:endParaRPr lang="en-GB" altLang="en-US" sz="1800" dirty="0"/>
          </a:p>
          <a:p>
            <a:endParaRPr lang="en-GB" altLang="en-US" sz="1800" dirty="0"/>
          </a:p>
          <a:p>
            <a:endParaRPr lang="en-GB" altLang="en-US" dirty="0"/>
          </a:p>
        </p:txBody>
      </p:sp>
      <p:pic>
        <p:nvPicPr>
          <p:cNvPr id="3" name="Picture 2" descr="A person smiling at camera&#10;&#10;AI-generated content may be incorrect.">
            <a:extLst>
              <a:ext uri="{FF2B5EF4-FFF2-40B4-BE49-F238E27FC236}">
                <a16:creationId xmlns:a16="http://schemas.microsoft.com/office/drawing/2014/main" id="{8AFAA426-4FB5-BF8C-E9C1-AF1ED4DB54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08" t="4543" r="10344" b="1148"/>
          <a:stretch>
            <a:fillRect/>
          </a:stretch>
        </p:blipFill>
        <p:spPr>
          <a:xfrm>
            <a:off x="-180528" y="1340768"/>
            <a:ext cx="2880320" cy="3096344"/>
          </a:xfrm>
          <a:prstGeom prst="rect">
            <a:avLst/>
          </a:prstGeom>
          <a:effectLst>
            <a:softEdge rad="152400"/>
          </a:effectLst>
        </p:spPr>
      </p:pic>
    </p:spTree>
    <p:extLst>
      <p:ext uri="{BB962C8B-B14F-4D97-AF65-F5344CB8AC3E}">
        <p14:creationId xmlns:p14="http://schemas.microsoft.com/office/powerpoint/2010/main" val="3752820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AD433-497E-9A4B-B2B2-7B054B977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000" y="0"/>
            <a:ext cx="8784976" cy="1143000"/>
          </a:xfrm>
        </p:spPr>
        <p:txBody>
          <a:bodyPr/>
          <a:lstStyle/>
          <a:p>
            <a:r>
              <a:rPr lang="en-GB" altLang="en-US" sz="3600" b="1" dirty="0"/>
              <a:t>Activity 3 - Sharing Learning Journeys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B9D80-7642-C54A-9DAA-7282D27C6D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944" y="1916832"/>
            <a:ext cx="8193504" cy="3024336"/>
          </a:xfrm>
        </p:spPr>
        <p:txBody>
          <a:bodyPr>
            <a:normAutofit/>
          </a:bodyPr>
          <a:lstStyle/>
          <a:p>
            <a:r>
              <a:rPr lang="en-GB" sz="2200" b="0" i="0" dirty="0">
                <a:solidFill>
                  <a:srgbClr val="242424"/>
                </a:solidFill>
                <a:effectLst/>
              </a:rPr>
              <a:t>This could be a positive or challenging experience from any stage of your education.</a:t>
            </a:r>
          </a:p>
          <a:p>
            <a:r>
              <a:rPr lang="en-GB" sz="2200" dirty="0"/>
              <a:t>What was the learning experience about?</a:t>
            </a:r>
          </a:p>
          <a:p>
            <a:r>
              <a:rPr lang="en-GB" sz="2200" dirty="0"/>
              <a:t>Why was it memorable for you?</a:t>
            </a:r>
          </a:p>
          <a:p>
            <a:r>
              <a:rPr lang="en-GB" sz="2200" dirty="0"/>
              <a:t>What did you learn from this experience?</a:t>
            </a:r>
          </a:p>
          <a:p>
            <a:r>
              <a:rPr lang="en-GB" sz="2200" dirty="0"/>
              <a:t>How did it impact your approach to learning in the future?</a:t>
            </a:r>
            <a:endParaRPr lang="en-US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035382-926B-3539-6A41-17E9652AC310}"/>
              </a:ext>
            </a:extLst>
          </p:cNvPr>
          <p:cNvSpPr txBox="1"/>
          <p:nvPr/>
        </p:nvSpPr>
        <p:spPr>
          <a:xfrm>
            <a:off x="236000" y="1327586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2400" b="1" dirty="0">
                <a:latin typeface="+mn-lt"/>
              </a:rPr>
              <a:t>Discuss your p</a:t>
            </a:r>
            <a:r>
              <a:rPr lang="en-US" sz="2400" b="1" dirty="0" err="1">
                <a:latin typeface="+mn-lt"/>
              </a:rPr>
              <a:t>ast</a:t>
            </a:r>
            <a:r>
              <a:rPr lang="en-US" sz="2400" b="1" dirty="0">
                <a:latin typeface="+mn-lt"/>
              </a:rPr>
              <a:t> learning experiences </a:t>
            </a:r>
            <a:r>
              <a:rPr lang="en-GB" altLang="en-US" sz="2400" b="1" dirty="0">
                <a:latin typeface="+mn-lt"/>
              </a:rPr>
              <a:t>in pairs/threes:</a:t>
            </a:r>
          </a:p>
        </p:txBody>
      </p:sp>
    </p:spTree>
    <p:extLst>
      <p:ext uri="{BB962C8B-B14F-4D97-AF65-F5344CB8AC3E}">
        <p14:creationId xmlns:p14="http://schemas.microsoft.com/office/powerpoint/2010/main" val="14905661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7DB746-B325-4F77-35D5-E15C2DBED2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3BB83-1675-8AB4-FC46-2B903E08C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000" y="0"/>
            <a:ext cx="8784976" cy="1143000"/>
          </a:xfrm>
        </p:spPr>
        <p:txBody>
          <a:bodyPr/>
          <a:lstStyle/>
          <a:p>
            <a:r>
              <a:rPr lang="en-GB" altLang="en-US" sz="3600" b="1" dirty="0"/>
              <a:t>Activity 3 - Sharing Learning Journeys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30F9A-A124-E63E-E834-E62C0D82FB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8980" y="1268760"/>
            <a:ext cx="8399484" cy="2448272"/>
          </a:xfrm>
        </p:spPr>
        <p:txBody>
          <a:bodyPr>
            <a:normAutofit/>
          </a:bodyPr>
          <a:lstStyle/>
          <a:p>
            <a:pPr lvl="0"/>
            <a:r>
              <a:rPr lang="en-GB" sz="2400" b="1" dirty="0"/>
              <a:t>Identify patterns:</a:t>
            </a:r>
            <a:r>
              <a:rPr lang="en-GB" sz="2400" dirty="0"/>
              <a:t> What common themes or key differences do you notice in your experiences? </a:t>
            </a:r>
          </a:p>
          <a:p>
            <a:pPr lvl="0"/>
            <a:r>
              <a:rPr lang="en-GB" sz="2400" b="1" dirty="0"/>
              <a:t>Reflect together:</a:t>
            </a:r>
            <a:r>
              <a:rPr lang="en-GB" sz="2400" dirty="0"/>
              <a:t> What lessons or insights can you take away from each other’s stories? </a:t>
            </a:r>
          </a:p>
          <a:p>
            <a:pPr lvl="0"/>
            <a:r>
              <a:rPr lang="en-GB" sz="2400" b="1" dirty="0"/>
              <a:t>Think forward:</a:t>
            </a:r>
            <a:r>
              <a:rPr lang="en-GB" sz="2400" dirty="0"/>
              <a:t> How can these insights help you in your own learning journey?</a:t>
            </a:r>
          </a:p>
        </p:txBody>
      </p:sp>
      <p:pic>
        <p:nvPicPr>
          <p:cNvPr id="6" name="Picture 5" descr="A group of people sitting in a row">
            <a:extLst>
              <a:ext uri="{FF2B5EF4-FFF2-40B4-BE49-F238E27FC236}">
                <a16:creationId xmlns:a16="http://schemas.microsoft.com/office/drawing/2014/main" id="{162F4C46-5935-95C9-1433-29CB8F29C7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806" r="1" b="28455"/>
          <a:stretch/>
        </p:blipFill>
        <p:spPr>
          <a:xfrm>
            <a:off x="-252536" y="3717032"/>
            <a:ext cx="9396536" cy="3146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9923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1862C-0468-4AD4-8F9B-4414A2B2B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are academic skills?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A8F78-702F-479A-9404-CB4C5B1458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What is a skill?</a:t>
            </a:r>
          </a:p>
          <a:p>
            <a:pPr marL="0" indent="0">
              <a:buNone/>
            </a:pPr>
            <a:r>
              <a:rPr lang="en-GB" sz="2800" dirty="0"/>
              <a:t>The ability to do something well </a:t>
            </a:r>
            <a:r>
              <a:rPr lang="en-GB" sz="1100" dirty="0"/>
              <a:t>(Oxford Dictionary)</a:t>
            </a: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GB" sz="2800" b="1" dirty="0"/>
              <a:t>What are academic skills?</a:t>
            </a:r>
          </a:p>
          <a:p>
            <a:pPr marL="0" indent="0">
              <a:buNone/>
            </a:pPr>
            <a:r>
              <a:rPr lang="en-GB" sz="2800" dirty="0"/>
              <a:t>The skills you use every day as a student or in an </a:t>
            </a:r>
            <a:r>
              <a:rPr lang="en-US" sz="2800" dirty="0"/>
              <a:t>educational setting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977382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606388" y="227045"/>
            <a:ext cx="7931224" cy="61311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Activity 4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49711" y="4121448"/>
            <a:ext cx="8644577" cy="2736552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marL="0" indent="0">
              <a:spcAft>
                <a:spcPts val="0"/>
              </a:spcAft>
              <a:buNone/>
            </a:pPr>
            <a:endParaRPr lang="en-GB" sz="2400" dirty="0">
              <a:ea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21679A-BED3-43A5-96F9-C48293063B9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8" t="1347" r="4723" b="3452"/>
          <a:stretch/>
        </p:blipFill>
        <p:spPr>
          <a:xfrm>
            <a:off x="169568" y="2476071"/>
            <a:ext cx="3477857" cy="2609113"/>
          </a:xfrm>
          <a:prstGeom prst="rect">
            <a:avLst/>
          </a:prstGeom>
          <a:effectLst>
            <a:outerShdw blurRad="50800" dist="50800" dir="5400000" sx="4000" sy="4000" algn="ctr" rotWithShape="0">
              <a:srgbClr val="000000">
                <a:alpha val="43137"/>
              </a:srgbClr>
            </a:outerShdw>
            <a:softEdge rad="762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42A10B-457E-4CA6-A8C2-7537454B09F1}"/>
              </a:ext>
            </a:extLst>
          </p:cNvPr>
          <p:cNvSpPr txBox="1"/>
          <p:nvPr/>
        </p:nvSpPr>
        <p:spPr>
          <a:xfrm>
            <a:off x="3721032" y="1506667"/>
            <a:ext cx="5166720" cy="4524315"/>
          </a:xfrm>
          <a:prstGeom prst="rect">
            <a:avLst/>
          </a:prstGeom>
          <a:noFill/>
          <a:effectLst>
            <a:softEdge rad="31750"/>
          </a:effectLst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What skills are essential for university and for succeeding in this programme? </a:t>
            </a:r>
            <a:r>
              <a:rPr lang="en-GB" sz="2000" i="1" dirty="0">
                <a:latin typeface="+mn-lt"/>
              </a:rPr>
              <a:t>(Think about academic, personal, and digital skills.)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+mn-lt"/>
              </a:rPr>
              <a:t>Which skills do you already feel confident in, and which ones would you like to develop further?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i="1" dirty="0">
                <a:latin typeface="+mn-lt"/>
              </a:rPr>
              <a:t>Tip: </a:t>
            </a:r>
            <a:r>
              <a:rPr lang="en-GB" sz="2200" dirty="0">
                <a:latin typeface="+mn-lt"/>
              </a:rPr>
              <a:t>Be honest and specific—this will help you set realistic goals for your learning journey.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143710-72BC-DA42-0A31-E83A2E7B1695}"/>
              </a:ext>
            </a:extLst>
          </p:cNvPr>
          <p:cNvSpPr txBox="1"/>
          <p:nvPr/>
        </p:nvSpPr>
        <p:spPr>
          <a:xfrm>
            <a:off x="353455" y="958510"/>
            <a:ext cx="8437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+mn-lt"/>
              </a:rPr>
              <a:t>Pair up and discuss before sharing with the class. </a:t>
            </a:r>
          </a:p>
        </p:txBody>
      </p:sp>
    </p:spTree>
    <p:extLst>
      <p:ext uri="{BB962C8B-B14F-4D97-AF65-F5344CB8AC3E}">
        <p14:creationId xmlns:p14="http://schemas.microsoft.com/office/powerpoint/2010/main" val="2080764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6FED3-F72D-1970-DC39-250061F560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>
            <a:extLst>
              <a:ext uri="{FF2B5EF4-FFF2-40B4-BE49-F238E27FC236}">
                <a16:creationId xmlns:a16="http://schemas.microsoft.com/office/drawing/2014/main" id="{90F89E9C-8074-9A66-3262-AA22A753166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853D54D-3D5C-4E98-A15E-3818F4C7E971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18435" name="Title 1">
            <a:extLst>
              <a:ext uri="{FF2B5EF4-FFF2-40B4-BE49-F238E27FC236}">
                <a16:creationId xmlns:a16="http://schemas.microsoft.com/office/drawing/2014/main" id="{C5157233-2C02-4F04-53E7-185B422CB82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28590" y="73274"/>
            <a:ext cx="8229600" cy="1143000"/>
          </a:xfrm>
        </p:spPr>
        <p:txBody>
          <a:bodyPr/>
          <a:lstStyle/>
          <a:p>
            <a:r>
              <a:rPr lang="en-US" altLang="en-US" sz="4000" b="1" dirty="0"/>
              <a:t>K</a:t>
            </a:r>
            <a:r>
              <a:rPr lang="en-GB" altLang="en-US" sz="4000" b="1" dirty="0" err="1"/>
              <a:t>ey</a:t>
            </a:r>
            <a:r>
              <a:rPr lang="en-GB" altLang="en-US" sz="4000" b="1" dirty="0"/>
              <a:t> academic skills</a:t>
            </a:r>
          </a:p>
        </p:txBody>
      </p:sp>
      <p:sp>
        <p:nvSpPr>
          <p:cNvPr id="18436" name="Content Placeholder 2">
            <a:extLst>
              <a:ext uri="{FF2B5EF4-FFF2-40B4-BE49-F238E27FC236}">
                <a16:creationId xmlns:a16="http://schemas.microsoft.com/office/drawing/2014/main" id="{3C91A84A-CE13-5641-E236-07E0DADCE14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71004" y="1124744"/>
            <a:ext cx="8565492" cy="4176464"/>
          </a:xfrm>
        </p:spPr>
        <p:txBody>
          <a:bodyPr/>
          <a:lstStyle/>
          <a:p>
            <a:pPr eaLnBrk="1" hangingPunct="1"/>
            <a:r>
              <a:rPr lang="en-GB" altLang="en-US" sz="1800" b="1" dirty="0"/>
              <a:t>Communication skills: </a:t>
            </a:r>
            <a:r>
              <a:rPr lang="en-GB" altLang="en-US" sz="1800" dirty="0"/>
              <a:t>Effectively conveying ideas in speech and in writing.</a:t>
            </a:r>
          </a:p>
          <a:p>
            <a:pPr eaLnBrk="1" hangingPunct="1"/>
            <a:r>
              <a:rPr lang="en-GB" altLang="en-US" sz="1800" b="1" dirty="0"/>
              <a:t>Writing skills: </a:t>
            </a:r>
            <a:r>
              <a:rPr lang="en-GB" altLang="en-US" sz="1800" dirty="0"/>
              <a:t>Clearly expressing ideas in a written form.</a:t>
            </a:r>
          </a:p>
          <a:p>
            <a:pPr eaLnBrk="1" hangingPunct="1"/>
            <a:r>
              <a:rPr lang="en-GB" altLang="en-US" sz="1800" b="1" dirty="0"/>
              <a:t>Time management: </a:t>
            </a:r>
            <a:r>
              <a:rPr lang="en-GB" altLang="en-US" sz="1800" dirty="0"/>
              <a:t>Organising and scheduling time efficiently to balance various academic tasks.</a:t>
            </a:r>
          </a:p>
          <a:p>
            <a:pPr eaLnBrk="1" hangingPunct="1"/>
            <a:r>
              <a:rPr lang="en-GB" altLang="en-US" sz="1800" b="1" dirty="0"/>
              <a:t>Note-taking: </a:t>
            </a:r>
            <a:r>
              <a:rPr lang="en-GB" altLang="en-US" sz="1800" dirty="0"/>
              <a:t>Efficiently recording important information from lectures or readings.</a:t>
            </a:r>
          </a:p>
          <a:p>
            <a:pPr eaLnBrk="1" hangingPunct="1"/>
            <a:r>
              <a:rPr lang="en-GB" altLang="en-US" sz="1800" b="1" dirty="0"/>
              <a:t>Research skills: </a:t>
            </a:r>
            <a:r>
              <a:rPr lang="en-GB" altLang="en-US" sz="1800" dirty="0"/>
              <a:t>Finding credible sources and using effective search strategies to gather information.</a:t>
            </a:r>
          </a:p>
          <a:p>
            <a:pPr eaLnBrk="1" hangingPunct="1"/>
            <a:r>
              <a:rPr lang="en-GB" altLang="en-US" sz="1800" b="1" dirty="0"/>
              <a:t>Reading comprehension: </a:t>
            </a:r>
            <a:r>
              <a:rPr lang="en-GB" altLang="en-US" sz="1800" dirty="0"/>
              <a:t>Understanding and interpreting written information.</a:t>
            </a:r>
          </a:p>
          <a:p>
            <a:pPr eaLnBrk="1" hangingPunct="1"/>
            <a:r>
              <a:rPr lang="en-GB" altLang="en-US" sz="1800" b="1" dirty="0"/>
              <a:t>Critical thinking: </a:t>
            </a:r>
            <a:r>
              <a:rPr lang="en-GB" altLang="en-US" sz="1800" dirty="0"/>
              <a:t>Analysing and evaluating information to make reasoned judgments.</a:t>
            </a:r>
          </a:p>
          <a:p>
            <a:pPr eaLnBrk="1" hangingPunct="1"/>
            <a:r>
              <a:rPr lang="en-GB" altLang="en-US" sz="1800" b="1" dirty="0"/>
              <a:t>Problem-solving: </a:t>
            </a:r>
            <a:r>
              <a:rPr lang="en-GB" altLang="en-US" sz="1800" dirty="0"/>
              <a:t>Identifying solutions to complex issues. </a:t>
            </a:r>
          </a:p>
          <a:p>
            <a:pPr eaLnBrk="1" hangingPunct="1"/>
            <a:r>
              <a:rPr lang="en-US" altLang="en-US" sz="1800" b="1" dirty="0"/>
              <a:t>Digital literacy: </a:t>
            </a:r>
            <a:r>
              <a:rPr lang="en-US" altLang="en-US" sz="1800" dirty="0"/>
              <a:t>being able to use the computer and the internet for study</a:t>
            </a:r>
          </a:p>
          <a:p>
            <a:pPr eaLnBrk="1" hangingPunct="1"/>
            <a:endParaRPr lang="en-GB" altLang="en-US" sz="1800" dirty="0"/>
          </a:p>
          <a:p>
            <a:endParaRPr lang="en-GB" altLang="en-US" sz="2800" dirty="0"/>
          </a:p>
        </p:txBody>
      </p:sp>
      <p:sp>
        <p:nvSpPr>
          <p:cNvPr id="18437" name="Slide Number Placeholder 3">
            <a:extLst>
              <a:ext uri="{FF2B5EF4-FFF2-40B4-BE49-F238E27FC236}">
                <a16:creationId xmlns:a16="http://schemas.microsoft.com/office/drawing/2014/main" id="{5EA9B514-C5C4-47BF-A938-C55021013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956A76-57CE-44E2-A046-DB57D4D2CA06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8232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853D54D-3D5C-4E98-A15E-3818F4C7E971}" type="datetime1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18435" name="Title 1"/>
          <p:cNvSpPr>
            <a:spLocks noGrp="1"/>
          </p:cNvSpPr>
          <p:nvPr>
            <p:ph type="title" idx="4294967295"/>
          </p:nvPr>
        </p:nvSpPr>
        <p:spPr>
          <a:xfrm>
            <a:off x="428590" y="73274"/>
            <a:ext cx="8229600" cy="1143000"/>
          </a:xfrm>
        </p:spPr>
        <p:txBody>
          <a:bodyPr/>
          <a:lstStyle/>
          <a:p>
            <a:r>
              <a:rPr lang="en-US" altLang="en-US" sz="4000" b="1" dirty="0"/>
              <a:t>K</a:t>
            </a:r>
            <a:r>
              <a:rPr lang="en-GB" altLang="en-US" sz="4000" b="1" dirty="0" err="1"/>
              <a:t>ey</a:t>
            </a:r>
            <a:r>
              <a:rPr lang="en-GB" altLang="en-US" sz="4000" b="1" dirty="0"/>
              <a:t> academic skills</a:t>
            </a:r>
          </a:p>
        </p:txBody>
      </p:sp>
      <p:sp>
        <p:nvSpPr>
          <p:cNvPr id="18436" name="Content Placeholder 2"/>
          <p:cNvSpPr>
            <a:spLocks noGrp="1"/>
          </p:cNvSpPr>
          <p:nvPr>
            <p:ph idx="4294967295"/>
          </p:nvPr>
        </p:nvSpPr>
        <p:spPr>
          <a:xfrm>
            <a:off x="471004" y="1124744"/>
            <a:ext cx="8565491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000" dirty="0"/>
              <a:t>Indeed (2025) also lists:</a:t>
            </a:r>
          </a:p>
          <a:p>
            <a:pPr eaLnBrk="1" hangingPunct="1"/>
            <a:r>
              <a:rPr lang="en-GB" altLang="en-US" sz="2000" dirty="0"/>
              <a:t>Self-discipline</a:t>
            </a:r>
          </a:p>
          <a:p>
            <a:pPr eaLnBrk="1" hangingPunct="1"/>
            <a:r>
              <a:rPr lang="en-GB" altLang="en-US" sz="2000" dirty="0"/>
              <a:t>Group work</a:t>
            </a:r>
          </a:p>
          <a:p>
            <a:pPr eaLnBrk="1" hangingPunct="1"/>
            <a:r>
              <a:rPr lang="en-GB" altLang="en-US" sz="2000" dirty="0"/>
              <a:t>Goal planning</a:t>
            </a:r>
          </a:p>
          <a:p>
            <a:pPr eaLnBrk="1" hangingPunct="1"/>
            <a:r>
              <a:rPr lang="en-GB" altLang="en-US" sz="2000" dirty="0"/>
              <a:t>Taking constructive criticism</a:t>
            </a:r>
          </a:p>
          <a:p>
            <a:pPr eaLnBrk="1" hangingPunct="1"/>
            <a:r>
              <a:rPr lang="en-GB" altLang="en-US" sz="2000" dirty="0"/>
              <a:t>Presentation and public speaking skills</a:t>
            </a:r>
          </a:p>
          <a:p>
            <a:pPr marL="0" indent="0" eaLnBrk="1" hangingPunct="1">
              <a:buNone/>
              <a:defRPr/>
            </a:pPr>
            <a:r>
              <a:rPr lang="en-GB" sz="2400" dirty="0"/>
              <a:t>                       </a:t>
            </a:r>
          </a:p>
          <a:p>
            <a:endParaRPr lang="en-US" altLang="en-US" sz="2400" dirty="0"/>
          </a:p>
          <a:p>
            <a:endParaRPr lang="en-GB" altLang="en-US" sz="2000" dirty="0"/>
          </a:p>
          <a:p>
            <a:endParaRPr lang="en-GB" altLang="en-US" sz="2800" dirty="0"/>
          </a:p>
        </p:txBody>
      </p:sp>
      <p:sp>
        <p:nvSpPr>
          <p:cNvPr id="18437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956A76-57CE-44E2-A046-DB57D4D2CA06}" type="slidenum">
              <a:rPr lang="en-GB" altLang="en-US" sz="1200" smtClean="0">
                <a:solidFill>
                  <a:srgbClr val="898989"/>
                </a:solidFill>
                <a:latin typeface="Calibri" panose="020F0502020204030204" pitchFamily="34" charset="0"/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6BC1FA-F7B2-4951-AFAA-B53C2FA0D19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0" r="10226"/>
          <a:stretch/>
        </p:blipFill>
        <p:spPr>
          <a:xfrm>
            <a:off x="5514352" y="2924944"/>
            <a:ext cx="3141846" cy="2505172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010471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group of people sitting in a row&#10;&#10;Description automatically generated">
            <a:extLst>
              <a:ext uri="{FF2B5EF4-FFF2-40B4-BE49-F238E27FC236}">
                <a16:creationId xmlns:a16="http://schemas.microsoft.com/office/drawing/2014/main" id="{1FEF229D-FF8A-4EF5-D3A6-83E0AA15DF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0" r="-1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B34280-588E-4BA8-8C9A-7484E12E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643590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3200" b="1" dirty="0"/>
              <a:t>This could be you—graduating with confidence!</a:t>
            </a:r>
            <a:endParaRPr lang="en-US" sz="31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35456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0" y="9014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Worksheet Activity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49711" y="4425514"/>
            <a:ext cx="8644577" cy="2736552"/>
          </a:xfrm>
        </p:spPr>
        <p:txBody>
          <a:bodyPr/>
          <a:lstStyle/>
          <a:p>
            <a:pPr eaLnBrk="1" hangingPunct="1">
              <a:spcBef>
                <a:spcPts val="0"/>
              </a:spcBef>
              <a:buFont typeface="Wingdings" panose="05000000000000000000" pitchFamily="2" charset="2"/>
              <a:buNone/>
            </a:pPr>
            <a:endParaRPr lang="en-GB" altLang="en-US" sz="2400" b="1" dirty="0"/>
          </a:p>
          <a:p>
            <a:pPr marL="0" indent="0">
              <a:spcAft>
                <a:spcPts val="0"/>
              </a:spcAft>
              <a:buNone/>
            </a:pPr>
            <a:endParaRPr lang="en-GB" sz="2400" dirty="0">
              <a:ea typeface="Calibri" panose="020F050202020403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42A10B-457E-4CA6-A8C2-7537454B09F1}"/>
              </a:ext>
            </a:extLst>
          </p:cNvPr>
          <p:cNvSpPr txBox="1"/>
          <p:nvPr/>
        </p:nvSpPr>
        <p:spPr>
          <a:xfrm>
            <a:off x="457199" y="1392001"/>
            <a:ext cx="8510996" cy="3231654"/>
          </a:xfrm>
          <a:prstGeom prst="rect">
            <a:avLst/>
          </a:prstGeom>
          <a:noFill/>
          <a:effectLst>
            <a:softEdge rad="31750"/>
          </a:effectLst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n-lt"/>
              </a:rPr>
              <a:t>Go to Week 1 Worksheet and write down your answers to questions 1-3. </a:t>
            </a:r>
          </a:p>
          <a:p>
            <a:endParaRPr lang="en-GB" sz="2400" dirty="0">
              <a:latin typeface="+mn-lt"/>
            </a:endParaRPr>
          </a:p>
          <a:p>
            <a:r>
              <a:rPr lang="en-GB" sz="2400" dirty="0">
                <a:latin typeface="+mn-lt"/>
              </a:rPr>
              <a:t>Check/compare your answers with a classmate. </a:t>
            </a:r>
          </a:p>
          <a:p>
            <a:endParaRPr lang="en-GB" sz="2400" dirty="0">
              <a:latin typeface="+mn-lt"/>
            </a:endParaRPr>
          </a:p>
          <a:p>
            <a:r>
              <a:rPr lang="en-GB" sz="2400" dirty="0">
                <a:latin typeface="+mn-lt"/>
              </a:rPr>
              <a:t>We will complete the rest of the worksheet in the second session. </a:t>
            </a:r>
          </a:p>
          <a:p>
            <a:endParaRPr lang="en-GB" sz="1200" b="1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429156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 b="1">
                <a:solidFill>
                  <a:schemeClr val="tx2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3832" y="300616"/>
            <a:ext cx="4169775" cy="3128384"/>
          </a:xfrm>
        </p:spPr>
        <p:txBody>
          <a:bodyPr anchor="ctr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chemeClr val="tx2"/>
                </a:solidFill>
                <a:ea typeface="Calibri" panose="020F0502020204030204" pitchFamily="34" charset="0"/>
                <a:cs typeface="Arial" panose="020B0604020202020204" pitchFamily="34" charset="0"/>
              </a:rPr>
              <a:t>Indeed (2025) </a:t>
            </a:r>
            <a:r>
              <a:rPr lang="en-GB" sz="1600" i="1" dirty="0">
                <a:solidFill>
                  <a:schemeClr val="tx2"/>
                </a:solidFill>
                <a:ea typeface="Calibri" panose="020F0502020204030204" pitchFamily="34" charset="0"/>
                <a:cs typeface="Arial" panose="020B0604020202020204" pitchFamily="34" charset="0"/>
              </a:rPr>
              <a:t>12 Examples of Academic Skills (Plus Tips To Improve Them). </a:t>
            </a:r>
            <a:r>
              <a:rPr lang="en-GB" sz="1600" dirty="0">
                <a:solidFill>
                  <a:schemeClr val="tx2"/>
                </a:solidFill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dirty="0">
                <a:solidFill>
                  <a:schemeClr val="tx2"/>
                </a:solidFill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https://www.indeed.com/career-advice/career-development/academic-skills</a:t>
            </a:r>
            <a:r>
              <a:rPr lang="en-GB" sz="1600" dirty="0">
                <a:solidFill>
                  <a:schemeClr val="tx2"/>
                </a:solidFill>
                <a:ea typeface="Calibri" panose="020F0502020204030204" pitchFamily="34" charset="0"/>
                <a:cs typeface="Arial" panose="020B0604020202020204" pitchFamily="34" charset="0"/>
              </a:rPr>
              <a:t> (Accessed 30.09.2025) </a:t>
            </a:r>
          </a:p>
          <a:p>
            <a:pPr marL="0" indent="0">
              <a:spcBef>
                <a:spcPts val="0"/>
              </a:spcBef>
              <a:buNone/>
            </a:pPr>
            <a:endParaRPr lang="en-GB" sz="1600" dirty="0">
              <a:solidFill>
                <a:schemeClr val="tx2"/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600" dirty="0">
                <a:solidFill>
                  <a:schemeClr val="tx2"/>
                </a:solidFill>
                <a:cs typeface="Arial" panose="020B0604020202020204" pitchFamily="34" charset="0"/>
              </a:rPr>
              <a:t>Moore, S., Colin, N., Murphy, M., and Connolly, C (2010) </a:t>
            </a:r>
            <a:r>
              <a:rPr lang="en-GB" sz="1600" i="1" dirty="0">
                <a:solidFill>
                  <a:schemeClr val="tx2"/>
                </a:solidFill>
                <a:cs typeface="Arial" panose="020B0604020202020204" pitchFamily="34" charset="0"/>
              </a:rPr>
              <a:t>The Ultimate Study Skills Handbook</a:t>
            </a:r>
            <a:r>
              <a:rPr lang="en-GB" sz="1600" dirty="0">
                <a:solidFill>
                  <a:schemeClr val="tx2"/>
                </a:solidFill>
                <a:cs typeface="Arial" panose="020B0604020202020204" pitchFamily="34" charset="0"/>
              </a:rPr>
              <a:t>, Maidenhead: Open University Press. </a:t>
            </a:r>
          </a:p>
          <a:p>
            <a:pPr marL="0" indent="0">
              <a:buNone/>
            </a:pP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895752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1530</Words>
  <Application>Microsoft Office PowerPoint</Application>
  <PresentationFormat>On-screen Show (4:3)</PresentationFormat>
  <Paragraphs>201</Paragraphs>
  <Slides>24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Wingdings</vt:lpstr>
      <vt:lpstr>Calibri</vt:lpstr>
      <vt:lpstr>Arial</vt:lpstr>
      <vt:lpstr>Myriad Pro</vt:lpstr>
      <vt:lpstr>1_20140311PresentationUWTSDTemplate</vt:lpstr>
      <vt:lpstr>20140311PresentationUWTSDTemplate</vt:lpstr>
      <vt:lpstr>2_20140311PresentationUWTSDTemplate</vt:lpstr>
      <vt:lpstr> LCLM4001 Academic Skills (ACS)  </vt:lpstr>
      <vt:lpstr>PowerPoint Presentation</vt:lpstr>
      <vt:lpstr>CertHE Business Programme Manager</vt:lpstr>
      <vt:lpstr>Deputy Programme Manager</vt:lpstr>
      <vt:lpstr>Aim and Learning Outcomes  of this module</vt:lpstr>
      <vt:lpstr>Module Content</vt:lpstr>
      <vt:lpstr>Assessment</vt:lpstr>
      <vt:lpstr>Activity 1</vt:lpstr>
      <vt:lpstr>Activity 2 (15-20 mins)    </vt:lpstr>
      <vt:lpstr>Rules and General Housekeeping</vt:lpstr>
      <vt:lpstr>Student Engagement Requirements</vt:lpstr>
      <vt:lpstr>Punctuality and attendance</vt:lpstr>
      <vt:lpstr>Respect the classroom environment</vt:lpstr>
      <vt:lpstr>Tips for Coming Prepared to Class</vt:lpstr>
      <vt:lpstr>Tips for Coming Prepared to Class</vt:lpstr>
      <vt:lpstr>Activity 3 - Sharing Learning Journeys</vt:lpstr>
      <vt:lpstr>Activity 3 - Sharing Learning Journeys</vt:lpstr>
      <vt:lpstr>What are academic skills?</vt:lpstr>
      <vt:lpstr>Activity 4</vt:lpstr>
      <vt:lpstr>Key academic skills</vt:lpstr>
      <vt:lpstr>Key academic skills</vt:lpstr>
      <vt:lpstr>This could be you—graduating with confidence!</vt:lpstr>
      <vt:lpstr>Worksheet Activity</vt:lpstr>
      <vt:lpstr>References 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428</cp:revision>
  <dcterms:created xsi:type="dcterms:W3CDTF">2012-10-20T16:04:33Z</dcterms:created>
  <dcterms:modified xsi:type="dcterms:W3CDTF">2025-10-03T11:39:12Z</dcterms:modified>
</cp:coreProperties>
</file>