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3"/>
  </p:sldMasterIdLst>
  <p:notesMasterIdLst>
    <p:notesMasterId r:id="rId27"/>
  </p:notesMasterIdLst>
  <p:handoutMasterIdLst>
    <p:handoutMasterId r:id="rId28"/>
  </p:handoutMasterIdLst>
  <p:sldIdLst>
    <p:sldId id="256" r:id="rId4"/>
    <p:sldId id="257" r:id="rId5"/>
    <p:sldId id="299" r:id="rId6"/>
    <p:sldId id="298" r:id="rId7"/>
    <p:sldId id="301" r:id="rId8"/>
    <p:sldId id="300" r:id="rId9"/>
    <p:sldId id="311" r:id="rId10"/>
    <p:sldId id="312" r:id="rId11"/>
    <p:sldId id="313" r:id="rId12"/>
    <p:sldId id="304" r:id="rId13"/>
    <p:sldId id="305" r:id="rId14"/>
    <p:sldId id="307" r:id="rId15"/>
    <p:sldId id="306" r:id="rId16"/>
    <p:sldId id="308" r:id="rId17"/>
    <p:sldId id="309" r:id="rId18"/>
    <p:sldId id="310" r:id="rId19"/>
    <p:sldId id="314" r:id="rId20"/>
    <p:sldId id="315" r:id="rId21"/>
    <p:sldId id="317" r:id="rId22"/>
    <p:sldId id="318" r:id="rId23"/>
    <p:sldId id="316" r:id="rId24"/>
    <p:sldId id="296" r:id="rId25"/>
    <p:sldId id="291" r:id="rId26"/>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BC6E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487" autoAdjust="0"/>
    <p:restoredTop sz="90334" autoAdjust="0"/>
  </p:normalViewPr>
  <p:slideViewPr>
    <p:cSldViewPr>
      <p:cViewPr varScale="1">
        <p:scale>
          <a:sx n="105" d="100"/>
          <a:sy n="105" d="100"/>
        </p:scale>
        <p:origin x="1632"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1.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2" Type="http://schemas.openxmlformats.org/officeDocument/2006/relationships/customXml" Target="../customXml/item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handoutMaster" Target="handoutMasters/handoutMaster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859A93B2-AC31-4CC8-8888-43B06E0E59AB}" type="datetimeFigureOut">
              <a:rPr lang="en-GB" smtClean="0"/>
              <a:t>23/01/2017</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E06CB166-AF45-45F0-8AC9-283301A83121}" type="slidenum">
              <a:rPr lang="en-GB" smtClean="0"/>
              <a:t>‹#›</a:t>
            </a:fld>
            <a:endParaRPr lang="en-GB"/>
          </a:p>
        </p:txBody>
      </p:sp>
    </p:spTree>
    <p:extLst>
      <p:ext uri="{BB962C8B-B14F-4D97-AF65-F5344CB8AC3E}">
        <p14:creationId xmlns:p14="http://schemas.microsoft.com/office/powerpoint/2010/main" val="23513855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709BF45-866D-408B-BE41-63D4CBED4D11}" type="datetimeFigureOut">
              <a:rPr lang="en-US" smtClean="0"/>
              <a:pPr/>
              <a:t>1/23/2017</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C97F37A7-6CD5-480C-8A9C-8A14678CA55C}" type="slidenum">
              <a:rPr lang="en-GB" smtClean="0"/>
              <a:pPr/>
              <a:t>‹#›</a:t>
            </a:fld>
            <a:endParaRPr lang="en-GB"/>
          </a:p>
        </p:txBody>
      </p:sp>
    </p:spTree>
    <p:extLst>
      <p:ext uri="{BB962C8B-B14F-4D97-AF65-F5344CB8AC3E}">
        <p14:creationId xmlns:p14="http://schemas.microsoft.com/office/powerpoint/2010/main" val="21021626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a:t>
            </a:fld>
            <a:endParaRPr lang="en-GB"/>
          </a:p>
        </p:txBody>
      </p:sp>
    </p:spTree>
    <p:extLst>
      <p:ext uri="{BB962C8B-B14F-4D97-AF65-F5344CB8AC3E}">
        <p14:creationId xmlns:p14="http://schemas.microsoft.com/office/powerpoint/2010/main" val="12514925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Google: What is ORM</a:t>
            </a:r>
          </a:p>
        </p:txBody>
      </p:sp>
      <p:sp>
        <p:nvSpPr>
          <p:cNvPr id="4" name="Slide Number Placeholder 3"/>
          <p:cNvSpPr>
            <a:spLocks noGrp="1"/>
          </p:cNvSpPr>
          <p:nvPr>
            <p:ph type="sldNum" sz="quarter" idx="10"/>
          </p:nvPr>
        </p:nvSpPr>
        <p:spPr/>
        <p:txBody>
          <a:bodyPr/>
          <a:lstStyle/>
          <a:p>
            <a:fld id="{C97F37A7-6CD5-480C-8A9C-8A14678CA55C}" type="slidenum">
              <a:rPr lang="en-GB" smtClean="0"/>
              <a:pPr/>
              <a:t>7</a:t>
            </a:fld>
            <a:endParaRPr lang="en-GB"/>
          </a:p>
        </p:txBody>
      </p:sp>
    </p:spTree>
    <p:extLst>
      <p:ext uri="{BB962C8B-B14F-4D97-AF65-F5344CB8AC3E}">
        <p14:creationId xmlns:p14="http://schemas.microsoft.com/office/powerpoint/2010/main" val="18301289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8</a:t>
            </a:fld>
            <a:endParaRPr lang="en-GB"/>
          </a:p>
        </p:txBody>
      </p:sp>
    </p:spTree>
    <p:extLst>
      <p:ext uri="{BB962C8B-B14F-4D97-AF65-F5344CB8AC3E}">
        <p14:creationId xmlns:p14="http://schemas.microsoft.com/office/powerpoint/2010/main" val="12328516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getCrime</a:t>
            </a:r>
            <a:r>
              <a:rPr lang="en-GB" dirty="0"/>
              <a:t>()</a:t>
            </a:r>
            <a:r>
              <a:rPr lang="en-GB" baseline="0" dirty="0"/>
              <a:t> is the additional method added to the custom cursor wrapper to extract the table column information into an object model the app code understands – a Crime object.</a:t>
            </a:r>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16</a:t>
            </a:fld>
            <a:endParaRPr lang="en-GB"/>
          </a:p>
        </p:txBody>
      </p:sp>
    </p:spTree>
    <p:extLst>
      <p:ext uri="{BB962C8B-B14F-4D97-AF65-F5344CB8AC3E}">
        <p14:creationId xmlns:p14="http://schemas.microsoft.com/office/powerpoint/2010/main" val="30532193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Source: </a:t>
            </a:r>
            <a:r>
              <a:rPr lang="en-GB" sz="1200" kern="1200" dirty="0">
                <a:solidFill>
                  <a:schemeClr val="tx1"/>
                </a:solidFill>
                <a:effectLst/>
                <a:latin typeface="+mn-lt"/>
                <a:ea typeface="+mn-ea"/>
                <a:cs typeface="+mn-cs"/>
              </a:rPr>
              <a:t>Android Programming: The Big Nerd Ranch Guide, pp. 211</a:t>
            </a:r>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20</a:t>
            </a:fld>
            <a:endParaRPr lang="en-GB"/>
          </a:p>
        </p:txBody>
      </p:sp>
    </p:spTree>
    <p:extLst>
      <p:ext uri="{BB962C8B-B14F-4D97-AF65-F5344CB8AC3E}">
        <p14:creationId xmlns:p14="http://schemas.microsoft.com/office/powerpoint/2010/main" val="384060797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EFD89C59-280D-43ED-8FC0-545418D6ECAE}" type="datetimeFigureOut">
              <a:rPr lang="en-US" smtClean="0"/>
              <a:pPr/>
              <a:t>1/23/2017</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A6EA856F-7FCD-4AED-824B-82A47E56E707}" type="slidenum">
              <a:rPr lang="en-GB" smtClean="0"/>
              <a:pPr/>
              <a:t>‹#›</a:t>
            </a:fld>
            <a:endParaRPr lang="en-GB"/>
          </a:p>
        </p:txBody>
      </p:sp>
      <p:pic>
        <p:nvPicPr>
          <p:cNvPr id="4" name="Picture 3"/>
          <p:cNvPicPr>
            <a:picLocks noChangeAspect="1"/>
          </p:cNvPicPr>
          <p:nvPr userDrawn="1"/>
        </p:nvPicPr>
        <p:blipFill>
          <a:blip r:embed="rId2"/>
          <a:stretch>
            <a:fillRect/>
          </a:stretch>
        </p:blipFill>
        <p:spPr>
          <a:xfrm>
            <a:off x="108000" y="108000"/>
            <a:ext cx="2857500" cy="1000125"/>
          </a:xfrm>
          <a:prstGeom prst="rect">
            <a:avLst/>
          </a:prstGeom>
        </p:spPr>
      </p:pic>
      <p:pic>
        <p:nvPicPr>
          <p:cNvPr id="16" name="Picture 15"/>
          <p:cNvPicPr>
            <a:picLocks noChangeAspect="1"/>
          </p:cNvPicPr>
          <p:nvPr userDrawn="1"/>
        </p:nvPicPr>
        <p:blipFill>
          <a:blip r:embed="rId3"/>
          <a:stretch>
            <a:fillRect/>
          </a:stretch>
        </p:blipFill>
        <p:spPr>
          <a:xfrm>
            <a:off x="7596000" y="108000"/>
            <a:ext cx="1543050" cy="1143000"/>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dirty="0"/>
              <a:t>Click to edit Master title style</a:t>
            </a:r>
          </a:p>
        </p:txBody>
      </p:sp>
      <p:sp>
        <p:nvSpPr>
          <p:cNvPr id="4" name="Date Placeholder 3"/>
          <p:cNvSpPr>
            <a:spLocks noGrp="1"/>
          </p:cNvSpPr>
          <p:nvPr>
            <p:ph type="dt" sz="half" idx="10"/>
          </p:nvPr>
        </p:nvSpPr>
        <p:spPr/>
        <p:txBody>
          <a:bodyPr/>
          <a:lstStyle/>
          <a:p>
            <a:fld id="{EFD89C59-280D-43ED-8FC0-545418D6ECAE}" type="datetimeFigureOut">
              <a:rPr lang="en-US" smtClean="0"/>
              <a:pPr/>
              <a:t>1/23/2017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a:t>Click to edit Master title style</a:t>
            </a:r>
          </a:p>
        </p:txBody>
      </p:sp>
      <p:sp>
        <p:nvSpPr>
          <p:cNvPr id="12" name="Date Placeholder 11"/>
          <p:cNvSpPr>
            <a:spLocks noGrp="1"/>
          </p:cNvSpPr>
          <p:nvPr>
            <p:ph type="dt" sz="half" idx="10"/>
          </p:nvPr>
        </p:nvSpPr>
        <p:spPr/>
        <p:txBody>
          <a:bodyPr/>
          <a:lstStyle/>
          <a:p>
            <a:fld id="{EFD89C59-280D-43ED-8FC0-545418D6ECAE}" type="datetimeFigureOut">
              <a:rPr lang="en-US" smtClean="0"/>
              <a:pPr/>
              <a:t>1/23/2017</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fld id="{EFD89C59-280D-43ED-8FC0-545418D6ECAE}" type="datetimeFigureOut">
              <a:rPr lang="en-US" smtClean="0"/>
              <a:pPr/>
              <a:t>1/23/2017</a:t>
            </a:fld>
            <a:endParaRPr lang="en-GB"/>
          </a:p>
        </p:txBody>
      </p:sp>
      <p:sp>
        <p:nvSpPr>
          <p:cNvPr id="10" name="Slide Number Placeholder 9"/>
          <p:cNvSpPr>
            <a:spLocks noGrp="1"/>
          </p:cNvSpPr>
          <p:nvPr>
            <p:ph type="sldNum" sz="quarter" idx="16"/>
          </p:nvPr>
        </p:nvSpPr>
        <p:spPr/>
        <p:txBody>
          <a:bodyPr rtlCol="0"/>
          <a:lstStyle/>
          <a:p>
            <a:fld id="{A6EA856F-7FCD-4AED-824B-82A47E56E707}"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a:t>Click to edit Master title style</a:t>
            </a:r>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5"/>
          </p:nvPr>
        </p:nvSpPr>
        <p:spPr/>
        <p:txBody>
          <a:bodyPr rtlCol="0"/>
          <a:lstStyle/>
          <a:p>
            <a:fld id="{EFD89C59-280D-43ED-8FC0-545418D6ECAE}" type="datetimeFigureOut">
              <a:rPr lang="en-US" smtClean="0"/>
              <a:pPr/>
              <a:t>1/23/2017</a:t>
            </a:fld>
            <a:endParaRPr lang="en-GB"/>
          </a:p>
        </p:txBody>
      </p:sp>
      <p:sp>
        <p:nvSpPr>
          <p:cNvPr id="12" name="Slide Number Placeholder 11"/>
          <p:cNvSpPr>
            <a:spLocks noGrp="1"/>
          </p:cNvSpPr>
          <p:nvPr>
            <p:ph type="sldNum" sz="quarter" idx="16"/>
          </p:nvPr>
        </p:nvSpPr>
        <p:spPr/>
        <p:txBody>
          <a:bodyPr rtlCol="0"/>
          <a:lstStyle/>
          <a:p>
            <a:fld id="{A6EA856F-7FCD-4AED-824B-82A47E56E707}"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EFD89C59-280D-43ED-8FC0-545418D6ECAE}" type="datetimeFigureOut">
              <a:rPr lang="en-US" smtClean="0"/>
              <a:pPr/>
              <a:t>1/23/2017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D89C59-280D-43ED-8FC0-545418D6ECAE}" type="datetimeFigureOut">
              <a:rPr lang="en-US" smtClean="0"/>
              <a:pPr/>
              <a:t>1/23/2017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A6EA856F-7FCD-4AED-824B-82A47E56E70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a:t>Click to edit Master title style</a:t>
            </a:r>
          </a:p>
        </p:txBody>
      </p:sp>
      <p:sp>
        <p:nvSpPr>
          <p:cNvPr id="5" name="Date Placeholder 4"/>
          <p:cNvSpPr>
            <a:spLocks noGrp="1"/>
          </p:cNvSpPr>
          <p:nvPr>
            <p:ph type="dt" sz="half" idx="10"/>
          </p:nvPr>
        </p:nvSpPr>
        <p:spPr/>
        <p:txBody>
          <a:bodyPr/>
          <a:lstStyle/>
          <a:p>
            <a:fld id="{EFD89C59-280D-43ED-8FC0-545418D6ECAE}" type="datetimeFigureOut">
              <a:rPr lang="en-US" smtClean="0"/>
              <a:pPr/>
              <a:t>1/23/2017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a:t>Click to edit Master title style</a:t>
            </a:r>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EFD89C59-280D-43ED-8FC0-545418D6ECAE}" type="datetimeFigureOut">
              <a:rPr lang="en-US" smtClean="0"/>
              <a:pPr/>
              <a:t>1/23/2017</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FD89C59-280D-43ED-8FC0-545418D6ECAE}" type="datetimeFigureOut">
              <a:rPr lang="en-US" smtClean="0"/>
              <a:pPr/>
              <a:t>1/23/2017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EA856F-7FCD-4AED-824B-82A47E56E70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EFD89C59-280D-43ED-8FC0-545418D6ECAE}" type="datetimeFigureOut">
              <a:rPr lang="en-US" smtClean="0"/>
              <a:pPr/>
              <a:t>1/23/2017</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A6EA856F-7FCD-4AED-824B-82A47E56E70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dirty="0"/>
              <a:t>Click to edit Master title style</a:t>
            </a:r>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EFD89C59-280D-43ED-8FC0-545418D6ECAE}" type="datetimeFigureOut">
              <a:rPr lang="en-US" smtClean="0"/>
              <a:pPr/>
              <a:t>1/23/2017</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dirty="0"/>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A6EA856F-7FCD-4AED-824B-82A47E56E70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developer.android.com/design/patterns/swipe-views.html" TargetMode="External"/><Relationship Id="rId2" Type="http://schemas.openxmlformats.org/officeDocument/2006/relationships/hyperlink" Target="https://developer.android.com/guide/topics/data/data-storage.html"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SQLite Database</a:t>
            </a:r>
          </a:p>
        </p:txBody>
      </p:sp>
      <p:sp>
        <p:nvSpPr>
          <p:cNvPr id="3" name="Subtitle 2"/>
          <p:cNvSpPr>
            <a:spLocks noGrp="1"/>
          </p:cNvSpPr>
          <p:nvPr>
            <p:ph type="subTitle" idx="1"/>
          </p:nvPr>
        </p:nvSpPr>
        <p:spPr/>
        <p:txBody>
          <a:bodyPr>
            <a:normAutofit fontScale="77500" lnSpcReduction="20000"/>
          </a:bodyPr>
          <a:lstStyle/>
          <a:p>
            <a:r>
              <a:rPr lang="en-GB" dirty="0"/>
              <a:t>Lecture 8: Mobile Application Development II (MAD II)</a:t>
            </a:r>
          </a:p>
          <a:p>
            <a:r>
              <a:rPr lang="en-GB" dirty="0"/>
              <a:t>Dr Kemi Ademoye</a:t>
            </a:r>
          </a:p>
        </p:txBody>
      </p:sp>
      <p:sp>
        <p:nvSpPr>
          <p:cNvPr id="5" name="Date Placeholder 4"/>
          <p:cNvSpPr>
            <a:spLocks noGrp="1"/>
          </p:cNvSpPr>
          <p:nvPr>
            <p:ph type="dt" sz="half" idx="10"/>
          </p:nvPr>
        </p:nvSpPr>
        <p:spPr/>
        <p:txBody>
          <a:bodyPr/>
          <a:lstStyle/>
          <a:p>
            <a:r>
              <a:rPr lang="en-US" dirty="0"/>
              <a:t>Week:</a:t>
            </a:r>
          </a:p>
          <a:p>
            <a:r>
              <a:rPr lang="en-US" dirty="0"/>
              <a:t>12-Dec-2016</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Today’s Lecture</a:t>
            </a:r>
          </a:p>
        </p:txBody>
      </p:sp>
      <p:sp>
        <p:nvSpPr>
          <p:cNvPr id="3" name="Content Placeholder 2"/>
          <p:cNvSpPr>
            <a:spLocks noGrp="1"/>
          </p:cNvSpPr>
          <p:nvPr>
            <p:ph sz="quarter" idx="1"/>
          </p:nvPr>
        </p:nvSpPr>
        <p:spPr/>
        <p:txBody>
          <a:bodyPr/>
          <a:lstStyle/>
          <a:p>
            <a:r>
              <a:rPr lang="en-GB" dirty="0"/>
              <a:t>SQLite Database</a:t>
            </a:r>
          </a:p>
          <a:p>
            <a:r>
              <a:rPr lang="en-GB" dirty="0"/>
              <a:t>Swipe Views</a:t>
            </a:r>
          </a:p>
        </p:txBody>
      </p:sp>
    </p:spTree>
    <p:extLst>
      <p:ext uri="{BB962C8B-B14F-4D97-AF65-F5344CB8AC3E}">
        <p14:creationId xmlns:p14="http://schemas.microsoft.com/office/powerpoint/2010/main" val="275409253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Android and SQLite</a:t>
            </a:r>
          </a:p>
        </p:txBody>
      </p:sp>
      <p:sp>
        <p:nvSpPr>
          <p:cNvPr id="3" name="Content Placeholder 2"/>
          <p:cNvSpPr>
            <a:spLocks noGrp="1"/>
          </p:cNvSpPr>
          <p:nvPr>
            <p:ph sz="quarter" idx="1"/>
          </p:nvPr>
        </p:nvSpPr>
        <p:spPr/>
        <p:txBody>
          <a:bodyPr/>
          <a:lstStyle/>
          <a:p>
            <a:r>
              <a:rPr lang="en-GB" dirty="0"/>
              <a:t>The first thing you want to do is to Check if the SQLite database you need to use already exists.</a:t>
            </a:r>
          </a:p>
          <a:p>
            <a:r>
              <a:rPr lang="en-GB" dirty="0"/>
              <a:t>If it does not,</a:t>
            </a:r>
          </a:p>
          <a:p>
            <a:pPr lvl="1"/>
            <a:r>
              <a:rPr lang="en-GB" dirty="0"/>
              <a:t>Create the database</a:t>
            </a:r>
          </a:p>
          <a:p>
            <a:pPr lvl="1"/>
            <a:r>
              <a:rPr lang="en-GB" dirty="0"/>
              <a:t>Create the database table(s)</a:t>
            </a:r>
          </a:p>
          <a:p>
            <a:r>
              <a:rPr lang="en-GB" dirty="0"/>
              <a:t>If it does, check the version to see if an upgrade is needed.</a:t>
            </a:r>
          </a:p>
          <a:p>
            <a:r>
              <a:rPr lang="en-GB" dirty="0"/>
              <a:t>Android provides the </a:t>
            </a:r>
            <a:r>
              <a:rPr lang="en-GB" dirty="0" err="1"/>
              <a:t>SQLiteOpenHelper</a:t>
            </a:r>
            <a:r>
              <a:rPr lang="en-GB" dirty="0"/>
              <a:t> class to handle all this for you.</a:t>
            </a:r>
          </a:p>
        </p:txBody>
      </p:sp>
    </p:spTree>
    <p:extLst>
      <p:ext uri="{BB962C8B-B14F-4D97-AF65-F5344CB8AC3E}">
        <p14:creationId xmlns:p14="http://schemas.microsoft.com/office/powerpoint/2010/main" val="5602433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t>
            </a:r>
            <a:r>
              <a:rPr lang="en-GB" dirty="0" err="1"/>
              <a:t>SQLiteOpenHelper</a:t>
            </a:r>
            <a:r>
              <a:rPr lang="en-GB" dirty="0"/>
              <a:t> Class</a:t>
            </a:r>
          </a:p>
        </p:txBody>
      </p:sp>
      <p:sp>
        <p:nvSpPr>
          <p:cNvPr id="3" name="Content Placeholder 2"/>
          <p:cNvSpPr>
            <a:spLocks noGrp="1"/>
          </p:cNvSpPr>
          <p:nvPr>
            <p:ph sz="quarter" idx="1"/>
          </p:nvPr>
        </p:nvSpPr>
        <p:spPr>
          <a:xfrm>
            <a:off x="612648" y="1600200"/>
            <a:ext cx="8153400" cy="5213176"/>
          </a:xfrm>
        </p:spPr>
        <p:txBody>
          <a:bodyPr>
            <a:normAutofit fontScale="92500"/>
          </a:bodyPr>
          <a:lstStyle/>
          <a:p>
            <a:r>
              <a:rPr lang="en-GB" dirty="0"/>
              <a:t>It is a helper class providing some reusable functionality to help you manage creating your SQLite database and managing versions.</a:t>
            </a:r>
          </a:p>
          <a:p>
            <a:r>
              <a:rPr lang="en-GB" dirty="0"/>
              <a:t>The recommended solution to create a new SQLite database is to create a new class that:</a:t>
            </a:r>
          </a:p>
          <a:p>
            <a:pPr lvl="1"/>
            <a:r>
              <a:rPr lang="en-GB" dirty="0"/>
              <a:t>Subclasses (inherits) the </a:t>
            </a:r>
            <a:r>
              <a:rPr lang="en-GB" dirty="0" err="1"/>
              <a:t>SQLiteOpenHelper</a:t>
            </a:r>
            <a:r>
              <a:rPr lang="en-GB" dirty="0"/>
              <a:t> class.</a:t>
            </a:r>
          </a:p>
          <a:p>
            <a:pPr lvl="1"/>
            <a:r>
              <a:rPr lang="en-GB" dirty="0"/>
              <a:t>Overrides the </a:t>
            </a:r>
            <a:r>
              <a:rPr lang="en-GB" b="1" dirty="0" err="1"/>
              <a:t>onCreate</a:t>
            </a:r>
            <a:r>
              <a:rPr lang="en-GB" dirty="0"/>
              <a:t>() method.</a:t>
            </a:r>
          </a:p>
          <a:p>
            <a:pPr lvl="2"/>
            <a:r>
              <a:rPr lang="en-GB" dirty="0"/>
              <a:t>You execute the SQL commands to create the database tables in this method.</a:t>
            </a:r>
          </a:p>
          <a:p>
            <a:pPr lvl="1"/>
            <a:r>
              <a:rPr lang="en-GB" dirty="0"/>
              <a:t>You also have to override the </a:t>
            </a:r>
            <a:r>
              <a:rPr lang="en-GB" b="1" dirty="0" err="1"/>
              <a:t>onUpgrade</a:t>
            </a:r>
            <a:r>
              <a:rPr lang="en-GB" dirty="0"/>
              <a:t>() method for version upgrades.</a:t>
            </a:r>
          </a:p>
          <a:p>
            <a:r>
              <a:rPr lang="en-GB" dirty="0"/>
              <a:t>The helper class also stores a DB version number.</a:t>
            </a:r>
          </a:p>
        </p:txBody>
      </p:sp>
    </p:spTree>
    <p:extLst>
      <p:ext uri="{BB962C8B-B14F-4D97-AF65-F5344CB8AC3E}">
        <p14:creationId xmlns:p14="http://schemas.microsoft.com/office/powerpoint/2010/main" val="31313419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t>
            </a:r>
            <a:r>
              <a:rPr lang="en-GB" dirty="0" err="1"/>
              <a:t>SQLiteOpenHelper</a:t>
            </a:r>
            <a:r>
              <a:rPr lang="en-GB" dirty="0"/>
              <a:t> Class</a:t>
            </a:r>
          </a:p>
        </p:txBody>
      </p:sp>
      <p:sp>
        <p:nvSpPr>
          <p:cNvPr id="3" name="Content Placeholder 2"/>
          <p:cNvSpPr>
            <a:spLocks noGrp="1"/>
          </p:cNvSpPr>
          <p:nvPr>
            <p:ph sz="quarter" idx="1"/>
          </p:nvPr>
        </p:nvSpPr>
        <p:spPr/>
        <p:txBody>
          <a:bodyPr>
            <a:normAutofit lnSpcReduction="10000"/>
          </a:bodyPr>
          <a:lstStyle/>
          <a:p>
            <a:r>
              <a:rPr lang="en-GB" dirty="0"/>
              <a:t>The SQLite Helper classes uses the two methods, </a:t>
            </a:r>
            <a:r>
              <a:rPr lang="en-GB" dirty="0" err="1"/>
              <a:t>onCreate</a:t>
            </a:r>
            <a:r>
              <a:rPr lang="en-GB" dirty="0"/>
              <a:t> and </a:t>
            </a:r>
            <a:r>
              <a:rPr lang="en-GB" dirty="0" err="1"/>
              <a:t>onUpgrade</a:t>
            </a:r>
            <a:r>
              <a:rPr lang="en-GB" dirty="0"/>
              <a:t> as follows:</a:t>
            </a:r>
          </a:p>
          <a:p>
            <a:pPr lvl="1"/>
            <a:r>
              <a:rPr lang="en-GB" dirty="0"/>
              <a:t>In your app, you make a call to the helper class’s </a:t>
            </a:r>
            <a:r>
              <a:rPr lang="en-GB" dirty="0" err="1"/>
              <a:t>getWritableDatabase</a:t>
            </a:r>
            <a:r>
              <a:rPr lang="en-GB" dirty="0"/>
              <a:t>()</a:t>
            </a:r>
          </a:p>
          <a:p>
            <a:pPr lvl="1"/>
            <a:r>
              <a:rPr lang="en-GB" dirty="0"/>
              <a:t>The Helper class will then open the database file:</a:t>
            </a:r>
          </a:p>
          <a:p>
            <a:pPr lvl="2"/>
            <a:r>
              <a:rPr lang="en-GB" dirty="0"/>
              <a:t>If this is first time it is called, DB does not exist, create a new DB file using the </a:t>
            </a:r>
            <a:r>
              <a:rPr lang="en-GB" dirty="0" err="1"/>
              <a:t>onCreate</a:t>
            </a:r>
            <a:r>
              <a:rPr lang="en-GB" dirty="0"/>
              <a:t>() method. It will also save the version number.</a:t>
            </a:r>
          </a:p>
          <a:p>
            <a:pPr lvl="2"/>
            <a:r>
              <a:rPr lang="en-GB" dirty="0"/>
              <a:t>If this is not the first time, it checks the version number in the database against the version number in the helper class. If the one in the helper class is higher, it calls the </a:t>
            </a:r>
            <a:r>
              <a:rPr lang="en-GB" dirty="0" err="1"/>
              <a:t>onUpgrade</a:t>
            </a:r>
            <a:r>
              <a:rPr lang="en-GB" dirty="0"/>
              <a:t>() method.</a:t>
            </a:r>
          </a:p>
          <a:p>
            <a:endParaRPr lang="en-GB" dirty="0"/>
          </a:p>
        </p:txBody>
      </p:sp>
    </p:spTree>
    <p:extLst>
      <p:ext uri="{BB962C8B-B14F-4D97-AF65-F5344CB8AC3E}">
        <p14:creationId xmlns:p14="http://schemas.microsoft.com/office/powerpoint/2010/main" val="26329952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t>
            </a:r>
            <a:r>
              <a:rPr lang="en-GB" dirty="0" err="1"/>
              <a:t>onCreate</a:t>
            </a:r>
            <a:r>
              <a:rPr lang="en-GB" dirty="0"/>
              <a:t> Method</a:t>
            </a:r>
          </a:p>
        </p:txBody>
      </p:sp>
      <p:sp>
        <p:nvSpPr>
          <p:cNvPr id="3" name="Content Placeholder 2"/>
          <p:cNvSpPr>
            <a:spLocks noGrp="1"/>
          </p:cNvSpPr>
          <p:nvPr>
            <p:ph sz="quarter" idx="1"/>
          </p:nvPr>
        </p:nvSpPr>
        <p:spPr/>
        <p:txBody>
          <a:bodyPr/>
          <a:lstStyle/>
          <a:p>
            <a:r>
              <a:rPr lang="en-GB" dirty="0"/>
              <a:t>This method accepts a single parameter which references the SQLite database.</a:t>
            </a:r>
          </a:p>
          <a:p>
            <a:r>
              <a:rPr lang="en-GB" dirty="0"/>
              <a:t>You can use this database object to run SQL commands on the database using the </a:t>
            </a:r>
            <a:r>
              <a:rPr lang="en-GB" dirty="0" err="1"/>
              <a:t>execSQL</a:t>
            </a:r>
            <a:r>
              <a:rPr lang="en-GB" dirty="0"/>
              <a:t> method, e.g.:</a:t>
            </a:r>
          </a:p>
          <a:p>
            <a:pPr lvl="1"/>
            <a:r>
              <a:rPr lang="en-GB" dirty="0" err="1"/>
              <a:t>sqLiteDatabase.execSQL</a:t>
            </a:r>
            <a:r>
              <a:rPr lang="en-GB" dirty="0"/>
              <a:t>(“…”);</a:t>
            </a:r>
          </a:p>
          <a:p>
            <a:r>
              <a:rPr lang="en-GB" b="1" dirty="0"/>
              <a:t>Question</a:t>
            </a:r>
            <a:r>
              <a:rPr lang="en-GB" dirty="0"/>
              <a:t>: so what commands do you think you would you typically want to execute in the </a:t>
            </a:r>
            <a:r>
              <a:rPr lang="en-GB" dirty="0" err="1"/>
              <a:t>onCreate</a:t>
            </a:r>
            <a:r>
              <a:rPr lang="en-GB" dirty="0"/>
              <a:t>() method?</a:t>
            </a:r>
          </a:p>
        </p:txBody>
      </p:sp>
    </p:spTree>
    <p:extLst>
      <p:ext uri="{BB962C8B-B14F-4D97-AF65-F5344CB8AC3E}">
        <p14:creationId xmlns:p14="http://schemas.microsoft.com/office/powerpoint/2010/main" val="4146007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 Relational Mapping, ORM</a:t>
            </a:r>
          </a:p>
        </p:txBody>
      </p:sp>
      <p:sp>
        <p:nvSpPr>
          <p:cNvPr id="3" name="Content Placeholder 2"/>
          <p:cNvSpPr>
            <a:spLocks noGrp="1"/>
          </p:cNvSpPr>
          <p:nvPr>
            <p:ph sz="quarter" idx="1"/>
          </p:nvPr>
        </p:nvSpPr>
        <p:spPr/>
        <p:txBody>
          <a:bodyPr>
            <a:normAutofit fontScale="92500" lnSpcReduction="10000"/>
          </a:bodyPr>
          <a:lstStyle/>
          <a:p>
            <a:r>
              <a:rPr lang="en-GB" dirty="0"/>
              <a:t>Is a common approach used in object-oriented programming that works with data from a database.</a:t>
            </a:r>
          </a:p>
          <a:p>
            <a:r>
              <a:rPr lang="en-GB" dirty="0"/>
              <a:t>It is a mechanism for accessing and manipulating objects that map to data sources without having to worry about the underlying database engine and its structure.</a:t>
            </a:r>
          </a:p>
          <a:p>
            <a:r>
              <a:rPr lang="en-GB" dirty="0"/>
              <a:t>It creates a mapping between business objects and entities used in application code, and relational database tables that store data corresponding to these objects – a Virtual Object Database.</a:t>
            </a:r>
          </a:p>
          <a:p>
            <a:r>
              <a:rPr lang="en-GB" dirty="0"/>
              <a:t>In your code, you work with the mapped objects.</a:t>
            </a:r>
          </a:p>
          <a:p>
            <a:endParaRPr lang="en-GB" dirty="0"/>
          </a:p>
        </p:txBody>
      </p:sp>
    </p:spTree>
    <p:extLst>
      <p:ext uri="{BB962C8B-B14F-4D97-AF65-F5344CB8AC3E}">
        <p14:creationId xmlns:p14="http://schemas.microsoft.com/office/powerpoint/2010/main" val="36399749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Defining a Schema</a:t>
            </a:r>
          </a:p>
        </p:txBody>
      </p:sp>
      <p:sp>
        <p:nvSpPr>
          <p:cNvPr id="3" name="Content Placeholder 2"/>
          <p:cNvSpPr>
            <a:spLocks noGrp="1"/>
          </p:cNvSpPr>
          <p:nvPr>
            <p:ph sz="quarter" idx="1"/>
          </p:nvPr>
        </p:nvSpPr>
        <p:spPr>
          <a:xfrm>
            <a:off x="612648" y="1600200"/>
            <a:ext cx="8153400" cy="5257800"/>
          </a:xfrm>
        </p:spPr>
        <p:txBody>
          <a:bodyPr>
            <a:normAutofit fontScale="85000" lnSpcReduction="20000"/>
          </a:bodyPr>
          <a:lstStyle/>
          <a:p>
            <a:r>
              <a:rPr lang="en-GB" dirty="0"/>
              <a:t>However, we are going to use a much simpler approach than true ORM, but it is the same principle.</a:t>
            </a:r>
          </a:p>
          <a:p>
            <a:r>
              <a:rPr lang="en-GB" dirty="0"/>
              <a:t>We will define a reusable Database schema class that we can use any time we need to map object data to the database.</a:t>
            </a:r>
          </a:p>
          <a:p>
            <a:r>
              <a:rPr lang="en-GB" dirty="0"/>
              <a:t>The schema is defined by using a set of nested classes for which describe the structure of the database using static strings (constants):</a:t>
            </a:r>
          </a:p>
          <a:p>
            <a:pPr lvl="1"/>
            <a:r>
              <a:rPr lang="en-GB" b="1" dirty="0"/>
              <a:t>Database</a:t>
            </a:r>
            <a:r>
              <a:rPr lang="en-GB" dirty="0"/>
              <a:t>: A class to define the database schema</a:t>
            </a:r>
          </a:p>
          <a:p>
            <a:pPr lvl="2"/>
            <a:r>
              <a:rPr lang="en-GB" b="1" dirty="0"/>
              <a:t>Table(s)</a:t>
            </a:r>
            <a:r>
              <a:rPr lang="en-GB" dirty="0"/>
              <a:t>: A static, final class nested in the database class to define the tables in the database.</a:t>
            </a:r>
          </a:p>
          <a:p>
            <a:pPr lvl="3"/>
            <a:r>
              <a:rPr lang="en-GB" b="1" dirty="0"/>
              <a:t>Columns</a:t>
            </a:r>
            <a:r>
              <a:rPr lang="en-GB" dirty="0"/>
              <a:t>: Each table will also contain an inner static, final class to define the columns for that table.</a:t>
            </a:r>
          </a:p>
          <a:p>
            <a:r>
              <a:rPr lang="en-GB" dirty="0"/>
              <a:t>The classes for Tables and Columns are defined as static, final classes</a:t>
            </a:r>
            <a:r>
              <a:rPr lang="en-GB"/>
              <a:t>. </a:t>
            </a:r>
            <a:endParaRPr lang="en-GB" dirty="0">
              <a:solidFill>
                <a:srgbClr val="FF0000"/>
              </a:solidFill>
            </a:endParaRPr>
          </a:p>
        </p:txBody>
      </p:sp>
    </p:spTree>
    <p:extLst>
      <p:ext uri="{BB962C8B-B14F-4D97-AF65-F5344CB8AC3E}">
        <p14:creationId xmlns:p14="http://schemas.microsoft.com/office/powerpoint/2010/main" val="11772850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Database Schema</a:t>
            </a:r>
          </a:p>
        </p:txBody>
      </p:sp>
      <p:sp>
        <p:nvSpPr>
          <p:cNvPr id="3" name="Content Placeholder 2"/>
          <p:cNvSpPr>
            <a:spLocks noGrp="1"/>
          </p:cNvSpPr>
          <p:nvPr>
            <p:ph sz="quarter" idx="1"/>
          </p:nvPr>
        </p:nvSpPr>
        <p:spPr/>
        <p:txBody>
          <a:bodyPr>
            <a:normAutofit fontScale="62500" lnSpcReduction="20000"/>
          </a:bodyPr>
          <a:lstStyle/>
          <a:p>
            <a:pPr marL="0" indent="0">
              <a:buNone/>
            </a:pPr>
            <a:r>
              <a:rPr lang="en-US" altLang="en-US" sz="3200" b="1" dirty="0">
                <a:solidFill>
                  <a:srgbClr val="000080"/>
                </a:solidFill>
                <a:latin typeface="Courier New" panose="02070309020205020404" pitchFamily="49" charset="0"/>
                <a:cs typeface="Courier New" panose="02070309020205020404" pitchFamily="49" charset="0"/>
              </a:rPr>
              <a:t>public class </a:t>
            </a:r>
            <a:r>
              <a:rPr lang="en-US" altLang="en-US" sz="3200" dirty="0" err="1">
                <a:solidFill>
                  <a:srgbClr val="000000"/>
                </a:solidFill>
                <a:latin typeface="Courier New" panose="02070309020205020404" pitchFamily="49" charset="0"/>
                <a:cs typeface="Courier New" panose="02070309020205020404" pitchFamily="49" charset="0"/>
              </a:rPr>
              <a:t>CrimeDbSchema</a:t>
            </a:r>
            <a:r>
              <a:rPr lang="en-US" altLang="en-US" sz="3200" dirty="0">
                <a:solidFill>
                  <a:srgbClr val="000000"/>
                </a:solidFill>
                <a:latin typeface="Courier New" panose="02070309020205020404" pitchFamily="49" charset="0"/>
                <a:cs typeface="Courier New" panose="02070309020205020404" pitchFamily="49" charset="0"/>
              </a:rPr>
              <a:t> {</a:t>
            </a:r>
            <a:br>
              <a:rPr lang="en-US" altLang="en-US" sz="3200" dirty="0">
                <a:solidFill>
                  <a:srgbClr val="000000"/>
                </a:solidFill>
                <a:latin typeface="Courier New" panose="02070309020205020404" pitchFamily="49" charset="0"/>
                <a:cs typeface="Courier New" panose="02070309020205020404" pitchFamily="49" charset="0"/>
              </a:rPr>
            </a:br>
            <a:r>
              <a:rPr lang="en-US" altLang="en-US" sz="3200" dirty="0">
                <a:solidFill>
                  <a:srgbClr val="000000"/>
                </a:solidFill>
                <a:latin typeface="Courier New" panose="02070309020205020404" pitchFamily="49" charset="0"/>
                <a:cs typeface="Courier New" panose="02070309020205020404" pitchFamily="49" charset="0"/>
              </a:rPr>
              <a:t/>
            </a:r>
            <a:br>
              <a:rPr lang="en-US" altLang="en-US" sz="3200" dirty="0">
                <a:solidFill>
                  <a:srgbClr val="000000"/>
                </a:solidFill>
                <a:latin typeface="Courier New" panose="02070309020205020404" pitchFamily="49" charset="0"/>
                <a:cs typeface="Courier New" panose="02070309020205020404" pitchFamily="49" charset="0"/>
              </a:rPr>
            </a:br>
            <a:r>
              <a:rPr lang="en-US" altLang="en-US" sz="3200" dirty="0">
                <a:solidFill>
                  <a:srgbClr val="000000"/>
                </a:solidFill>
                <a:latin typeface="Courier New" panose="02070309020205020404" pitchFamily="49" charset="0"/>
                <a:cs typeface="Courier New" panose="02070309020205020404" pitchFamily="49" charset="0"/>
              </a:rPr>
              <a:t>    </a:t>
            </a:r>
            <a:r>
              <a:rPr lang="en-US" altLang="en-US" sz="3200" i="1" dirty="0">
                <a:solidFill>
                  <a:srgbClr val="808080"/>
                </a:solidFill>
                <a:latin typeface="Courier New" panose="02070309020205020404" pitchFamily="49" charset="0"/>
                <a:cs typeface="Courier New" panose="02070309020205020404" pitchFamily="49" charset="0"/>
              </a:rPr>
              <a:t>// Inner class to define the Crime Table</a:t>
            </a:r>
            <a:br>
              <a:rPr lang="en-US" altLang="en-US" sz="3200" i="1" dirty="0">
                <a:solidFill>
                  <a:srgbClr val="808080"/>
                </a:solidFill>
                <a:latin typeface="Courier New" panose="02070309020205020404" pitchFamily="49" charset="0"/>
                <a:cs typeface="Courier New" panose="02070309020205020404" pitchFamily="49" charset="0"/>
              </a:rPr>
            </a:br>
            <a:r>
              <a:rPr lang="en-US" altLang="en-US" sz="3200" i="1" dirty="0">
                <a:solidFill>
                  <a:srgbClr val="808080"/>
                </a:solidFill>
                <a:latin typeface="Courier New" panose="02070309020205020404" pitchFamily="49" charset="0"/>
                <a:cs typeface="Courier New" panose="02070309020205020404" pitchFamily="49" charset="0"/>
              </a:rPr>
              <a:t>    </a:t>
            </a:r>
            <a:r>
              <a:rPr lang="en-US" altLang="en-US" sz="3200" b="1" dirty="0">
                <a:solidFill>
                  <a:srgbClr val="000080"/>
                </a:solidFill>
                <a:latin typeface="Courier New" panose="02070309020205020404" pitchFamily="49" charset="0"/>
                <a:cs typeface="Courier New" panose="02070309020205020404" pitchFamily="49" charset="0"/>
              </a:rPr>
              <a:t>public static final class </a:t>
            </a:r>
            <a:r>
              <a:rPr lang="en-US" altLang="en-US" sz="3200" dirty="0" err="1">
                <a:solidFill>
                  <a:srgbClr val="000000"/>
                </a:solidFill>
                <a:latin typeface="Courier New" panose="02070309020205020404" pitchFamily="49" charset="0"/>
                <a:cs typeface="Courier New" panose="02070309020205020404" pitchFamily="49" charset="0"/>
              </a:rPr>
              <a:t>CrimeTable</a:t>
            </a:r>
            <a:r>
              <a:rPr lang="en-US" altLang="en-US" sz="3200" dirty="0">
                <a:solidFill>
                  <a:srgbClr val="000000"/>
                </a:solidFill>
                <a:latin typeface="Courier New" panose="02070309020205020404" pitchFamily="49" charset="0"/>
                <a:cs typeface="Courier New" panose="02070309020205020404" pitchFamily="49" charset="0"/>
              </a:rPr>
              <a:t> {</a:t>
            </a:r>
            <a:br>
              <a:rPr lang="en-US" altLang="en-US" sz="3200" dirty="0">
                <a:solidFill>
                  <a:srgbClr val="000000"/>
                </a:solidFill>
                <a:latin typeface="Courier New" panose="02070309020205020404" pitchFamily="49" charset="0"/>
                <a:cs typeface="Courier New" panose="02070309020205020404" pitchFamily="49" charset="0"/>
              </a:rPr>
            </a:br>
            <a:r>
              <a:rPr lang="en-US" altLang="en-US" sz="3200" dirty="0">
                <a:solidFill>
                  <a:srgbClr val="000000"/>
                </a:solidFill>
                <a:latin typeface="Courier New" panose="02070309020205020404" pitchFamily="49" charset="0"/>
                <a:cs typeface="Courier New" panose="02070309020205020404" pitchFamily="49" charset="0"/>
              </a:rPr>
              <a:t>        </a:t>
            </a:r>
            <a:r>
              <a:rPr lang="en-US" altLang="en-US" sz="3200" i="1" dirty="0">
                <a:solidFill>
                  <a:srgbClr val="808080"/>
                </a:solidFill>
                <a:latin typeface="Courier New" panose="02070309020205020404" pitchFamily="49" charset="0"/>
                <a:cs typeface="Courier New" panose="02070309020205020404" pitchFamily="49" charset="0"/>
              </a:rPr>
              <a:t>// table name</a:t>
            </a:r>
            <a:br>
              <a:rPr lang="en-US" altLang="en-US" sz="3200" i="1" dirty="0">
                <a:solidFill>
                  <a:srgbClr val="808080"/>
                </a:solidFill>
                <a:latin typeface="Courier New" panose="02070309020205020404" pitchFamily="49" charset="0"/>
                <a:cs typeface="Courier New" panose="02070309020205020404" pitchFamily="49" charset="0"/>
              </a:rPr>
            </a:br>
            <a:r>
              <a:rPr lang="en-US" altLang="en-US" sz="3200" i="1" dirty="0">
                <a:solidFill>
                  <a:srgbClr val="808080"/>
                </a:solidFill>
                <a:latin typeface="Courier New" panose="02070309020205020404" pitchFamily="49" charset="0"/>
                <a:cs typeface="Courier New" panose="02070309020205020404" pitchFamily="49" charset="0"/>
              </a:rPr>
              <a:t>        </a:t>
            </a:r>
            <a:r>
              <a:rPr lang="en-US" altLang="en-US" sz="3200" b="1" dirty="0">
                <a:solidFill>
                  <a:srgbClr val="000080"/>
                </a:solidFill>
                <a:latin typeface="Courier New" panose="02070309020205020404" pitchFamily="49" charset="0"/>
                <a:cs typeface="Courier New" panose="02070309020205020404" pitchFamily="49" charset="0"/>
              </a:rPr>
              <a:t>public static final </a:t>
            </a:r>
            <a:r>
              <a:rPr lang="en-US" altLang="en-US" sz="3200" dirty="0">
                <a:solidFill>
                  <a:srgbClr val="000000"/>
                </a:solidFill>
                <a:latin typeface="Courier New" panose="02070309020205020404" pitchFamily="49" charset="0"/>
                <a:cs typeface="Courier New" panose="02070309020205020404" pitchFamily="49" charset="0"/>
              </a:rPr>
              <a:t>String </a:t>
            </a:r>
            <a:r>
              <a:rPr lang="en-US" altLang="en-US" sz="3200" b="1" i="1" dirty="0">
                <a:solidFill>
                  <a:srgbClr val="660E7A"/>
                </a:solidFill>
                <a:latin typeface="Courier New" panose="02070309020205020404" pitchFamily="49" charset="0"/>
                <a:cs typeface="Courier New" panose="02070309020205020404" pitchFamily="49" charset="0"/>
              </a:rPr>
              <a:t>NAME </a:t>
            </a:r>
            <a:r>
              <a:rPr lang="en-US" altLang="en-US" sz="3200" dirty="0">
                <a:solidFill>
                  <a:srgbClr val="000000"/>
                </a:solidFill>
                <a:latin typeface="Courier New" panose="02070309020205020404" pitchFamily="49" charset="0"/>
                <a:cs typeface="Courier New" panose="02070309020205020404" pitchFamily="49" charset="0"/>
              </a:rPr>
              <a:t>= </a:t>
            </a:r>
            <a:r>
              <a:rPr lang="en-US" altLang="en-US" sz="3200" b="1" dirty="0">
                <a:solidFill>
                  <a:srgbClr val="008000"/>
                </a:solidFill>
                <a:latin typeface="Courier New" panose="02070309020205020404" pitchFamily="49" charset="0"/>
                <a:cs typeface="Courier New" panose="02070309020205020404" pitchFamily="49" charset="0"/>
              </a:rPr>
              <a:t>"crimes"</a:t>
            </a:r>
            <a:r>
              <a:rPr lang="en-US" altLang="en-US" sz="3200" dirty="0">
                <a:solidFill>
                  <a:srgbClr val="000000"/>
                </a:solidFill>
                <a:latin typeface="Courier New" panose="02070309020205020404" pitchFamily="49" charset="0"/>
                <a:cs typeface="Courier New" panose="02070309020205020404" pitchFamily="49" charset="0"/>
              </a:rPr>
              <a:t>;</a:t>
            </a:r>
            <a:br>
              <a:rPr lang="en-US" altLang="en-US" sz="3200" dirty="0">
                <a:solidFill>
                  <a:srgbClr val="000000"/>
                </a:solidFill>
                <a:latin typeface="Courier New" panose="02070309020205020404" pitchFamily="49" charset="0"/>
                <a:cs typeface="Courier New" panose="02070309020205020404" pitchFamily="49" charset="0"/>
              </a:rPr>
            </a:br>
            <a:r>
              <a:rPr lang="en-US" altLang="en-US" sz="3200" dirty="0">
                <a:solidFill>
                  <a:srgbClr val="000000"/>
                </a:solidFill>
                <a:latin typeface="Courier New" panose="02070309020205020404" pitchFamily="49" charset="0"/>
                <a:cs typeface="Courier New" panose="02070309020205020404" pitchFamily="49" charset="0"/>
              </a:rPr>
              <a:t/>
            </a:r>
            <a:br>
              <a:rPr lang="en-US" altLang="en-US" sz="3200" dirty="0">
                <a:solidFill>
                  <a:srgbClr val="000000"/>
                </a:solidFill>
                <a:latin typeface="Courier New" panose="02070309020205020404" pitchFamily="49" charset="0"/>
                <a:cs typeface="Courier New" panose="02070309020205020404" pitchFamily="49" charset="0"/>
              </a:rPr>
            </a:br>
            <a:r>
              <a:rPr lang="en-US" altLang="en-US" sz="3200" dirty="0">
                <a:solidFill>
                  <a:srgbClr val="000000"/>
                </a:solidFill>
                <a:latin typeface="Courier New" panose="02070309020205020404" pitchFamily="49" charset="0"/>
                <a:cs typeface="Courier New" panose="02070309020205020404" pitchFamily="49" charset="0"/>
              </a:rPr>
              <a:t>        </a:t>
            </a:r>
            <a:r>
              <a:rPr lang="en-US" altLang="en-US" sz="3200" i="1" dirty="0">
                <a:solidFill>
                  <a:srgbClr val="808080"/>
                </a:solidFill>
                <a:latin typeface="Courier New" panose="02070309020205020404" pitchFamily="49" charset="0"/>
                <a:cs typeface="Courier New" panose="02070309020205020404" pitchFamily="49" charset="0"/>
              </a:rPr>
              <a:t>// Inner class in the table class to define its columns</a:t>
            </a:r>
            <a:br>
              <a:rPr lang="en-US" altLang="en-US" sz="3200" i="1" dirty="0">
                <a:solidFill>
                  <a:srgbClr val="808080"/>
                </a:solidFill>
                <a:latin typeface="Courier New" panose="02070309020205020404" pitchFamily="49" charset="0"/>
                <a:cs typeface="Courier New" panose="02070309020205020404" pitchFamily="49" charset="0"/>
              </a:rPr>
            </a:br>
            <a:r>
              <a:rPr lang="en-US" altLang="en-US" sz="3200" i="1" dirty="0">
                <a:solidFill>
                  <a:srgbClr val="808080"/>
                </a:solidFill>
                <a:latin typeface="Courier New" panose="02070309020205020404" pitchFamily="49" charset="0"/>
                <a:cs typeface="Courier New" panose="02070309020205020404" pitchFamily="49" charset="0"/>
              </a:rPr>
              <a:t>        </a:t>
            </a:r>
            <a:r>
              <a:rPr lang="en-US" altLang="en-US" sz="3200" b="1" dirty="0">
                <a:solidFill>
                  <a:srgbClr val="000080"/>
                </a:solidFill>
                <a:latin typeface="Courier New" panose="02070309020205020404" pitchFamily="49" charset="0"/>
                <a:cs typeface="Courier New" panose="02070309020205020404" pitchFamily="49" charset="0"/>
              </a:rPr>
              <a:t>public static final class </a:t>
            </a:r>
            <a:r>
              <a:rPr lang="en-US" altLang="en-US" sz="3200" dirty="0">
                <a:solidFill>
                  <a:srgbClr val="000000"/>
                </a:solidFill>
                <a:latin typeface="Courier New" panose="02070309020205020404" pitchFamily="49" charset="0"/>
                <a:cs typeface="Courier New" panose="02070309020205020404" pitchFamily="49" charset="0"/>
              </a:rPr>
              <a:t>Columns {</a:t>
            </a:r>
            <a:br>
              <a:rPr lang="en-US" altLang="en-US" sz="3200" dirty="0">
                <a:solidFill>
                  <a:srgbClr val="000000"/>
                </a:solidFill>
                <a:latin typeface="Courier New" panose="02070309020205020404" pitchFamily="49" charset="0"/>
                <a:cs typeface="Courier New" panose="02070309020205020404" pitchFamily="49" charset="0"/>
              </a:rPr>
            </a:br>
            <a:endParaRPr lang="en-US" altLang="en-US" sz="3200" dirty="0">
              <a:solidFill>
                <a:srgbClr val="000000"/>
              </a:solidFill>
              <a:latin typeface="Courier New" panose="02070309020205020404" pitchFamily="49" charset="0"/>
              <a:cs typeface="Courier New" panose="02070309020205020404" pitchFamily="49" charset="0"/>
            </a:endParaRPr>
          </a:p>
          <a:p>
            <a:pPr marL="0" indent="0">
              <a:buNone/>
            </a:pPr>
            <a:r>
              <a:rPr lang="en-US" altLang="en-US" sz="3200" i="1" dirty="0">
                <a:solidFill>
                  <a:srgbClr val="808080"/>
                </a:solidFill>
                <a:latin typeface="Courier New" panose="02070309020205020404" pitchFamily="49" charset="0"/>
                <a:cs typeface="Courier New" panose="02070309020205020404" pitchFamily="49" charset="0"/>
              </a:rPr>
              <a:t>		// Column name definitions</a:t>
            </a:r>
            <a:r>
              <a:rPr lang="en-US" altLang="en-US" sz="3200" dirty="0">
                <a:solidFill>
                  <a:srgbClr val="000000"/>
                </a:solidFill>
                <a:latin typeface="Courier New" panose="02070309020205020404" pitchFamily="49" charset="0"/>
                <a:cs typeface="Courier New" panose="02070309020205020404" pitchFamily="49" charset="0"/>
              </a:rPr>
              <a:t/>
            </a:r>
            <a:br>
              <a:rPr lang="en-US" altLang="en-US" sz="3200" dirty="0">
                <a:solidFill>
                  <a:srgbClr val="000000"/>
                </a:solidFill>
                <a:latin typeface="Courier New" panose="02070309020205020404" pitchFamily="49" charset="0"/>
                <a:cs typeface="Courier New" panose="02070309020205020404" pitchFamily="49" charset="0"/>
              </a:rPr>
            </a:br>
            <a:r>
              <a:rPr lang="en-US" altLang="en-US" sz="3200" dirty="0">
                <a:solidFill>
                  <a:srgbClr val="000000"/>
                </a:solidFill>
                <a:latin typeface="Courier New" panose="02070309020205020404" pitchFamily="49" charset="0"/>
                <a:cs typeface="Courier New" panose="02070309020205020404" pitchFamily="49" charset="0"/>
              </a:rPr>
              <a:t>            </a:t>
            </a:r>
            <a:r>
              <a:rPr lang="en-US" altLang="en-US" sz="3200" b="1" dirty="0">
                <a:solidFill>
                  <a:srgbClr val="000080"/>
                </a:solidFill>
                <a:latin typeface="Courier New" panose="02070309020205020404" pitchFamily="49" charset="0"/>
                <a:cs typeface="Courier New" panose="02070309020205020404" pitchFamily="49" charset="0"/>
              </a:rPr>
              <a:t>public static final </a:t>
            </a:r>
            <a:r>
              <a:rPr lang="en-US" altLang="en-US" sz="3200" dirty="0">
                <a:solidFill>
                  <a:srgbClr val="000000"/>
                </a:solidFill>
                <a:latin typeface="Courier New" panose="02070309020205020404" pitchFamily="49" charset="0"/>
                <a:cs typeface="Courier New" panose="02070309020205020404" pitchFamily="49" charset="0"/>
              </a:rPr>
              <a:t>String </a:t>
            </a:r>
            <a:r>
              <a:rPr lang="en-US" altLang="en-US" sz="3200" b="1" i="1" dirty="0">
                <a:solidFill>
                  <a:srgbClr val="660E7A"/>
                </a:solidFill>
                <a:latin typeface="Courier New" panose="02070309020205020404" pitchFamily="49" charset="0"/>
                <a:cs typeface="Courier New" panose="02070309020205020404" pitchFamily="49" charset="0"/>
              </a:rPr>
              <a:t>COLUMN1 </a:t>
            </a:r>
            <a:r>
              <a:rPr lang="en-US" altLang="en-US" sz="3200" dirty="0">
                <a:solidFill>
                  <a:srgbClr val="000000"/>
                </a:solidFill>
                <a:latin typeface="Courier New" panose="02070309020205020404" pitchFamily="49" charset="0"/>
                <a:cs typeface="Courier New" panose="02070309020205020404" pitchFamily="49" charset="0"/>
              </a:rPr>
              <a:t>= </a:t>
            </a:r>
            <a:r>
              <a:rPr lang="en-US" altLang="en-US" sz="3200" b="1" dirty="0">
                <a:solidFill>
                  <a:srgbClr val="008000"/>
                </a:solidFill>
                <a:latin typeface="Courier New" panose="02070309020205020404" pitchFamily="49" charset="0"/>
                <a:cs typeface="Courier New" panose="02070309020205020404" pitchFamily="49" charset="0"/>
              </a:rPr>
              <a:t>"Columnn1"</a:t>
            </a:r>
            <a:r>
              <a:rPr lang="en-US" altLang="en-US" sz="3200" dirty="0">
                <a:solidFill>
                  <a:srgbClr val="000000"/>
                </a:solidFill>
                <a:latin typeface="Courier New" panose="02070309020205020404" pitchFamily="49" charset="0"/>
                <a:cs typeface="Courier New" panose="02070309020205020404" pitchFamily="49" charset="0"/>
              </a:rPr>
              <a:t>;</a:t>
            </a:r>
            <a:br>
              <a:rPr lang="en-US" altLang="en-US" sz="3200" dirty="0">
                <a:solidFill>
                  <a:srgbClr val="000000"/>
                </a:solidFill>
                <a:latin typeface="Courier New" panose="02070309020205020404" pitchFamily="49" charset="0"/>
                <a:cs typeface="Courier New" panose="02070309020205020404" pitchFamily="49" charset="0"/>
              </a:rPr>
            </a:br>
            <a:r>
              <a:rPr lang="en-US" altLang="en-US" sz="3200" dirty="0">
                <a:solidFill>
                  <a:srgbClr val="000000"/>
                </a:solidFill>
                <a:latin typeface="Courier New" panose="02070309020205020404" pitchFamily="49" charset="0"/>
                <a:cs typeface="Courier New" panose="02070309020205020404" pitchFamily="49" charset="0"/>
              </a:rPr>
              <a:t>        }</a:t>
            </a:r>
            <a:br>
              <a:rPr lang="en-US" altLang="en-US" sz="3200" dirty="0">
                <a:solidFill>
                  <a:srgbClr val="000000"/>
                </a:solidFill>
                <a:latin typeface="Courier New" panose="02070309020205020404" pitchFamily="49" charset="0"/>
                <a:cs typeface="Courier New" panose="02070309020205020404" pitchFamily="49" charset="0"/>
              </a:rPr>
            </a:br>
            <a:r>
              <a:rPr lang="en-US" altLang="en-US" sz="3200" dirty="0">
                <a:solidFill>
                  <a:srgbClr val="000000"/>
                </a:solidFill>
                <a:latin typeface="Courier New" panose="02070309020205020404" pitchFamily="49" charset="0"/>
                <a:cs typeface="Courier New" panose="02070309020205020404" pitchFamily="49" charset="0"/>
              </a:rPr>
              <a:t>    }</a:t>
            </a:r>
            <a:br>
              <a:rPr lang="en-US" altLang="en-US" sz="3200" dirty="0">
                <a:solidFill>
                  <a:srgbClr val="000000"/>
                </a:solidFill>
                <a:latin typeface="Courier New" panose="02070309020205020404" pitchFamily="49" charset="0"/>
                <a:cs typeface="Courier New" panose="02070309020205020404" pitchFamily="49" charset="0"/>
              </a:rPr>
            </a:br>
            <a:r>
              <a:rPr lang="en-US" altLang="en-US" sz="3200" dirty="0">
                <a:solidFill>
                  <a:srgbClr val="000000"/>
                </a:solidFill>
                <a:latin typeface="Courier New" panose="02070309020205020404" pitchFamily="49" charset="0"/>
                <a:cs typeface="Courier New" panose="02070309020205020404" pitchFamily="49" charset="0"/>
              </a:rPr>
              <a:t>}</a:t>
            </a:r>
            <a:endParaRPr lang="en-US" altLang="en-US" sz="6600" dirty="0">
              <a:latin typeface="Arial" panose="020B0604020202020204" pitchFamily="34" charset="0"/>
            </a:endParaRPr>
          </a:p>
          <a:p>
            <a:endParaRPr lang="en-GB" dirty="0"/>
          </a:p>
          <a:p>
            <a:endParaRPr lang="en-GB" dirty="0"/>
          </a:p>
        </p:txBody>
      </p:sp>
      <p:sp>
        <p:nvSpPr>
          <p:cNvPr id="5" name="Rectangle 2"/>
          <p:cNvSpPr>
            <a:spLocks noChangeArrowheads="1"/>
          </p:cNvSpPr>
          <p:nvPr/>
        </p:nvSpPr>
        <p:spPr bwMode="auto">
          <a:xfrm>
            <a:off x="0" y="43934"/>
            <a:ext cx="184731" cy="369332"/>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8179427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Inserting, Updating and Deleting Data</a:t>
            </a:r>
          </a:p>
        </p:txBody>
      </p:sp>
      <p:sp>
        <p:nvSpPr>
          <p:cNvPr id="3" name="Content Placeholder 2"/>
          <p:cNvSpPr>
            <a:spLocks noGrp="1"/>
          </p:cNvSpPr>
          <p:nvPr>
            <p:ph sz="quarter" idx="1"/>
          </p:nvPr>
        </p:nvSpPr>
        <p:spPr/>
        <p:txBody>
          <a:bodyPr/>
          <a:lstStyle/>
          <a:p>
            <a:r>
              <a:rPr lang="en-GB" dirty="0"/>
              <a:t>The </a:t>
            </a:r>
            <a:r>
              <a:rPr lang="en-GB" b="1" dirty="0" err="1"/>
              <a:t>ContentValues</a:t>
            </a:r>
            <a:r>
              <a:rPr lang="en-GB" dirty="0"/>
              <a:t> class is a key-value store class similar to the Bundle class we have used.</a:t>
            </a:r>
          </a:p>
          <a:p>
            <a:r>
              <a:rPr lang="en-GB" dirty="0"/>
              <a:t>It is designed to specifically store the kind of data values that SQLite uses.</a:t>
            </a:r>
          </a:p>
          <a:p>
            <a:r>
              <a:rPr lang="en-GB" dirty="0"/>
              <a:t>You define a new </a:t>
            </a:r>
            <a:r>
              <a:rPr lang="en-GB" dirty="0" err="1"/>
              <a:t>ContentValues</a:t>
            </a:r>
            <a:r>
              <a:rPr lang="en-GB" dirty="0"/>
              <a:t> object and then put (add) the column specific values.</a:t>
            </a:r>
          </a:p>
          <a:p>
            <a:r>
              <a:rPr lang="en-GB" dirty="0"/>
              <a:t>You can then use the </a:t>
            </a:r>
            <a:r>
              <a:rPr lang="en-GB" dirty="0" err="1"/>
              <a:t>ContentValues</a:t>
            </a:r>
            <a:r>
              <a:rPr lang="en-GB" dirty="0"/>
              <a:t> object with the SQLite database object’s insert and update methods.</a:t>
            </a:r>
          </a:p>
          <a:p>
            <a:endParaRPr lang="en-GB" dirty="0"/>
          </a:p>
        </p:txBody>
      </p:sp>
    </p:spTree>
    <p:extLst>
      <p:ext uri="{BB962C8B-B14F-4D97-AF65-F5344CB8AC3E}">
        <p14:creationId xmlns:p14="http://schemas.microsoft.com/office/powerpoint/2010/main" val="25257921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Inserting, Updating and Deleting Data</a:t>
            </a:r>
          </a:p>
        </p:txBody>
      </p:sp>
      <p:sp>
        <p:nvSpPr>
          <p:cNvPr id="3" name="Content Placeholder 2"/>
          <p:cNvSpPr>
            <a:spLocks noGrp="1"/>
          </p:cNvSpPr>
          <p:nvPr>
            <p:ph sz="quarter" idx="1"/>
          </p:nvPr>
        </p:nvSpPr>
        <p:spPr>
          <a:xfrm>
            <a:off x="612648" y="1600200"/>
            <a:ext cx="8153400" cy="5257800"/>
          </a:xfrm>
        </p:spPr>
        <p:txBody>
          <a:bodyPr>
            <a:normAutofit lnSpcReduction="10000"/>
          </a:bodyPr>
          <a:lstStyle/>
          <a:p>
            <a:r>
              <a:rPr lang="en-GB" dirty="0"/>
              <a:t>To use the SQLite database object’s insert and update methods, you simply</a:t>
            </a:r>
          </a:p>
          <a:p>
            <a:pPr lvl="1"/>
            <a:r>
              <a:rPr lang="en-GB" dirty="0"/>
              <a:t>Create a new </a:t>
            </a:r>
            <a:r>
              <a:rPr lang="en-GB" dirty="0" err="1"/>
              <a:t>ContentValues</a:t>
            </a:r>
            <a:r>
              <a:rPr lang="en-GB" dirty="0"/>
              <a:t> object containing the column name-value pairs to update or insert.</a:t>
            </a:r>
          </a:p>
          <a:p>
            <a:r>
              <a:rPr lang="en-GB" dirty="0"/>
              <a:t>The delete method does not require any values.</a:t>
            </a:r>
          </a:p>
          <a:p>
            <a:r>
              <a:rPr lang="en-GB" dirty="0"/>
              <a:t>The update and delete method, however, also require a </a:t>
            </a:r>
            <a:r>
              <a:rPr lang="en-GB" b="1" dirty="0"/>
              <a:t>WHERE clause</a:t>
            </a:r>
            <a:r>
              <a:rPr lang="en-GB" dirty="0"/>
              <a:t>, e.g.: </a:t>
            </a:r>
            <a:r>
              <a:rPr lang="en-GB" dirty="0">
                <a:solidFill>
                  <a:srgbClr val="FF0000"/>
                </a:solidFill>
              </a:rPr>
              <a:t>“ID = ?” </a:t>
            </a:r>
            <a:r>
              <a:rPr lang="en-GB" b="1" i="1" dirty="0"/>
              <a:t>to ensure the correct item is updated or deleted</a:t>
            </a:r>
            <a:r>
              <a:rPr lang="en-GB" dirty="0"/>
              <a:t>.</a:t>
            </a:r>
          </a:p>
          <a:p>
            <a:pPr lvl="1"/>
            <a:r>
              <a:rPr lang="en-GB" dirty="0"/>
              <a:t>ID is the unique column that identifies the record</a:t>
            </a:r>
          </a:p>
          <a:p>
            <a:pPr lvl="1"/>
            <a:r>
              <a:rPr lang="en-GB" dirty="0"/>
              <a:t>? Represents a dynamic value for this column.</a:t>
            </a:r>
          </a:p>
          <a:p>
            <a:pPr lvl="1"/>
            <a:r>
              <a:rPr lang="en-GB" dirty="0"/>
              <a:t>To avoid SQL injection, you pass the dynamic value in as an array object.</a:t>
            </a:r>
          </a:p>
          <a:p>
            <a:endParaRPr lang="en-GB" dirty="0"/>
          </a:p>
          <a:p>
            <a:endParaRPr lang="en-GB" dirty="0"/>
          </a:p>
          <a:p>
            <a:endParaRPr lang="en-GB" dirty="0"/>
          </a:p>
        </p:txBody>
      </p:sp>
    </p:spTree>
    <p:extLst>
      <p:ext uri="{BB962C8B-B14F-4D97-AF65-F5344CB8AC3E}">
        <p14:creationId xmlns:p14="http://schemas.microsoft.com/office/powerpoint/2010/main" val="14289315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Inserting, Updating and Deleting Data</a:t>
            </a:r>
          </a:p>
        </p:txBody>
      </p:sp>
      <p:sp>
        <p:nvSpPr>
          <p:cNvPr id="3" name="Content Placeholder 2"/>
          <p:cNvSpPr>
            <a:spLocks noGrp="1"/>
          </p:cNvSpPr>
          <p:nvPr>
            <p:ph sz="quarter" idx="1"/>
          </p:nvPr>
        </p:nvSpPr>
        <p:spPr/>
        <p:txBody>
          <a:bodyPr>
            <a:normAutofit/>
          </a:bodyPr>
          <a:lstStyle/>
          <a:p>
            <a:r>
              <a:rPr lang="en-GB" dirty="0"/>
              <a:t>Finally, you can call the appropriate method.</a:t>
            </a:r>
          </a:p>
          <a:p>
            <a:r>
              <a:rPr lang="en-GB" dirty="0"/>
              <a:t>For example:</a:t>
            </a:r>
          </a:p>
          <a:p>
            <a:pPr lvl="1"/>
            <a:r>
              <a:rPr lang="en-GB" dirty="0"/>
              <a:t>INSERT</a:t>
            </a:r>
          </a:p>
          <a:p>
            <a:pPr marL="640080" lvl="2" indent="0">
              <a:buNone/>
            </a:pPr>
            <a:r>
              <a:rPr lang="en-US" altLang="en-US" sz="1900" b="1" dirty="0" err="1">
                <a:solidFill>
                  <a:srgbClr val="660E7A"/>
                </a:solidFill>
                <a:latin typeface="Courier New" panose="02070309020205020404" pitchFamily="49" charset="0"/>
                <a:cs typeface="Courier New" panose="02070309020205020404" pitchFamily="49" charset="0"/>
              </a:rPr>
              <a:t>database</a:t>
            </a:r>
            <a:r>
              <a:rPr lang="en-US" altLang="en-US" sz="1900" dirty="0" err="1">
                <a:solidFill>
                  <a:srgbClr val="000000"/>
                </a:solidFill>
                <a:latin typeface="Courier New" panose="02070309020205020404" pitchFamily="49" charset="0"/>
                <a:cs typeface="Courier New" panose="02070309020205020404" pitchFamily="49" charset="0"/>
              </a:rPr>
              <a:t>.</a:t>
            </a:r>
            <a:r>
              <a:rPr lang="en-US" altLang="en-US" sz="1900" b="1" dirty="0" err="1">
                <a:solidFill>
                  <a:srgbClr val="000000"/>
                </a:solidFill>
                <a:latin typeface="Courier New" panose="02070309020205020404" pitchFamily="49" charset="0"/>
                <a:cs typeface="Courier New" panose="02070309020205020404" pitchFamily="49" charset="0"/>
              </a:rPr>
              <a:t>insert</a:t>
            </a:r>
            <a:r>
              <a:rPr lang="en-US" altLang="en-US" sz="1900" dirty="0">
                <a:solidFill>
                  <a:srgbClr val="000000"/>
                </a:solidFill>
                <a:latin typeface="Courier New" panose="02070309020205020404" pitchFamily="49" charset="0"/>
                <a:cs typeface="Courier New" panose="02070309020205020404" pitchFamily="49" charset="0"/>
              </a:rPr>
              <a:t>(CrimeTable.</a:t>
            </a:r>
            <a:r>
              <a:rPr lang="en-US" altLang="en-US" sz="1900" b="1" i="1" dirty="0">
                <a:solidFill>
                  <a:srgbClr val="660E7A"/>
                </a:solidFill>
                <a:latin typeface="Courier New" panose="02070309020205020404" pitchFamily="49" charset="0"/>
                <a:cs typeface="Courier New" panose="02070309020205020404" pitchFamily="49" charset="0"/>
              </a:rPr>
              <a:t>NAME</a:t>
            </a:r>
            <a:r>
              <a:rPr lang="en-US" altLang="en-US" sz="1900" dirty="0">
                <a:solidFill>
                  <a:srgbClr val="000000"/>
                </a:solidFill>
                <a:latin typeface="Courier New" panose="02070309020205020404" pitchFamily="49" charset="0"/>
                <a:cs typeface="Courier New" panose="02070309020205020404" pitchFamily="49" charset="0"/>
              </a:rPr>
              <a:t>, </a:t>
            </a:r>
            <a:r>
              <a:rPr lang="en-US" altLang="en-US" sz="1900" b="1" dirty="0">
                <a:solidFill>
                  <a:srgbClr val="000080"/>
                </a:solidFill>
                <a:latin typeface="Courier New" panose="02070309020205020404" pitchFamily="49" charset="0"/>
                <a:cs typeface="Courier New" panose="02070309020205020404" pitchFamily="49" charset="0"/>
              </a:rPr>
              <a:t>null</a:t>
            </a:r>
            <a:r>
              <a:rPr lang="en-US" altLang="en-US" sz="1900" dirty="0">
                <a:solidFill>
                  <a:srgbClr val="000000"/>
                </a:solidFill>
                <a:latin typeface="Courier New" panose="02070309020205020404" pitchFamily="49" charset="0"/>
                <a:cs typeface="Courier New" panose="02070309020205020404" pitchFamily="49" charset="0"/>
              </a:rPr>
              <a:t>, </a:t>
            </a:r>
            <a:r>
              <a:rPr lang="en-US" altLang="en-US" sz="1900" b="1" dirty="0" err="1">
                <a:solidFill>
                  <a:srgbClr val="000000"/>
                </a:solidFill>
                <a:latin typeface="Courier New" panose="02070309020205020404" pitchFamily="49" charset="0"/>
                <a:cs typeface="Courier New" panose="02070309020205020404" pitchFamily="49" charset="0"/>
              </a:rPr>
              <a:t>contentValues</a:t>
            </a:r>
            <a:r>
              <a:rPr lang="en-US" altLang="en-US" sz="1900" dirty="0">
                <a:solidFill>
                  <a:srgbClr val="000000"/>
                </a:solidFill>
                <a:latin typeface="Courier New" panose="02070309020205020404" pitchFamily="49" charset="0"/>
                <a:cs typeface="Courier New" panose="02070309020205020404" pitchFamily="49" charset="0"/>
              </a:rPr>
              <a:t>);</a:t>
            </a:r>
            <a:endParaRPr lang="en-GB" sz="1600" dirty="0"/>
          </a:p>
          <a:p>
            <a:pPr lvl="1"/>
            <a:r>
              <a:rPr lang="en-GB" dirty="0"/>
              <a:t>UPDATE</a:t>
            </a:r>
          </a:p>
          <a:p>
            <a:pPr marL="640080" lvl="2" indent="0">
              <a:buNone/>
            </a:pPr>
            <a:r>
              <a:rPr lang="en-US" altLang="en-US" sz="1900" b="1" dirty="0" err="1">
                <a:solidFill>
                  <a:srgbClr val="660E7A"/>
                </a:solidFill>
                <a:latin typeface="Courier New" panose="02070309020205020404" pitchFamily="49" charset="0"/>
                <a:cs typeface="Courier New" panose="02070309020205020404" pitchFamily="49" charset="0"/>
              </a:rPr>
              <a:t>database</a:t>
            </a:r>
            <a:r>
              <a:rPr lang="en-US" altLang="en-US" sz="1900" dirty="0" err="1">
                <a:solidFill>
                  <a:srgbClr val="000000"/>
                </a:solidFill>
                <a:latin typeface="Courier New" panose="02070309020205020404" pitchFamily="49" charset="0"/>
                <a:cs typeface="Courier New" panose="02070309020205020404" pitchFamily="49" charset="0"/>
              </a:rPr>
              <a:t>.</a:t>
            </a:r>
            <a:r>
              <a:rPr lang="en-US" altLang="en-US" sz="1900" b="1" dirty="0" err="1">
                <a:solidFill>
                  <a:srgbClr val="000000"/>
                </a:solidFill>
                <a:latin typeface="Courier New" panose="02070309020205020404" pitchFamily="49" charset="0"/>
                <a:cs typeface="Courier New" panose="02070309020205020404" pitchFamily="49" charset="0"/>
              </a:rPr>
              <a:t>update</a:t>
            </a:r>
            <a:r>
              <a:rPr lang="en-US" altLang="en-US" sz="1900" dirty="0">
                <a:solidFill>
                  <a:srgbClr val="000000"/>
                </a:solidFill>
                <a:latin typeface="Courier New" panose="02070309020205020404" pitchFamily="49" charset="0"/>
                <a:cs typeface="Courier New" panose="02070309020205020404" pitchFamily="49" charset="0"/>
              </a:rPr>
              <a:t>(CrimeTable.</a:t>
            </a:r>
            <a:r>
              <a:rPr lang="en-US" altLang="en-US" sz="1900" b="1" i="1" dirty="0">
                <a:solidFill>
                  <a:srgbClr val="660E7A"/>
                </a:solidFill>
                <a:latin typeface="Courier New" panose="02070309020205020404" pitchFamily="49" charset="0"/>
                <a:cs typeface="Courier New" panose="02070309020205020404" pitchFamily="49" charset="0"/>
              </a:rPr>
              <a:t>NAME</a:t>
            </a:r>
            <a:r>
              <a:rPr lang="en-US" altLang="en-US" sz="1900" dirty="0">
                <a:solidFill>
                  <a:srgbClr val="000000"/>
                </a:solidFill>
                <a:latin typeface="Courier New" panose="02070309020205020404" pitchFamily="49" charset="0"/>
                <a:cs typeface="Courier New" panose="02070309020205020404" pitchFamily="49" charset="0"/>
              </a:rPr>
              <a:t>, </a:t>
            </a:r>
            <a:r>
              <a:rPr lang="en-US" altLang="en-US" sz="1900" b="1" dirty="0" err="1">
                <a:solidFill>
                  <a:srgbClr val="000000"/>
                </a:solidFill>
                <a:latin typeface="Courier New" panose="02070309020205020404" pitchFamily="49" charset="0"/>
                <a:cs typeface="Courier New" panose="02070309020205020404" pitchFamily="49" charset="0"/>
              </a:rPr>
              <a:t>contentValues</a:t>
            </a:r>
            <a:r>
              <a:rPr lang="en-US" altLang="en-US" sz="1900" dirty="0">
                <a:solidFill>
                  <a:srgbClr val="000000"/>
                </a:solidFill>
                <a:latin typeface="Courier New" panose="02070309020205020404" pitchFamily="49" charset="0"/>
                <a:cs typeface="Courier New" panose="02070309020205020404" pitchFamily="49" charset="0"/>
              </a:rPr>
              <a:t>,</a:t>
            </a:r>
            <a:br>
              <a:rPr lang="en-US" altLang="en-US" sz="1900" dirty="0">
                <a:solidFill>
                  <a:srgbClr val="000000"/>
                </a:solidFill>
                <a:latin typeface="Courier New" panose="02070309020205020404" pitchFamily="49" charset="0"/>
                <a:cs typeface="Courier New" panose="02070309020205020404" pitchFamily="49" charset="0"/>
              </a:rPr>
            </a:br>
            <a:r>
              <a:rPr lang="en-US" altLang="en-US" sz="1900" dirty="0" err="1">
                <a:solidFill>
                  <a:srgbClr val="000000"/>
                </a:solidFill>
                <a:latin typeface="Courier New" panose="02070309020205020404" pitchFamily="49" charset="0"/>
                <a:cs typeface="Courier New" panose="02070309020205020404" pitchFamily="49" charset="0"/>
              </a:rPr>
              <a:t>CrimeTable.Columns.</a:t>
            </a:r>
            <a:r>
              <a:rPr lang="en-US" altLang="en-US" sz="1900" b="1" i="1" dirty="0" err="1">
                <a:solidFill>
                  <a:srgbClr val="660E7A"/>
                </a:solidFill>
                <a:latin typeface="Courier New" panose="02070309020205020404" pitchFamily="49" charset="0"/>
                <a:cs typeface="Courier New" panose="02070309020205020404" pitchFamily="49" charset="0"/>
              </a:rPr>
              <a:t>UUID</a:t>
            </a:r>
            <a:r>
              <a:rPr lang="en-US" altLang="en-US" sz="1900" b="1" i="1" dirty="0">
                <a:solidFill>
                  <a:srgbClr val="660E7A"/>
                </a:solidFill>
                <a:latin typeface="Courier New" panose="02070309020205020404" pitchFamily="49" charset="0"/>
                <a:cs typeface="Courier New" panose="02070309020205020404" pitchFamily="49" charset="0"/>
              </a:rPr>
              <a:t> </a:t>
            </a:r>
            <a:r>
              <a:rPr lang="en-US" altLang="en-US" sz="1900" dirty="0">
                <a:solidFill>
                  <a:srgbClr val="000000"/>
                </a:solidFill>
                <a:latin typeface="Courier New" panose="02070309020205020404" pitchFamily="49" charset="0"/>
                <a:cs typeface="Courier New" panose="02070309020205020404" pitchFamily="49" charset="0"/>
              </a:rPr>
              <a:t>+ </a:t>
            </a:r>
            <a:r>
              <a:rPr lang="en-US" altLang="en-US" sz="1900" b="1" dirty="0">
                <a:solidFill>
                  <a:srgbClr val="008000"/>
                </a:solidFill>
                <a:latin typeface="Courier New" panose="02070309020205020404" pitchFamily="49" charset="0"/>
                <a:cs typeface="Courier New" panose="02070309020205020404" pitchFamily="49" charset="0"/>
              </a:rPr>
              <a:t>" = ?"</a:t>
            </a:r>
            <a:r>
              <a:rPr lang="en-US" altLang="en-US" sz="1900" dirty="0">
                <a:solidFill>
                  <a:srgbClr val="000000"/>
                </a:solidFill>
                <a:latin typeface="Courier New" panose="02070309020205020404" pitchFamily="49" charset="0"/>
                <a:cs typeface="Courier New" panose="02070309020205020404" pitchFamily="49" charset="0"/>
              </a:rPr>
              <a:t>, </a:t>
            </a:r>
            <a:r>
              <a:rPr lang="en-US" altLang="en-US" sz="1900" i="1" dirty="0">
                <a:solidFill>
                  <a:srgbClr val="808080"/>
                </a:solidFill>
                <a:latin typeface="Courier New" panose="02070309020205020404" pitchFamily="49" charset="0"/>
                <a:cs typeface="Courier New" panose="02070309020205020404" pitchFamily="49" charset="0"/>
              </a:rPr>
              <a:t>// WHERE Clause</a:t>
            </a:r>
            <a:br>
              <a:rPr lang="en-US" altLang="en-US" sz="1900" i="1" dirty="0">
                <a:solidFill>
                  <a:srgbClr val="808080"/>
                </a:solidFill>
                <a:latin typeface="Courier New" panose="02070309020205020404" pitchFamily="49" charset="0"/>
                <a:cs typeface="Courier New" panose="02070309020205020404" pitchFamily="49" charset="0"/>
              </a:rPr>
            </a:br>
            <a:r>
              <a:rPr lang="en-US" altLang="en-US" sz="1900" b="1" dirty="0">
                <a:solidFill>
                  <a:srgbClr val="000080"/>
                </a:solidFill>
                <a:latin typeface="Courier New" panose="02070309020205020404" pitchFamily="49" charset="0"/>
                <a:cs typeface="Courier New" panose="02070309020205020404" pitchFamily="49" charset="0"/>
              </a:rPr>
              <a:t>new </a:t>
            </a:r>
            <a:r>
              <a:rPr lang="en-US" altLang="en-US" sz="1900" dirty="0">
                <a:solidFill>
                  <a:srgbClr val="000000"/>
                </a:solidFill>
                <a:latin typeface="Courier New" panose="02070309020205020404" pitchFamily="49" charset="0"/>
                <a:cs typeface="Courier New" panose="02070309020205020404" pitchFamily="49" charset="0"/>
              </a:rPr>
              <a:t>String[] { </a:t>
            </a:r>
            <a:r>
              <a:rPr lang="en-US" altLang="en-US" sz="1900" dirty="0" err="1">
                <a:solidFill>
                  <a:srgbClr val="000000"/>
                </a:solidFill>
                <a:latin typeface="Courier New" panose="02070309020205020404" pitchFamily="49" charset="0"/>
                <a:cs typeface="Courier New" panose="02070309020205020404" pitchFamily="49" charset="0"/>
              </a:rPr>
              <a:t>uuidString</a:t>
            </a:r>
            <a:r>
              <a:rPr lang="en-US" altLang="en-US" sz="1900" dirty="0">
                <a:solidFill>
                  <a:srgbClr val="000000"/>
                </a:solidFill>
                <a:latin typeface="Courier New" panose="02070309020205020404" pitchFamily="49" charset="0"/>
                <a:cs typeface="Courier New" panose="02070309020205020404" pitchFamily="49" charset="0"/>
              </a:rPr>
              <a:t>}); </a:t>
            </a:r>
            <a:r>
              <a:rPr lang="en-US" altLang="en-US" sz="1900" i="1" dirty="0">
                <a:solidFill>
                  <a:srgbClr val="808080"/>
                </a:solidFill>
                <a:latin typeface="Courier New" panose="02070309020205020404" pitchFamily="49" charset="0"/>
                <a:cs typeface="Courier New" panose="02070309020205020404" pitchFamily="49" charset="0"/>
              </a:rPr>
              <a:t>// Passing dynamic ? value as array</a:t>
            </a:r>
            <a:endParaRPr lang="en-GB" sz="1900" dirty="0"/>
          </a:p>
        </p:txBody>
      </p:sp>
    </p:spTree>
    <p:extLst>
      <p:ext uri="{BB962C8B-B14F-4D97-AF65-F5344CB8AC3E}">
        <p14:creationId xmlns:p14="http://schemas.microsoft.com/office/powerpoint/2010/main" val="14721863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Querying Data</a:t>
            </a:r>
          </a:p>
        </p:txBody>
      </p:sp>
      <p:sp>
        <p:nvSpPr>
          <p:cNvPr id="3" name="Content Placeholder 2"/>
          <p:cNvSpPr>
            <a:spLocks noGrp="1"/>
          </p:cNvSpPr>
          <p:nvPr>
            <p:ph sz="quarter" idx="1"/>
          </p:nvPr>
        </p:nvSpPr>
        <p:spPr>
          <a:xfrm>
            <a:off x="612648" y="1600200"/>
            <a:ext cx="8153400" cy="5257800"/>
          </a:xfrm>
        </p:spPr>
        <p:txBody>
          <a:bodyPr>
            <a:normAutofit lnSpcReduction="10000"/>
          </a:bodyPr>
          <a:lstStyle/>
          <a:p>
            <a:r>
              <a:rPr lang="en-GB" dirty="0"/>
              <a:t>To read (SELECT) data from SQLite, you use the SQLite database object’s </a:t>
            </a:r>
            <a:r>
              <a:rPr lang="en-GB" b="1" dirty="0"/>
              <a:t>query</a:t>
            </a:r>
            <a:r>
              <a:rPr lang="en-GB" dirty="0"/>
              <a:t> method.</a:t>
            </a:r>
          </a:p>
          <a:p>
            <a:r>
              <a:rPr lang="en-GB" dirty="0"/>
              <a:t>It is quite a robust method with different overload versions allowing you to specify:</a:t>
            </a:r>
          </a:p>
          <a:p>
            <a:pPr lvl="1"/>
            <a:r>
              <a:rPr lang="en-GB" dirty="0"/>
              <a:t>Columns to select</a:t>
            </a:r>
          </a:p>
          <a:p>
            <a:pPr lvl="1"/>
            <a:r>
              <a:rPr lang="en-GB" dirty="0"/>
              <a:t>Different WHERE clauses</a:t>
            </a:r>
          </a:p>
          <a:p>
            <a:pPr lvl="1"/>
            <a:r>
              <a:rPr lang="en-GB" dirty="0"/>
              <a:t>Grouping and Having clauses for grouping</a:t>
            </a:r>
          </a:p>
          <a:p>
            <a:pPr lvl="1"/>
            <a:r>
              <a:rPr lang="en-GB" dirty="0"/>
              <a:t>Ordering (Sorting)</a:t>
            </a:r>
          </a:p>
          <a:p>
            <a:pPr lvl="1"/>
            <a:r>
              <a:rPr lang="en-GB" dirty="0"/>
              <a:t>Limit (max row results) to return</a:t>
            </a:r>
          </a:p>
          <a:p>
            <a:r>
              <a:rPr lang="en-GB" dirty="0"/>
              <a:t>The method returns a </a:t>
            </a:r>
            <a:r>
              <a:rPr lang="en-GB" b="1" dirty="0"/>
              <a:t>Cursor</a:t>
            </a:r>
            <a:r>
              <a:rPr lang="en-GB" dirty="0"/>
              <a:t> object, which points to all the rows returned by the query.</a:t>
            </a:r>
          </a:p>
        </p:txBody>
      </p:sp>
    </p:spTree>
    <p:extLst>
      <p:ext uri="{BB962C8B-B14F-4D97-AF65-F5344CB8AC3E}">
        <p14:creationId xmlns:p14="http://schemas.microsoft.com/office/powerpoint/2010/main" val="5412313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Querying Data</a:t>
            </a:r>
          </a:p>
        </p:txBody>
      </p:sp>
      <p:sp>
        <p:nvSpPr>
          <p:cNvPr id="3" name="Content Placeholder 2"/>
          <p:cNvSpPr>
            <a:spLocks noGrp="1"/>
          </p:cNvSpPr>
          <p:nvPr>
            <p:ph sz="quarter" idx="1"/>
          </p:nvPr>
        </p:nvSpPr>
        <p:spPr/>
        <p:txBody>
          <a:bodyPr>
            <a:normAutofit/>
          </a:bodyPr>
          <a:lstStyle/>
          <a:p>
            <a:r>
              <a:rPr lang="en-GB" dirty="0"/>
              <a:t>The syntax we will use today is:</a:t>
            </a:r>
          </a:p>
          <a:p>
            <a:pPr marL="320040" lvl="1" indent="0">
              <a:buNone/>
            </a:pPr>
            <a:r>
              <a:rPr lang="en-US" altLang="en-US" sz="1800" b="1" dirty="0">
                <a:solidFill>
                  <a:srgbClr val="000000"/>
                </a:solidFill>
                <a:latin typeface="Courier New" panose="02070309020205020404" pitchFamily="49" charset="0"/>
                <a:cs typeface="Courier New" panose="02070309020205020404" pitchFamily="49" charset="0"/>
              </a:rPr>
              <a:t>Cursor </a:t>
            </a:r>
            <a:r>
              <a:rPr lang="en-US" altLang="en-US" sz="1800" b="1" dirty="0" err="1">
                <a:solidFill>
                  <a:srgbClr val="000000"/>
                </a:solidFill>
                <a:latin typeface="Courier New" panose="02070309020205020404" pitchFamily="49" charset="0"/>
                <a:cs typeface="Courier New" panose="02070309020205020404" pitchFamily="49" charset="0"/>
              </a:rPr>
              <a:t>cursor</a:t>
            </a:r>
            <a:r>
              <a:rPr lang="en-US" altLang="en-US" sz="1800" b="1" dirty="0">
                <a:solidFill>
                  <a:srgbClr val="000000"/>
                </a:solidFill>
                <a:latin typeface="Courier New" panose="02070309020205020404" pitchFamily="49" charset="0"/>
                <a:cs typeface="Courier New" panose="02070309020205020404" pitchFamily="49" charset="0"/>
              </a:rPr>
              <a:t> </a:t>
            </a:r>
            <a:r>
              <a:rPr lang="en-US" altLang="en-US" sz="1800" dirty="0">
                <a:solidFill>
                  <a:srgbClr val="000000"/>
                </a:solidFill>
                <a:latin typeface="Courier New" panose="02070309020205020404" pitchFamily="49" charset="0"/>
                <a:cs typeface="Courier New" panose="02070309020205020404" pitchFamily="49" charset="0"/>
              </a:rPr>
              <a:t>= </a:t>
            </a:r>
            <a:r>
              <a:rPr lang="en-US" altLang="en-US" sz="1800" b="1" dirty="0" err="1">
                <a:solidFill>
                  <a:srgbClr val="660E7A"/>
                </a:solidFill>
                <a:latin typeface="Courier New" panose="02070309020205020404" pitchFamily="49" charset="0"/>
                <a:cs typeface="Courier New" panose="02070309020205020404" pitchFamily="49" charset="0"/>
              </a:rPr>
              <a:t>database</a:t>
            </a:r>
            <a:r>
              <a:rPr lang="en-US" altLang="en-US" sz="1800" dirty="0" err="1">
                <a:solidFill>
                  <a:srgbClr val="000000"/>
                </a:solidFill>
                <a:latin typeface="Courier New" panose="02070309020205020404" pitchFamily="49" charset="0"/>
                <a:cs typeface="Courier New" panose="02070309020205020404" pitchFamily="49" charset="0"/>
              </a:rPr>
              <a:t>.query</a:t>
            </a:r>
            <a:r>
              <a:rPr lang="en-US" altLang="en-US" sz="1800" dirty="0">
                <a:solidFill>
                  <a:srgbClr val="000000"/>
                </a:solidFill>
                <a:latin typeface="Courier New" panose="02070309020205020404" pitchFamily="49" charset="0"/>
                <a:cs typeface="Courier New" panose="02070309020205020404" pitchFamily="49" charset="0"/>
              </a:rPr>
              <a:t>(</a:t>
            </a:r>
            <a:br>
              <a:rPr lang="en-US" altLang="en-US" sz="1800" dirty="0">
                <a:solidFill>
                  <a:srgbClr val="000000"/>
                </a:solidFill>
                <a:latin typeface="Courier New" panose="02070309020205020404" pitchFamily="49" charset="0"/>
                <a:cs typeface="Courier New" panose="02070309020205020404" pitchFamily="49" charset="0"/>
              </a:rPr>
            </a:br>
            <a:r>
              <a:rPr lang="en-US" altLang="en-US" sz="1800" dirty="0">
                <a:solidFill>
                  <a:srgbClr val="000000"/>
                </a:solidFill>
                <a:latin typeface="Courier New" panose="02070309020205020404" pitchFamily="49" charset="0"/>
                <a:cs typeface="Courier New" panose="02070309020205020404" pitchFamily="49" charset="0"/>
              </a:rPr>
              <a:t>  String Table.</a:t>
            </a:r>
            <a:r>
              <a:rPr lang="en-US" altLang="en-US" sz="1800" b="1" i="1" dirty="0">
                <a:solidFill>
                  <a:srgbClr val="660E7A"/>
                </a:solidFill>
                <a:latin typeface="Courier New" panose="02070309020205020404" pitchFamily="49" charset="0"/>
                <a:cs typeface="Courier New" panose="02070309020205020404" pitchFamily="49" charset="0"/>
              </a:rPr>
              <a:t>NAME</a:t>
            </a:r>
            <a:r>
              <a:rPr lang="en-US" altLang="en-US" sz="1800" dirty="0">
                <a:solidFill>
                  <a:srgbClr val="000000"/>
                </a:solidFill>
                <a:latin typeface="Courier New" panose="02070309020205020404" pitchFamily="49" charset="0"/>
                <a:cs typeface="Courier New" panose="02070309020205020404" pitchFamily="49" charset="0"/>
              </a:rPr>
              <a:t>,</a:t>
            </a:r>
            <a:br>
              <a:rPr lang="en-US" altLang="en-US" sz="1800" dirty="0">
                <a:solidFill>
                  <a:srgbClr val="000000"/>
                </a:solidFill>
                <a:latin typeface="Courier New" panose="02070309020205020404" pitchFamily="49" charset="0"/>
                <a:cs typeface="Courier New" panose="02070309020205020404" pitchFamily="49" charset="0"/>
              </a:rPr>
            </a:br>
            <a:r>
              <a:rPr lang="en-US" altLang="en-US" sz="1800" dirty="0">
                <a:solidFill>
                  <a:srgbClr val="000000"/>
                </a:solidFill>
                <a:latin typeface="Courier New" panose="02070309020205020404" pitchFamily="49" charset="0"/>
                <a:cs typeface="Courier New" panose="02070309020205020404" pitchFamily="49" charset="0"/>
              </a:rPr>
              <a:t>  String[] columns, </a:t>
            </a:r>
            <a:r>
              <a:rPr lang="en-US" altLang="en-US" sz="1800" i="1" dirty="0">
                <a:solidFill>
                  <a:srgbClr val="808080"/>
                </a:solidFill>
                <a:latin typeface="Courier New" panose="02070309020205020404" pitchFamily="49" charset="0"/>
                <a:cs typeface="Courier New" panose="02070309020205020404" pitchFamily="49" charset="0"/>
              </a:rPr>
              <a:t>// If this is null selects all columns</a:t>
            </a:r>
            <a:br>
              <a:rPr lang="en-US" altLang="en-US" sz="1800" i="1" dirty="0">
                <a:solidFill>
                  <a:srgbClr val="808080"/>
                </a:solidFill>
                <a:latin typeface="Courier New" panose="02070309020205020404" pitchFamily="49" charset="0"/>
                <a:cs typeface="Courier New" panose="02070309020205020404" pitchFamily="49" charset="0"/>
              </a:rPr>
            </a:br>
            <a:r>
              <a:rPr lang="en-US" altLang="en-US" sz="1800" i="1" dirty="0">
                <a:solidFill>
                  <a:srgbClr val="808080"/>
                </a:solidFill>
                <a:latin typeface="Courier New" panose="02070309020205020404" pitchFamily="49" charset="0"/>
                <a:cs typeface="Courier New" panose="02070309020205020404" pitchFamily="49" charset="0"/>
              </a:rPr>
              <a:t>  </a:t>
            </a:r>
            <a:r>
              <a:rPr lang="en-US" altLang="en-US" sz="1800" dirty="0">
                <a:solidFill>
                  <a:srgbClr val="000000"/>
                </a:solidFill>
                <a:latin typeface="Courier New" panose="02070309020205020404" pitchFamily="49" charset="0"/>
                <a:cs typeface="Courier New" panose="02070309020205020404" pitchFamily="49" charset="0"/>
              </a:rPr>
              <a:t>String where, </a:t>
            </a:r>
            <a:r>
              <a:rPr lang="en-US" altLang="en-US" sz="1800" i="1" dirty="0">
                <a:solidFill>
                  <a:srgbClr val="808080"/>
                </a:solidFill>
                <a:latin typeface="Courier New" panose="02070309020205020404" pitchFamily="49" charset="0"/>
                <a:cs typeface="Courier New" panose="02070309020205020404" pitchFamily="49" charset="0"/>
              </a:rPr>
              <a:t>// WHERE clause</a:t>
            </a:r>
            <a:br>
              <a:rPr lang="en-US" altLang="en-US" sz="1800" i="1" dirty="0">
                <a:solidFill>
                  <a:srgbClr val="808080"/>
                </a:solidFill>
                <a:latin typeface="Courier New" panose="02070309020205020404" pitchFamily="49" charset="0"/>
                <a:cs typeface="Courier New" panose="02070309020205020404" pitchFamily="49" charset="0"/>
              </a:rPr>
            </a:br>
            <a:r>
              <a:rPr lang="en-US" altLang="en-US" sz="1800" i="1" dirty="0">
                <a:solidFill>
                  <a:srgbClr val="808080"/>
                </a:solidFill>
                <a:latin typeface="Courier New" panose="02070309020205020404" pitchFamily="49" charset="0"/>
                <a:cs typeface="Courier New" panose="02070309020205020404" pitchFamily="49" charset="0"/>
              </a:rPr>
              <a:t>  </a:t>
            </a:r>
            <a:r>
              <a:rPr lang="en-US" altLang="en-US" sz="1800" dirty="0">
                <a:solidFill>
                  <a:srgbClr val="000000"/>
                </a:solidFill>
                <a:latin typeface="Courier New" panose="02070309020205020404" pitchFamily="49" charset="0"/>
                <a:cs typeface="Courier New" panose="02070309020205020404" pitchFamily="49" charset="0"/>
              </a:rPr>
              <a:t>String[]</a:t>
            </a:r>
            <a:r>
              <a:rPr lang="en-US" altLang="en-US" sz="1800" dirty="0" err="1">
                <a:solidFill>
                  <a:srgbClr val="000000"/>
                </a:solidFill>
                <a:latin typeface="Courier New" panose="02070309020205020404" pitchFamily="49" charset="0"/>
                <a:cs typeface="Courier New" panose="02070309020205020404" pitchFamily="49" charset="0"/>
              </a:rPr>
              <a:t>whereArgs</a:t>
            </a:r>
            <a:r>
              <a:rPr lang="en-US" altLang="en-US" sz="1800" dirty="0">
                <a:solidFill>
                  <a:srgbClr val="000000"/>
                </a:solidFill>
                <a:latin typeface="Courier New" panose="02070309020205020404" pitchFamily="49" charset="0"/>
                <a:cs typeface="Courier New" panose="02070309020205020404" pitchFamily="49" charset="0"/>
              </a:rPr>
              <a:t>, </a:t>
            </a:r>
            <a:r>
              <a:rPr lang="en-US" altLang="en-US" sz="1800" i="1" dirty="0">
                <a:solidFill>
                  <a:srgbClr val="808080"/>
                </a:solidFill>
                <a:latin typeface="Courier New" panose="02070309020205020404" pitchFamily="49" charset="0"/>
                <a:cs typeface="Courier New" panose="02070309020205020404" pitchFamily="49" charset="0"/>
              </a:rPr>
              <a:t>// Array for where clause dynamic ? values</a:t>
            </a:r>
            <a:br>
              <a:rPr lang="en-US" altLang="en-US" sz="1800" i="1" dirty="0">
                <a:solidFill>
                  <a:srgbClr val="808080"/>
                </a:solidFill>
                <a:latin typeface="Courier New" panose="02070309020205020404" pitchFamily="49" charset="0"/>
                <a:cs typeface="Courier New" panose="02070309020205020404" pitchFamily="49" charset="0"/>
              </a:rPr>
            </a:br>
            <a:r>
              <a:rPr lang="en-US" altLang="en-US" sz="1800" i="1" dirty="0">
                <a:solidFill>
                  <a:srgbClr val="808080"/>
                </a:solidFill>
                <a:latin typeface="Courier New" panose="02070309020205020404" pitchFamily="49" charset="0"/>
                <a:cs typeface="Courier New" panose="02070309020205020404" pitchFamily="49" charset="0"/>
              </a:rPr>
              <a:t>  </a:t>
            </a:r>
            <a:r>
              <a:rPr lang="en-US" altLang="en-US" sz="1800" dirty="0">
                <a:solidFill>
                  <a:srgbClr val="000000"/>
                </a:solidFill>
                <a:latin typeface="Courier New" panose="02070309020205020404" pitchFamily="49" charset="0"/>
                <a:cs typeface="Courier New" panose="02070309020205020404" pitchFamily="49" charset="0"/>
              </a:rPr>
              <a:t>String </a:t>
            </a:r>
            <a:r>
              <a:rPr lang="en-US" altLang="en-US" sz="1800" dirty="0" err="1">
                <a:solidFill>
                  <a:srgbClr val="000000"/>
                </a:solidFill>
                <a:latin typeface="Courier New" panose="02070309020205020404" pitchFamily="49" charset="0"/>
                <a:cs typeface="Courier New" panose="02070309020205020404" pitchFamily="49" charset="0"/>
              </a:rPr>
              <a:t>groupBy</a:t>
            </a:r>
            <a:r>
              <a:rPr lang="en-US" altLang="en-US" sz="1800" dirty="0">
                <a:solidFill>
                  <a:srgbClr val="000000"/>
                </a:solidFill>
                <a:latin typeface="Courier New" panose="02070309020205020404" pitchFamily="49" charset="0"/>
                <a:cs typeface="Courier New" panose="02070309020205020404" pitchFamily="49" charset="0"/>
              </a:rPr>
              <a:t>, </a:t>
            </a:r>
            <a:r>
              <a:rPr lang="en-US" altLang="en-US" sz="1800" i="1" dirty="0">
                <a:solidFill>
                  <a:srgbClr val="808080"/>
                </a:solidFill>
                <a:latin typeface="Courier New" panose="02070309020205020404" pitchFamily="49" charset="0"/>
                <a:cs typeface="Courier New" panose="02070309020205020404" pitchFamily="49" charset="0"/>
              </a:rPr>
              <a:t>// GROUP BY clause</a:t>
            </a:r>
            <a:br>
              <a:rPr lang="en-US" altLang="en-US" sz="1800" i="1" dirty="0">
                <a:solidFill>
                  <a:srgbClr val="808080"/>
                </a:solidFill>
                <a:latin typeface="Courier New" panose="02070309020205020404" pitchFamily="49" charset="0"/>
                <a:cs typeface="Courier New" panose="02070309020205020404" pitchFamily="49" charset="0"/>
              </a:rPr>
            </a:br>
            <a:r>
              <a:rPr lang="en-US" altLang="en-US" sz="1800" i="1" dirty="0">
                <a:solidFill>
                  <a:srgbClr val="808080"/>
                </a:solidFill>
                <a:latin typeface="Courier New" panose="02070309020205020404" pitchFamily="49" charset="0"/>
                <a:cs typeface="Courier New" panose="02070309020205020404" pitchFamily="49" charset="0"/>
              </a:rPr>
              <a:t>  </a:t>
            </a:r>
            <a:r>
              <a:rPr lang="en-US" altLang="en-US" sz="1800" dirty="0">
                <a:solidFill>
                  <a:srgbClr val="000000"/>
                </a:solidFill>
                <a:latin typeface="Courier New" panose="02070309020205020404" pitchFamily="49" charset="0"/>
                <a:cs typeface="Courier New" panose="02070309020205020404" pitchFamily="49" charset="0"/>
              </a:rPr>
              <a:t>String having, </a:t>
            </a:r>
            <a:r>
              <a:rPr lang="en-US" altLang="en-US" sz="1800" i="1" dirty="0">
                <a:solidFill>
                  <a:srgbClr val="808080"/>
                </a:solidFill>
                <a:latin typeface="Courier New" panose="02070309020205020404" pitchFamily="49" charset="0"/>
                <a:cs typeface="Courier New" panose="02070309020205020404" pitchFamily="49" charset="0"/>
              </a:rPr>
              <a:t>// HAVING Clause to restrict groups</a:t>
            </a:r>
            <a:br>
              <a:rPr lang="en-US" altLang="en-US" sz="1800" i="1" dirty="0">
                <a:solidFill>
                  <a:srgbClr val="808080"/>
                </a:solidFill>
                <a:latin typeface="Courier New" panose="02070309020205020404" pitchFamily="49" charset="0"/>
                <a:cs typeface="Courier New" panose="02070309020205020404" pitchFamily="49" charset="0"/>
              </a:rPr>
            </a:br>
            <a:r>
              <a:rPr lang="en-US" altLang="en-US" sz="1800" i="1" dirty="0">
                <a:solidFill>
                  <a:srgbClr val="808080"/>
                </a:solidFill>
                <a:latin typeface="Courier New" panose="02070309020205020404" pitchFamily="49" charset="0"/>
                <a:cs typeface="Courier New" panose="02070309020205020404" pitchFamily="49" charset="0"/>
              </a:rPr>
              <a:t>  </a:t>
            </a:r>
            <a:r>
              <a:rPr lang="en-US" altLang="en-US" sz="1800" dirty="0">
                <a:solidFill>
                  <a:srgbClr val="000000"/>
                </a:solidFill>
                <a:latin typeface="Courier New" panose="02070309020205020404" pitchFamily="49" charset="0"/>
                <a:cs typeface="Courier New" panose="02070309020205020404" pitchFamily="49" charset="0"/>
              </a:rPr>
              <a:t>String </a:t>
            </a:r>
            <a:r>
              <a:rPr lang="en-US" altLang="en-US" sz="1800" dirty="0" err="1">
                <a:solidFill>
                  <a:srgbClr val="000000"/>
                </a:solidFill>
                <a:latin typeface="Courier New" panose="02070309020205020404" pitchFamily="49" charset="0"/>
                <a:cs typeface="Courier New" panose="02070309020205020404" pitchFamily="49" charset="0"/>
              </a:rPr>
              <a:t>orderBy</a:t>
            </a:r>
            <a:r>
              <a:rPr lang="en-US" altLang="en-US" sz="1800" dirty="0">
                <a:solidFill>
                  <a:srgbClr val="000000"/>
                </a:solidFill>
                <a:latin typeface="Courier New" panose="02070309020205020404" pitchFamily="49" charset="0"/>
                <a:cs typeface="Courier New" panose="02070309020205020404" pitchFamily="49" charset="0"/>
              </a:rPr>
              <a:t>, </a:t>
            </a:r>
            <a:r>
              <a:rPr lang="en-US" altLang="en-US" sz="1800" i="1" dirty="0">
                <a:solidFill>
                  <a:srgbClr val="808080"/>
                </a:solidFill>
                <a:latin typeface="Courier New" panose="02070309020205020404" pitchFamily="49" charset="0"/>
                <a:cs typeface="Courier New" panose="02070309020205020404" pitchFamily="49" charset="0"/>
              </a:rPr>
              <a:t>// ORDER BY clause to sort results</a:t>
            </a:r>
            <a:br>
              <a:rPr lang="en-US" altLang="en-US" sz="1800" i="1" dirty="0">
                <a:solidFill>
                  <a:srgbClr val="808080"/>
                </a:solidFill>
                <a:latin typeface="Courier New" panose="02070309020205020404" pitchFamily="49" charset="0"/>
                <a:cs typeface="Courier New" panose="02070309020205020404" pitchFamily="49" charset="0"/>
              </a:rPr>
            </a:br>
            <a:r>
              <a:rPr lang="en-US" altLang="en-US" sz="1800" i="1" dirty="0">
                <a:solidFill>
                  <a:srgbClr val="808080"/>
                </a:solidFill>
                <a:latin typeface="Courier New" panose="02070309020205020404" pitchFamily="49" charset="0"/>
                <a:cs typeface="Courier New" panose="02070309020205020404" pitchFamily="49" charset="0"/>
              </a:rPr>
              <a:t>  </a:t>
            </a:r>
            <a:r>
              <a:rPr lang="en-US" altLang="en-US" sz="1800" dirty="0">
                <a:solidFill>
                  <a:srgbClr val="000000"/>
                </a:solidFill>
                <a:latin typeface="Courier New" panose="02070309020205020404" pitchFamily="49" charset="0"/>
                <a:cs typeface="Courier New" panose="02070309020205020404" pitchFamily="49" charset="0"/>
              </a:rPr>
              <a:t>String limit </a:t>
            </a:r>
            <a:r>
              <a:rPr lang="en-US" altLang="en-US" sz="1800" i="1" dirty="0">
                <a:solidFill>
                  <a:srgbClr val="808080"/>
                </a:solidFill>
                <a:latin typeface="Courier New" panose="02070309020205020404" pitchFamily="49" charset="0"/>
                <a:cs typeface="Courier New" panose="02070309020205020404" pitchFamily="49" charset="0"/>
              </a:rPr>
              <a:t>// Maximum row results to return</a:t>
            </a:r>
            <a:br>
              <a:rPr lang="en-US" altLang="en-US" sz="1800" i="1" dirty="0">
                <a:solidFill>
                  <a:srgbClr val="808080"/>
                </a:solidFill>
                <a:latin typeface="Courier New" panose="02070309020205020404" pitchFamily="49" charset="0"/>
                <a:cs typeface="Courier New" panose="02070309020205020404" pitchFamily="49" charset="0"/>
              </a:rPr>
            </a:br>
            <a:r>
              <a:rPr lang="en-US" altLang="en-US" sz="1800" dirty="0">
                <a:solidFill>
                  <a:srgbClr val="000000"/>
                </a:solidFill>
                <a:latin typeface="Courier New" panose="02070309020205020404" pitchFamily="49" charset="0"/>
                <a:cs typeface="Courier New" panose="02070309020205020404" pitchFamily="49" charset="0"/>
              </a:rPr>
              <a:t>);</a:t>
            </a:r>
            <a:endParaRPr lang="en-US" altLang="en-US" sz="4800" dirty="0">
              <a:latin typeface="Arial" panose="020B0604020202020204" pitchFamily="34" charset="0"/>
            </a:endParaRPr>
          </a:p>
          <a:p>
            <a:pPr marL="0" indent="0">
              <a:buNone/>
            </a:pPr>
            <a:endParaRPr lang="en-GB" dirty="0"/>
          </a:p>
          <a:p>
            <a:endParaRPr lang="en-GB" dirty="0"/>
          </a:p>
        </p:txBody>
      </p:sp>
    </p:spTree>
    <p:extLst>
      <p:ext uri="{BB962C8B-B14F-4D97-AF65-F5344CB8AC3E}">
        <p14:creationId xmlns:p14="http://schemas.microsoft.com/office/powerpoint/2010/main" val="23288099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Querying Data</a:t>
            </a:r>
          </a:p>
        </p:txBody>
      </p:sp>
      <p:sp>
        <p:nvSpPr>
          <p:cNvPr id="3" name="Content Placeholder 2"/>
          <p:cNvSpPr>
            <a:spLocks noGrp="1"/>
          </p:cNvSpPr>
          <p:nvPr>
            <p:ph sz="quarter" idx="1"/>
          </p:nvPr>
        </p:nvSpPr>
        <p:spPr>
          <a:xfrm>
            <a:off x="612648" y="1600200"/>
            <a:ext cx="8153400" cy="5257800"/>
          </a:xfrm>
        </p:spPr>
        <p:txBody>
          <a:bodyPr>
            <a:normAutofit fontScale="92500"/>
          </a:bodyPr>
          <a:lstStyle/>
          <a:p>
            <a:r>
              <a:rPr lang="en-GB" dirty="0"/>
              <a:t>A cursor object points to a row in the query results.</a:t>
            </a:r>
          </a:p>
          <a:p>
            <a:r>
              <a:rPr lang="en-GB" dirty="0"/>
              <a:t>The returned cursor just gives you a set of raw column values.</a:t>
            </a:r>
          </a:p>
          <a:p>
            <a:r>
              <a:rPr lang="en-GB" dirty="0"/>
              <a:t>Each column value will need to be extracted when needed using the syntax:</a:t>
            </a:r>
          </a:p>
          <a:p>
            <a:pPr marL="640080" lvl="2" indent="0">
              <a:buNone/>
            </a:pPr>
            <a:r>
              <a:rPr lang="en-GB" dirty="0" err="1"/>
              <a:t>cursor.</a:t>
            </a:r>
            <a:r>
              <a:rPr lang="en-GB" b="1" dirty="0" err="1"/>
              <a:t>getDataType</a:t>
            </a:r>
            <a:r>
              <a:rPr lang="en-GB" dirty="0"/>
              <a:t>(</a:t>
            </a:r>
            <a:r>
              <a:rPr lang="en-GB" dirty="0" err="1"/>
              <a:t>cursor.</a:t>
            </a:r>
            <a:r>
              <a:rPr lang="en-GB" b="1" dirty="0" err="1"/>
              <a:t>getColumnIndex</a:t>
            </a:r>
            <a:r>
              <a:rPr lang="en-GB" dirty="0"/>
              <a:t>(</a:t>
            </a:r>
            <a:r>
              <a:rPr lang="en-GB" dirty="0" err="1"/>
              <a:t>columnName</a:t>
            </a:r>
            <a:r>
              <a:rPr lang="en-GB" dirty="0"/>
              <a:t>))</a:t>
            </a:r>
          </a:p>
          <a:p>
            <a:r>
              <a:rPr lang="en-GB" dirty="0"/>
              <a:t>To avoid repetition, it is common practice to implement a cursor wrapper class.</a:t>
            </a:r>
          </a:p>
          <a:p>
            <a:pPr lvl="1"/>
            <a:r>
              <a:rPr lang="en-GB" dirty="0"/>
              <a:t>It subclasses (inherits) the Cursor class</a:t>
            </a:r>
          </a:p>
          <a:p>
            <a:pPr lvl="1"/>
            <a:r>
              <a:rPr lang="en-GB" dirty="0"/>
              <a:t>Adds some additional methods to extract row data in a format your app understands – returns object(s) that can be used by the app code e.g. controllers.</a:t>
            </a:r>
          </a:p>
        </p:txBody>
      </p:sp>
    </p:spTree>
    <p:extLst>
      <p:ext uri="{BB962C8B-B14F-4D97-AF65-F5344CB8AC3E}">
        <p14:creationId xmlns:p14="http://schemas.microsoft.com/office/powerpoint/2010/main" val="236461188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Querying Data</a:t>
            </a:r>
          </a:p>
        </p:txBody>
      </p:sp>
      <p:sp>
        <p:nvSpPr>
          <p:cNvPr id="3" name="Content Placeholder 2"/>
          <p:cNvSpPr>
            <a:spLocks noGrp="1"/>
          </p:cNvSpPr>
          <p:nvPr>
            <p:ph sz="quarter" idx="1"/>
          </p:nvPr>
        </p:nvSpPr>
        <p:spPr>
          <a:xfrm>
            <a:off x="612648" y="1600200"/>
            <a:ext cx="8531352" cy="5257800"/>
          </a:xfrm>
        </p:spPr>
        <p:txBody>
          <a:bodyPr>
            <a:normAutofit fontScale="92500" lnSpcReduction="20000"/>
          </a:bodyPr>
          <a:lstStyle/>
          <a:p>
            <a:pPr marL="0" indent="0">
              <a:buNone/>
            </a:pPr>
            <a:r>
              <a:rPr lang="en-GB" dirty="0"/>
              <a:t>To read the data returned in a Cursor object, you need to loop through as follows:</a:t>
            </a:r>
          </a:p>
          <a:p>
            <a:pPr marL="320040" lvl="1" indent="0">
              <a:buNone/>
            </a:pPr>
            <a:r>
              <a:rPr lang="en-US" altLang="en-US" sz="2300" b="1" dirty="0">
                <a:solidFill>
                  <a:srgbClr val="000080"/>
                </a:solidFill>
                <a:latin typeface="Courier New" panose="02070309020205020404" pitchFamily="49" charset="0"/>
                <a:cs typeface="Courier New" panose="02070309020205020404" pitchFamily="49" charset="0"/>
              </a:rPr>
              <a:t>try </a:t>
            </a:r>
            <a:r>
              <a:rPr lang="en-US" altLang="en-US" sz="2300" dirty="0">
                <a:solidFill>
                  <a:srgbClr val="000000"/>
                </a:solidFill>
                <a:latin typeface="Courier New" panose="02070309020205020404" pitchFamily="49" charset="0"/>
                <a:cs typeface="Courier New" panose="02070309020205020404" pitchFamily="49" charset="0"/>
              </a:rPr>
              <a:t>{</a:t>
            </a:r>
            <a:br>
              <a:rPr lang="en-US" altLang="en-US" sz="2300" dirty="0">
                <a:solidFill>
                  <a:srgbClr val="000000"/>
                </a:solidFill>
                <a:latin typeface="Courier New" panose="02070309020205020404" pitchFamily="49" charset="0"/>
                <a:cs typeface="Courier New" panose="02070309020205020404" pitchFamily="49" charset="0"/>
              </a:rPr>
            </a:br>
            <a:r>
              <a:rPr lang="en-US" altLang="en-US" sz="2300" dirty="0">
                <a:solidFill>
                  <a:srgbClr val="000000"/>
                </a:solidFill>
                <a:latin typeface="Courier New" panose="02070309020205020404" pitchFamily="49" charset="0"/>
                <a:cs typeface="Courier New" panose="02070309020205020404" pitchFamily="49" charset="0"/>
              </a:rPr>
              <a:t>    </a:t>
            </a:r>
            <a:r>
              <a:rPr lang="en-US" altLang="en-US" sz="2300" i="1" dirty="0">
                <a:solidFill>
                  <a:srgbClr val="808080"/>
                </a:solidFill>
                <a:latin typeface="Courier New" panose="02070309020205020404" pitchFamily="49" charset="0"/>
                <a:cs typeface="Courier New" panose="02070309020205020404" pitchFamily="49" charset="0"/>
              </a:rPr>
              <a:t>// move to the first row</a:t>
            </a:r>
            <a:br>
              <a:rPr lang="en-US" altLang="en-US" sz="2300" i="1" dirty="0">
                <a:solidFill>
                  <a:srgbClr val="808080"/>
                </a:solidFill>
                <a:latin typeface="Courier New" panose="02070309020205020404" pitchFamily="49" charset="0"/>
                <a:cs typeface="Courier New" panose="02070309020205020404" pitchFamily="49" charset="0"/>
              </a:rPr>
            </a:br>
            <a:r>
              <a:rPr lang="en-US" altLang="en-US" sz="2300" i="1" dirty="0">
                <a:solidFill>
                  <a:srgbClr val="808080"/>
                </a:solidFill>
                <a:latin typeface="Courier New" panose="02070309020205020404" pitchFamily="49" charset="0"/>
                <a:cs typeface="Courier New" panose="02070309020205020404" pitchFamily="49" charset="0"/>
              </a:rPr>
              <a:t>    </a:t>
            </a:r>
            <a:r>
              <a:rPr lang="en-US" altLang="en-US" sz="2300" b="1" dirty="0" err="1">
                <a:solidFill>
                  <a:srgbClr val="000000"/>
                </a:solidFill>
                <a:latin typeface="Courier New" panose="02070309020205020404" pitchFamily="49" charset="0"/>
                <a:cs typeface="Courier New" panose="02070309020205020404" pitchFamily="49" charset="0"/>
              </a:rPr>
              <a:t>cursor.moveToFirst</a:t>
            </a:r>
            <a:r>
              <a:rPr lang="en-US" altLang="en-US" sz="2300" dirty="0">
                <a:solidFill>
                  <a:srgbClr val="000000"/>
                </a:solidFill>
                <a:latin typeface="Courier New" panose="02070309020205020404" pitchFamily="49" charset="0"/>
                <a:cs typeface="Courier New" panose="02070309020205020404" pitchFamily="49" charset="0"/>
              </a:rPr>
              <a:t>();</a:t>
            </a:r>
            <a:br>
              <a:rPr lang="en-US" altLang="en-US" sz="2300" dirty="0">
                <a:solidFill>
                  <a:srgbClr val="000000"/>
                </a:solidFill>
                <a:latin typeface="Courier New" panose="02070309020205020404" pitchFamily="49" charset="0"/>
                <a:cs typeface="Courier New" panose="02070309020205020404" pitchFamily="49" charset="0"/>
              </a:rPr>
            </a:br>
            <a:r>
              <a:rPr lang="en-US" altLang="en-US" sz="2300" dirty="0">
                <a:solidFill>
                  <a:srgbClr val="000000"/>
                </a:solidFill>
                <a:latin typeface="Courier New" panose="02070309020205020404" pitchFamily="49" charset="0"/>
                <a:cs typeface="Courier New" panose="02070309020205020404" pitchFamily="49" charset="0"/>
              </a:rPr>
              <a:t>    </a:t>
            </a:r>
            <a:r>
              <a:rPr lang="en-US" altLang="en-US" sz="2300" i="1" dirty="0">
                <a:solidFill>
                  <a:srgbClr val="808080"/>
                </a:solidFill>
                <a:latin typeface="Courier New" panose="02070309020205020404" pitchFamily="49" charset="0"/>
                <a:cs typeface="Courier New" panose="02070309020205020404" pitchFamily="49" charset="0"/>
              </a:rPr>
              <a:t>// check that you are not at the end of the query results</a:t>
            </a:r>
            <a:br>
              <a:rPr lang="en-US" altLang="en-US" sz="2300" i="1" dirty="0">
                <a:solidFill>
                  <a:srgbClr val="808080"/>
                </a:solidFill>
                <a:latin typeface="Courier New" panose="02070309020205020404" pitchFamily="49" charset="0"/>
                <a:cs typeface="Courier New" panose="02070309020205020404" pitchFamily="49" charset="0"/>
              </a:rPr>
            </a:br>
            <a:r>
              <a:rPr lang="en-US" altLang="en-US" sz="2300" i="1" dirty="0">
                <a:solidFill>
                  <a:srgbClr val="808080"/>
                </a:solidFill>
                <a:latin typeface="Courier New" panose="02070309020205020404" pitchFamily="49" charset="0"/>
                <a:cs typeface="Courier New" panose="02070309020205020404" pitchFamily="49" charset="0"/>
              </a:rPr>
              <a:t>    </a:t>
            </a:r>
            <a:r>
              <a:rPr lang="en-US" altLang="en-US" sz="2300" b="1" dirty="0">
                <a:solidFill>
                  <a:srgbClr val="000080"/>
                </a:solidFill>
                <a:latin typeface="Courier New" panose="02070309020205020404" pitchFamily="49" charset="0"/>
                <a:cs typeface="Courier New" panose="02070309020205020404" pitchFamily="49" charset="0"/>
              </a:rPr>
              <a:t>while </a:t>
            </a:r>
            <a:r>
              <a:rPr lang="en-US" altLang="en-US" sz="2300" dirty="0">
                <a:solidFill>
                  <a:srgbClr val="000000"/>
                </a:solidFill>
                <a:latin typeface="Courier New" panose="02070309020205020404" pitchFamily="49" charset="0"/>
                <a:cs typeface="Courier New" panose="02070309020205020404" pitchFamily="49" charset="0"/>
              </a:rPr>
              <a:t>(!</a:t>
            </a:r>
            <a:r>
              <a:rPr lang="en-US" altLang="en-US" sz="2300" b="1" dirty="0" err="1">
                <a:solidFill>
                  <a:srgbClr val="000000"/>
                </a:solidFill>
                <a:latin typeface="Courier New" panose="02070309020205020404" pitchFamily="49" charset="0"/>
                <a:cs typeface="Courier New" panose="02070309020205020404" pitchFamily="49" charset="0"/>
              </a:rPr>
              <a:t>cursor.isAfterLast</a:t>
            </a:r>
            <a:r>
              <a:rPr lang="en-US" altLang="en-US" sz="2300" dirty="0">
                <a:solidFill>
                  <a:srgbClr val="000000"/>
                </a:solidFill>
                <a:latin typeface="Courier New" panose="02070309020205020404" pitchFamily="49" charset="0"/>
                <a:cs typeface="Courier New" panose="02070309020205020404" pitchFamily="49" charset="0"/>
              </a:rPr>
              <a:t>()) {</a:t>
            </a:r>
            <a:br>
              <a:rPr lang="en-US" altLang="en-US" sz="2300" dirty="0">
                <a:solidFill>
                  <a:srgbClr val="000000"/>
                </a:solidFill>
                <a:latin typeface="Courier New" panose="02070309020205020404" pitchFamily="49" charset="0"/>
                <a:cs typeface="Courier New" panose="02070309020205020404" pitchFamily="49" charset="0"/>
              </a:rPr>
            </a:br>
            <a:r>
              <a:rPr lang="en-US" altLang="en-US" sz="2300" dirty="0">
                <a:solidFill>
                  <a:srgbClr val="000000"/>
                </a:solidFill>
                <a:latin typeface="Courier New" panose="02070309020205020404" pitchFamily="49" charset="0"/>
                <a:cs typeface="Courier New" panose="02070309020205020404" pitchFamily="49" charset="0"/>
              </a:rPr>
              <a:t>        </a:t>
            </a:r>
            <a:r>
              <a:rPr lang="en-US" altLang="en-US" sz="2300" i="1" dirty="0">
                <a:solidFill>
                  <a:srgbClr val="808080"/>
                </a:solidFill>
                <a:latin typeface="Courier New" panose="02070309020205020404" pitchFamily="49" charset="0"/>
                <a:cs typeface="Courier New" panose="02070309020205020404" pitchFamily="49" charset="0"/>
              </a:rPr>
              <a:t>// do something with current cursor item</a:t>
            </a:r>
            <a:br>
              <a:rPr lang="en-US" altLang="en-US" sz="2300" i="1" dirty="0">
                <a:solidFill>
                  <a:srgbClr val="808080"/>
                </a:solidFill>
                <a:latin typeface="Courier New" panose="02070309020205020404" pitchFamily="49" charset="0"/>
                <a:cs typeface="Courier New" panose="02070309020205020404" pitchFamily="49" charset="0"/>
              </a:rPr>
            </a:br>
            <a:r>
              <a:rPr lang="en-US" altLang="en-US" sz="2300" i="1" dirty="0">
                <a:solidFill>
                  <a:srgbClr val="808080"/>
                </a:solidFill>
                <a:latin typeface="Courier New" panose="02070309020205020404" pitchFamily="49" charset="0"/>
                <a:cs typeface="Courier New" panose="02070309020205020404" pitchFamily="49" charset="0"/>
              </a:rPr>
              <a:t>        </a:t>
            </a:r>
            <a:r>
              <a:rPr lang="en-US" altLang="en-US" sz="2300" dirty="0" err="1">
                <a:solidFill>
                  <a:srgbClr val="000000"/>
                </a:solidFill>
                <a:latin typeface="Courier New" panose="02070309020205020404" pitchFamily="49" charset="0"/>
                <a:cs typeface="Courier New" panose="02070309020205020404" pitchFamily="49" charset="0"/>
              </a:rPr>
              <a:t>crimes.add</a:t>
            </a:r>
            <a:r>
              <a:rPr lang="en-US" altLang="en-US" sz="2300" dirty="0">
                <a:solidFill>
                  <a:srgbClr val="000000"/>
                </a:solidFill>
                <a:latin typeface="Courier New" panose="02070309020205020404" pitchFamily="49" charset="0"/>
                <a:cs typeface="Courier New" panose="02070309020205020404" pitchFamily="49" charset="0"/>
              </a:rPr>
              <a:t>(</a:t>
            </a:r>
            <a:r>
              <a:rPr lang="en-US" altLang="en-US" sz="2300" dirty="0" err="1">
                <a:solidFill>
                  <a:srgbClr val="000000"/>
                </a:solidFill>
                <a:latin typeface="Courier New" panose="02070309020205020404" pitchFamily="49" charset="0"/>
                <a:cs typeface="Courier New" panose="02070309020205020404" pitchFamily="49" charset="0"/>
              </a:rPr>
              <a:t>cursor.</a:t>
            </a:r>
            <a:r>
              <a:rPr lang="en-US" altLang="en-US" sz="2300" b="1" dirty="0" err="1">
                <a:solidFill>
                  <a:srgbClr val="000000"/>
                </a:solidFill>
                <a:latin typeface="Courier New" panose="02070309020205020404" pitchFamily="49" charset="0"/>
                <a:cs typeface="Courier New" panose="02070309020205020404" pitchFamily="49" charset="0"/>
              </a:rPr>
              <a:t>getCrime</a:t>
            </a:r>
            <a:r>
              <a:rPr lang="en-US" altLang="en-US" sz="2300" dirty="0">
                <a:solidFill>
                  <a:srgbClr val="000000"/>
                </a:solidFill>
                <a:latin typeface="Courier New" panose="02070309020205020404" pitchFamily="49" charset="0"/>
                <a:cs typeface="Courier New" panose="02070309020205020404" pitchFamily="49" charset="0"/>
              </a:rPr>
              <a:t>());</a:t>
            </a:r>
            <a:br>
              <a:rPr lang="en-US" altLang="en-US" sz="2300" dirty="0">
                <a:solidFill>
                  <a:srgbClr val="000000"/>
                </a:solidFill>
                <a:latin typeface="Courier New" panose="02070309020205020404" pitchFamily="49" charset="0"/>
                <a:cs typeface="Courier New" panose="02070309020205020404" pitchFamily="49" charset="0"/>
              </a:rPr>
            </a:br>
            <a:r>
              <a:rPr lang="en-US" altLang="en-US" sz="2300" dirty="0">
                <a:solidFill>
                  <a:srgbClr val="000000"/>
                </a:solidFill>
                <a:latin typeface="Courier New" panose="02070309020205020404" pitchFamily="49" charset="0"/>
                <a:cs typeface="Courier New" panose="02070309020205020404" pitchFamily="49" charset="0"/>
              </a:rPr>
              <a:t/>
            </a:r>
            <a:br>
              <a:rPr lang="en-US" altLang="en-US" sz="2300" dirty="0">
                <a:solidFill>
                  <a:srgbClr val="000000"/>
                </a:solidFill>
                <a:latin typeface="Courier New" panose="02070309020205020404" pitchFamily="49" charset="0"/>
                <a:cs typeface="Courier New" panose="02070309020205020404" pitchFamily="49" charset="0"/>
              </a:rPr>
            </a:br>
            <a:r>
              <a:rPr lang="en-US" altLang="en-US" sz="2300" dirty="0">
                <a:solidFill>
                  <a:srgbClr val="000000"/>
                </a:solidFill>
                <a:latin typeface="Courier New" panose="02070309020205020404" pitchFamily="49" charset="0"/>
                <a:cs typeface="Courier New" panose="02070309020205020404" pitchFamily="49" charset="0"/>
              </a:rPr>
              <a:t>        </a:t>
            </a:r>
            <a:r>
              <a:rPr lang="en-US" altLang="en-US" sz="2300" i="1" dirty="0">
                <a:solidFill>
                  <a:srgbClr val="808080"/>
                </a:solidFill>
                <a:latin typeface="Courier New" panose="02070309020205020404" pitchFamily="49" charset="0"/>
                <a:cs typeface="Courier New" panose="02070309020205020404" pitchFamily="49" charset="0"/>
              </a:rPr>
              <a:t>// move to the next item in the results</a:t>
            </a:r>
            <a:br>
              <a:rPr lang="en-US" altLang="en-US" sz="2300" i="1" dirty="0">
                <a:solidFill>
                  <a:srgbClr val="808080"/>
                </a:solidFill>
                <a:latin typeface="Courier New" panose="02070309020205020404" pitchFamily="49" charset="0"/>
                <a:cs typeface="Courier New" panose="02070309020205020404" pitchFamily="49" charset="0"/>
              </a:rPr>
            </a:br>
            <a:r>
              <a:rPr lang="en-US" altLang="en-US" sz="2300" i="1" dirty="0">
                <a:solidFill>
                  <a:srgbClr val="808080"/>
                </a:solidFill>
                <a:latin typeface="Courier New" panose="02070309020205020404" pitchFamily="49" charset="0"/>
                <a:cs typeface="Courier New" panose="02070309020205020404" pitchFamily="49" charset="0"/>
              </a:rPr>
              <a:t>        </a:t>
            </a:r>
            <a:r>
              <a:rPr lang="en-US" altLang="en-US" sz="2300" b="1" dirty="0" err="1">
                <a:solidFill>
                  <a:srgbClr val="000000"/>
                </a:solidFill>
                <a:latin typeface="Courier New" panose="02070309020205020404" pitchFamily="49" charset="0"/>
                <a:cs typeface="Courier New" panose="02070309020205020404" pitchFamily="49" charset="0"/>
              </a:rPr>
              <a:t>cursor.moveToNext</a:t>
            </a:r>
            <a:r>
              <a:rPr lang="en-US" altLang="en-US" sz="2300" dirty="0">
                <a:solidFill>
                  <a:srgbClr val="000000"/>
                </a:solidFill>
                <a:latin typeface="Courier New" panose="02070309020205020404" pitchFamily="49" charset="0"/>
                <a:cs typeface="Courier New" panose="02070309020205020404" pitchFamily="49" charset="0"/>
              </a:rPr>
              <a:t>();</a:t>
            </a:r>
            <a:br>
              <a:rPr lang="en-US" altLang="en-US" sz="2300" dirty="0">
                <a:solidFill>
                  <a:srgbClr val="000000"/>
                </a:solidFill>
                <a:latin typeface="Courier New" panose="02070309020205020404" pitchFamily="49" charset="0"/>
                <a:cs typeface="Courier New" panose="02070309020205020404" pitchFamily="49" charset="0"/>
              </a:rPr>
            </a:br>
            <a:r>
              <a:rPr lang="en-US" altLang="en-US" sz="2300" dirty="0">
                <a:solidFill>
                  <a:srgbClr val="000000"/>
                </a:solidFill>
                <a:latin typeface="Courier New" panose="02070309020205020404" pitchFamily="49" charset="0"/>
                <a:cs typeface="Courier New" panose="02070309020205020404" pitchFamily="49" charset="0"/>
              </a:rPr>
              <a:t>    }</a:t>
            </a:r>
            <a:br>
              <a:rPr lang="en-US" altLang="en-US" sz="2300" dirty="0">
                <a:solidFill>
                  <a:srgbClr val="000000"/>
                </a:solidFill>
                <a:latin typeface="Courier New" panose="02070309020205020404" pitchFamily="49" charset="0"/>
                <a:cs typeface="Courier New" panose="02070309020205020404" pitchFamily="49" charset="0"/>
              </a:rPr>
            </a:br>
            <a:r>
              <a:rPr lang="en-US" altLang="en-US" sz="2300" dirty="0">
                <a:solidFill>
                  <a:srgbClr val="000000"/>
                </a:solidFill>
                <a:latin typeface="Courier New" panose="02070309020205020404" pitchFamily="49" charset="0"/>
                <a:cs typeface="Courier New" panose="02070309020205020404" pitchFamily="49" charset="0"/>
              </a:rPr>
              <a:t>} </a:t>
            </a:r>
            <a:r>
              <a:rPr lang="en-US" altLang="en-US" sz="2300" b="1" dirty="0">
                <a:solidFill>
                  <a:srgbClr val="000080"/>
                </a:solidFill>
                <a:latin typeface="Courier New" panose="02070309020205020404" pitchFamily="49" charset="0"/>
                <a:cs typeface="Courier New" panose="02070309020205020404" pitchFamily="49" charset="0"/>
              </a:rPr>
              <a:t>finally </a:t>
            </a:r>
            <a:r>
              <a:rPr lang="en-US" altLang="en-US" sz="2300" dirty="0">
                <a:solidFill>
                  <a:srgbClr val="000000"/>
                </a:solidFill>
                <a:latin typeface="Courier New" panose="02070309020205020404" pitchFamily="49" charset="0"/>
                <a:cs typeface="Courier New" panose="02070309020205020404" pitchFamily="49" charset="0"/>
              </a:rPr>
              <a:t>{</a:t>
            </a:r>
            <a:br>
              <a:rPr lang="en-US" altLang="en-US" sz="2300" dirty="0">
                <a:solidFill>
                  <a:srgbClr val="000000"/>
                </a:solidFill>
                <a:latin typeface="Courier New" panose="02070309020205020404" pitchFamily="49" charset="0"/>
                <a:cs typeface="Courier New" panose="02070309020205020404" pitchFamily="49" charset="0"/>
              </a:rPr>
            </a:br>
            <a:r>
              <a:rPr lang="en-US" altLang="en-US" sz="2300" dirty="0">
                <a:solidFill>
                  <a:srgbClr val="000000"/>
                </a:solidFill>
                <a:latin typeface="Courier New" panose="02070309020205020404" pitchFamily="49" charset="0"/>
                <a:cs typeface="Courier New" panose="02070309020205020404" pitchFamily="49" charset="0"/>
              </a:rPr>
              <a:t>    </a:t>
            </a:r>
            <a:r>
              <a:rPr lang="en-US" altLang="en-US" sz="2300" i="1" dirty="0">
                <a:solidFill>
                  <a:srgbClr val="808080"/>
                </a:solidFill>
                <a:latin typeface="Courier New" panose="02070309020205020404" pitchFamily="49" charset="0"/>
                <a:cs typeface="Courier New" panose="02070309020205020404" pitchFamily="49" charset="0"/>
              </a:rPr>
              <a:t>// tidy up - close the cursor</a:t>
            </a:r>
            <a:br>
              <a:rPr lang="en-US" altLang="en-US" sz="2300" i="1" dirty="0">
                <a:solidFill>
                  <a:srgbClr val="808080"/>
                </a:solidFill>
                <a:latin typeface="Courier New" panose="02070309020205020404" pitchFamily="49" charset="0"/>
                <a:cs typeface="Courier New" panose="02070309020205020404" pitchFamily="49" charset="0"/>
              </a:rPr>
            </a:br>
            <a:r>
              <a:rPr lang="en-US" altLang="en-US" sz="2300" i="1" dirty="0">
                <a:solidFill>
                  <a:srgbClr val="808080"/>
                </a:solidFill>
                <a:latin typeface="Courier New" panose="02070309020205020404" pitchFamily="49" charset="0"/>
                <a:cs typeface="Courier New" panose="02070309020205020404" pitchFamily="49" charset="0"/>
              </a:rPr>
              <a:t>    </a:t>
            </a:r>
            <a:r>
              <a:rPr lang="en-US" altLang="en-US" sz="2300" b="1" dirty="0" err="1">
                <a:solidFill>
                  <a:srgbClr val="000000"/>
                </a:solidFill>
                <a:latin typeface="Courier New" panose="02070309020205020404" pitchFamily="49" charset="0"/>
                <a:cs typeface="Courier New" panose="02070309020205020404" pitchFamily="49" charset="0"/>
              </a:rPr>
              <a:t>cursor.close</a:t>
            </a:r>
            <a:r>
              <a:rPr lang="en-US" altLang="en-US" sz="2300" dirty="0">
                <a:solidFill>
                  <a:srgbClr val="000000"/>
                </a:solidFill>
                <a:latin typeface="Courier New" panose="02070309020205020404" pitchFamily="49" charset="0"/>
                <a:cs typeface="Courier New" panose="02070309020205020404" pitchFamily="49" charset="0"/>
              </a:rPr>
              <a:t>();</a:t>
            </a:r>
            <a:br>
              <a:rPr lang="en-US" altLang="en-US" sz="2300" dirty="0">
                <a:solidFill>
                  <a:srgbClr val="000000"/>
                </a:solidFill>
                <a:latin typeface="Courier New" panose="02070309020205020404" pitchFamily="49" charset="0"/>
                <a:cs typeface="Courier New" panose="02070309020205020404" pitchFamily="49" charset="0"/>
              </a:rPr>
            </a:br>
            <a:r>
              <a:rPr lang="en-US" altLang="en-US" sz="2300" dirty="0">
                <a:solidFill>
                  <a:srgbClr val="000000"/>
                </a:solidFill>
                <a:latin typeface="Courier New" panose="02070309020205020404" pitchFamily="49" charset="0"/>
                <a:cs typeface="Courier New" panose="02070309020205020404" pitchFamily="49" charset="0"/>
              </a:rPr>
              <a:t>}</a:t>
            </a:r>
            <a:endParaRPr lang="en-US" altLang="en-US" sz="5200" dirty="0">
              <a:latin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279828337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p:txBody>
          <a:bodyPr/>
          <a:lstStyle/>
          <a:p>
            <a:endParaRPr lang="en-GB"/>
          </a:p>
        </p:txBody>
      </p:sp>
      <p:sp>
        <p:nvSpPr>
          <p:cNvPr id="4" name="Title 3"/>
          <p:cNvSpPr>
            <a:spLocks noGrp="1"/>
          </p:cNvSpPr>
          <p:nvPr>
            <p:ph type="title"/>
          </p:nvPr>
        </p:nvSpPr>
        <p:spPr/>
        <p:txBody>
          <a:bodyPr/>
          <a:lstStyle/>
          <a:p>
            <a:r>
              <a:rPr lang="en-GB" dirty="0"/>
              <a:t>Swipe Views</a:t>
            </a:r>
          </a:p>
        </p:txBody>
      </p:sp>
    </p:spTree>
    <p:extLst>
      <p:ext uri="{BB962C8B-B14F-4D97-AF65-F5344CB8AC3E}">
        <p14:creationId xmlns:p14="http://schemas.microsoft.com/office/powerpoint/2010/main" val="396210037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ViewPager</a:t>
            </a:r>
            <a:endParaRPr lang="en-GB" dirty="0"/>
          </a:p>
        </p:txBody>
      </p:sp>
      <p:sp>
        <p:nvSpPr>
          <p:cNvPr id="3" name="Content Placeholder 2"/>
          <p:cNvSpPr>
            <a:spLocks noGrp="1"/>
          </p:cNvSpPr>
          <p:nvPr>
            <p:ph sz="quarter" idx="1"/>
          </p:nvPr>
        </p:nvSpPr>
        <p:spPr/>
        <p:txBody>
          <a:bodyPr>
            <a:normAutofit lnSpcReduction="10000"/>
          </a:bodyPr>
          <a:lstStyle/>
          <a:p>
            <a:r>
              <a:rPr lang="en-GB" dirty="0"/>
              <a:t>Is a layout manager that allows users to navigate by swiping across the screen (flip left and right).</a:t>
            </a:r>
          </a:p>
          <a:p>
            <a:r>
              <a:rPr lang="en-GB" dirty="0"/>
              <a:t>The </a:t>
            </a:r>
            <a:r>
              <a:rPr lang="en-GB" b="1" dirty="0" err="1"/>
              <a:t>ViewPager</a:t>
            </a:r>
            <a:r>
              <a:rPr lang="en-GB" dirty="0"/>
              <a:t> is often used with fragments.</a:t>
            </a:r>
          </a:p>
          <a:p>
            <a:r>
              <a:rPr lang="en-GB" dirty="0"/>
              <a:t>You have to implement a </a:t>
            </a:r>
            <a:r>
              <a:rPr lang="en-GB" b="1" dirty="0" err="1"/>
              <a:t>PagerAdapter</a:t>
            </a:r>
            <a:r>
              <a:rPr lang="en-GB" dirty="0"/>
              <a:t>, which generates the pages that the view shows.</a:t>
            </a:r>
          </a:p>
          <a:p>
            <a:r>
              <a:rPr lang="en-GB" dirty="0"/>
              <a:t>The </a:t>
            </a:r>
            <a:r>
              <a:rPr lang="en-GB" dirty="0" err="1"/>
              <a:t>ViewPager</a:t>
            </a:r>
            <a:r>
              <a:rPr lang="en-GB" dirty="0"/>
              <a:t> is hooked to the </a:t>
            </a:r>
            <a:r>
              <a:rPr lang="en-GB" dirty="0" err="1"/>
              <a:t>PagerAdapter</a:t>
            </a:r>
            <a:r>
              <a:rPr lang="en-GB" dirty="0"/>
              <a:t> and there are two types of pager adapters you can use:</a:t>
            </a:r>
          </a:p>
          <a:p>
            <a:pPr lvl="1"/>
            <a:r>
              <a:rPr lang="en-GB" dirty="0" err="1"/>
              <a:t>FragmentPagerAdapter</a:t>
            </a:r>
            <a:endParaRPr lang="en-GB" dirty="0"/>
          </a:p>
          <a:p>
            <a:pPr lvl="1"/>
            <a:r>
              <a:rPr lang="en-GB" dirty="0" err="1"/>
              <a:t>FragmentStatePagerAdapter</a:t>
            </a:r>
            <a:endParaRPr lang="en-GB" dirty="0"/>
          </a:p>
        </p:txBody>
      </p:sp>
    </p:spTree>
    <p:extLst>
      <p:ext uri="{BB962C8B-B14F-4D97-AF65-F5344CB8AC3E}">
        <p14:creationId xmlns:p14="http://schemas.microsoft.com/office/powerpoint/2010/main" val="67214945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PagerAdapter</a:t>
            </a:r>
            <a:endParaRPr lang="en-GB" dirty="0"/>
          </a:p>
        </p:txBody>
      </p:sp>
      <p:sp>
        <p:nvSpPr>
          <p:cNvPr id="3" name="Content Placeholder 2"/>
          <p:cNvSpPr>
            <a:spLocks noGrp="1"/>
          </p:cNvSpPr>
          <p:nvPr>
            <p:ph sz="quarter" idx="1"/>
          </p:nvPr>
        </p:nvSpPr>
        <p:spPr/>
        <p:txBody>
          <a:bodyPr/>
          <a:lstStyle/>
          <a:p>
            <a:r>
              <a:rPr lang="en-GB" dirty="0" err="1"/>
              <a:t>FragmentPagerAdapter</a:t>
            </a:r>
            <a:endParaRPr lang="en-GB" dirty="0"/>
          </a:p>
          <a:p>
            <a:pPr lvl="1"/>
            <a:r>
              <a:rPr lang="en-GB" dirty="0"/>
              <a:t>Best when navigating between sibling screens representing a </a:t>
            </a:r>
            <a:r>
              <a:rPr lang="en-GB" b="1" i="1" dirty="0"/>
              <a:t>fixed</a:t>
            </a:r>
            <a:r>
              <a:rPr lang="en-GB" dirty="0"/>
              <a:t>, </a:t>
            </a:r>
            <a:r>
              <a:rPr lang="en-GB" b="1" i="1" dirty="0"/>
              <a:t>small</a:t>
            </a:r>
            <a:r>
              <a:rPr lang="en-GB" dirty="0"/>
              <a:t> number of pages.</a:t>
            </a:r>
          </a:p>
          <a:p>
            <a:r>
              <a:rPr lang="en-GB" dirty="0" err="1"/>
              <a:t>FragmentStatePagerAdapter</a:t>
            </a:r>
            <a:endParaRPr lang="en-GB" dirty="0"/>
          </a:p>
          <a:p>
            <a:pPr lvl="1"/>
            <a:r>
              <a:rPr lang="en-GB" dirty="0"/>
              <a:t>Best when navigating across a collection of objects of unknown number of pages.</a:t>
            </a:r>
          </a:p>
          <a:p>
            <a:pPr lvl="1"/>
            <a:r>
              <a:rPr lang="en-GB" dirty="0"/>
              <a:t>It destroys fragments as the user navigates to other pages, minimising memory usage (similar to the recycler view).</a:t>
            </a:r>
          </a:p>
          <a:p>
            <a:endParaRPr lang="en-GB" dirty="0"/>
          </a:p>
        </p:txBody>
      </p:sp>
    </p:spTree>
    <p:extLst>
      <p:ext uri="{BB962C8B-B14F-4D97-AF65-F5344CB8AC3E}">
        <p14:creationId xmlns:p14="http://schemas.microsoft.com/office/powerpoint/2010/main" val="369505754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FragmentStatePagerAdapter</a:t>
            </a:r>
            <a:endParaRPr lang="en-GB" dirty="0"/>
          </a:p>
        </p:txBody>
      </p:sp>
      <p:pic>
        <p:nvPicPr>
          <p:cNvPr id="4" name="Picture 3"/>
          <p:cNvPicPr>
            <a:picLocks noChangeAspect="1"/>
          </p:cNvPicPr>
          <p:nvPr/>
        </p:nvPicPr>
        <p:blipFill>
          <a:blip r:embed="rId3"/>
          <a:stretch>
            <a:fillRect/>
          </a:stretch>
        </p:blipFill>
        <p:spPr>
          <a:xfrm>
            <a:off x="609600" y="1700808"/>
            <a:ext cx="4663844" cy="4633362"/>
          </a:xfrm>
          <a:prstGeom prst="rect">
            <a:avLst/>
          </a:prstGeom>
        </p:spPr>
      </p:pic>
      <p:sp>
        <p:nvSpPr>
          <p:cNvPr id="5" name="TextBox 4"/>
          <p:cNvSpPr txBox="1"/>
          <p:nvPr/>
        </p:nvSpPr>
        <p:spPr>
          <a:xfrm>
            <a:off x="5273444" y="2204864"/>
            <a:ext cx="3954159" cy="2308324"/>
          </a:xfrm>
          <a:prstGeom prst="rect">
            <a:avLst/>
          </a:prstGeom>
          <a:noFill/>
        </p:spPr>
        <p:txBody>
          <a:bodyPr wrap="square" rtlCol="0">
            <a:spAutoFit/>
          </a:bodyPr>
          <a:lstStyle/>
          <a:p>
            <a:r>
              <a:rPr lang="en-GB" dirty="0"/>
              <a:t>When a fragment is no longer needed, a transaction occurs to commit the “state” of the fragment – </a:t>
            </a:r>
            <a:r>
              <a:rPr lang="en-GB" dirty="0" err="1"/>
              <a:t>onSaveInstanceState</a:t>
            </a:r>
            <a:r>
              <a:rPr lang="en-GB" dirty="0"/>
              <a:t>(Bundle) is called to save the fragment’s state bundle.</a:t>
            </a:r>
          </a:p>
          <a:p>
            <a:endParaRPr lang="en-GB" dirty="0"/>
          </a:p>
          <a:p>
            <a:r>
              <a:rPr lang="en-GB" dirty="0"/>
              <a:t>When the user navigates back, the fragment state is restored.</a:t>
            </a:r>
          </a:p>
        </p:txBody>
      </p:sp>
    </p:spTree>
    <p:extLst>
      <p:ext uri="{BB962C8B-B14F-4D97-AF65-F5344CB8AC3E}">
        <p14:creationId xmlns:p14="http://schemas.microsoft.com/office/powerpoint/2010/main" val="230622312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Steps</a:t>
            </a:r>
          </a:p>
        </p:txBody>
      </p:sp>
      <p:sp>
        <p:nvSpPr>
          <p:cNvPr id="3" name="Content Placeholder 2"/>
          <p:cNvSpPr>
            <a:spLocks noGrp="1"/>
          </p:cNvSpPr>
          <p:nvPr>
            <p:ph sz="quarter" idx="1"/>
          </p:nvPr>
        </p:nvSpPr>
        <p:spPr>
          <a:xfrm>
            <a:off x="612648" y="1600200"/>
            <a:ext cx="8153400" cy="5141168"/>
          </a:xfrm>
        </p:spPr>
        <p:txBody>
          <a:bodyPr>
            <a:normAutofit fontScale="92500"/>
          </a:bodyPr>
          <a:lstStyle/>
          <a:p>
            <a:r>
              <a:rPr lang="en-GB" dirty="0"/>
              <a:t>Add a </a:t>
            </a:r>
            <a:r>
              <a:rPr lang="en-GB" dirty="0" err="1"/>
              <a:t>ViewPager</a:t>
            </a:r>
            <a:r>
              <a:rPr lang="en-GB" dirty="0"/>
              <a:t> to the Activity</a:t>
            </a:r>
          </a:p>
          <a:p>
            <a:r>
              <a:rPr lang="en-GB" dirty="0"/>
              <a:t>Make the Activity class extend (inherit) </a:t>
            </a:r>
            <a:r>
              <a:rPr lang="en-GB" dirty="0" err="1"/>
              <a:t>FragmentActivity</a:t>
            </a:r>
            <a:endParaRPr lang="en-GB" dirty="0"/>
          </a:p>
          <a:p>
            <a:r>
              <a:rPr lang="en-GB" dirty="0"/>
              <a:t>Get a reference to the </a:t>
            </a:r>
            <a:r>
              <a:rPr lang="en-GB" dirty="0" err="1"/>
              <a:t>ViewPager</a:t>
            </a:r>
            <a:r>
              <a:rPr lang="en-GB" dirty="0"/>
              <a:t> object </a:t>
            </a:r>
            <a:r>
              <a:rPr lang="en-GB" dirty="0" smtClean="0"/>
              <a:t>and:</a:t>
            </a:r>
            <a:endParaRPr lang="en-GB" dirty="0"/>
          </a:p>
          <a:p>
            <a:pPr lvl="1"/>
            <a:r>
              <a:rPr lang="en-GB" dirty="0"/>
              <a:t>Use its </a:t>
            </a:r>
            <a:r>
              <a:rPr lang="en-GB" b="1" i="1" dirty="0" err="1"/>
              <a:t>setAdapter</a:t>
            </a:r>
            <a:r>
              <a:rPr lang="en-GB" dirty="0"/>
              <a:t>() method to set up a new </a:t>
            </a:r>
            <a:r>
              <a:rPr lang="en-GB" dirty="0" err="1"/>
              <a:t>FragmentStatePagerAdapter</a:t>
            </a:r>
            <a:r>
              <a:rPr lang="en-GB" dirty="0"/>
              <a:t> for it.</a:t>
            </a:r>
          </a:p>
          <a:p>
            <a:pPr lvl="1"/>
            <a:r>
              <a:rPr lang="en-GB" dirty="0"/>
              <a:t>The </a:t>
            </a:r>
            <a:r>
              <a:rPr lang="en-GB" dirty="0" err="1"/>
              <a:t>FragmentStatePagerAdapter</a:t>
            </a:r>
            <a:r>
              <a:rPr lang="en-GB" dirty="0"/>
              <a:t> requires implementation of two methods:</a:t>
            </a:r>
          </a:p>
          <a:p>
            <a:pPr lvl="2"/>
            <a:r>
              <a:rPr lang="en-GB" dirty="0" err="1"/>
              <a:t>getItem</a:t>
            </a:r>
            <a:endParaRPr lang="en-GB" dirty="0"/>
          </a:p>
          <a:p>
            <a:pPr lvl="2"/>
            <a:r>
              <a:rPr lang="en-GB" dirty="0" err="1" smtClean="0"/>
              <a:t>getCount</a:t>
            </a:r>
            <a:endParaRPr lang="en-GB" dirty="0" smtClean="0"/>
          </a:p>
          <a:p>
            <a:pPr lvl="1"/>
            <a:r>
              <a:rPr lang="en-GB" dirty="0" smtClean="0"/>
              <a:t>The other thing you want to do is to set the current item. Use the </a:t>
            </a:r>
            <a:r>
              <a:rPr lang="en-GB" dirty="0" err="1" smtClean="0"/>
              <a:t>ViewPager’s</a:t>
            </a:r>
            <a:r>
              <a:rPr lang="en-GB" dirty="0" smtClean="0"/>
              <a:t> </a:t>
            </a:r>
            <a:r>
              <a:rPr lang="en-GB" b="1" i="1" dirty="0" err="1" smtClean="0"/>
              <a:t>setCurrentItem</a:t>
            </a:r>
            <a:r>
              <a:rPr lang="en-GB" dirty="0" smtClean="0"/>
              <a:t>() method.</a:t>
            </a:r>
            <a:endParaRPr lang="en-GB" dirty="0"/>
          </a:p>
        </p:txBody>
      </p:sp>
    </p:spTree>
    <p:extLst>
      <p:ext uri="{BB962C8B-B14F-4D97-AF65-F5344CB8AC3E}">
        <p14:creationId xmlns:p14="http://schemas.microsoft.com/office/powerpoint/2010/main" val="190448861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Links</a:t>
            </a:r>
          </a:p>
        </p:txBody>
      </p:sp>
      <p:sp>
        <p:nvSpPr>
          <p:cNvPr id="3" name="Content Placeholder 2"/>
          <p:cNvSpPr>
            <a:spLocks noGrp="1"/>
          </p:cNvSpPr>
          <p:nvPr>
            <p:ph sz="quarter" idx="1"/>
          </p:nvPr>
        </p:nvSpPr>
        <p:spPr/>
        <p:txBody>
          <a:bodyPr/>
          <a:lstStyle/>
          <a:p>
            <a:r>
              <a:rPr lang="en-GB" dirty="0" smtClean="0">
                <a:hlinkClick r:id="rId2"/>
              </a:rPr>
              <a:t>Android Data Storage Options</a:t>
            </a:r>
            <a:endParaRPr lang="en-GB" dirty="0"/>
          </a:p>
          <a:p>
            <a:r>
              <a:rPr lang="en-GB" dirty="0" smtClean="0">
                <a:hlinkClick r:id="rId3"/>
              </a:rPr>
              <a:t>Swipe Views</a:t>
            </a:r>
            <a:endParaRPr lang="en-GB" dirty="0"/>
          </a:p>
          <a:p>
            <a:endParaRPr lang="en-GB" dirty="0"/>
          </a:p>
        </p:txBody>
      </p:sp>
    </p:spTree>
    <p:extLst>
      <p:ext uri="{BB962C8B-B14F-4D97-AF65-F5344CB8AC3E}">
        <p14:creationId xmlns:p14="http://schemas.microsoft.com/office/powerpoint/2010/main" val="321302780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Lab Exercise</a:t>
            </a:r>
          </a:p>
        </p:txBody>
      </p:sp>
      <p:sp>
        <p:nvSpPr>
          <p:cNvPr id="3" name="Content Placeholder 2"/>
          <p:cNvSpPr>
            <a:spLocks noGrp="1"/>
          </p:cNvSpPr>
          <p:nvPr>
            <p:ph sz="quarter" idx="1"/>
          </p:nvPr>
        </p:nvSpPr>
        <p:spPr/>
        <p:txBody>
          <a:bodyPr/>
          <a:lstStyle/>
          <a:p>
            <a:r>
              <a:rPr lang="en-GB" dirty="0"/>
              <a:t>Download Instructions from Moodle.</a:t>
            </a:r>
          </a:p>
        </p:txBody>
      </p:sp>
    </p:spTree>
    <p:extLst>
      <p:ext uri="{BB962C8B-B14F-4D97-AF65-F5344CB8AC3E}">
        <p14:creationId xmlns:p14="http://schemas.microsoft.com/office/powerpoint/2010/main" val="31544909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2">
      <a:majorFont>
        <a:latin typeface="Calibri"/>
        <a:ea typeface=""/>
        <a:cs typeface=""/>
        <a:font script="Jpan" typeface="HGｺﾞｼｯｸM"/>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ambria"/>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ontrol xmlns="http://schemas.microsoft.com/VisualStudio/2011/storyboarding/control">
  <Id Name="System.Storyboarding.Backgrounds.WebBrowser" Revision="1" Stencil="System.Storyboarding.Backgrounds" StencilVersion="0.1"/>
</Control>
</file>

<file path=customXml/item2.xml><?xml version="1.0" encoding="utf-8"?>
<Control xmlns="http://schemas.microsoft.com/VisualStudio/2011/storyboarding/control">
  <Id Name="System.Storyboarding.Common.TextInput" Revision="1" Stencil="System.Storyboarding.Common" StencilVersion="0.1"/>
</Control>
</file>

<file path=customXml/itemProps1.xml><?xml version="1.0" encoding="utf-8"?>
<ds:datastoreItem xmlns:ds="http://schemas.openxmlformats.org/officeDocument/2006/customXml" ds:itemID="{EB7B554C-29BD-42EC-82E7-C9EE7367E9A1}">
  <ds:schemaRefs>
    <ds:schemaRef ds:uri="http://schemas.microsoft.com/VisualStudio/2011/storyboarding/control"/>
  </ds:schemaRefs>
</ds:datastoreItem>
</file>

<file path=customXml/itemProps2.xml><?xml version="1.0" encoding="utf-8"?>
<ds:datastoreItem xmlns:ds="http://schemas.openxmlformats.org/officeDocument/2006/customXml" ds:itemID="{69CA5B40-25F3-41C0-8BBC-13DDE9C63212}">
  <ds:schemaRefs>
    <ds:schemaRef ds:uri="http://schemas.microsoft.com/VisualStudio/2011/storyboarding/control"/>
  </ds:schemaRefs>
</ds:datastoreItem>
</file>

<file path=docProps/app.xml><?xml version="1.0" encoding="utf-8"?>
<Properties xmlns="http://schemas.openxmlformats.org/officeDocument/2006/extended-properties" xmlns:vt="http://schemas.openxmlformats.org/officeDocument/2006/docPropsVTypes">
  <Template>Median</Template>
  <TotalTime>16241</TotalTime>
  <Words>1314</Words>
  <Application>Microsoft Office PowerPoint</Application>
  <PresentationFormat>On-screen Show (4:3)</PresentationFormat>
  <Paragraphs>134</Paragraphs>
  <Slides>23</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Arial</vt:lpstr>
      <vt:lpstr>Calibri</vt:lpstr>
      <vt:lpstr>Cambria</vt:lpstr>
      <vt:lpstr>Courier New</vt:lpstr>
      <vt:lpstr>Wingdings</vt:lpstr>
      <vt:lpstr>Wingdings 2</vt:lpstr>
      <vt:lpstr>Median</vt:lpstr>
      <vt:lpstr>SQLite Database</vt:lpstr>
      <vt:lpstr>Today’s Lecture</vt:lpstr>
      <vt:lpstr>Android and SQLite</vt:lpstr>
      <vt:lpstr>The SQLiteOpenHelper Class</vt:lpstr>
      <vt:lpstr>The SQLiteOpenHelper Class</vt:lpstr>
      <vt:lpstr>The onCreate Method</vt:lpstr>
      <vt:lpstr>Object Relational Mapping, ORM</vt:lpstr>
      <vt:lpstr>Defining a Schema</vt:lpstr>
      <vt:lpstr>Database Schema</vt:lpstr>
      <vt:lpstr>Inserting, Updating and Deleting Data</vt:lpstr>
      <vt:lpstr>Inserting, Updating and Deleting Data</vt:lpstr>
      <vt:lpstr>Inserting, Updating and Deleting Data</vt:lpstr>
      <vt:lpstr>Querying Data</vt:lpstr>
      <vt:lpstr>Querying Data</vt:lpstr>
      <vt:lpstr>Querying Data</vt:lpstr>
      <vt:lpstr>Querying Data</vt:lpstr>
      <vt:lpstr>Swipe Views</vt:lpstr>
      <vt:lpstr>ViewPager</vt:lpstr>
      <vt:lpstr>PagerAdapter</vt:lpstr>
      <vt:lpstr>FragmentStatePagerAdapter</vt:lpstr>
      <vt:lpstr>Steps</vt:lpstr>
      <vt:lpstr>Links</vt:lpstr>
      <vt:lpstr>Lab Exercise</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Kemi Ademoye</dc:creator>
  <cp:lastModifiedBy>Kemi Ademoye</cp:lastModifiedBy>
  <cp:revision>1951</cp:revision>
  <cp:lastPrinted>2014-09-29T16:21:25Z</cp:lastPrinted>
  <dcterms:created xsi:type="dcterms:W3CDTF">2013-09-18T07:00:31Z</dcterms:created>
  <dcterms:modified xsi:type="dcterms:W3CDTF">2017-01-23T07:38:44Z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fs.IsStoryboard">
    <vt:bool>true</vt:bool>
  </property>
</Properties>
</file>