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Default Extension="png" ContentType="image/png"/>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96" r:id="rId1"/>
  </p:sldMasterIdLst>
  <p:notesMasterIdLst>
    <p:notesMasterId r:id="rId9"/>
  </p:notesMasterIdLst>
  <p:sldIdLst>
    <p:sldId id="256" r:id="rId2"/>
    <p:sldId id="257" r:id="rId3"/>
    <p:sldId id="263" r:id="rId4"/>
    <p:sldId id="259" r:id="rId5"/>
    <p:sldId id="260" r:id="rId6"/>
    <p:sldId id="261" r:id="rId7"/>
    <p:sldId id="258"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8" d="100"/>
          <a:sy n="68" d="100"/>
        </p:scale>
        <p:origin x="-141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DDEF459-AAFB-4BE3-9AAD-E110FAB0525C}" type="datetimeFigureOut">
              <a:rPr lang="en-US" smtClean="0"/>
              <a:t>1/13/2020</a:t>
            </a:fld>
            <a:endParaRPr lang="en-IE"/>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E"/>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D52F622-AA48-4756-B999-EDB083409415}" type="slidenum">
              <a:rPr lang="en-IE" smtClean="0"/>
              <a:t>‹#›</a:t>
            </a:fld>
            <a:endParaRPr lang="en-IE"/>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E" sz="1200" kern="1200" dirty="0" smtClean="0">
                <a:solidFill>
                  <a:schemeClr val="tx1"/>
                </a:solidFill>
                <a:latin typeface="+mn-lt"/>
                <a:ea typeface="+mn-ea"/>
                <a:cs typeface="+mn-cs"/>
              </a:rPr>
              <a:t>Swiggy is India’s esteemed and largest online food ordering and delivery platform which started its operations in 2014 and headquartered in Bengaluru, India. Sriharsha </a:t>
            </a:r>
            <a:r>
              <a:rPr lang="en-IE" sz="1200" kern="1200" dirty="0" err="1" smtClean="0">
                <a:solidFill>
                  <a:schemeClr val="tx1"/>
                </a:solidFill>
                <a:latin typeface="+mn-lt"/>
                <a:ea typeface="+mn-ea"/>
                <a:cs typeface="+mn-cs"/>
              </a:rPr>
              <a:t>Majety</a:t>
            </a:r>
            <a:r>
              <a:rPr lang="en-IE" sz="1200" kern="1200" dirty="0" smtClean="0">
                <a:solidFill>
                  <a:schemeClr val="tx1"/>
                </a:solidFill>
                <a:latin typeface="+mn-lt"/>
                <a:ea typeface="+mn-ea"/>
                <a:cs typeface="+mn-cs"/>
              </a:rPr>
              <a:t> and </a:t>
            </a:r>
            <a:r>
              <a:rPr lang="en-IE" sz="1200" kern="1200" dirty="0" err="1" smtClean="0">
                <a:solidFill>
                  <a:schemeClr val="tx1"/>
                </a:solidFill>
                <a:latin typeface="+mn-lt"/>
                <a:ea typeface="+mn-ea"/>
                <a:cs typeface="+mn-cs"/>
              </a:rPr>
              <a:t>Nandan</a:t>
            </a:r>
            <a:r>
              <a:rPr lang="en-IE" sz="1200" kern="1200" dirty="0" smtClean="0">
                <a:solidFill>
                  <a:schemeClr val="tx1"/>
                </a:solidFill>
                <a:latin typeface="+mn-lt"/>
                <a:ea typeface="+mn-ea"/>
                <a:cs typeface="+mn-cs"/>
              </a:rPr>
              <a:t> Reddy, both alumni of BITS </a:t>
            </a:r>
            <a:r>
              <a:rPr lang="en-IE" sz="1200" kern="1200" dirty="0" err="1" smtClean="0">
                <a:solidFill>
                  <a:schemeClr val="tx1"/>
                </a:solidFill>
                <a:latin typeface="+mn-lt"/>
                <a:ea typeface="+mn-ea"/>
                <a:cs typeface="+mn-cs"/>
              </a:rPr>
              <a:t>Pilani</a:t>
            </a:r>
            <a:r>
              <a:rPr lang="en-IE" sz="1200" kern="1200" dirty="0" smtClean="0">
                <a:solidFill>
                  <a:schemeClr val="tx1"/>
                </a:solidFill>
                <a:latin typeface="+mn-lt"/>
                <a:ea typeface="+mn-ea"/>
                <a:cs typeface="+mn-cs"/>
              </a:rPr>
              <a:t> decided to start a hyper local food delivery service with the idea of changing the way Bengaluru eats by just click of a button. The below review explains how Swiggy services has helped the Indian communities in bringing the social and economical change through job creation, delivering food to the needy and improving local economy. </a:t>
            </a:r>
          </a:p>
          <a:p>
            <a:pPr lvl="0"/>
            <a:endParaRPr lang="en-IE" sz="1200" kern="1200" dirty="0" smtClean="0">
              <a:solidFill>
                <a:schemeClr val="tx1"/>
              </a:solidFill>
              <a:latin typeface="+mn-lt"/>
              <a:ea typeface="+mn-ea"/>
              <a:cs typeface="+mn-cs"/>
            </a:endParaRPr>
          </a:p>
          <a:p>
            <a:pPr lvl="0"/>
            <a:r>
              <a:rPr lang="en-IE" sz="1200" kern="1200" dirty="0" smtClean="0">
                <a:solidFill>
                  <a:schemeClr val="tx1"/>
                </a:solidFill>
                <a:latin typeface="+mn-lt"/>
                <a:ea typeface="+mn-ea"/>
                <a:cs typeface="+mn-cs"/>
              </a:rPr>
              <a:t>Swiggy, following its outstanding performance, has now extended their business on demand beyond food delivery to deliver products from local stores which includes groceries and health care. Swiggy Go has been introduced in order to deliver any item ranging from forgotten files, keys, lunch box, documents and so on which could be of great help to the society in many ways.</a:t>
            </a:r>
          </a:p>
          <a:p>
            <a:endParaRPr lang="en-IE" dirty="0"/>
          </a:p>
        </p:txBody>
      </p:sp>
      <p:sp>
        <p:nvSpPr>
          <p:cNvPr id="4" name="Slide Number Placeholder 3"/>
          <p:cNvSpPr>
            <a:spLocks noGrp="1"/>
          </p:cNvSpPr>
          <p:nvPr>
            <p:ph type="sldNum" sz="quarter" idx="10"/>
          </p:nvPr>
        </p:nvSpPr>
        <p:spPr/>
        <p:txBody>
          <a:bodyPr/>
          <a:lstStyle/>
          <a:p>
            <a:fld id="{0D52F622-AA48-4756-B999-EDB083409415}" type="slidenum">
              <a:rPr lang="en-IE" smtClean="0"/>
              <a:t>2</a:t>
            </a:fld>
            <a:endParaRPr lang="en-IE"/>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E" sz="1200" kern="1200" dirty="0" smtClean="0">
                <a:solidFill>
                  <a:schemeClr val="tx1"/>
                </a:solidFill>
                <a:latin typeface="+mn-lt"/>
                <a:ea typeface="+mn-ea"/>
                <a:cs typeface="+mn-cs"/>
              </a:rPr>
              <a:t>Swiggy is India’s esteemed and largest online food ordering and delivery platform which started its operations in 2014 and headquartered in Bengaluru, India. Sriharsha </a:t>
            </a:r>
            <a:r>
              <a:rPr lang="en-IE" sz="1200" kern="1200" dirty="0" err="1" smtClean="0">
                <a:solidFill>
                  <a:schemeClr val="tx1"/>
                </a:solidFill>
                <a:latin typeface="+mn-lt"/>
                <a:ea typeface="+mn-ea"/>
                <a:cs typeface="+mn-cs"/>
              </a:rPr>
              <a:t>Majety</a:t>
            </a:r>
            <a:r>
              <a:rPr lang="en-IE" sz="1200" kern="1200" dirty="0" smtClean="0">
                <a:solidFill>
                  <a:schemeClr val="tx1"/>
                </a:solidFill>
                <a:latin typeface="+mn-lt"/>
                <a:ea typeface="+mn-ea"/>
                <a:cs typeface="+mn-cs"/>
              </a:rPr>
              <a:t> and </a:t>
            </a:r>
            <a:r>
              <a:rPr lang="en-IE" sz="1200" kern="1200" dirty="0" err="1" smtClean="0">
                <a:solidFill>
                  <a:schemeClr val="tx1"/>
                </a:solidFill>
                <a:latin typeface="+mn-lt"/>
                <a:ea typeface="+mn-ea"/>
                <a:cs typeface="+mn-cs"/>
              </a:rPr>
              <a:t>Nandan</a:t>
            </a:r>
            <a:r>
              <a:rPr lang="en-IE" sz="1200" kern="1200" dirty="0" smtClean="0">
                <a:solidFill>
                  <a:schemeClr val="tx1"/>
                </a:solidFill>
                <a:latin typeface="+mn-lt"/>
                <a:ea typeface="+mn-ea"/>
                <a:cs typeface="+mn-cs"/>
              </a:rPr>
              <a:t> Reddy, both alumni of BITS </a:t>
            </a:r>
            <a:r>
              <a:rPr lang="en-IE" sz="1200" kern="1200" dirty="0" err="1" smtClean="0">
                <a:solidFill>
                  <a:schemeClr val="tx1"/>
                </a:solidFill>
                <a:latin typeface="+mn-lt"/>
                <a:ea typeface="+mn-ea"/>
                <a:cs typeface="+mn-cs"/>
              </a:rPr>
              <a:t>Pilani</a:t>
            </a:r>
            <a:r>
              <a:rPr lang="en-IE" sz="1200" kern="1200" dirty="0" smtClean="0">
                <a:solidFill>
                  <a:schemeClr val="tx1"/>
                </a:solidFill>
                <a:latin typeface="+mn-lt"/>
                <a:ea typeface="+mn-ea"/>
                <a:cs typeface="+mn-cs"/>
              </a:rPr>
              <a:t> decided to start a hyper local food delivery service with the idea of changing the way Bengaluru eats by just click of a button. The below review explains how Swiggy services has helped the Indian communities in bringing the social and economical change through job creation, delivering food to the needy and improving local economy. </a:t>
            </a:r>
          </a:p>
          <a:p>
            <a:pPr lvl="0"/>
            <a:endParaRPr lang="en-IE" sz="1200" kern="1200" dirty="0" smtClean="0">
              <a:solidFill>
                <a:schemeClr val="tx1"/>
              </a:solidFill>
              <a:latin typeface="+mn-lt"/>
              <a:ea typeface="+mn-ea"/>
              <a:cs typeface="+mn-cs"/>
            </a:endParaRPr>
          </a:p>
          <a:p>
            <a:pPr lvl="0"/>
            <a:r>
              <a:rPr lang="en-IE" sz="1200" kern="1200" dirty="0" smtClean="0">
                <a:solidFill>
                  <a:schemeClr val="tx1"/>
                </a:solidFill>
                <a:latin typeface="+mn-lt"/>
                <a:ea typeface="+mn-ea"/>
                <a:cs typeface="+mn-cs"/>
              </a:rPr>
              <a:t>Swiggy, following its outstanding performance, has now extended their business on demand beyond food delivery to deliver products from local stores which includes groceries and health care. Swiggy Go has been introduced in order to deliver any item ranging from forgotten files, keys, lunch box, documents and so on which could be of great help to the society in many ways.</a:t>
            </a:r>
          </a:p>
          <a:p>
            <a:endParaRPr lang="en-IE" dirty="0"/>
          </a:p>
        </p:txBody>
      </p:sp>
      <p:sp>
        <p:nvSpPr>
          <p:cNvPr id="4" name="Slide Number Placeholder 3"/>
          <p:cNvSpPr>
            <a:spLocks noGrp="1"/>
          </p:cNvSpPr>
          <p:nvPr>
            <p:ph type="sldNum" sz="quarter" idx="10"/>
          </p:nvPr>
        </p:nvSpPr>
        <p:spPr/>
        <p:txBody>
          <a:bodyPr/>
          <a:lstStyle/>
          <a:p>
            <a:fld id="{0D52F622-AA48-4756-B999-EDB083409415}" type="slidenum">
              <a:rPr lang="en-IE" smtClean="0"/>
              <a:t>3</a:t>
            </a:fld>
            <a:endParaRPr lang="en-IE"/>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E" sz="1200" kern="1200" dirty="0" smtClean="0">
                <a:solidFill>
                  <a:schemeClr val="tx1"/>
                </a:solidFill>
                <a:latin typeface="+mn-lt"/>
                <a:ea typeface="+mn-ea"/>
                <a:cs typeface="+mn-cs"/>
              </a:rPr>
              <a:t>According to </a:t>
            </a:r>
            <a:r>
              <a:rPr lang="en-IE" sz="1200" kern="1200" dirty="0" err="1" smtClean="0">
                <a:solidFill>
                  <a:schemeClr val="tx1"/>
                </a:solidFill>
                <a:latin typeface="+mn-lt"/>
                <a:ea typeface="+mn-ea"/>
                <a:cs typeface="+mn-cs"/>
              </a:rPr>
              <a:t>Kirzner</a:t>
            </a:r>
            <a:r>
              <a:rPr lang="en-IE" sz="1200" kern="1200" dirty="0" smtClean="0">
                <a:solidFill>
                  <a:schemeClr val="tx1"/>
                </a:solidFill>
                <a:latin typeface="+mn-lt"/>
                <a:ea typeface="+mn-ea"/>
                <a:cs typeface="+mn-cs"/>
              </a:rPr>
              <a:t>, 1973, ‘Entrepreneur is someone who facilitates adjustment to change by spotting opportunities for profitable arbitrage.’ Swiggy has been successful in seizing the opportunities available in the existing market and changing consumer behaviour. As Sriharsha </a:t>
            </a:r>
            <a:r>
              <a:rPr lang="en-IE" sz="1200" kern="1200" dirty="0" err="1" smtClean="0">
                <a:solidFill>
                  <a:schemeClr val="tx1"/>
                </a:solidFill>
                <a:latin typeface="+mn-lt"/>
                <a:ea typeface="+mn-ea"/>
                <a:cs typeface="+mn-cs"/>
              </a:rPr>
              <a:t>Majety</a:t>
            </a:r>
            <a:r>
              <a:rPr lang="en-IE" sz="1200" kern="1200" dirty="0" smtClean="0">
                <a:solidFill>
                  <a:schemeClr val="tx1"/>
                </a:solidFill>
                <a:latin typeface="+mn-lt"/>
                <a:ea typeface="+mn-ea"/>
                <a:cs typeface="+mn-cs"/>
              </a:rPr>
              <a:t>, 2019 says “Online food delivery and discovery platforms are changing the way Indians eat. The secret sauce: Logistics, data and technology, all deeply embedded in the granular knowledge of Indian food preferences.” </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Consumers are increasing discretionary spends on categories other than essentials such as food and consumer durables, along with the rise in income levels. </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Due to the hustling lifestyle of the consumers and dual working families, it has become difficult to cook food at home. Hence there is a need for readily available food anytime, anywhere.</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Also, heavy traffic in the metropolitan cities and crowded restaurants create a form of resistance in the consumers to go out for dining. Hence would prefer having food at home peacefully with the family.</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All these factors add to the opportunities for Swiggy to run a successful entrepreneurship.</a:t>
            </a:r>
          </a:p>
          <a:p>
            <a:endParaRPr lang="en-IE" dirty="0"/>
          </a:p>
        </p:txBody>
      </p:sp>
      <p:sp>
        <p:nvSpPr>
          <p:cNvPr id="4" name="Slide Number Placeholder 3"/>
          <p:cNvSpPr>
            <a:spLocks noGrp="1"/>
          </p:cNvSpPr>
          <p:nvPr>
            <p:ph type="sldNum" sz="quarter" idx="10"/>
          </p:nvPr>
        </p:nvSpPr>
        <p:spPr/>
        <p:txBody>
          <a:bodyPr/>
          <a:lstStyle/>
          <a:p>
            <a:fld id="{0D52F622-AA48-4756-B999-EDB083409415}" type="slidenum">
              <a:rPr lang="en-IE" smtClean="0"/>
              <a:t>4</a:t>
            </a:fld>
            <a:endParaRPr lang="en-IE"/>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E" sz="1200" kern="1200" dirty="0" smtClean="0">
                <a:solidFill>
                  <a:schemeClr val="tx1"/>
                </a:solidFill>
                <a:latin typeface="+mn-lt"/>
                <a:ea typeface="+mn-ea"/>
                <a:cs typeface="+mn-cs"/>
              </a:rPr>
              <a:t>The main objective of economic development is to increase the standard of living. Entrepreneurs play a role in contributing to the society by finding contemporary and innovative solutions to financial and social issues. Swiggy, with its entrepreneurial venture has helped the society in providing solutions to many social and economic issues. Some of them are listed in the slides. </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With the increasing number of dual working families, people are always on the go and find it hard to cook at home. Also, old aged parents of people working abroad for lucrative jobs need someone to help them deliver their food and other basic needs. Swiggy has been a best solution for them in delivering home cooked food to their doorstep through their specialised restaurant partners.</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Furthermore, Swiggy has been providing jobs to thousands of people with minimal or no educational qualification and this has helped in improving their quality of life and thereby resulting in overcoming poverty and achieving social integration.</a:t>
            </a:r>
          </a:p>
          <a:p>
            <a:r>
              <a:rPr lang="en-IE" sz="1200" kern="1200" dirty="0" smtClean="0">
                <a:solidFill>
                  <a:schemeClr val="tx1"/>
                </a:solidFill>
                <a:latin typeface="+mn-lt"/>
                <a:ea typeface="+mn-ea"/>
                <a:cs typeface="+mn-cs"/>
              </a:rPr>
              <a:t> </a:t>
            </a:r>
          </a:p>
          <a:p>
            <a:endParaRPr lang="en-IE" dirty="0"/>
          </a:p>
        </p:txBody>
      </p:sp>
      <p:sp>
        <p:nvSpPr>
          <p:cNvPr id="4" name="Slide Number Placeholder 3"/>
          <p:cNvSpPr>
            <a:spLocks noGrp="1"/>
          </p:cNvSpPr>
          <p:nvPr>
            <p:ph type="sldNum" sz="quarter" idx="10"/>
          </p:nvPr>
        </p:nvSpPr>
        <p:spPr/>
        <p:txBody>
          <a:bodyPr/>
          <a:lstStyle/>
          <a:p>
            <a:fld id="{0D52F622-AA48-4756-B999-EDB083409415}" type="slidenum">
              <a:rPr lang="en-IE" smtClean="0"/>
              <a:t>5</a:t>
            </a:fld>
            <a:endParaRPr lang="en-IE"/>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IE" sz="1200" kern="1200" dirty="0" smtClean="0">
                <a:solidFill>
                  <a:schemeClr val="tx1"/>
                </a:solidFill>
                <a:latin typeface="+mn-lt"/>
                <a:ea typeface="+mn-ea"/>
                <a:cs typeface="+mn-cs"/>
              </a:rPr>
              <a:t>Swiggy SUPER - a subscription programme that waives delivery fees, and Swiggy POP - the curetted and single-serve meals, which are reasonably priced has been launched in order to deliver food with affordability considering the other economic category in the society.</a:t>
            </a:r>
          </a:p>
          <a:p>
            <a:pPr lvl="0"/>
            <a:r>
              <a:rPr lang="en-IE" sz="1200" kern="1200" dirty="0" smtClean="0">
                <a:solidFill>
                  <a:schemeClr val="tx1"/>
                </a:solidFill>
                <a:latin typeface="+mn-lt"/>
                <a:ea typeface="+mn-ea"/>
                <a:cs typeface="+mn-cs"/>
              </a:rPr>
              <a:t> </a:t>
            </a:r>
          </a:p>
          <a:p>
            <a:pPr lvl="0"/>
            <a:r>
              <a:rPr lang="en-IE" sz="1200" kern="1200" dirty="0" smtClean="0">
                <a:solidFill>
                  <a:schemeClr val="tx1"/>
                </a:solidFill>
                <a:latin typeface="+mn-lt"/>
                <a:ea typeface="+mn-ea"/>
                <a:cs typeface="+mn-cs"/>
              </a:rPr>
              <a:t>Swiggy has not only created jobs, increased profits, but also helped the restaurants to increase their revenue irrespective of their dine-in space.</a:t>
            </a:r>
          </a:p>
          <a:p>
            <a:pPr lvl="0"/>
            <a:r>
              <a:rPr lang="en-IE" sz="1200" kern="1200" dirty="0" smtClean="0">
                <a:solidFill>
                  <a:schemeClr val="tx1"/>
                </a:solidFill>
                <a:latin typeface="+mn-lt"/>
                <a:ea typeface="+mn-ea"/>
                <a:cs typeface="+mn-cs"/>
              </a:rPr>
              <a:t> </a:t>
            </a:r>
          </a:p>
          <a:p>
            <a:r>
              <a:rPr lang="en-IE" sz="1200" kern="1200" dirty="0" smtClean="0">
                <a:solidFill>
                  <a:schemeClr val="tx1"/>
                </a:solidFill>
                <a:latin typeface="+mn-lt"/>
                <a:ea typeface="+mn-ea"/>
                <a:cs typeface="+mn-cs"/>
              </a:rPr>
              <a:t>Furthermore, Swiggy has been encouraging the delivery only kitchens considering the demand for online food delivery which in turn supporting small scale food businesses resulting in significant operating cost savings. According to Nigel Travis, CEO of Dunkin’ Brands “With bigger spending power, though, Millennial have higher requirements: effortless ordering, instant delivery, one-step checkout, </a:t>
            </a:r>
            <a:r>
              <a:rPr lang="en-IE" sz="1200" kern="1200" dirty="0" err="1" smtClean="0">
                <a:solidFill>
                  <a:schemeClr val="tx1"/>
                </a:solidFill>
                <a:latin typeface="+mn-lt"/>
                <a:ea typeface="+mn-ea"/>
                <a:cs typeface="+mn-cs"/>
              </a:rPr>
              <a:t>gamification</a:t>
            </a:r>
            <a:r>
              <a:rPr lang="en-IE" sz="1200" kern="1200" dirty="0" smtClean="0">
                <a:solidFill>
                  <a:schemeClr val="tx1"/>
                </a:solidFill>
                <a:latin typeface="+mn-lt"/>
                <a:ea typeface="+mn-ea"/>
                <a:cs typeface="+mn-cs"/>
              </a:rPr>
              <a:t>, and more. I think the millennial generation is much more demanding than prior generations”. Swiggy has been performing very well in terms of fulfilling the demands of the millennial through online delivery.</a:t>
            </a:r>
            <a:endParaRPr lang="en-IE" dirty="0"/>
          </a:p>
        </p:txBody>
      </p:sp>
      <p:sp>
        <p:nvSpPr>
          <p:cNvPr id="4" name="Slide Number Placeholder 3"/>
          <p:cNvSpPr>
            <a:spLocks noGrp="1"/>
          </p:cNvSpPr>
          <p:nvPr>
            <p:ph type="sldNum" sz="quarter" idx="10"/>
          </p:nvPr>
        </p:nvSpPr>
        <p:spPr/>
        <p:txBody>
          <a:bodyPr/>
          <a:lstStyle/>
          <a:p>
            <a:fld id="{0D52F622-AA48-4756-B999-EDB083409415}" type="slidenum">
              <a:rPr lang="en-IE" smtClean="0"/>
              <a:t>6</a:t>
            </a:fld>
            <a:endParaRPr lang="en-IE"/>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E" sz="1200" kern="1200" dirty="0" smtClean="0">
                <a:solidFill>
                  <a:schemeClr val="tx1"/>
                </a:solidFill>
                <a:latin typeface="+mn-lt"/>
                <a:ea typeface="+mn-ea"/>
                <a:cs typeface="+mn-cs"/>
              </a:rPr>
              <a:t>Although, Swiggy is not considered to be a social entrepreneurship and very much into making profits, its business has led to significant societal changes for the well being of its customers and stakeholders by delivering food to the people in need anytime, anywhere; providing jobs for thousands of people with minimal educational qualification and improving local economy. Today, Swiggy as an opportunity entrepreneurship, proved to be a choice of every house hold in India.</a:t>
            </a:r>
          </a:p>
          <a:p>
            <a:endParaRPr lang="en-IE" dirty="0"/>
          </a:p>
        </p:txBody>
      </p:sp>
      <p:sp>
        <p:nvSpPr>
          <p:cNvPr id="4" name="Slide Number Placeholder 3"/>
          <p:cNvSpPr>
            <a:spLocks noGrp="1"/>
          </p:cNvSpPr>
          <p:nvPr>
            <p:ph type="sldNum" sz="quarter" idx="10"/>
          </p:nvPr>
        </p:nvSpPr>
        <p:spPr/>
        <p:txBody>
          <a:bodyPr/>
          <a:lstStyle/>
          <a:p>
            <a:fld id="{0D52F622-AA48-4756-B999-EDB083409415}" type="slidenum">
              <a:rPr lang="en-IE" smtClean="0"/>
              <a:t>7</a:t>
            </a:fld>
            <a:endParaRPr lang="en-IE"/>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39641138-BD64-46FF-8372-6C647ADB802D}" type="datetimeFigureOut">
              <a:rPr lang="en-US" smtClean="0"/>
              <a:t>1/13/2020</a:t>
            </a:fld>
            <a:endParaRPr lang="en-IE"/>
          </a:p>
        </p:txBody>
      </p:sp>
      <p:sp>
        <p:nvSpPr>
          <p:cNvPr id="17" name="Footer Placeholder 16"/>
          <p:cNvSpPr>
            <a:spLocks noGrp="1"/>
          </p:cNvSpPr>
          <p:nvPr>
            <p:ph type="ftr" sz="quarter" idx="11"/>
          </p:nvPr>
        </p:nvSpPr>
        <p:spPr/>
        <p:txBody>
          <a:bodyPr/>
          <a:lstStyle/>
          <a:p>
            <a:endParaRPr lang="en-IE"/>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39F1645D-0292-4506-A7B0-4AEF783D611E}" type="slidenum">
              <a:rPr lang="en-IE" smtClean="0"/>
              <a:t>‹#›</a:t>
            </a:fld>
            <a:endParaRPr lang="en-IE"/>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39641138-BD64-46FF-8372-6C647ADB802D}" type="datetimeFigureOut">
              <a:rPr lang="en-US" smtClean="0"/>
              <a:t>1/13/2020</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39F1645D-0292-4506-A7B0-4AEF783D611E}" type="slidenum">
              <a:rPr lang="en-IE" smtClean="0"/>
              <a:t>‹#›</a:t>
            </a:fld>
            <a:endParaRPr lang="en-IE"/>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9641138-BD64-46FF-8372-6C647ADB802D}" type="datetimeFigureOut">
              <a:rPr lang="en-US" smtClean="0"/>
              <a:t>1/13/2020</a:t>
            </a:fld>
            <a:endParaRPr lang="en-IE"/>
          </a:p>
        </p:txBody>
      </p:sp>
      <p:sp>
        <p:nvSpPr>
          <p:cNvPr id="5" name="Footer Placeholder 4"/>
          <p:cNvSpPr>
            <a:spLocks noGrp="1"/>
          </p:cNvSpPr>
          <p:nvPr>
            <p:ph type="ftr" sz="quarter" idx="11"/>
          </p:nvPr>
        </p:nvSpPr>
        <p:spPr>
          <a:xfrm>
            <a:off x="800100" y="6172200"/>
            <a:ext cx="4000500" cy="457200"/>
          </a:xfrm>
        </p:spPr>
        <p:txBody>
          <a:bodyPr/>
          <a:lstStyle/>
          <a:p>
            <a:endParaRPr lang="en-IE"/>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39F1645D-0292-4506-A7B0-4AEF783D611E}" type="slidenum">
              <a:rPr lang="en-IE" smtClean="0"/>
              <a:t>‹#›</a:t>
            </a:fld>
            <a:endParaRPr lang="en-IE"/>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9641138-BD64-46FF-8372-6C647ADB802D}" type="datetimeFigureOut">
              <a:rPr lang="en-US" smtClean="0"/>
              <a:t>1/13/2020</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39F1645D-0292-4506-A7B0-4AEF783D611E}" type="slidenum">
              <a:rPr lang="en-IE" smtClean="0"/>
              <a:t>‹#›</a:t>
            </a:fld>
            <a:endParaRPr lang="en-IE"/>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39641138-BD64-46FF-8372-6C647ADB802D}" type="datetimeFigureOut">
              <a:rPr lang="en-US" smtClean="0"/>
              <a:t>1/13/2020</a:t>
            </a:fld>
            <a:endParaRPr lang="en-IE"/>
          </a:p>
        </p:txBody>
      </p:sp>
      <p:sp>
        <p:nvSpPr>
          <p:cNvPr id="8" name="Footer Placeholder 7"/>
          <p:cNvSpPr>
            <a:spLocks noGrp="1"/>
          </p:cNvSpPr>
          <p:nvPr>
            <p:ph type="ftr" sz="quarter" idx="11"/>
          </p:nvPr>
        </p:nvSpPr>
        <p:spPr/>
        <p:txBody>
          <a:bodyPr/>
          <a:lstStyle/>
          <a:p>
            <a:endParaRPr lang="en-IE"/>
          </a:p>
        </p:txBody>
      </p:sp>
      <p:sp>
        <p:nvSpPr>
          <p:cNvPr id="9" name="Slide Number Placeholder 8"/>
          <p:cNvSpPr>
            <a:spLocks noGrp="1"/>
          </p:cNvSpPr>
          <p:nvPr>
            <p:ph type="sldNum" sz="quarter" idx="12"/>
          </p:nvPr>
        </p:nvSpPr>
        <p:spPr/>
        <p:txBody>
          <a:bodyPr/>
          <a:lstStyle/>
          <a:p>
            <a:fld id="{39F1645D-0292-4506-A7B0-4AEF783D611E}" type="slidenum">
              <a:rPr lang="en-IE" smtClean="0"/>
              <a:t>‹#›</a:t>
            </a:fld>
            <a:endParaRPr lang="en-IE"/>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9641138-BD64-46FF-8372-6C647ADB802D}" type="datetimeFigureOut">
              <a:rPr lang="en-US" smtClean="0"/>
              <a:t>1/13/2020</a:t>
            </a:fld>
            <a:endParaRPr lang="en-IE"/>
          </a:p>
        </p:txBody>
      </p:sp>
      <p:sp>
        <p:nvSpPr>
          <p:cNvPr id="4" name="Footer Placeholder 3"/>
          <p:cNvSpPr>
            <a:spLocks noGrp="1"/>
          </p:cNvSpPr>
          <p:nvPr>
            <p:ph type="ftr" sz="quarter" idx="11"/>
          </p:nvPr>
        </p:nvSpPr>
        <p:spPr/>
        <p:txBody>
          <a:bodyPr/>
          <a:lstStyle/>
          <a:p>
            <a:endParaRPr lang="en-IE"/>
          </a:p>
        </p:txBody>
      </p:sp>
      <p:sp>
        <p:nvSpPr>
          <p:cNvPr id="5" name="Slide Number Placeholder 4"/>
          <p:cNvSpPr>
            <a:spLocks noGrp="1"/>
          </p:cNvSpPr>
          <p:nvPr>
            <p:ph type="sldNum" sz="quarter" idx="12"/>
          </p:nvPr>
        </p:nvSpPr>
        <p:spPr/>
        <p:txBody>
          <a:bodyPr/>
          <a:lstStyle/>
          <a:p>
            <a:fld id="{39F1645D-0292-4506-A7B0-4AEF783D611E}" type="slidenum">
              <a:rPr lang="en-IE" smtClean="0"/>
              <a:t>‹#›</a:t>
            </a:fld>
            <a:endParaRPr lang="en-I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41138-BD64-46FF-8372-6C647ADB802D}" type="datetimeFigureOut">
              <a:rPr lang="en-US" smtClean="0"/>
              <a:t>1/13/2020</a:t>
            </a:fld>
            <a:endParaRPr lang="en-IE"/>
          </a:p>
        </p:txBody>
      </p:sp>
      <p:sp>
        <p:nvSpPr>
          <p:cNvPr id="3" name="Footer Placeholder 2"/>
          <p:cNvSpPr>
            <a:spLocks noGrp="1"/>
          </p:cNvSpPr>
          <p:nvPr>
            <p:ph type="ftr" sz="quarter" idx="11"/>
          </p:nvPr>
        </p:nvSpPr>
        <p:spPr/>
        <p:txBody>
          <a:bodyPr/>
          <a:lstStyle/>
          <a:p>
            <a:endParaRPr lang="en-IE"/>
          </a:p>
        </p:txBody>
      </p:sp>
      <p:sp>
        <p:nvSpPr>
          <p:cNvPr id="4" name="Slide Number Placeholder 3"/>
          <p:cNvSpPr>
            <a:spLocks noGrp="1"/>
          </p:cNvSpPr>
          <p:nvPr>
            <p:ph type="sldNum" sz="quarter" idx="12"/>
          </p:nvPr>
        </p:nvSpPr>
        <p:spPr/>
        <p:txBody>
          <a:bodyPr/>
          <a:lstStyle/>
          <a:p>
            <a:fld id="{39F1645D-0292-4506-A7B0-4AEF783D611E}" type="slidenum">
              <a:rPr lang="en-IE" smtClean="0"/>
              <a:t>‹#›</a:t>
            </a:fld>
            <a:endParaRPr lang="en-I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9641138-BD64-46FF-8372-6C647ADB802D}" type="datetimeFigureOut">
              <a:rPr lang="en-US" smtClean="0"/>
              <a:t>1/13/2020</a:t>
            </a:fld>
            <a:endParaRPr lang="en-IE"/>
          </a:p>
        </p:txBody>
      </p:sp>
      <p:sp>
        <p:nvSpPr>
          <p:cNvPr id="6" name="Footer Placeholder 5"/>
          <p:cNvSpPr>
            <a:spLocks noGrp="1"/>
          </p:cNvSpPr>
          <p:nvPr>
            <p:ph type="ftr" sz="quarter" idx="11"/>
          </p:nvPr>
        </p:nvSpPr>
        <p:spPr/>
        <p:txBody>
          <a:bodyPr/>
          <a:lstStyle/>
          <a:p>
            <a:endParaRPr lang="en-IE"/>
          </a:p>
        </p:txBody>
      </p:sp>
      <p:sp>
        <p:nvSpPr>
          <p:cNvPr id="7" name="Slide Number Placeholder 6"/>
          <p:cNvSpPr>
            <a:spLocks noGrp="1"/>
          </p:cNvSpPr>
          <p:nvPr>
            <p:ph type="sldNum" sz="quarter" idx="12"/>
          </p:nvPr>
        </p:nvSpPr>
        <p:spPr/>
        <p:txBody>
          <a:bodyPr/>
          <a:lstStyle/>
          <a:p>
            <a:fld id="{39F1645D-0292-4506-A7B0-4AEF783D611E}" type="slidenum">
              <a:rPr lang="en-IE" smtClean="0"/>
              <a:t>‹#›</a:t>
            </a:fld>
            <a:endParaRPr lang="en-IE"/>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9641138-BD64-46FF-8372-6C647ADB802D}" type="datetimeFigureOut">
              <a:rPr lang="en-US" smtClean="0"/>
              <a:t>1/13/2020</a:t>
            </a:fld>
            <a:endParaRPr lang="en-IE"/>
          </a:p>
        </p:txBody>
      </p:sp>
      <p:sp>
        <p:nvSpPr>
          <p:cNvPr id="6" name="Footer Placeholder 5"/>
          <p:cNvSpPr>
            <a:spLocks noGrp="1"/>
          </p:cNvSpPr>
          <p:nvPr>
            <p:ph type="ftr" sz="quarter" idx="11"/>
          </p:nvPr>
        </p:nvSpPr>
        <p:spPr>
          <a:xfrm>
            <a:off x="914400" y="6172200"/>
            <a:ext cx="3886200" cy="457200"/>
          </a:xfrm>
        </p:spPr>
        <p:txBody>
          <a:bodyPr/>
          <a:lstStyle/>
          <a:p>
            <a:endParaRPr lang="en-IE"/>
          </a:p>
        </p:txBody>
      </p:sp>
      <p:sp>
        <p:nvSpPr>
          <p:cNvPr id="7" name="Slide Number Placeholder 6"/>
          <p:cNvSpPr>
            <a:spLocks noGrp="1"/>
          </p:cNvSpPr>
          <p:nvPr>
            <p:ph type="sldNum" sz="quarter" idx="12"/>
          </p:nvPr>
        </p:nvSpPr>
        <p:spPr>
          <a:xfrm>
            <a:off x="146304" y="6208776"/>
            <a:ext cx="457200" cy="457200"/>
          </a:xfrm>
        </p:spPr>
        <p:txBody>
          <a:bodyPr/>
          <a:lstStyle/>
          <a:p>
            <a:fld id="{39F1645D-0292-4506-A7B0-4AEF783D611E}" type="slidenum">
              <a:rPr lang="en-IE" smtClean="0"/>
              <a:t>‹#›</a:t>
            </a:fld>
            <a:endParaRPr lang="en-IE"/>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641138-BD64-46FF-8372-6C647ADB802D}" type="datetimeFigureOut">
              <a:rPr lang="en-US" smtClean="0"/>
              <a:t>1/13/2020</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39F1645D-0292-4506-A7B0-4AEF783D611E}" type="slidenum">
              <a:rPr lang="en-IE" smtClean="0"/>
              <a:t>‹#›</a:t>
            </a:fld>
            <a:endParaRPr lang="en-IE"/>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9641138-BD64-46FF-8372-6C647ADB802D}" type="datetimeFigureOut">
              <a:rPr lang="en-US" smtClean="0"/>
              <a:t>1/13/2020</a:t>
            </a:fld>
            <a:endParaRPr lang="en-IE"/>
          </a:p>
        </p:txBody>
      </p:sp>
      <p:sp>
        <p:nvSpPr>
          <p:cNvPr id="5" name="Footer Placeholder 4"/>
          <p:cNvSpPr>
            <a:spLocks noGrp="1"/>
          </p:cNvSpPr>
          <p:nvPr>
            <p:ph type="ftr" sz="quarter" idx="11"/>
          </p:nvPr>
        </p:nvSpPr>
        <p:spPr/>
        <p:txBody>
          <a:bodyPr/>
          <a:lstStyle/>
          <a:p>
            <a:endParaRPr lang="en-IE"/>
          </a:p>
        </p:txBody>
      </p:sp>
      <p:sp>
        <p:nvSpPr>
          <p:cNvPr id="6" name="Slide Number Placeholder 5"/>
          <p:cNvSpPr>
            <a:spLocks noGrp="1"/>
          </p:cNvSpPr>
          <p:nvPr>
            <p:ph type="sldNum" sz="quarter" idx="12"/>
          </p:nvPr>
        </p:nvSpPr>
        <p:spPr/>
        <p:txBody>
          <a:bodyPr/>
          <a:lstStyle/>
          <a:p>
            <a:fld id="{39F1645D-0292-4506-A7B0-4AEF783D611E}" type="slidenum">
              <a:rPr lang="en-IE" smtClean="0"/>
              <a:t>‹#›</a:t>
            </a:fld>
            <a:endParaRPr lang="en-IE"/>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39641138-BD64-46FF-8372-6C647ADB802D}" type="datetimeFigureOut">
              <a:rPr lang="en-US" smtClean="0"/>
              <a:t>1/13/2020</a:t>
            </a:fld>
            <a:endParaRPr lang="en-IE"/>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IE"/>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39F1645D-0292-4506-A7B0-4AEF783D611E}" type="slidenum">
              <a:rPr lang="en-IE" smtClean="0"/>
              <a:t>‹#›</a:t>
            </a:fld>
            <a:endParaRPr lang="en-IE"/>
          </a:p>
        </p:txBody>
      </p:sp>
    </p:spTree>
  </p:cSld>
  <p:clrMap bg1="lt1" tx1="dk1" bg2="lt2" tx2="dk2" accent1="accent1" accent2="accent2" accent3="accent3" accent4="accent4" accent5="accent5" accent6="accent6" hlink="hlink" folHlink="folHlink"/>
  <p:sldLayoutIdLst>
    <p:sldLayoutId id="2147483997" r:id="rId1"/>
    <p:sldLayoutId id="2147483998" r:id="rId2"/>
    <p:sldLayoutId id="2147483999" r:id="rId3"/>
    <p:sldLayoutId id="2147484000" r:id="rId4"/>
    <p:sldLayoutId id="2147484001" r:id="rId5"/>
    <p:sldLayoutId id="2147484002" r:id="rId6"/>
    <p:sldLayoutId id="2147484003" r:id="rId7"/>
    <p:sldLayoutId id="2147484004" r:id="rId8"/>
    <p:sldLayoutId id="2147484005" r:id="rId9"/>
    <p:sldLayoutId id="2147484006" r:id="rId10"/>
    <p:sldLayoutId id="2147484007"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a:bodyPr>
          <a:lstStyle/>
          <a:p>
            <a:r>
              <a:rPr lang="en-IE" dirty="0" smtClean="0"/>
              <a:t>Student Name: Anu Kashyap</a:t>
            </a:r>
          </a:p>
          <a:p>
            <a:r>
              <a:rPr lang="en-IE" dirty="0" smtClean="0"/>
              <a:t>Student ID: 1708450</a:t>
            </a:r>
          </a:p>
          <a:p>
            <a:r>
              <a:rPr lang="en-IE" dirty="0" smtClean="0"/>
              <a:t>Module Code: SBMA7111D</a:t>
            </a:r>
            <a:endParaRPr lang="en-IE" dirty="0"/>
          </a:p>
        </p:txBody>
      </p:sp>
      <p:sp>
        <p:nvSpPr>
          <p:cNvPr id="2" name="Title 1"/>
          <p:cNvSpPr>
            <a:spLocks noGrp="1"/>
          </p:cNvSpPr>
          <p:nvPr>
            <p:ph type="ctrTitle"/>
          </p:nvPr>
        </p:nvSpPr>
        <p:spPr/>
        <p:txBody>
          <a:bodyPr>
            <a:normAutofit/>
          </a:bodyPr>
          <a:lstStyle/>
          <a:p>
            <a:r>
              <a:rPr lang="en-IE" dirty="0" smtClean="0"/>
              <a:t>Sustainable Development through Opportunity Enterprise</a:t>
            </a:r>
            <a:endParaRPr lang="en-IE"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457200" y="1071546"/>
            <a:ext cx="8229600" cy="5253054"/>
          </a:xfrm>
        </p:spPr>
        <p:txBody>
          <a:bodyPr>
            <a:normAutofit/>
          </a:bodyPr>
          <a:lstStyle/>
          <a:p>
            <a:pPr>
              <a:buNone/>
            </a:pPr>
            <a:endParaRPr lang="en-IE" sz="2800" i="1" dirty="0" smtClean="0"/>
          </a:p>
          <a:p>
            <a:pPr>
              <a:buNone/>
            </a:pPr>
            <a:endParaRPr lang="en-IE" sz="2800" i="1" dirty="0" smtClean="0"/>
          </a:p>
          <a:p>
            <a:pPr>
              <a:buNone/>
            </a:pPr>
            <a:r>
              <a:rPr lang="en-IE" sz="2800" i="1" dirty="0" smtClean="0"/>
              <a:t>Entrepreneurship </a:t>
            </a:r>
            <a:r>
              <a:rPr lang="en-IE" sz="2800" i="1" dirty="0" smtClean="0"/>
              <a:t>is concerned not only with business success, as measured by profits, but also with subjective welfare and non-economic well-being.</a:t>
            </a:r>
            <a:br>
              <a:rPr lang="en-IE" sz="2800" i="1" dirty="0" smtClean="0"/>
            </a:br>
            <a:r>
              <a:rPr lang="en-IE" sz="2800" i="1" dirty="0" smtClean="0"/>
              <a:t>					 – Wim Naudé</a:t>
            </a:r>
            <a:br>
              <a:rPr lang="en-IE" sz="2800" i="1" dirty="0" smtClean="0"/>
            </a:br>
            <a:endParaRPr lang="en-IE"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t>Introduction</a:t>
            </a:r>
            <a:endParaRPr lang="en-IE" dirty="0"/>
          </a:p>
        </p:txBody>
      </p:sp>
      <p:sp>
        <p:nvSpPr>
          <p:cNvPr id="3" name="Content Placeholder 2"/>
          <p:cNvSpPr>
            <a:spLocks noGrp="1"/>
          </p:cNvSpPr>
          <p:nvPr>
            <p:ph sz="quarter" idx="1"/>
          </p:nvPr>
        </p:nvSpPr>
        <p:spPr/>
        <p:txBody>
          <a:bodyPr>
            <a:normAutofit/>
          </a:bodyPr>
          <a:lstStyle/>
          <a:p>
            <a:endParaRPr lang="en-IE" dirty="0" smtClean="0"/>
          </a:p>
          <a:p>
            <a:r>
              <a:rPr lang="en-IE" dirty="0" smtClean="0"/>
              <a:t>Entrepreneurship – Swiggy</a:t>
            </a:r>
          </a:p>
          <a:p>
            <a:r>
              <a:rPr lang="en-IE" dirty="0" smtClean="0"/>
              <a:t>Entrepreneurs – Sriharsha Majesty </a:t>
            </a:r>
          </a:p>
          <a:p>
            <a:pPr>
              <a:buNone/>
            </a:pPr>
            <a:r>
              <a:rPr lang="en-IE" dirty="0" smtClean="0"/>
              <a:t> </a:t>
            </a:r>
            <a:r>
              <a:rPr lang="en-IE" dirty="0" smtClean="0"/>
              <a:t>      	                    </a:t>
            </a:r>
            <a:r>
              <a:rPr lang="en-IE" dirty="0" err="1" smtClean="0"/>
              <a:t>Nandan</a:t>
            </a:r>
            <a:r>
              <a:rPr lang="en-IE" dirty="0" smtClean="0"/>
              <a:t> Reddy</a:t>
            </a:r>
          </a:p>
          <a:p>
            <a:r>
              <a:rPr lang="en-IE" dirty="0" smtClean="0"/>
              <a:t>Swiggy </a:t>
            </a:r>
            <a:r>
              <a:rPr lang="en-IE" dirty="0"/>
              <a:t>is India’s esteemed and largest online food ordering and delivery platform headquartered in </a:t>
            </a:r>
            <a:r>
              <a:rPr lang="en-IE" dirty="0" smtClean="0"/>
              <a:t>Bengaluru.</a:t>
            </a:r>
          </a:p>
          <a:p>
            <a:r>
              <a:rPr lang="en-IE" dirty="0" smtClean="0"/>
              <a:t>Extended Services:</a:t>
            </a:r>
          </a:p>
          <a:p>
            <a:pPr lvl="1"/>
            <a:r>
              <a:rPr lang="en-IE" dirty="0" smtClean="0"/>
              <a:t> Groceries and healthcare product delivery</a:t>
            </a:r>
          </a:p>
          <a:p>
            <a:pPr lvl="1"/>
            <a:r>
              <a:rPr lang="en-IE" dirty="0" smtClean="0"/>
              <a:t>Swiggy Go : Delivery </a:t>
            </a:r>
            <a:r>
              <a:rPr lang="en-IE" dirty="0"/>
              <a:t>any item ranging from forgotten files, keys, lunch box, documents and so on </a:t>
            </a:r>
          </a:p>
        </p:txBody>
      </p:sp>
      <p:pic>
        <p:nvPicPr>
          <p:cNvPr id="4" name="Picture 3"/>
          <p:cNvPicPr/>
          <p:nvPr/>
        </p:nvPicPr>
        <p:blipFill>
          <a:blip r:embed="rId3"/>
          <a:srcRect/>
          <a:stretch>
            <a:fillRect/>
          </a:stretch>
        </p:blipFill>
        <p:spPr bwMode="auto">
          <a:xfrm>
            <a:off x="5786446" y="1500174"/>
            <a:ext cx="2500330" cy="17859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t>Opportunities for Swiggy</a:t>
            </a:r>
            <a:endParaRPr lang="en-IE" dirty="0"/>
          </a:p>
        </p:txBody>
      </p:sp>
      <p:sp>
        <p:nvSpPr>
          <p:cNvPr id="3" name="Content Placeholder 2"/>
          <p:cNvSpPr>
            <a:spLocks noGrp="1"/>
          </p:cNvSpPr>
          <p:nvPr>
            <p:ph sz="quarter" idx="1"/>
          </p:nvPr>
        </p:nvSpPr>
        <p:spPr/>
        <p:txBody>
          <a:bodyPr>
            <a:normAutofit lnSpcReduction="10000"/>
          </a:bodyPr>
          <a:lstStyle/>
          <a:p>
            <a:endParaRPr lang="en-IE" dirty="0" smtClean="0"/>
          </a:p>
          <a:p>
            <a:endParaRPr lang="en-IE" dirty="0" smtClean="0"/>
          </a:p>
          <a:p>
            <a:endParaRPr lang="en-IE" dirty="0" smtClean="0"/>
          </a:p>
          <a:p>
            <a:endParaRPr lang="en-IE" dirty="0" smtClean="0"/>
          </a:p>
          <a:p>
            <a:endParaRPr lang="en-IE" dirty="0" smtClean="0"/>
          </a:p>
          <a:p>
            <a:r>
              <a:rPr lang="en-IE" dirty="0" smtClean="0"/>
              <a:t>Increased disposable Income</a:t>
            </a:r>
          </a:p>
          <a:p>
            <a:r>
              <a:rPr lang="en-IE" dirty="0" smtClean="0"/>
              <a:t>Need for readily available food </a:t>
            </a:r>
          </a:p>
          <a:p>
            <a:r>
              <a:rPr lang="en-IE" dirty="0" smtClean="0"/>
              <a:t>Change in Indian demographic profile</a:t>
            </a:r>
          </a:p>
          <a:p>
            <a:r>
              <a:rPr lang="en-IE" dirty="0" smtClean="0"/>
              <a:t>Heavy traffic in urban areas</a:t>
            </a:r>
          </a:p>
          <a:p>
            <a:r>
              <a:rPr lang="en-IE" dirty="0" smtClean="0"/>
              <a:t>Dine-in space due to heavily crowded restaurants</a:t>
            </a:r>
          </a:p>
          <a:p>
            <a:pPr>
              <a:buNone/>
            </a:pPr>
            <a:endParaRPr lang="en-IE" dirty="0"/>
          </a:p>
        </p:txBody>
      </p:sp>
      <p:pic>
        <p:nvPicPr>
          <p:cNvPr id="23554" name="Picture 2" descr="Related image"/>
          <p:cNvPicPr>
            <a:picLocks noChangeAspect="1" noChangeArrowheads="1"/>
          </p:cNvPicPr>
          <p:nvPr/>
        </p:nvPicPr>
        <p:blipFill>
          <a:blip r:embed="rId3"/>
          <a:srcRect/>
          <a:stretch>
            <a:fillRect/>
          </a:stretch>
        </p:blipFill>
        <p:spPr bwMode="auto">
          <a:xfrm>
            <a:off x="1357290" y="1357298"/>
            <a:ext cx="4429156" cy="2290943"/>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t>Social &amp; Economic Changes</a:t>
            </a:r>
            <a:endParaRPr lang="en-IE" dirty="0"/>
          </a:p>
        </p:txBody>
      </p:sp>
      <p:sp>
        <p:nvSpPr>
          <p:cNvPr id="3" name="Content Placeholder 2"/>
          <p:cNvSpPr>
            <a:spLocks noGrp="1"/>
          </p:cNvSpPr>
          <p:nvPr>
            <p:ph sz="quarter" idx="1"/>
          </p:nvPr>
        </p:nvSpPr>
        <p:spPr/>
        <p:txBody>
          <a:bodyPr/>
          <a:lstStyle/>
          <a:p>
            <a:r>
              <a:rPr lang="en-IE" dirty="0" smtClean="0"/>
              <a:t>Swiggy is delivering food for the people in need anytime anywhere.</a:t>
            </a:r>
          </a:p>
          <a:p>
            <a:pPr lvl="1"/>
            <a:r>
              <a:rPr lang="en-IE" dirty="0" smtClean="0"/>
              <a:t>Dual income families</a:t>
            </a:r>
          </a:p>
          <a:p>
            <a:pPr lvl="1"/>
            <a:r>
              <a:rPr lang="en-IE" dirty="0" smtClean="0"/>
              <a:t>Old aged people</a:t>
            </a:r>
          </a:p>
          <a:p>
            <a:pPr lvl="1"/>
            <a:r>
              <a:rPr lang="en-IE" dirty="0" smtClean="0"/>
              <a:t>People who does not cook at home</a:t>
            </a:r>
          </a:p>
          <a:p>
            <a:pPr marL="274320" lvl="1" indent="-274320">
              <a:spcBef>
                <a:spcPts val="580"/>
              </a:spcBef>
              <a:buClr>
                <a:schemeClr val="accent1"/>
              </a:buClr>
            </a:pPr>
            <a:r>
              <a:rPr lang="en-IE" sz="2600" dirty="0" smtClean="0"/>
              <a:t> Providing jobs to thousands of people</a:t>
            </a:r>
          </a:p>
          <a:p>
            <a:endParaRPr lang="en-IE" dirty="0" smtClean="0"/>
          </a:p>
          <a:p>
            <a:pPr lvl="1">
              <a:buNone/>
            </a:pPr>
            <a:endParaRPr lang="en-IE" dirty="0"/>
          </a:p>
        </p:txBody>
      </p:sp>
      <p:pic>
        <p:nvPicPr>
          <p:cNvPr id="22531" name="Picture 3"/>
          <p:cNvPicPr>
            <a:picLocks noChangeAspect="1" noChangeArrowheads="1"/>
          </p:cNvPicPr>
          <p:nvPr/>
        </p:nvPicPr>
        <p:blipFill>
          <a:blip r:embed="rId3"/>
          <a:srcRect/>
          <a:stretch>
            <a:fillRect/>
          </a:stretch>
        </p:blipFill>
        <p:spPr bwMode="auto">
          <a:xfrm>
            <a:off x="928662" y="4071942"/>
            <a:ext cx="7315200" cy="22098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E" dirty="0" smtClean="0"/>
              <a:t>Social &amp; Economic Changes</a:t>
            </a:r>
            <a:endParaRPr lang="en-IE" dirty="0"/>
          </a:p>
        </p:txBody>
      </p:sp>
      <p:sp>
        <p:nvSpPr>
          <p:cNvPr id="3" name="Content Placeholder 2"/>
          <p:cNvSpPr>
            <a:spLocks noGrp="1"/>
          </p:cNvSpPr>
          <p:nvPr>
            <p:ph sz="quarter" idx="1"/>
          </p:nvPr>
        </p:nvSpPr>
        <p:spPr/>
        <p:txBody>
          <a:bodyPr/>
          <a:lstStyle/>
          <a:p>
            <a:pPr marL="342900" lvl="1" indent="-342900">
              <a:buFont typeface="Arial" pitchFamily="34" charset="0"/>
              <a:buChar char="•"/>
            </a:pPr>
            <a:r>
              <a:rPr lang="en-IE" sz="3200" dirty="0" smtClean="0"/>
              <a:t>Food with affordability through economically sustainable solutions</a:t>
            </a:r>
          </a:p>
          <a:p>
            <a:pPr marL="342900" lvl="1" indent="-342900">
              <a:buFont typeface="Arial" pitchFamily="34" charset="0"/>
              <a:buChar char="•"/>
            </a:pPr>
            <a:r>
              <a:rPr lang="en-IE" sz="3200" dirty="0" smtClean="0"/>
              <a:t>Increased revenue for partnered restaurants</a:t>
            </a:r>
          </a:p>
          <a:p>
            <a:pPr marL="342900" lvl="1" indent="-342900">
              <a:buFont typeface="Arial" pitchFamily="34" charset="0"/>
              <a:buChar char="•"/>
            </a:pPr>
            <a:r>
              <a:rPr lang="en-IE" sz="3200" dirty="0" smtClean="0"/>
              <a:t>Decreased operating cost due to introduction of delivery only kitchen</a:t>
            </a:r>
          </a:p>
          <a:p>
            <a:endParaRPr lang="en-IE" dirty="0"/>
          </a:p>
        </p:txBody>
      </p:sp>
      <p:pic>
        <p:nvPicPr>
          <p:cNvPr id="21510" name="Picture 6" descr="Related image"/>
          <p:cNvPicPr>
            <a:picLocks noChangeAspect="1" noChangeArrowheads="1"/>
          </p:cNvPicPr>
          <p:nvPr/>
        </p:nvPicPr>
        <p:blipFill>
          <a:blip r:embed="rId3"/>
          <a:srcRect/>
          <a:stretch>
            <a:fillRect/>
          </a:stretch>
        </p:blipFill>
        <p:spPr bwMode="auto">
          <a:xfrm>
            <a:off x="1857356" y="4071942"/>
            <a:ext cx="5286412" cy="2560606"/>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IE" dirty="0"/>
              <a:t/>
            </a:r>
            <a:br>
              <a:rPr lang="en-IE" dirty="0"/>
            </a:br>
            <a:r>
              <a:rPr lang="en-IE" dirty="0" smtClean="0"/>
              <a:t>Conclusion</a:t>
            </a:r>
            <a:endParaRPr lang="en-IE" dirty="0"/>
          </a:p>
        </p:txBody>
      </p:sp>
      <p:sp>
        <p:nvSpPr>
          <p:cNvPr id="3" name="Content Placeholder 2"/>
          <p:cNvSpPr>
            <a:spLocks noGrp="1"/>
          </p:cNvSpPr>
          <p:nvPr>
            <p:ph sz="quarter" idx="1"/>
          </p:nvPr>
        </p:nvSpPr>
        <p:spPr/>
        <p:txBody>
          <a:bodyPr>
            <a:normAutofit/>
          </a:bodyPr>
          <a:lstStyle/>
          <a:p>
            <a:r>
              <a:rPr lang="en-IE" dirty="0" smtClean="0"/>
              <a:t>Swiggy </a:t>
            </a:r>
            <a:r>
              <a:rPr lang="en-IE" dirty="0"/>
              <a:t>has led to significant societal changes for the well being of its customers and stakeholders by delivering food to the people in need anytime, anywhere and providing jobs for thousands of people with minimal educational qualification and improving local </a:t>
            </a:r>
            <a:r>
              <a:rPr lang="en-IE" dirty="0" smtClean="0"/>
              <a:t>economy along with making entrepreneurial profits.</a:t>
            </a:r>
            <a:endParaRPr lang="en-IE"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265</TotalTime>
  <Words>790</Words>
  <Application>Microsoft Office PowerPoint</Application>
  <PresentationFormat>On-screen Show (4:3)</PresentationFormat>
  <Paragraphs>72</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Equity</vt:lpstr>
      <vt:lpstr>Sustainable Development through Opportunity Enterprise</vt:lpstr>
      <vt:lpstr>Slide 2</vt:lpstr>
      <vt:lpstr>Introduction</vt:lpstr>
      <vt:lpstr>Opportunities for Swiggy</vt:lpstr>
      <vt:lpstr>Social &amp; Economic Changes</vt:lpstr>
      <vt:lpstr>Social &amp; Economic Changes</vt:lpstr>
      <vt:lpstr> Conclusion</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Anu</dc:creator>
  <cp:lastModifiedBy>Anu</cp:lastModifiedBy>
  <cp:revision>19</cp:revision>
  <dcterms:created xsi:type="dcterms:W3CDTF">2020-01-13T12:00:21Z</dcterms:created>
  <dcterms:modified xsi:type="dcterms:W3CDTF">2020-01-13T16:25:32Z</dcterms:modified>
</cp:coreProperties>
</file>