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0693400" cy="15113000"/>
  <p:notesSz cx="6858000" cy="9144000"/>
  <p:embeddedFontLst>
    <p:embeddedFont>
      <p:font typeface="DM Sans" pitchFamily="2" charset="0"/>
      <p:regular r:id="rId3"/>
    </p:embeddedFont>
    <p:embeddedFont>
      <p:font typeface="DM Sans Bold" panose="020B0604020202020204" charset="0"/>
      <p:regular r:id="rId4"/>
    </p:embeddedFont>
    <p:embeddedFont>
      <p:font typeface="DM Sans Italics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0" d="100"/>
          <a:sy n="30" d="100"/>
        </p:scale>
        <p:origin x="241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0692000" cy="15120000"/>
          </a:xfrm>
          <a:custGeom>
            <a:avLst/>
            <a:gdLst/>
            <a:ahLst/>
            <a:cxnLst/>
            <a:rect l="l" t="t" r="r" b="b"/>
            <a:pathLst>
              <a:path w="10692000" h="15120000">
                <a:moveTo>
                  <a:pt x="0" y="0"/>
                </a:moveTo>
                <a:lnTo>
                  <a:pt x="10692000" y="0"/>
                </a:lnTo>
                <a:lnTo>
                  <a:pt x="10692000" y="15120000"/>
                </a:lnTo>
                <a:lnTo>
                  <a:pt x="0" y="15120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7129" t="-755" r="-57129" b="-7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22382" y="4548979"/>
            <a:ext cx="15120002" cy="6022039"/>
          </a:xfrm>
          <a:custGeom>
            <a:avLst/>
            <a:gdLst/>
            <a:ahLst/>
            <a:cxnLst/>
            <a:rect l="l" t="t" r="r" b="b"/>
            <a:pathLst>
              <a:path w="19146514" h="6870501">
                <a:moveTo>
                  <a:pt x="0" y="0"/>
                </a:moveTo>
                <a:lnTo>
                  <a:pt x="19146514" y="0"/>
                </a:lnTo>
                <a:lnTo>
                  <a:pt x="19146514" y="6870500"/>
                </a:lnTo>
                <a:lnTo>
                  <a:pt x="0" y="68705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85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947365" y="11824618"/>
            <a:ext cx="2187888" cy="526275"/>
            <a:chOff x="0" y="0"/>
            <a:chExt cx="554407" cy="13335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54407" cy="133357"/>
            </a:xfrm>
            <a:custGeom>
              <a:avLst/>
              <a:gdLst/>
              <a:ahLst/>
              <a:cxnLst/>
              <a:rect l="l" t="t" r="r" b="b"/>
              <a:pathLst>
                <a:path w="554407" h="133357">
                  <a:moveTo>
                    <a:pt x="66679" y="0"/>
                  </a:moveTo>
                  <a:lnTo>
                    <a:pt x="487728" y="0"/>
                  </a:lnTo>
                  <a:cubicBezTo>
                    <a:pt x="505412" y="0"/>
                    <a:pt x="522372" y="7025"/>
                    <a:pt x="534877" y="19530"/>
                  </a:cubicBezTo>
                  <a:cubicBezTo>
                    <a:pt x="547382" y="32034"/>
                    <a:pt x="554407" y="48994"/>
                    <a:pt x="554407" y="66679"/>
                  </a:cubicBezTo>
                  <a:lnTo>
                    <a:pt x="554407" y="66679"/>
                  </a:lnTo>
                  <a:cubicBezTo>
                    <a:pt x="554407" y="84363"/>
                    <a:pt x="547382" y="101323"/>
                    <a:pt x="534877" y="113827"/>
                  </a:cubicBezTo>
                  <a:cubicBezTo>
                    <a:pt x="522372" y="126332"/>
                    <a:pt x="505412" y="133357"/>
                    <a:pt x="487728" y="133357"/>
                  </a:cubicBezTo>
                  <a:lnTo>
                    <a:pt x="66679" y="133357"/>
                  </a:lnTo>
                  <a:cubicBezTo>
                    <a:pt x="48994" y="133357"/>
                    <a:pt x="32034" y="126332"/>
                    <a:pt x="19530" y="113827"/>
                  </a:cubicBezTo>
                  <a:cubicBezTo>
                    <a:pt x="7025" y="101323"/>
                    <a:pt x="0" y="84363"/>
                    <a:pt x="0" y="66679"/>
                  </a:cubicBezTo>
                  <a:lnTo>
                    <a:pt x="0" y="66679"/>
                  </a:lnTo>
                  <a:cubicBezTo>
                    <a:pt x="0" y="48994"/>
                    <a:pt x="7025" y="32034"/>
                    <a:pt x="19530" y="19530"/>
                  </a:cubicBezTo>
                  <a:cubicBezTo>
                    <a:pt x="32034" y="7025"/>
                    <a:pt x="48994" y="0"/>
                    <a:pt x="66679" y="0"/>
                  </a:cubicBezTo>
                  <a:close/>
                </a:path>
              </a:pathLst>
            </a:custGeom>
            <a:solidFill>
              <a:srgbClr val="3159B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54407" cy="1809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47"/>
                </a:lnSpc>
              </a:pPr>
              <a:r>
                <a:rPr lang="en-US" sz="2391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References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01598" y="5831682"/>
            <a:ext cx="6768818" cy="5945310"/>
            <a:chOff x="0" y="0"/>
            <a:chExt cx="1715206" cy="150653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715206" cy="1506531"/>
            </a:xfrm>
            <a:custGeom>
              <a:avLst/>
              <a:gdLst/>
              <a:ahLst/>
              <a:cxnLst/>
              <a:rect l="l" t="t" r="r" b="b"/>
              <a:pathLst>
                <a:path w="1715206" h="1506531">
                  <a:moveTo>
                    <a:pt x="60619" y="0"/>
                  </a:moveTo>
                  <a:lnTo>
                    <a:pt x="1654587" y="0"/>
                  </a:lnTo>
                  <a:cubicBezTo>
                    <a:pt x="1688066" y="0"/>
                    <a:pt x="1715206" y="27140"/>
                    <a:pt x="1715206" y="60619"/>
                  </a:cubicBezTo>
                  <a:lnTo>
                    <a:pt x="1715206" y="1445911"/>
                  </a:lnTo>
                  <a:cubicBezTo>
                    <a:pt x="1715206" y="1479391"/>
                    <a:pt x="1688066" y="1506531"/>
                    <a:pt x="1654587" y="1506531"/>
                  </a:cubicBezTo>
                  <a:lnTo>
                    <a:pt x="60619" y="1506531"/>
                  </a:lnTo>
                  <a:cubicBezTo>
                    <a:pt x="27140" y="1506531"/>
                    <a:pt x="0" y="1479391"/>
                    <a:pt x="0" y="1445911"/>
                  </a:cubicBezTo>
                  <a:lnTo>
                    <a:pt x="0" y="60619"/>
                  </a:lnTo>
                  <a:cubicBezTo>
                    <a:pt x="0" y="27140"/>
                    <a:pt x="27140" y="0"/>
                    <a:pt x="60619" y="0"/>
                  </a:cubicBezTo>
                  <a:close/>
                </a:path>
              </a:pathLst>
            </a:custGeom>
            <a:solidFill>
              <a:srgbClr val="3159B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715206" cy="1554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683357" y="9290033"/>
            <a:ext cx="3134924" cy="313492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9270" y="0"/>
                  </a:moveTo>
                  <a:lnTo>
                    <a:pt x="753530" y="0"/>
                  </a:lnTo>
                  <a:cubicBezTo>
                    <a:pt x="769250" y="0"/>
                    <a:pt x="784325" y="6244"/>
                    <a:pt x="795440" y="17360"/>
                  </a:cubicBezTo>
                  <a:cubicBezTo>
                    <a:pt x="806556" y="28475"/>
                    <a:pt x="812800" y="43550"/>
                    <a:pt x="812800" y="59270"/>
                  </a:cubicBezTo>
                  <a:lnTo>
                    <a:pt x="812800" y="753530"/>
                  </a:lnTo>
                  <a:cubicBezTo>
                    <a:pt x="812800" y="769250"/>
                    <a:pt x="806556" y="784325"/>
                    <a:pt x="795440" y="795440"/>
                  </a:cubicBezTo>
                  <a:cubicBezTo>
                    <a:pt x="784325" y="806556"/>
                    <a:pt x="769250" y="812800"/>
                    <a:pt x="753530" y="812800"/>
                  </a:cubicBezTo>
                  <a:lnTo>
                    <a:pt x="59270" y="812800"/>
                  </a:lnTo>
                  <a:cubicBezTo>
                    <a:pt x="43550" y="812800"/>
                    <a:pt x="28475" y="806556"/>
                    <a:pt x="17360" y="795440"/>
                  </a:cubicBezTo>
                  <a:cubicBezTo>
                    <a:pt x="6244" y="784325"/>
                    <a:pt x="0" y="769250"/>
                    <a:pt x="0" y="753530"/>
                  </a:cubicBezTo>
                  <a:lnTo>
                    <a:pt x="0" y="59270"/>
                  </a:lnTo>
                  <a:cubicBezTo>
                    <a:pt x="0" y="43550"/>
                    <a:pt x="6244" y="28475"/>
                    <a:pt x="17360" y="17360"/>
                  </a:cubicBezTo>
                  <a:cubicBezTo>
                    <a:pt x="28475" y="6244"/>
                    <a:pt x="43550" y="0"/>
                    <a:pt x="59270" y="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w="8572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98923" y="1538937"/>
            <a:ext cx="5120906" cy="2247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84"/>
              </a:lnSpc>
            </a:pPr>
            <a:r>
              <a:rPr lang="en-US" sz="9751" b="1" dirty="0">
                <a:solidFill>
                  <a:srgbClr val="3159BB"/>
                </a:solidFill>
                <a:latin typeface="DM Sans Bold"/>
                <a:ea typeface="DM Sans Bold"/>
                <a:cs typeface="DM Sans Bold"/>
                <a:sym typeface="DM Sans Bold"/>
              </a:rPr>
              <a:t>Access </a:t>
            </a:r>
          </a:p>
          <a:p>
            <a:pPr algn="l">
              <a:lnSpc>
                <a:spcPts val="8484"/>
              </a:lnSpc>
            </a:pPr>
            <a:r>
              <a:rPr lang="en-US" sz="9751" b="1" dirty="0">
                <a:solidFill>
                  <a:srgbClr val="3159BB"/>
                </a:solidFill>
                <a:latin typeface="DM Sans Bold"/>
                <a:ea typeface="DM Sans Bold"/>
                <a:cs typeface="DM Sans Bold"/>
                <a:sym typeface="DM Sans Bold"/>
              </a:rPr>
              <a:t>Control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6683357" y="5640759"/>
            <a:ext cx="3134924" cy="3134924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9270" y="0"/>
                  </a:moveTo>
                  <a:lnTo>
                    <a:pt x="753530" y="0"/>
                  </a:lnTo>
                  <a:cubicBezTo>
                    <a:pt x="769250" y="0"/>
                    <a:pt x="784325" y="6244"/>
                    <a:pt x="795440" y="17360"/>
                  </a:cubicBezTo>
                  <a:cubicBezTo>
                    <a:pt x="806556" y="28475"/>
                    <a:pt x="812800" y="43550"/>
                    <a:pt x="812800" y="59270"/>
                  </a:cubicBezTo>
                  <a:lnTo>
                    <a:pt x="812800" y="753530"/>
                  </a:lnTo>
                  <a:cubicBezTo>
                    <a:pt x="812800" y="769250"/>
                    <a:pt x="806556" y="784325"/>
                    <a:pt x="795440" y="795440"/>
                  </a:cubicBezTo>
                  <a:cubicBezTo>
                    <a:pt x="784325" y="806556"/>
                    <a:pt x="769250" y="812800"/>
                    <a:pt x="753530" y="812800"/>
                  </a:cubicBezTo>
                  <a:lnTo>
                    <a:pt x="59270" y="812800"/>
                  </a:lnTo>
                  <a:cubicBezTo>
                    <a:pt x="43550" y="812800"/>
                    <a:pt x="28475" y="806556"/>
                    <a:pt x="17360" y="795440"/>
                  </a:cubicBezTo>
                  <a:cubicBezTo>
                    <a:pt x="6244" y="784325"/>
                    <a:pt x="0" y="769250"/>
                    <a:pt x="0" y="753530"/>
                  </a:cubicBezTo>
                  <a:lnTo>
                    <a:pt x="0" y="59270"/>
                  </a:lnTo>
                  <a:cubicBezTo>
                    <a:pt x="0" y="43550"/>
                    <a:pt x="6244" y="28475"/>
                    <a:pt x="17360" y="17360"/>
                  </a:cubicBezTo>
                  <a:cubicBezTo>
                    <a:pt x="28475" y="6244"/>
                    <a:pt x="43550" y="0"/>
                    <a:pt x="59270" y="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 w="8572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Freeform 15"/>
          <p:cNvSpPr/>
          <p:nvPr/>
        </p:nvSpPr>
        <p:spPr>
          <a:xfrm>
            <a:off x="5193582" y="13256348"/>
            <a:ext cx="996524" cy="985653"/>
          </a:xfrm>
          <a:custGeom>
            <a:avLst/>
            <a:gdLst/>
            <a:ahLst/>
            <a:cxnLst/>
            <a:rect l="l" t="t" r="r" b="b"/>
            <a:pathLst>
              <a:path w="996524" h="985653">
                <a:moveTo>
                  <a:pt x="0" y="0"/>
                </a:moveTo>
                <a:lnTo>
                  <a:pt x="996524" y="0"/>
                </a:lnTo>
                <a:lnTo>
                  <a:pt x="996524" y="985653"/>
                </a:lnTo>
                <a:lnTo>
                  <a:pt x="0" y="9856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570938" y="241182"/>
            <a:ext cx="996524" cy="985653"/>
          </a:xfrm>
          <a:custGeom>
            <a:avLst/>
            <a:gdLst/>
            <a:ahLst/>
            <a:cxnLst/>
            <a:rect l="l" t="t" r="r" b="b"/>
            <a:pathLst>
              <a:path w="996524" h="985653">
                <a:moveTo>
                  <a:pt x="0" y="0"/>
                </a:moveTo>
                <a:lnTo>
                  <a:pt x="996524" y="0"/>
                </a:lnTo>
                <a:lnTo>
                  <a:pt x="996524" y="985653"/>
                </a:lnTo>
                <a:lnTo>
                  <a:pt x="0" y="9856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-671076" y="5125112"/>
            <a:ext cx="996524" cy="985653"/>
          </a:xfrm>
          <a:custGeom>
            <a:avLst/>
            <a:gdLst/>
            <a:ahLst/>
            <a:cxnLst/>
            <a:rect l="l" t="t" r="r" b="b"/>
            <a:pathLst>
              <a:path w="996524" h="985653">
                <a:moveTo>
                  <a:pt x="0" y="0"/>
                </a:moveTo>
                <a:lnTo>
                  <a:pt x="996524" y="0"/>
                </a:lnTo>
                <a:lnTo>
                  <a:pt x="996524" y="985653"/>
                </a:lnTo>
                <a:lnTo>
                  <a:pt x="0" y="9856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887386" y="278353"/>
            <a:ext cx="670383" cy="670383"/>
          </a:xfrm>
          <a:custGeom>
            <a:avLst/>
            <a:gdLst/>
            <a:ahLst/>
            <a:cxnLst/>
            <a:rect l="l" t="t" r="r" b="b"/>
            <a:pathLst>
              <a:path w="670383" h="670383">
                <a:moveTo>
                  <a:pt x="0" y="0"/>
                </a:moveTo>
                <a:lnTo>
                  <a:pt x="670383" y="0"/>
                </a:lnTo>
                <a:lnTo>
                  <a:pt x="670383" y="670384"/>
                </a:lnTo>
                <a:lnTo>
                  <a:pt x="0" y="6703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325448" y="1562027"/>
            <a:ext cx="670383" cy="670383"/>
          </a:xfrm>
          <a:custGeom>
            <a:avLst/>
            <a:gdLst/>
            <a:ahLst/>
            <a:cxnLst/>
            <a:rect l="l" t="t" r="r" b="b"/>
            <a:pathLst>
              <a:path w="670383" h="670383">
                <a:moveTo>
                  <a:pt x="0" y="0"/>
                </a:moveTo>
                <a:lnTo>
                  <a:pt x="670383" y="0"/>
                </a:lnTo>
                <a:lnTo>
                  <a:pt x="670383" y="670383"/>
                </a:lnTo>
                <a:lnTo>
                  <a:pt x="0" y="6703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398817" y="6367886"/>
            <a:ext cx="670383" cy="670383"/>
          </a:xfrm>
          <a:custGeom>
            <a:avLst/>
            <a:gdLst/>
            <a:ahLst/>
            <a:cxnLst/>
            <a:rect l="l" t="t" r="r" b="b"/>
            <a:pathLst>
              <a:path w="670383" h="670383">
                <a:moveTo>
                  <a:pt x="0" y="0"/>
                </a:moveTo>
                <a:lnTo>
                  <a:pt x="670383" y="0"/>
                </a:lnTo>
                <a:lnTo>
                  <a:pt x="670383" y="670384"/>
                </a:lnTo>
                <a:lnTo>
                  <a:pt x="0" y="6703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4895812" y="9854288"/>
            <a:ext cx="1294294" cy="1254288"/>
          </a:xfrm>
          <a:custGeom>
            <a:avLst/>
            <a:gdLst/>
            <a:ahLst/>
            <a:cxnLst/>
            <a:rect l="l" t="t" r="r" b="b"/>
            <a:pathLst>
              <a:path w="1294294" h="1254288">
                <a:moveTo>
                  <a:pt x="0" y="0"/>
                </a:moveTo>
                <a:lnTo>
                  <a:pt x="1294294" y="0"/>
                </a:lnTo>
                <a:lnTo>
                  <a:pt x="1294294" y="1254289"/>
                </a:lnTo>
                <a:lnTo>
                  <a:pt x="0" y="12542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22"/>
          <p:cNvGrpSpPr/>
          <p:nvPr/>
        </p:nvGrpSpPr>
        <p:grpSpPr>
          <a:xfrm>
            <a:off x="6683357" y="1990188"/>
            <a:ext cx="3134924" cy="3134924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9270" y="0"/>
                  </a:moveTo>
                  <a:lnTo>
                    <a:pt x="753530" y="0"/>
                  </a:lnTo>
                  <a:cubicBezTo>
                    <a:pt x="769250" y="0"/>
                    <a:pt x="784325" y="6244"/>
                    <a:pt x="795440" y="17360"/>
                  </a:cubicBezTo>
                  <a:cubicBezTo>
                    <a:pt x="806556" y="28475"/>
                    <a:pt x="812800" y="43550"/>
                    <a:pt x="812800" y="59270"/>
                  </a:cubicBezTo>
                  <a:lnTo>
                    <a:pt x="812800" y="753530"/>
                  </a:lnTo>
                  <a:cubicBezTo>
                    <a:pt x="812800" y="769250"/>
                    <a:pt x="806556" y="784325"/>
                    <a:pt x="795440" y="795440"/>
                  </a:cubicBezTo>
                  <a:cubicBezTo>
                    <a:pt x="784325" y="806556"/>
                    <a:pt x="769250" y="812800"/>
                    <a:pt x="753530" y="812800"/>
                  </a:cubicBezTo>
                  <a:lnTo>
                    <a:pt x="59270" y="812800"/>
                  </a:lnTo>
                  <a:cubicBezTo>
                    <a:pt x="43550" y="812800"/>
                    <a:pt x="28475" y="806556"/>
                    <a:pt x="17360" y="795440"/>
                  </a:cubicBezTo>
                  <a:cubicBezTo>
                    <a:pt x="6244" y="784325"/>
                    <a:pt x="0" y="769250"/>
                    <a:pt x="0" y="753530"/>
                  </a:cubicBezTo>
                  <a:lnTo>
                    <a:pt x="0" y="59270"/>
                  </a:lnTo>
                  <a:cubicBezTo>
                    <a:pt x="0" y="43550"/>
                    <a:pt x="6244" y="28475"/>
                    <a:pt x="17360" y="17360"/>
                  </a:cubicBezTo>
                  <a:cubicBezTo>
                    <a:pt x="28475" y="6244"/>
                    <a:pt x="43550" y="0"/>
                    <a:pt x="59270" y="0"/>
                  </a:cubicBez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  <a:ln w="8572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95831" y="9456758"/>
            <a:ext cx="3579483" cy="455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699" b="1">
                <a:solidFill>
                  <a:srgbClr val="F2F2F2"/>
                </a:solidFill>
                <a:latin typeface="DM Sans Bold"/>
                <a:ea typeface="DM Sans Bold"/>
                <a:cs typeface="DM Sans Bold"/>
                <a:sym typeface="DM Sans Bold"/>
              </a:rPr>
              <a:t>Aim &amp; Objectives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2244" y="9959678"/>
            <a:ext cx="6022718" cy="1505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9883" lvl="1" indent="-154941" algn="just">
              <a:lnSpc>
                <a:spcPts val="2009"/>
              </a:lnSpc>
              <a:buFont typeface="Arial"/>
              <a:buChar char="•"/>
            </a:pPr>
            <a:r>
              <a:rPr lang="en-US" sz="1435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Aim: Develop a professional digital platform demonstrating modern access control technologies</a:t>
            </a:r>
          </a:p>
          <a:p>
            <a:pPr marL="309883" lvl="1" indent="-154941" algn="just">
              <a:lnSpc>
                <a:spcPts val="2009"/>
              </a:lnSpc>
              <a:buFont typeface="Arial"/>
              <a:buChar char="•"/>
            </a:pPr>
            <a:r>
              <a:rPr lang="en-US" sz="1435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Analyse RFID, biometrics, and identity management</a:t>
            </a:r>
          </a:p>
          <a:p>
            <a:pPr marL="309883" lvl="1" indent="-154941" algn="just">
              <a:lnSpc>
                <a:spcPts val="2009"/>
              </a:lnSpc>
              <a:buFont typeface="Arial"/>
              <a:buChar char="•"/>
            </a:pPr>
            <a:r>
              <a:rPr lang="en-US" sz="1435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Study RBAC and ABAC models</a:t>
            </a:r>
          </a:p>
          <a:p>
            <a:pPr marL="309883" lvl="1" indent="-154941" algn="just">
              <a:lnSpc>
                <a:spcPts val="2009"/>
              </a:lnSpc>
              <a:buFont typeface="Arial"/>
              <a:buChar char="•"/>
            </a:pPr>
            <a:r>
              <a:rPr lang="en-US" sz="1435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Develop responsive and structured system</a:t>
            </a:r>
          </a:p>
          <a:p>
            <a:pPr marL="309883" lvl="1" indent="-154941" algn="just">
              <a:lnSpc>
                <a:spcPts val="2009"/>
              </a:lnSpc>
              <a:buFont typeface="Arial"/>
              <a:buChar char="•"/>
            </a:pPr>
            <a:r>
              <a:rPr lang="en-US" sz="1435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Demonstrate practical organisational security concepts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734008" y="11824618"/>
            <a:ext cx="1213357" cy="879543"/>
            <a:chOff x="0" y="0"/>
            <a:chExt cx="812800" cy="58918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589186"/>
            </a:xfrm>
            <a:custGeom>
              <a:avLst/>
              <a:gdLst/>
              <a:ahLst/>
              <a:cxnLst/>
              <a:rect l="l" t="t" r="r" b="b"/>
              <a:pathLst>
                <a:path w="812800" h="589186">
                  <a:moveTo>
                    <a:pt x="153134" y="0"/>
                  </a:moveTo>
                  <a:lnTo>
                    <a:pt x="659666" y="0"/>
                  </a:lnTo>
                  <a:cubicBezTo>
                    <a:pt x="744240" y="0"/>
                    <a:pt x="812800" y="68560"/>
                    <a:pt x="812800" y="153134"/>
                  </a:cubicBezTo>
                  <a:lnTo>
                    <a:pt x="812800" y="436052"/>
                  </a:lnTo>
                  <a:cubicBezTo>
                    <a:pt x="812800" y="520626"/>
                    <a:pt x="744240" y="589186"/>
                    <a:pt x="659666" y="589186"/>
                  </a:cubicBezTo>
                  <a:lnTo>
                    <a:pt x="153134" y="589186"/>
                  </a:lnTo>
                  <a:cubicBezTo>
                    <a:pt x="68560" y="589186"/>
                    <a:pt x="0" y="520626"/>
                    <a:pt x="0" y="436052"/>
                  </a:cubicBezTo>
                  <a:lnTo>
                    <a:pt x="0" y="153134"/>
                  </a:lnTo>
                  <a:cubicBezTo>
                    <a:pt x="0" y="68560"/>
                    <a:pt x="68560" y="0"/>
                    <a:pt x="153134" y="0"/>
                  </a:cubicBezTo>
                  <a:close/>
                </a:path>
              </a:pathLst>
            </a:custGeom>
            <a:blipFill>
              <a:blip r:embed="rId12"/>
              <a:stretch>
                <a:fillRect t="-18976" r="-40425" b="-18976"/>
              </a:stretch>
            </a:blipFill>
            <a:ln w="8572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574967" y="3570711"/>
            <a:ext cx="5217504" cy="2416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6"/>
              </a:lnSpc>
            </a:pPr>
            <a:r>
              <a:rPr lang="en-US" sz="1976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Security mechanism controlling who can access systems and resources. Prevents unauthorised access. Authentication and permission management</a:t>
            </a:r>
          </a:p>
          <a:p>
            <a:pPr algn="l">
              <a:lnSpc>
                <a:spcPts val="2766"/>
              </a:lnSpc>
            </a:pPr>
            <a:r>
              <a:rPr lang="en-US" sz="1976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Example: Different access permissions for students, lecturers, and administrators</a:t>
            </a:r>
          </a:p>
          <a:p>
            <a:pPr algn="l">
              <a:lnSpc>
                <a:spcPts val="2766"/>
              </a:lnSpc>
            </a:pPr>
            <a:endParaRPr lang="en-US" sz="1976">
              <a:solidFill>
                <a:srgbClr val="3159B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34008" y="6444158"/>
            <a:ext cx="5859189" cy="594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4537" lvl="1" indent="-187269" algn="just">
              <a:lnSpc>
                <a:spcPts val="2428"/>
              </a:lnSpc>
              <a:buFont typeface="Arial"/>
              <a:buChar char="•"/>
            </a:pPr>
            <a:r>
              <a:rPr lang="en-US" sz="1734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RBAC (Role Base Access Control): Access permissions assigned according to roles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95831" y="5929736"/>
            <a:ext cx="2890176" cy="497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</a:pPr>
            <a:r>
              <a:rPr lang="en-US" sz="2899" b="1">
                <a:solidFill>
                  <a:srgbClr val="F2F2F2"/>
                </a:solidFill>
                <a:latin typeface="DM Sans Bold"/>
                <a:ea typeface="DM Sans Bold"/>
                <a:cs typeface="DM Sans Bold"/>
                <a:sym typeface="DM Sans Bold"/>
              </a:rPr>
              <a:t>RBAC and ABAC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4008" y="7090180"/>
            <a:ext cx="5859189" cy="594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4537" lvl="1" indent="-187269" algn="just">
              <a:lnSpc>
                <a:spcPts val="2428"/>
              </a:lnSpc>
              <a:buFont typeface="Arial"/>
              <a:buChar char="•"/>
            </a:pPr>
            <a:r>
              <a:rPr lang="en-US" sz="1734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•ABAC (Attribute Base Access Control): Access based on user attributes such as location and device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95831" y="7731075"/>
            <a:ext cx="3579483" cy="455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699" b="1">
                <a:solidFill>
                  <a:srgbClr val="F2F2F2"/>
                </a:solidFill>
                <a:latin typeface="DM Sans Bold"/>
                <a:ea typeface="DM Sans Bold"/>
                <a:cs typeface="DM Sans Bold"/>
                <a:sym typeface="DM Sans Bold"/>
              </a:rPr>
              <a:t>Tools &amp; Technologies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60640" y="8205421"/>
            <a:ext cx="5859189" cy="1203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4537" lvl="1" indent="-187269" algn="just">
              <a:lnSpc>
                <a:spcPts val="2428"/>
              </a:lnSpc>
              <a:buFont typeface="Arial"/>
              <a:buChar char="•"/>
            </a:pPr>
            <a:r>
              <a:rPr lang="en-US" sz="1734">
                <a:solidFill>
                  <a:srgbClr val="F2F2F2"/>
                </a:solidFill>
                <a:latin typeface="DM Sans"/>
                <a:ea typeface="DM Sans"/>
                <a:cs typeface="DM Sans"/>
                <a:sym typeface="DM Sans"/>
              </a:rPr>
              <a:t>HTML for structure, CSS for styling, JavaScript for interactivity, PHP for backend functionality, MySQL database for storing user and access data,Visual Studio Code for development.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35373" y="12723211"/>
            <a:ext cx="7679882" cy="1464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12"/>
              </a:lnSpc>
            </a:pPr>
            <a:r>
              <a:rPr lang="en-US" sz="1722" dirty="0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[1] SIBM Security, </a:t>
            </a:r>
            <a:r>
              <a:rPr lang="en-US" sz="1722" i="1" dirty="0">
                <a:solidFill>
                  <a:srgbClr val="3159BB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Identity and Access Management Trends Report</a:t>
            </a:r>
            <a:r>
              <a:rPr lang="en-US" sz="1722" dirty="0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, Armonk, NY, USA, 2024.</a:t>
            </a:r>
          </a:p>
          <a:p>
            <a:pPr algn="l">
              <a:lnSpc>
                <a:spcPts val="2412"/>
              </a:lnSpc>
            </a:pPr>
            <a:r>
              <a:rPr lang="en-US" sz="1722" dirty="0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[2]  International Organization for Standardization, ISO/IEC Biometric</a:t>
            </a:r>
          </a:p>
          <a:p>
            <a:pPr algn="l">
              <a:lnSpc>
                <a:spcPts val="2412"/>
              </a:lnSpc>
            </a:pPr>
            <a:r>
              <a:rPr lang="en-US" sz="1722" dirty="0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Authentication Standards, Geneva, Switzerland, 2022. </a:t>
            </a:r>
          </a:p>
          <a:p>
            <a:pPr algn="l">
              <a:lnSpc>
                <a:spcPts val="2035"/>
              </a:lnSpc>
            </a:pPr>
            <a:endParaRPr lang="en-US" sz="1722" dirty="0">
              <a:solidFill>
                <a:srgbClr val="3159B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501598" y="14159244"/>
            <a:ext cx="5190246" cy="594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12"/>
              </a:lnSpc>
            </a:pPr>
            <a:r>
              <a:rPr lang="en-US" sz="1722" b="1" u="sng">
                <a:solidFill>
                  <a:srgbClr val="3159BB"/>
                </a:solidFill>
                <a:latin typeface="DM Sans Bold"/>
                <a:ea typeface="DM Sans Bold"/>
                <a:cs typeface="DM Sans Bold"/>
                <a:sym typeface="DM Sans Bold"/>
              </a:rPr>
              <a:t>Author</a:t>
            </a:r>
            <a:r>
              <a:rPr lang="en-US" sz="1722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: Amir Majeed (2315812)</a:t>
            </a:r>
          </a:p>
          <a:p>
            <a:pPr algn="l">
              <a:lnSpc>
                <a:spcPts val="2412"/>
              </a:lnSpc>
            </a:pPr>
            <a:r>
              <a:rPr lang="en-US" sz="1722" b="1" u="sng">
                <a:solidFill>
                  <a:srgbClr val="3159BB"/>
                </a:solidFill>
                <a:latin typeface="DM Sans Bold"/>
                <a:ea typeface="DM Sans Bold"/>
                <a:cs typeface="DM Sans Bold"/>
                <a:sym typeface="DM Sans Bold"/>
              </a:rPr>
              <a:t>Affiliations</a:t>
            </a:r>
            <a:r>
              <a:rPr lang="en-US" sz="1722">
                <a:solidFill>
                  <a:srgbClr val="3159BB"/>
                </a:solidFill>
                <a:latin typeface="DM Sans"/>
                <a:ea typeface="DM Sans"/>
                <a:cs typeface="DM Sans"/>
                <a:sym typeface="DM Sans"/>
              </a:rPr>
              <a:t>: University Of Wales Trinity Saint David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197</Words>
  <Application>Microsoft Office PowerPoint</Application>
  <PresentationFormat>Custom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DM Sans Bold</vt:lpstr>
      <vt:lpstr>Calibri</vt:lpstr>
      <vt:lpstr>DM Sans Italics</vt:lpstr>
      <vt:lpstr>DM Sans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Medical Poster</dc:title>
  <cp:lastModifiedBy>Amir Majeed (2315812)</cp:lastModifiedBy>
  <cp:revision>2</cp:revision>
  <dcterms:created xsi:type="dcterms:W3CDTF">2006-08-16T00:00:00Z</dcterms:created>
  <dcterms:modified xsi:type="dcterms:W3CDTF">2026-06-27T21:40:56Z</dcterms:modified>
  <dc:identifier>DAHL2x9zn2c</dc:identifier>
</cp:coreProperties>
</file>