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4" r:id="rId9"/>
    <p:sldId id="265" r:id="rId10"/>
    <p:sldId id="266" r:id="rId11"/>
    <p:sldId id="267" r:id="rId12"/>
    <p:sldId id="268" r:id="rId13"/>
    <p:sldId id="285"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15735" autoAdjust="0"/>
    <p:restoredTop sz="94660"/>
  </p:normalViewPr>
  <p:slideViewPr>
    <p:cSldViewPr>
      <p:cViewPr>
        <p:scale>
          <a:sx n="66" d="100"/>
          <a:sy n="66" d="100"/>
        </p:scale>
        <p:origin x="-1272"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32BD14A-1511-4D38-A54D-D6383AE4B1FC}" type="datetimeFigureOut">
              <a:rPr lang="en-GB" smtClean="0"/>
              <a:t>23/10/2013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537866-CEDF-412E-94FD-694485CD9C59}" type="slidenum">
              <a:rPr lang="en-GB" smtClean="0"/>
              <a:t>‹#›</a:t>
            </a:fld>
            <a:endParaRPr lang="en-GB"/>
          </a:p>
        </p:txBody>
      </p:sp>
    </p:spTree>
    <p:extLst>
      <p:ext uri="{BB962C8B-B14F-4D97-AF65-F5344CB8AC3E}">
        <p14:creationId xmlns:p14="http://schemas.microsoft.com/office/powerpoint/2010/main" val="21332340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32BD14A-1511-4D38-A54D-D6383AE4B1FC}" type="datetimeFigureOut">
              <a:rPr lang="en-GB" smtClean="0"/>
              <a:t>23/10/2013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537866-CEDF-412E-94FD-694485CD9C59}" type="slidenum">
              <a:rPr lang="en-GB" smtClean="0"/>
              <a:t>‹#›</a:t>
            </a:fld>
            <a:endParaRPr lang="en-GB"/>
          </a:p>
        </p:txBody>
      </p:sp>
    </p:spTree>
    <p:extLst>
      <p:ext uri="{BB962C8B-B14F-4D97-AF65-F5344CB8AC3E}">
        <p14:creationId xmlns:p14="http://schemas.microsoft.com/office/powerpoint/2010/main" val="26456978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32BD14A-1511-4D38-A54D-D6383AE4B1FC}" type="datetimeFigureOut">
              <a:rPr lang="en-GB" smtClean="0"/>
              <a:t>23/10/2013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537866-CEDF-412E-94FD-694485CD9C59}" type="slidenum">
              <a:rPr lang="en-GB" smtClean="0"/>
              <a:t>‹#›</a:t>
            </a:fld>
            <a:endParaRPr lang="en-GB"/>
          </a:p>
        </p:txBody>
      </p:sp>
    </p:spTree>
    <p:extLst>
      <p:ext uri="{BB962C8B-B14F-4D97-AF65-F5344CB8AC3E}">
        <p14:creationId xmlns:p14="http://schemas.microsoft.com/office/powerpoint/2010/main" val="2268846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32BD14A-1511-4D38-A54D-D6383AE4B1FC}" type="datetimeFigureOut">
              <a:rPr lang="en-GB" smtClean="0"/>
              <a:t>23/10/2013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537866-CEDF-412E-94FD-694485CD9C59}" type="slidenum">
              <a:rPr lang="en-GB" smtClean="0"/>
              <a:t>‹#›</a:t>
            </a:fld>
            <a:endParaRPr lang="en-GB"/>
          </a:p>
        </p:txBody>
      </p:sp>
    </p:spTree>
    <p:extLst>
      <p:ext uri="{BB962C8B-B14F-4D97-AF65-F5344CB8AC3E}">
        <p14:creationId xmlns:p14="http://schemas.microsoft.com/office/powerpoint/2010/main" val="4193677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32BD14A-1511-4D38-A54D-D6383AE4B1FC}" type="datetimeFigureOut">
              <a:rPr lang="en-GB" smtClean="0"/>
              <a:t>23/10/2013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537866-CEDF-412E-94FD-694485CD9C59}" type="slidenum">
              <a:rPr lang="en-GB" smtClean="0"/>
              <a:t>‹#›</a:t>
            </a:fld>
            <a:endParaRPr lang="en-GB"/>
          </a:p>
        </p:txBody>
      </p:sp>
    </p:spTree>
    <p:extLst>
      <p:ext uri="{BB962C8B-B14F-4D97-AF65-F5344CB8AC3E}">
        <p14:creationId xmlns:p14="http://schemas.microsoft.com/office/powerpoint/2010/main" val="231939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32BD14A-1511-4D38-A54D-D6383AE4B1FC}" type="datetimeFigureOut">
              <a:rPr lang="en-GB" smtClean="0"/>
              <a:t>23/10/2013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537866-CEDF-412E-94FD-694485CD9C59}" type="slidenum">
              <a:rPr lang="en-GB" smtClean="0"/>
              <a:t>‹#›</a:t>
            </a:fld>
            <a:endParaRPr lang="en-GB"/>
          </a:p>
        </p:txBody>
      </p:sp>
    </p:spTree>
    <p:extLst>
      <p:ext uri="{BB962C8B-B14F-4D97-AF65-F5344CB8AC3E}">
        <p14:creationId xmlns:p14="http://schemas.microsoft.com/office/powerpoint/2010/main" val="41612255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2BD14A-1511-4D38-A54D-D6383AE4B1FC}" type="datetimeFigureOut">
              <a:rPr lang="en-GB" smtClean="0"/>
              <a:t>23/10/2013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537866-CEDF-412E-94FD-694485CD9C59}" type="slidenum">
              <a:rPr lang="en-GB" smtClean="0"/>
              <a:t>‹#›</a:t>
            </a:fld>
            <a:endParaRPr lang="en-GB"/>
          </a:p>
        </p:txBody>
      </p:sp>
    </p:spTree>
    <p:extLst>
      <p:ext uri="{BB962C8B-B14F-4D97-AF65-F5344CB8AC3E}">
        <p14:creationId xmlns:p14="http://schemas.microsoft.com/office/powerpoint/2010/main" val="23535580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32BD14A-1511-4D38-A54D-D6383AE4B1FC}" type="datetimeFigureOut">
              <a:rPr lang="en-GB" smtClean="0"/>
              <a:t>23/10/2013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537866-CEDF-412E-94FD-694485CD9C59}" type="slidenum">
              <a:rPr lang="en-GB" smtClean="0"/>
              <a:t>‹#›</a:t>
            </a:fld>
            <a:endParaRPr lang="en-GB"/>
          </a:p>
        </p:txBody>
      </p:sp>
    </p:spTree>
    <p:extLst>
      <p:ext uri="{BB962C8B-B14F-4D97-AF65-F5344CB8AC3E}">
        <p14:creationId xmlns:p14="http://schemas.microsoft.com/office/powerpoint/2010/main" val="42118428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32BD14A-1511-4D38-A54D-D6383AE4B1FC}" type="datetimeFigureOut">
              <a:rPr lang="en-GB" smtClean="0"/>
              <a:t>23/10/2013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537866-CEDF-412E-94FD-694485CD9C59}" type="slidenum">
              <a:rPr lang="en-GB" smtClean="0"/>
              <a:t>‹#›</a:t>
            </a:fld>
            <a:endParaRPr lang="en-GB"/>
          </a:p>
        </p:txBody>
      </p:sp>
    </p:spTree>
    <p:extLst>
      <p:ext uri="{BB962C8B-B14F-4D97-AF65-F5344CB8AC3E}">
        <p14:creationId xmlns:p14="http://schemas.microsoft.com/office/powerpoint/2010/main" val="37183340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32BD14A-1511-4D38-A54D-D6383AE4B1FC}" type="datetimeFigureOut">
              <a:rPr lang="en-GB" smtClean="0"/>
              <a:t>23/10/2013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537866-CEDF-412E-94FD-694485CD9C59}" type="slidenum">
              <a:rPr lang="en-GB" smtClean="0"/>
              <a:t>‹#›</a:t>
            </a:fld>
            <a:endParaRPr lang="en-GB"/>
          </a:p>
        </p:txBody>
      </p:sp>
    </p:spTree>
    <p:extLst>
      <p:ext uri="{BB962C8B-B14F-4D97-AF65-F5344CB8AC3E}">
        <p14:creationId xmlns:p14="http://schemas.microsoft.com/office/powerpoint/2010/main" val="33552175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32BD14A-1511-4D38-A54D-D6383AE4B1FC}" type="datetimeFigureOut">
              <a:rPr lang="en-GB" smtClean="0"/>
              <a:t>23/10/2013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537866-CEDF-412E-94FD-694485CD9C59}" type="slidenum">
              <a:rPr lang="en-GB" smtClean="0"/>
              <a:t>‹#›</a:t>
            </a:fld>
            <a:endParaRPr lang="en-GB"/>
          </a:p>
        </p:txBody>
      </p:sp>
    </p:spTree>
    <p:extLst>
      <p:ext uri="{BB962C8B-B14F-4D97-AF65-F5344CB8AC3E}">
        <p14:creationId xmlns:p14="http://schemas.microsoft.com/office/powerpoint/2010/main" val="11704132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32BD14A-1511-4D38-A54D-D6383AE4B1FC}" type="datetimeFigureOut">
              <a:rPr lang="en-GB" smtClean="0"/>
              <a:t>23/10/2013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537866-CEDF-412E-94FD-694485CD9C59}" type="slidenum">
              <a:rPr lang="en-GB" smtClean="0"/>
              <a:t>‹#›</a:t>
            </a:fld>
            <a:endParaRPr lang="en-GB"/>
          </a:p>
        </p:txBody>
      </p:sp>
    </p:spTree>
    <p:extLst>
      <p:ext uri="{BB962C8B-B14F-4D97-AF65-F5344CB8AC3E}">
        <p14:creationId xmlns:p14="http://schemas.microsoft.com/office/powerpoint/2010/main" val="18600219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www.facebook.com/sharer.php?u=http://wales.gov.uk/newsroom/educationandskills/2013/7966882/?lang=en" TargetMode="External"/><Relationship Id="rId3" Type="http://schemas.openxmlformats.org/officeDocument/2006/relationships/image" Target="../media/image2.gif"/><Relationship Id="rId7" Type="http://schemas.openxmlformats.org/officeDocument/2006/relationships/image" Target="../media/image4.gif"/><Relationship Id="rId2" Type="http://schemas.openxmlformats.org/officeDocument/2006/relationships/hyperlink" Target="http://del.icio.us/post?url=http://wales.gov.uk/newsroom/educationandskills/2013/7966882/?lang=en&amp;title=" TargetMode="External"/><Relationship Id="rId1" Type="http://schemas.openxmlformats.org/officeDocument/2006/relationships/slideLayout" Target="../slideLayouts/slideLayout6.xml"/><Relationship Id="rId6" Type="http://schemas.openxmlformats.org/officeDocument/2006/relationships/hyperlink" Target="http://reddit.com/submit?url=http://wales.gov.uk/newsroom/educationandskills/2013/7966882/?lang=en&amp;title=" TargetMode="External"/><Relationship Id="rId5" Type="http://schemas.openxmlformats.org/officeDocument/2006/relationships/image" Target="../media/image3.gif"/><Relationship Id="rId10" Type="http://schemas.openxmlformats.org/officeDocument/2006/relationships/image" Target="../media/image6.jpeg"/><Relationship Id="rId4" Type="http://schemas.openxmlformats.org/officeDocument/2006/relationships/hyperlink" Target="http://digg.com/submit?url=http://wales.gov.uk/newsroom/educationandskills/2013/7966882/?lang=en&amp;title=" TargetMode="External"/><Relationship Id="rId9" Type="http://schemas.openxmlformats.org/officeDocument/2006/relationships/image" Target="../media/image5.gi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4.xml"/><Relationship Id="rId4" Type="http://schemas.openxmlformats.org/officeDocument/2006/relationships/image" Target="../media/image29.jpeg"/></Relationships>
</file>

<file path=ppt/slides/_rels/slide23.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4.xml"/><Relationship Id="rId4" Type="http://schemas.openxmlformats.org/officeDocument/2006/relationships/image" Target="../media/image32.jpeg"/></Relationships>
</file>

<file path=ppt/slides/_rels/slide2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4.xml"/><Relationship Id="rId4" Type="http://schemas.openxmlformats.org/officeDocument/2006/relationships/image" Target="../media/image37.jpeg"/></Relationships>
</file>

<file path=ppt/slides/_rels/slide2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2.xml"/><Relationship Id="rId4" Type="http://schemas.openxmlformats.org/officeDocument/2006/relationships/image" Target="../media/image44.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74638"/>
            <a:ext cx="8075240" cy="2650306"/>
          </a:xfrm>
        </p:spPr>
        <p:txBody>
          <a:bodyPr>
            <a:normAutofit/>
          </a:bodyPr>
          <a:lstStyle/>
          <a:p>
            <a:r>
              <a:rPr lang="en-GB" dirty="0" err="1" smtClean="0">
                <a:solidFill>
                  <a:srgbClr val="0070C0"/>
                </a:solidFill>
              </a:rPr>
              <a:t>Croeso</a:t>
            </a:r>
            <a:r>
              <a:rPr lang="en-GB" dirty="0" smtClean="0">
                <a:solidFill>
                  <a:srgbClr val="0070C0"/>
                </a:solidFill>
              </a:rPr>
              <a:t> i </a:t>
            </a:r>
            <a:r>
              <a:rPr lang="en-GB" dirty="0" err="1" smtClean="0">
                <a:solidFill>
                  <a:srgbClr val="0070C0"/>
                </a:solidFill>
              </a:rPr>
              <a:t>Ysgol</a:t>
            </a:r>
            <a:r>
              <a:rPr lang="en-GB" dirty="0" smtClean="0">
                <a:solidFill>
                  <a:srgbClr val="0070C0"/>
                </a:solidFill>
              </a:rPr>
              <a:t> </a:t>
            </a:r>
            <a:r>
              <a:rPr lang="en-GB" dirty="0" err="1" smtClean="0">
                <a:solidFill>
                  <a:srgbClr val="0070C0"/>
                </a:solidFill>
              </a:rPr>
              <a:t>Gynradd</a:t>
            </a:r>
            <a:r>
              <a:rPr lang="en-GB" dirty="0" smtClean="0">
                <a:solidFill>
                  <a:srgbClr val="0070C0"/>
                </a:solidFill>
              </a:rPr>
              <a:t> </a:t>
            </a:r>
            <a:br>
              <a:rPr lang="en-GB" dirty="0" smtClean="0">
                <a:solidFill>
                  <a:srgbClr val="0070C0"/>
                </a:solidFill>
              </a:rPr>
            </a:br>
            <a:r>
              <a:rPr lang="en-GB" dirty="0" err="1" smtClean="0">
                <a:solidFill>
                  <a:srgbClr val="0070C0"/>
                </a:solidFill>
              </a:rPr>
              <a:t>Yr</a:t>
            </a:r>
            <a:r>
              <a:rPr lang="en-GB" dirty="0" smtClean="0">
                <a:solidFill>
                  <a:srgbClr val="0070C0"/>
                </a:solidFill>
              </a:rPr>
              <a:t> </a:t>
            </a:r>
            <a:r>
              <a:rPr lang="en-GB" dirty="0" err="1" smtClean="0">
                <a:solidFill>
                  <a:srgbClr val="0070C0"/>
                </a:solidFill>
              </a:rPr>
              <a:t>Eglwys</a:t>
            </a:r>
            <a:r>
              <a:rPr lang="en-GB" dirty="0" smtClean="0">
                <a:solidFill>
                  <a:srgbClr val="0070C0"/>
                </a:solidFill>
              </a:rPr>
              <a:t> </a:t>
            </a:r>
            <a:r>
              <a:rPr lang="en-GB" dirty="0" err="1" smtClean="0">
                <a:solidFill>
                  <a:srgbClr val="0070C0"/>
                </a:solidFill>
              </a:rPr>
              <a:t>yng</a:t>
            </a:r>
            <a:r>
              <a:rPr lang="en-GB" dirty="0" smtClean="0">
                <a:solidFill>
                  <a:srgbClr val="0070C0"/>
                </a:solidFill>
              </a:rPr>
              <a:t> </a:t>
            </a:r>
            <a:r>
              <a:rPr lang="en-GB" dirty="0" err="1" smtClean="0">
                <a:solidFill>
                  <a:srgbClr val="0070C0"/>
                </a:solidFill>
              </a:rPr>
              <a:t>Nghymru</a:t>
            </a:r>
            <a:r>
              <a:rPr lang="en-GB" dirty="0" smtClean="0">
                <a:solidFill>
                  <a:srgbClr val="0070C0"/>
                </a:solidFill>
              </a:rPr>
              <a:t> </a:t>
            </a:r>
            <a:br>
              <a:rPr lang="en-GB" dirty="0" smtClean="0">
                <a:solidFill>
                  <a:srgbClr val="0070C0"/>
                </a:solidFill>
              </a:rPr>
            </a:br>
            <a:r>
              <a:rPr lang="en-GB" dirty="0" smtClean="0">
                <a:solidFill>
                  <a:srgbClr val="0070C0"/>
                </a:solidFill>
              </a:rPr>
              <a:t>Alderman Davies</a:t>
            </a:r>
            <a:endParaRPr lang="en-GB" dirty="0">
              <a:solidFill>
                <a:srgbClr val="0070C0"/>
              </a:solidFill>
            </a:endParaRPr>
          </a:p>
        </p:txBody>
      </p:sp>
      <p:pic>
        <p:nvPicPr>
          <p:cNvPr id="1026" name="Picture 2" descr="Delicious">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575" y="1142552325"/>
            <a:ext cx="133350" cy="13335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Digg">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575" y="1142796800"/>
            <a:ext cx="152400" cy="1333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reddit">
            <a:hlinkClick r:id="rId6"/>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8575" y="1143041275"/>
            <a:ext cx="161925" cy="133350"/>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Facebook">
            <a:hlinkClick r:id="rId8"/>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8575" y="1143285750"/>
            <a:ext cx="133350" cy="13335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Users\Williams1\Pictures\Harvest 2013\DSCF6787.JPG"/>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1835696" y="2718048"/>
            <a:ext cx="5400600" cy="3384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391648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70C0"/>
                </a:solidFill>
              </a:rPr>
              <a:t>The history of our school</a:t>
            </a:r>
            <a:endParaRPr lang="en-GB" dirty="0">
              <a:solidFill>
                <a:srgbClr val="0070C0"/>
              </a:solidFill>
            </a:endParaRPr>
          </a:p>
        </p:txBody>
      </p:sp>
      <p:sp>
        <p:nvSpPr>
          <p:cNvPr id="3" name="Content Placeholder 2"/>
          <p:cNvSpPr>
            <a:spLocks noGrp="1"/>
          </p:cNvSpPr>
          <p:nvPr>
            <p:ph idx="1"/>
          </p:nvPr>
        </p:nvSpPr>
        <p:spPr/>
        <p:txBody>
          <a:bodyPr/>
          <a:lstStyle/>
          <a:p>
            <a:pPr marL="0" indent="0">
              <a:buNone/>
            </a:pPr>
            <a:r>
              <a:rPr lang="en-GB" altLang="en-US" dirty="0">
                <a:solidFill>
                  <a:srgbClr val="0070C0"/>
                </a:solidFill>
              </a:rPr>
              <a:t>Alderman Davies is the oldest school in Neath.  In 1719, Alderman John Davies who was a baker and ex-</a:t>
            </a:r>
            <a:r>
              <a:rPr lang="en-GB" altLang="en-US" dirty="0" err="1">
                <a:solidFill>
                  <a:srgbClr val="0070C0"/>
                </a:solidFill>
              </a:rPr>
              <a:t>portreeve</a:t>
            </a:r>
            <a:r>
              <a:rPr lang="en-GB" altLang="en-US" dirty="0">
                <a:solidFill>
                  <a:srgbClr val="0070C0"/>
                </a:solidFill>
              </a:rPr>
              <a:t> of the town made provision in his will, the sum of £200.  This sum plus any interest was to be used for, “ye Erecting of a School for ye learning and Instruction of Twenty Children of ye poorer sort of ye said Town and Parish of Neath.” </a:t>
            </a:r>
            <a:endParaRPr lang="en-US" altLang="en-US" dirty="0">
              <a:solidFill>
                <a:srgbClr val="0070C0"/>
              </a:solidFill>
            </a:endParaRPr>
          </a:p>
          <a:p>
            <a:endParaRPr lang="en-GB" dirty="0"/>
          </a:p>
        </p:txBody>
      </p:sp>
    </p:spTree>
    <p:extLst>
      <p:ext uri="{BB962C8B-B14F-4D97-AF65-F5344CB8AC3E}">
        <p14:creationId xmlns:p14="http://schemas.microsoft.com/office/powerpoint/2010/main" val="133217026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70C0"/>
                </a:solidFill>
              </a:rPr>
              <a:t>Current statistics</a:t>
            </a:r>
            <a:endParaRPr lang="en-GB" dirty="0">
              <a:solidFill>
                <a:srgbClr val="0070C0"/>
              </a:solidFill>
            </a:endParaRPr>
          </a:p>
        </p:txBody>
      </p:sp>
      <p:sp>
        <p:nvSpPr>
          <p:cNvPr id="3" name="Content Placeholder 2"/>
          <p:cNvSpPr>
            <a:spLocks noGrp="1"/>
          </p:cNvSpPr>
          <p:nvPr>
            <p:ph idx="1"/>
          </p:nvPr>
        </p:nvSpPr>
        <p:spPr/>
        <p:txBody>
          <a:bodyPr/>
          <a:lstStyle/>
          <a:p>
            <a:pPr marL="0" indent="0">
              <a:buNone/>
            </a:pPr>
            <a:r>
              <a:rPr lang="en-GB" dirty="0" smtClean="0">
                <a:solidFill>
                  <a:srgbClr val="0070C0"/>
                </a:solidFill>
              </a:rPr>
              <a:t>Number on roll  -  416</a:t>
            </a:r>
          </a:p>
          <a:p>
            <a:pPr marL="0" indent="0">
              <a:buNone/>
            </a:pPr>
            <a:r>
              <a:rPr lang="en-GB" dirty="0" smtClean="0">
                <a:solidFill>
                  <a:srgbClr val="0070C0"/>
                </a:solidFill>
              </a:rPr>
              <a:t>Number of staff, teaching and non-teaching -  37 </a:t>
            </a:r>
          </a:p>
          <a:p>
            <a:pPr marL="0" indent="0">
              <a:buNone/>
            </a:pPr>
            <a:r>
              <a:rPr lang="en-GB" dirty="0" smtClean="0">
                <a:solidFill>
                  <a:srgbClr val="0070C0"/>
                </a:solidFill>
              </a:rPr>
              <a:t>% FSM    -   11%</a:t>
            </a:r>
          </a:p>
          <a:p>
            <a:pPr marL="0" indent="0">
              <a:buNone/>
            </a:pPr>
            <a:r>
              <a:rPr lang="en-GB" dirty="0" smtClean="0">
                <a:solidFill>
                  <a:srgbClr val="0070C0"/>
                </a:solidFill>
              </a:rPr>
              <a:t>Number of pupils on ALN register  -  44</a:t>
            </a:r>
          </a:p>
          <a:p>
            <a:pPr marL="0" indent="0">
              <a:buNone/>
            </a:pPr>
            <a:r>
              <a:rPr lang="en-GB" dirty="0" smtClean="0">
                <a:solidFill>
                  <a:srgbClr val="0070C0"/>
                </a:solidFill>
              </a:rPr>
              <a:t>Number of pupils with Statements - 2</a:t>
            </a:r>
            <a:endParaRPr lang="en-GB" dirty="0">
              <a:solidFill>
                <a:srgbClr val="0070C0"/>
              </a:solidFill>
            </a:endParaRPr>
          </a:p>
        </p:txBody>
      </p:sp>
    </p:spTree>
    <p:extLst>
      <p:ext uri="{BB962C8B-B14F-4D97-AF65-F5344CB8AC3E}">
        <p14:creationId xmlns:p14="http://schemas.microsoft.com/office/powerpoint/2010/main" val="7871695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School sign"/>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30276" t="34741" r="36946" b="38374"/>
          <a:stretch>
            <a:fillRect/>
          </a:stretch>
        </p:blipFill>
        <p:spPr bwMode="auto">
          <a:xfrm>
            <a:off x="395536" y="620688"/>
            <a:ext cx="8481425" cy="52174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1884662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7" descr="School display Christian ethos 006"/>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l="8939" t="2235" r="13850"/>
          <a:stretch>
            <a:fillRect/>
          </a:stretch>
        </p:blipFill>
        <p:spPr bwMode="auto">
          <a:xfrm>
            <a:off x="470601" y="476672"/>
            <a:ext cx="3346310" cy="56494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Content Placeholder 8"/>
          <p:cNvSpPr>
            <a:spLocks noGrp="1"/>
          </p:cNvSpPr>
          <p:nvPr>
            <p:ph sz="half" idx="2"/>
          </p:nvPr>
        </p:nvSpPr>
        <p:spPr>
          <a:xfrm>
            <a:off x="4572000" y="548680"/>
            <a:ext cx="4114800" cy="5577483"/>
          </a:xfrm>
        </p:spPr>
        <p:txBody>
          <a:bodyPr>
            <a:normAutofit lnSpcReduction="10000"/>
          </a:bodyPr>
          <a:lstStyle/>
          <a:p>
            <a:pPr marL="0" indent="0">
              <a:buNone/>
            </a:pPr>
            <a:r>
              <a:rPr lang="en-GB" altLang="en-US" dirty="0">
                <a:solidFill>
                  <a:srgbClr val="0033CC"/>
                </a:solidFill>
              </a:rPr>
              <a:t>The foundation stone was laid on January 8</a:t>
            </a:r>
            <a:r>
              <a:rPr lang="en-GB" altLang="en-US" baseline="30000" dirty="0">
                <a:solidFill>
                  <a:srgbClr val="0033CC"/>
                </a:solidFill>
              </a:rPr>
              <a:t>th</a:t>
            </a:r>
            <a:r>
              <a:rPr lang="en-GB" altLang="en-US" dirty="0">
                <a:solidFill>
                  <a:srgbClr val="0033CC"/>
                </a:solidFill>
              </a:rPr>
              <a:t> 1857, but in December that year a fire brought building work to a halt and the builder to bankruptcy.  Eventually, the building was completed and following a great civic procession and a day of celebration, the school opened on Monday July 5</a:t>
            </a:r>
            <a:r>
              <a:rPr lang="en-GB" altLang="en-US" baseline="30000" dirty="0">
                <a:solidFill>
                  <a:srgbClr val="0033CC"/>
                </a:solidFill>
              </a:rPr>
              <a:t>th</a:t>
            </a:r>
            <a:r>
              <a:rPr lang="en-GB" altLang="en-US" dirty="0">
                <a:solidFill>
                  <a:srgbClr val="0033CC"/>
                </a:solidFill>
              </a:rPr>
              <a:t> 1858.</a:t>
            </a:r>
            <a:endParaRPr lang="en-US" altLang="en-US" dirty="0">
              <a:solidFill>
                <a:srgbClr val="0033CC"/>
              </a:solidFill>
            </a:endParaRPr>
          </a:p>
          <a:p>
            <a:endParaRPr lang="en-GB" dirty="0"/>
          </a:p>
        </p:txBody>
      </p:sp>
    </p:spTree>
    <p:extLst>
      <p:ext uri="{BB962C8B-B14F-4D97-AF65-F5344CB8AC3E}">
        <p14:creationId xmlns:p14="http://schemas.microsoft.com/office/powerpoint/2010/main" val="147171892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755576" y="620689"/>
            <a:ext cx="7488832" cy="5262979"/>
          </a:xfrm>
          <a:prstGeom prst="rect">
            <a:avLst/>
          </a:prstGeom>
        </p:spPr>
        <p:txBody>
          <a:bodyPr wrap="square">
            <a:spAutoFit/>
          </a:bodyPr>
          <a:lstStyle/>
          <a:p>
            <a:pPr>
              <a:spcBef>
                <a:spcPct val="50000"/>
              </a:spcBef>
              <a:buClr>
                <a:srgbClr val="0033CC"/>
              </a:buClr>
            </a:pPr>
            <a:r>
              <a:rPr lang="en-GB" altLang="en-US" sz="2400" b="1" dirty="0">
                <a:solidFill>
                  <a:srgbClr val="0033CC"/>
                </a:solidFill>
              </a:rPr>
              <a:t>Until 1981</a:t>
            </a:r>
            <a:r>
              <a:rPr lang="en-GB" altLang="en-US" sz="2400" dirty="0">
                <a:solidFill>
                  <a:srgbClr val="0033CC"/>
                </a:solidFill>
              </a:rPr>
              <a:t>, </a:t>
            </a:r>
            <a:r>
              <a:rPr lang="en-GB" altLang="en-US" sz="2400" b="1" dirty="0">
                <a:solidFill>
                  <a:srgbClr val="0033CC"/>
                </a:solidFill>
              </a:rPr>
              <a:t>there were separate infant and junior schools on the site.  In September 1981, the two schools merged and the new Alderman Davies Church-in-Wales Primary School was created under a single </a:t>
            </a:r>
            <a:r>
              <a:rPr lang="en-GB" altLang="en-US" sz="2400" b="1" dirty="0" err="1">
                <a:solidFill>
                  <a:srgbClr val="0033CC"/>
                </a:solidFill>
              </a:rPr>
              <a:t>headteacher</a:t>
            </a:r>
            <a:r>
              <a:rPr lang="en-GB" altLang="en-US" sz="2400" b="1" dirty="0" smtClean="0">
                <a:solidFill>
                  <a:srgbClr val="0033CC"/>
                </a:solidFill>
              </a:rPr>
              <a:t>.</a:t>
            </a:r>
          </a:p>
          <a:p>
            <a:pPr>
              <a:spcBef>
                <a:spcPct val="50000"/>
              </a:spcBef>
              <a:buClr>
                <a:srgbClr val="0033CC"/>
              </a:buClr>
            </a:pPr>
            <a:endParaRPr lang="en-GB" altLang="en-US" sz="2400" b="1" dirty="0">
              <a:solidFill>
                <a:srgbClr val="0033CC"/>
              </a:solidFill>
            </a:endParaRPr>
          </a:p>
          <a:p>
            <a:pPr>
              <a:spcBef>
                <a:spcPct val="50000"/>
              </a:spcBef>
              <a:buClr>
                <a:srgbClr val="0033CC"/>
              </a:buClr>
            </a:pPr>
            <a:r>
              <a:rPr lang="en-GB" altLang="en-US" sz="2400" b="1" dirty="0">
                <a:solidFill>
                  <a:srgbClr val="0033CC"/>
                </a:solidFill>
              </a:rPr>
              <a:t>During the academic year 2005-2006, a remodelling project costing £2.3 million pounds was undertaken in order to create a school fit for the 21</a:t>
            </a:r>
            <a:r>
              <a:rPr lang="en-GB" altLang="en-US" sz="2400" b="1" baseline="30000" dirty="0">
                <a:solidFill>
                  <a:srgbClr val="0033CC"/>
                </a:solidFill>
              </a:rPr>
              <a:t>st</a:t>
            </a:r>
            <a:r>
              <a:rPr lang="en-GB" altLang="en-US" sz="2400" b="1" dirty="0">
                <a:solidFill>
                  <a:srgbClr val="0033CC"/>
                </a:solidFill>
              </a:rPr>
              <a:t> century.  KS2 classes  spent January to July in temporary classrooms in the yard, with almost no playground whilst the infant classes shared the hall, old upstairs rooms in the church hall and temporary classrooms in the car park to create teaching areas</a:t>
            </a:r>
            <a:r>
              <a:rPr lang="en-GB" altLang="en-US" sz="2400" b="1" dirty="0"/>
              <a:t>.</a:t>
            </a:r>
          </a:p>
        </p:txBody>
      </p:sp>
    </p:spTree>
    <p:extLst>
      <p:ext uri="{BB962C8B-B14F-4D97-AF65-F5344CB8AC3E}">
        <p14:creationId xmlns:p14="http://schemas.microsoft.com/office/powerpoint/2010/main" val="302897324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School display Christian ethos 00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755650" y="476250"/>
            <a:ext cx="7802563" cy="58515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15567456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457200" y="274638"/>
            <a:ext cx="8229600" cy="4162474"/>
          </a:xfrm>
        </p:spPr>
        <p:txBody>
          <a:bodyPr>
            <a:normAutofit fontScale="90000"/>
          </a:bodyPr>
          <a:lstStyle/>
          <a:p>
            <a:r>
              <a:rPr lang="en-US" sz="60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
            </a:r>
            <a:br>
              <a:rPr lang="en-US" sz="60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br>
            <a:r>
              <a:rPr lang="en-US" sz="6000"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
            </a:r>
            <a:br>
              <a:rPr lang="en-US" sz="6000"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br>
            <a:r>
              <a:rPr lang="en-US" sz="6000" b="1" dirty="0" smtClean="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COME </a:t>
            </a:r>
            <a:r>
              <a:rPr lang="en-US" sz="6000"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INSIDE AND </a:t>
            </a:r>
            <a:br>
              <a:rPr lang="en-US" sz="6000"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br>
            <a:r>
              <a:rPr lang="en-US" sz="6000"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t>LOOK AROUND</a:t>
            </a:r>
            <a:br>
              <a:rPr lang="en-US" sz="6000" b="1" dirty="0">
                <a:ln w="10541" cmpd="sng">
                  <a:solidFill>
                    <a:schemeClr val="accent1">
                      <a:shade val="88000"/>
                      <a:satMod val="110000"/>
                    </a:schemeClr>
                  </a:solidFill>
                  <a:prstDash val="solid"/>
                </a:ln>
                <a:gradFill>
                  <a:gsLst>
                    <a:gs pos="0">
                      <a:schemeClr val="accent1">
                        <a:tint val="40000"/>
                        <a:satMod val="250000"/>
                      </a:schemeClr>
                    </a:gs>
                    <a:gs pos="9000">
                      <a:schemeClr val="accent1">
                        <a:tint val="52000"/>
                        <a:satMod val="300000"/>
                      </a:schemeClr>
                    </a:gs>
                    <a:gs pos="50000">
                      <a:schemeClr val="accent1">
                        <a:shade val="20000"/>
                        <a:satMod val="300000"/>
                      </a:schemeClr>
                    </a:gs>
                    <a:gs pos="79000">
                      <a:schemeClr val="accent1">
                        <a:tint val="52000"/>
                        <a:satMod val="300000"/>
                      </a:schemeClr>
                    </a:gs>
                    <a:gs pos="100000">
                      <a:schemeClr val="accent1">
                        <a:tint val="40000"/>
                        <a:satMod val="250000"/>
                      </a:schemeClr>
                    </a:gs>
                  </a:gsLst>
                  <a:lin ang="5400000"/>
                </a:gradFill>
              </a:rPr>
            </a:br>
            <a:endParaRPr lang="en-GB" sz="6000" dirty="0"/>
          </a:p>
        </p:txBody>
      </p:sp>
    </p:spTree>
    <p:extLst>
      <p:ext uri="{BB962C8B-B14F-4D97-AF65-F5344CB8AC3E}">
        <p14:creationId xmlns:p14="http://schemas.microsoft.com/office/powerpoint/2010/main" val="131774331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800" dirty="0" err="1" smtClean="0">
                <a:solidFill>
                  <a:srgbClr val="0070C0"/>
                </a:solidFill>
              </a:rPr>
              <a:t>Croeso</a:t>
            </a:r>
            <a:r>
              <a:rPr lang="en-GB" sz="4800" dirty="0" smtClean="0">
                <a:solidFill>
                  <a:srgbClr val="0070C0"/>
                </a:solidFill>
              </a:rPr>
              <a:t> i Reception</a:t>
            </a:r>
            <a:endParaRPr lang="en-GB" sz="4800" dirty="0">
              <a:solidFill>
                <a:srgbClr val="0070C0"/>
              </a:solidFill>
            </a:endParaRPr>
          </a:p>
        </p:txBody>
      </p:sp>
      <p:pic>
        <p:nvPicPr>
          <p:cNvPr id="3" name="Picture 6" descr="School display Christian ethos 00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1187450" y="1473200"/>
            <a:ext cx="6697663" cy="404336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52410083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solidFill>
                  <a:srgbClr val="0070C0"/>
                </a:solidFill>
              </a:rPr>
              <a:t>The Foyer</a:t>
            </a:r>
            <a:endParaRPr lang="en-GB" dirty="0">
              <a:solidFill>
                <a:srgbClr val="0070C0"/>
              </a:solidFill>
            </a:endParaRPr>
          </a:p>
        </p:txBody>
      </p:sp>
      <p:pic>
        <p:nvPicPr>
          <p:cNvPr id="8" name="Picture 4" descr="School display Christian ethos 002"/>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778744" y="1600200"/>
            <a:ext cx="3395511" cy="45259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9" name="Picture 6" descr="School display Christian ethos 005"/>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938452" y="1631214"/>
            <a:ext cx="3458095" cy="446393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415270870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School display Christian ethos 001"/>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a:xfrm>
            <a:off x="669925" y="587754"/>
            <a:ext cx="7646491" cy="553840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5940068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solidFill>
                  <a:srgbClr val="0070C0"/>
                </a:solidFill>
              </a:rPr>
              <a:t>Our Banner</a:t>
            </a:r>
            <a:endParaRPr lang="en-GB" dirty="0">
              <a:solidFill>
                <a:srgbClr val="0070C0"/>
              </a:solidFill>
            </a:endParaRPr>
          </a:p>
        </p:txBody>
      </p:sp>
      <p:pic>
        <p:nvPicPr>
          <p:cNvPr id="6" name="Picture 4" descr="Whole school displays 014"/>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767587" y="1600200"/>
            <a:ext cx="3417826" cy="45259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8" name="Content Placeholder 7"/>
          <p:cNvSpPr>
            <a:spLocks noGrp="1"/>
          </p:cNvSpPr>
          <p:nvPr>
            <p:ph sz="half" idx="2"/>
          </p:nvPr>
        </p:nvSpPr>
        <p:spPr/>
        <p:txBody>
          <a:bodyPr/>
          <a:lstStyle/>
          <a:p>
            <a:pPr marL="0" indent="0">
              <a:buNone/>
            </a:pPr>
            <a:r>
              <a:rPr lang="en-GB" dirty="0" smtClean="0">
                <a:solidFill>
                  <a:srgbClr val="0070C0"/>
                </a:solidFill>
              </a:rPr>
              <a:t>This is the banner that we carried through Neath to recreate the procession when our school was opened in 1858.  We held a service at St. Thomas’ Church and put flowers on Alderman Davies’ grave.</a:t>
            </a:r>
            <a:endParaRPr lang="en-GB" dirty="0">
              <a:solidFill>
                <a:srgbClr val="0070C0"/>
              </a:solidFill>
            </a:endParaRPr>
          </a:p>
        </p:txBody>
      </p:sp>
    </p:spTree>
    <p:extLst>
      <p:ext uri="{BB962C8B-B14F-4D97-AF65-F5344CB8AC3E}">
        <p14:creationId xmlns:p14="http://schemas.microsoft.com/office/powerpoint/2010/main" val="175885871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solidFill>
                  <a:srgbClr val="0070C0"/>
                </a:solidFill>
              </a:rPr>
              <a:t>Outside the Nursery</a:t>
            </a:r>
            <a:endParaRPr lang="en-GB" dirty="0">
              <a:solidFill>
                <a:srgbClr val="0070C0"/>
              </a:solidFill>
            </a:endParaRPr>
          </a:p>
        </p:txBody>
      </p:sp>
      <p:sp>
        <p:nvSpPr>
          <p:cNvPr id="7" name="Content Placeholder 6"/>
          <p:cNvSpPr>
            <a:spLocks noGrp="1"/>
          </p:cNvSpPr>
          <p:nvPr>
            <p:ph sz="half" idx="2"/>
          </p:nvPr>
        </p:nvSpPr>
        <p:spPr/>
        <p:txBody>
          <a:bodyPr/>
          <a:lstStyle/>
          <a:p>
            <a:pPr marL="0" indent="0">
              <a:buNone/>
            </a:pPr>
            <a:r>
              <a:rPr lang="en-GB" altLang="en-US" sz="3200" dirty="0">
                <a:solidFill>
                  <a:srgbClr val="0033CC"/>
                </a:solidFill>
              </a:rPr>
              <a:t>We designed this mosaic and made it ourselves.  You will find it outside the main entrance to our nursery.  It represents Creation and some of our favourite Bible stories.</a:t>
            </a:r>
            <a:endParaRPr lang="en-US" altLang="en-US" sz="3200" dirty="0">
              <a:solidFill>
                <a:srgbClr val="0033CC"/>
              </a:solidFill>
            </a:endParaRPr>
          </a:p>
          <a:p>
            <a:pPr marL="0" indent="0">
              <a:buNone/>
            </a:pPr>
            <a:endParaRPr lang="en-GB" dirty="0"/>
          </a:p>
        </p:txBody>
      </p:sp>
      <p:pic>
        <p:nvPicPr>
          <p:cNvPr id="8" name="Picture 4" descr="School display Christian ethos 008"/>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a:xfrm>
            <a:off x="776704" y="1600200"/>
            <a:ext cx="3399592" cy="45259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91414795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solidFill>
                  <a:srgbClr val="0070C0"/>
                </a:solidFill>
              </a:rPr>
              <a:t>The Garden of Dreams</a:t>
            </a:r>
            <a:endParaRPr lang="en-GB" dirty="0">
              <a:solidFill>
                <a:srgbClr val="0070C0"/>
              </a:solidFill>
            </a:endParaRPr>
          </a:p>
        </p:txBody>
      </p:sp>
      <p:pic>
        <p:nvPicPr>
          <p:cNvPr id="7" name="Picture 7" descr="Garden Eucharist 00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936696" y="1600200"/>
            <a:ext cx="7270607" cy="4525963"/>
          </a:xfr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847239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70C0"/>
                </a:solidFill>
              </a:rPr>
              <a:t>Our Saint David mural outside Y2 </a:t>
            </a:r>
            <a:endParaRPr lang="en-GB" dirty="0">
              <a:solidFill>
                <a:srgbClr val="0070C0"/>
              </a:solidFill>
            </a:endParaRPr>
          </a:p>
        </p:txBody>
      </p:sp>
      <p:pic>
        <p:nvPicPr>
          <p:cNvPr id="4" name="Picture 4" descr="School display Christian ethos 010"/>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331640" y="1556792"/>
            <a:ext cx="6480720" cy="485967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50556849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solidFill>
                  <a:srgbClr val="0070C0"/>
                </a:solidFill>
              </a:rPr>
              <a:t>Dedications and Memories</a:t>
            </a:r>
            <a:endParaRPr lang="en-GB" dirty="0">
              <a:solidFill>
                <a:srgbClr val="0070C0"/>
              </a:solidFill>
            </a:endParaRPr>
          </a:p>
        </p:txBody>
      </p:sp>
      <p:pic>
        <p:nvPicPr>
          <p:cNvPr id="9" name="Picture 4" descr="School display Christian ethos 020"/>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a:xfrm>
            <a:off x="457200" y="2348440"/>
            <a:ext cx="4038600" cy="302948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10" name="Picture 4" descr="School display Christian ethos 011"/>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a:xfrm>
            <a:off x="4648200" y="2348975"/>
            <a:ext cx="4038600" cy="30284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56038861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solidFill>
                  <a:srgbClr val="0070C0"/>
                </a:solidFill>
              </a:rPr>
              <a:t>Meet the Staff</a:t>
            </a:r>
            <a:endParaRPr lang="en-GB" dirty="0">
              <a:solidFill>
                <a:srgbClr val="0070C0"/>
              </a:solidFill>
            </a:endParaRPr>
          </a:p>
        </p:txBody>
      </p:sp>
      <p:pic>
        <p:nvPicPr>
          <p:cNvPr id="7" name="Picture 8" descr="Display Nov 20th 004"/>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765248" y="1600200"/>
            <a:ext cx="7613504" cy="4525963"/>
          </a:xfr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470003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solidFill>
                  <a:srgbClr val="0070C0"/>
                </a:solidFill>
              </a:rPr>
              <a:t>The Katherine Jenkins Studio</a:t>
            </a:r>
            <a:endParaRPr lang="en-GB" dirty="0">
              <a:solidFill>
                <a:srgbClr val="0070C0"/>
              </a:solidFill>
            </a:endParaRPr>
          </a:p>
        </p:txBody>
      </p:sp>
      <p:sp>
        <p:nvSpPr>
          <p:cNvPr id="8" name="Content Placeholder 7"/>
          <p:cNvSpPr>
            <a:spLocks noGrp="1"/>
          </p:cNvSpPr>
          <p:nvPr>
            <p:ph sz="half" idx="1"/>
          </p:nvPr>
        </p:nvSpPr>
        <p:spPr/>
        <p:txBody>
          <a:bodyPr/>
          <a:lstStyle/>
          <a:p>
            <a:pPr>
              <a:spcBef>
                <a:spcPct val="50000"/>
              </a:spcBef>
              <a:buNone/>
            </a:pPr>
            <a:r>
              <a:rPr lang="en-GB" altLang="en-US" dirty="0" smtClean="0">
                <a:solidFill>
                  <a:srgbClr val="0033CC"/>
                </a:solidFill>
              </a:rPr>
              <a:t>    This </a:t>
            </a:r>
            <a:r>
              <a:rPr lang="en-GB" altLang="en-US" dirty="0">
                <a:solidFill>
                  <a:srgbClr val="0033CC"/>
                </a:solidFill>
              </a:rPr>
              <a:t>is at the heart of </a:t>
            </a:r>
            <a:r>
              <a:rPr lang="en-GB" altLang="en-US" dirty="0" smtClean="0">
                <a:solidFill>
                  <a:srgbClr val="0033CC"/>
                </a:solidFill>
              </a:rPr>
              <a:t>our school </a:t>
            </a:r>
            <a:r>
              <a:rPr lang="en-GB" altLang="en-US" dirty="0">
                <a:solidFill>
                  <a:srgbClr val="0033CC"/>
                </a:solidFill>
              </a:rPr>
              <a:t>and is used daily for worship.  </a:t>
            </a:r>
          </a:p>
          <a:p>
            <a:pPr>
              <a:spcBef>
                <a:spcPct val="50000"/>
              </a:spcBef>
              <a:buNone/>
            </a:pPr>
            <a:r>
              <a:rPr lang="en-GB" altLang="en-US" dirty="0" smtClean="0">
                <a:solidFill>
                  <a:srgbClr val="0033CC"/>
                </a:solidFill>
              </a:rPr>
              <a:t>    Every </a:t>
            </a:r>
            <a:r>
              <a:rPr lang="en-GB" altLang="en-US" dirty="0">
                <a:solidFill>
                  <a:srgbClr val="0033CC"/>
                </a:solidFill>
              </a:rPr>
              <a:t>Wednesday at 10 o’clock, it is used for a mid-week Eucharist service where we are joined by parishioners of Neath.</a:t>
            </a:r>
            <a:endParaRPr lang="en-US" altLang="en-US" dirty="0">
              <a:solidFill>
                <a:srgbClr val="0033CC"/>
              </a:solidFill>
            </a:endParaRPr>
          </a:p>
          <a:p>
            <a:endParaRPr lang="en-GB" dirty="0"/>
          </a:p>
        </p:txBody>
      </p:sp>
      <p:pic>
        <p:nvPicPr>
          <p:cNvPr id="1026" name="Picture 2" descr="F:\106_FUJI\DSCF6792.JPG"/>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4648200" y="1772816"/>
            <a:ext cx="4038600" cy="3604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461731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solidFill>
                  <a:srgbClr val="0070C0"/>
                </a:solidFill>
              </a:rPr>
              <a:t>The </a:t>
            </a:r>
            <a:r>
              <a:rPr lang="en-GB" dirty="0" err="1" smtClean="0">
                <a:solidFill>
                  <a:srgbClr val="0070C0"/>
                </a:solidFill>
              </a:rPr>
              <a:t>Headteacher’s</a:t>
            </a:r>
            <a:r>
              <a:rPr lang="en-GB" dirty="0" smtClean="0">
                <a:solidFill>
                  <a:srgbClr val="0070C0"/>
                </a:solidFill>
              </a:rPr>
              <a:t> Office</a:t>
            </a:r>
            <a:endParaRPr lang="en-GB" dirty="0">
              <a:solidFill>
                <a:srgbClr val="0070C0"/>
              </a:solidFill>
            </a:endParaRPr>
          </a:p>
        </p:txBody>
      </p:sp>
      <p:pic>
        <p:nvPicPr>
          <p:cNvPr id="7" name="Picture 4" descr="Whole school displays 01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971601" y="1540124"/>
            <a:ext cx="7272808" cy="458603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26890606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dirty="0" smtClean="0">
                <a:solidFill>
                  <a:srgbClr val="0033CC"/>
                </a:solidFill>
              </a:rPr>
              <a:t>Classroom  worship </a:t>
            </a:r>
            <a:r>
              <a:rPr lang="en-GB" altLang="en-US" dirty="0">
                <a:solidFill>
                  <a:srgbClr val="0033CC"/>
                </a:solidFill>
              </a:rPr>
              <a:t>areas</a:t>
            </a:r>
            <a:endParaRPr lang="en-GB" dirty="0"/>
          </a:p>
        </p:txBody>
      </p:sp>
      <p:pic>
        <p:nvPicPr>
          <p:cNvPr id="2050" name="Picture 2" descr="F:\106_FUJI\DSCF6739.JPG"/>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457200" y="2348706"/>
            <a:ext cx="4038600" cy="3028950"/>
          </a:xfrm>
          <a:prstGeom prst="rect">
            <a:avLst/>
          </a:prstGeom>
          <a:noFill/>
          <a:extLst>
            <a:ext uri="{909E8E84-426E-40DD-AFC4-6F175D3DCCD1}">
              <a14:hiddenFill xmlns:a14="http://schemas.microsoft.com/office/drawing/2010/main">
                <a:solidFill>
                  <a:srgbClr val="FFFFFF"/>
                </a:solidFill>
              </a14:hiddenFill>
            </a:ext>
          </a:extLst>
        </p:spPr>
      </p:pic>
      <p:pic>
        <p:nvPicPr>
          <p:cNvPr id="2051" name="Picture 3" descr="F:\106_FUJI\DSCF6737.JPG"/>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rot="5400000">
            <a:off x="4648200" y="2348706"/>
            <a:ext cx="4038600" cy="3028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386040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solidFill>
                  <a:srgbClr val="0033CC"/>
                </a:solidFill>
              </a:rPr>
              <a:t>RE Displays</a:t>
            </a:r>
            <a:endParaRPr lang="en-GB" dirty="0"/>
          </a:p>
        </p:txBody>
      </p:sp>
      <p:pic>
        <p:nvPicPr>
          <p:cNvPr id="3074" name="Picture 2" descr="F:\Displays Oct 2012\Displays Oct 2012 004.jpg"/>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457200" y="1844824"/>
            <a:ext cx="4038600" cy="3532832"/>
          </a:xfrm>
          <a:prstGeom prst="rect">
            <a:avLst/>
          </a:prstGeom>
          <a:noFill/>
          <a:extLst>
            <a:ext uri="{909E8E84-426E-40DD-AFC4-6F175D3DCCD1}">
              <a14:hiddenFill xmlns:a14="http://schemas.microsoft.com/office/drawing/2010/main">
                <a:solidFill>
                  <a:srgbClr val="FFFFFF"/>
                </a:solidFill>
              </a14:hiddenFill>
            </a:ext>
          </a:extLst>
        </p:spPr>
      </p:pic>
      <p:pic>
        <p:nvPicPr>
          <p:cNvPr id="3075" name="Picture 3" descr="F:\Displays Oct 2012\Displays Oct 2012 002.jpg"/>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4648200" y="1844824"/>
            <a:ext cx="4038600" cy="35328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882852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rgbClr val="0070C0"/>
                </a:solidFill>
              </a:rPr>
              <a:t>Smiley faces room</a:t>
            </a:r>
            <a:endParaRPr lang="en-GB" dirty="0">
              <a:solidFill>
                <a:srgbClr val="0070C0"/>
              </a:solidFill>
            </a:endParaRPr>
          </a:p>
        </p:txBody>
      </p:sp>
      <p:pic>
        <p:nvPicPr>
          <p:cNvPr id="6" name="Picture 7" descr="Worship Nov 20th 010"/>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857596" y="1666543"/>
            <a:ext cx="3237807" cy="4598104"/>
          </a:xfrm>
          <a:noFill/>
          <a:extLst>
            <a:ext uri="{909E8E84-426E-40DD-AFC4-6F175D3DCCD1}">
              <a14:hiddenFill xmlns:a14="http://schemas.microsoft.com/office/drawing/2010/main">
                <a:solidFill>
                  <a:srgbClr val="FFFFFF"/>
                </a:solidFill>
              </a14:hiddenFill>
            </a:ext>
          </a:extLst>
        </p:spPr>
      </p:pic>
      <p:pic>
        <p:nvPicPr>
          <p:cNvPr id="7" name="Picture 8" descr="RE displays Oct2012 007"/>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5148064" y="1700808"/>
            <a:ext cx="2913611" cy="2186247"/>
          </a:xfrm>
          <a:noFill/>
          <a:extLst>
            <a:ext uri="{909E8E84-426E-40DD-AFC4-6F175D3DCCD1}">
              <a14:hiddenFill xmlns:a14="http://schemas.microsoft.com/office/drawing/2010/main">
                <a:solidFill>
                  <a:srgbClr val="FFFFFF"/>
                </a:solidFill>
              </a14:hiddenFill>
            </a:ext>
          </a:extLst>
        </p:spPr>
      </p:pic>
      <p:pic>
        <p:nvPicPr>
          <p:cNvPr id="8" name="Picture 9" descr="RE displays Oct2012 00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a:xfrm>
            <a:off x="5148064" y="4077072"/>
            <a:ext cx="2916237" cy="2187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896227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417638"/>
          </a:xfrm>
        </p:spPr>
        <p:txBody>
          <a:bodyPr>
            <a:normAutofit fontScale="90000"/>
          </a:bodyPr>
          <a:lstStyle/>
          <a:p>
            <a:r>
              <a:rPr lang="en-GB" altLang="en-US" b="1" dirty="0" smtClean="0">
                <a:solidFill>
                  <a:srgbClr val="0033CC"/>
                </a:solidFill>
              </a:rPr>
              <a:t/>
            </a:r>
            <a:br>
              <a:rPr lang="en-GB" altLang="en-US" b="1" dirty="0" smtClean="0">
                <a:solidFill>
                  <a:srgbClr val="0033CC"/>
                </a:solidFill>
              </a:rPr>
            </a:br>
            <a:r>
              <a:rPr lang="en-GB" altLang="en-US" dirty="0" smtClean="0">
                <a:solidFill>
                  <a:srgbClr val="0033CC"/>
                </a:solidFill>
              </a:rPr>
              <a:t>This </a:t>
            </a:r>
            <a:r>
              <a:rPr lang="en-GB" altLang="en-US" dirty="0">
                <a:solidFill>
                  <a:srgbClr val="0033CC"/>
                </a:solidFill>
              </a:rPr>
              <a:t>is the link corridor between our school and our church.</a:t>
            </a:r>
            <a:r>
              <a:rPr lang="en-US" altLang="en-US" dirty="0">
                <a:solidFill>
                  <a:srgbClr val="0033CC"/>
                </a:solidFill>
              </a:rPr>
              <a:t/>
            </a:r>
            <a:br>
              <a:rPr lang="en-US" altLang="en-US" dirty="0">
                <a:solidFill>
                  <a:srgbClr val="0033CC"/>
                </a:solidFill>
              </a:rPr>
            </a:br>
            <a:endParaRPr lang="en-GB" dirty="0"/>
          </a:p>
        </p:txBody>
      </p:sp>
      <p:pic>
        <p:nvPicPr>
          <p:cNvPr id="5" name="Content Placeholder 4" descr="School display Christian ethos 014"/>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467544" y="2132856"/>
            <a:ext cx="2564476" cy="341653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6" name="Picture 9" descr="School display Christian ethos 01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3306975" y="2155371"/>
            <a:ext cx="2538413" cy="3384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7" name="Picture 6" descr="School display Christian ethos 01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a:xfrm>
            <a:off x="6156325" y="2132856"/>
            <a:ext cx="2484438" cy="338455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04795015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solidFill>
                  <a:srgbClr val="0033CC"/>
                </a:solidFill>
              </a:rPr>
              <a:t>We share the same site</a:t>
            </a:r>
            <a:endParaRPr lang="en-GB" dirty="0"/>
          </a:p>
        </p:txBody>
      </p:sp>
      <p:pic>
        <p:nvPicPr>
          <p:cNvPr id="5" name="Content Placeholder 4" descr="Church school geog 003"/>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778744" y="1600200"/>
            <a:ext cx="3395511" cy="45259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6" name="Picture 7" descr="Church school geog 004"/>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a:xfrm>
            <a:off x="4971269" y="1600200"/>
            <a:ext cx="3392462" cy="45259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68324590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solidFill>
                  <a:srgbClr val="0033CC"/>
                </a:solidFill>
              </a:rPr>
              <a:t>We couldn’t be closer</a:t>
            </a:r>
            <a:endParaRPr lang="en-GB" dirty="0"/>
          </a:p>
        </p:txBody>
      </p:sp>
      <p:pic>
        <p:nvPicPr>
          <p:cNvPr id="6" name="Picture 4" descr="Church school geog 00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5004048" y="1633984"/>
            <a:ext cx="3394075" cy="452596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7" name="Picture 7" descr="Church school geog 005"/>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941346" y="1633984"/>
            <a:ext cx="3015874" cy="2262981"/>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8" name="Picture 10" descr="Church school geog 01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a:xfrm>
            <a:off x="971600" y="3972372"/>
            <a:ext cx="2916237" cy="218757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43722744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solidFill>
                  <a:srgbClr val="0033CC"/>
                </a:solidFill>
              </a:rPr>
              <a:t>St. David’s – our school church</a:t>
            </a:r>
            <a:endParaRPr lang="en-GB" dirty="0"/>
          </a:p>
        </p:txBody>
      </p:sp>
      <p:pic>
        <p:nvPicPr>
          <p:cNvPr id="5122" name="Picture 2" descr="F:\106_FUJI\DSCF6478.JPG"/>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467544" y="2348880"/>
            <a:ext cx="4038600" cy="3028950"/>
          </a:xfrm>
          <a:prstGeom prst="rect">
            <a:avLst/>
          </a:prstGeom>
          <a:noFill/>
          <a:extLst>
            <a:ext uri="{909E8E84-426E-40DD-AFC4-6F175D3DCCD1}">
              <a14:hiddenFill xmlns:a14="http://schemas.microsoft.com/office/drawing/2010/main">
                <a:solidFill>
                  <a:srgbClr val="FFFFFF"/>
                </a:solidFill>
              </a14:hiddenFill>
            </a:ext>
          </a:extLst>
        </p:spPr>
      </p:pic>
      <p:pic>
        <p:nvPicPr>
          <p:cNvPr id="5123" name="Picture 3" descr="F:\106_FUJI\DSCF6745.JPG"/>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4648200" y="2348706"/>
            <a:ext cx="4038600" cy="30289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1213739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rgbClr val="0070C0"/>
                </a:solidFill>
              </a:rPr>
              <a:t>Y Cwricwlwm Cymreig         </a:t>
            </a:r>
            <a:br>
              <a:rPr lang="en-GB" dirty="0" smtClean="0">
                <a:solidFill>
                  <a:srgbClr val="0070C0"/>
                </a:solidFill>
              </a:rPr>
            </a:br>
            <a:r>
              <a:rPr lang="en-GB" altLang="en-US" dirty="0" smtClean="0">
                <a:solidFill>
                  <a:srgbClr val="0070C0"/>
                </a:solidFill>
              </a:rPr>
              <a:t>Will </a:t>
            </a:r>
            <a:r>
              <a:rPr lang="en-GB" altLang="en-US" dirty="0">
                <a:solidFill>
                  <a:srgbClr val="0070C0"/>
                </a:solidFill>
              </a:rPr>
              <a:t>Roberts’ </a:t>
            </a:r>
            <a:r>
              <a:rPr lang="en-GB" altLang="en-US" dirty="0" smtClean="0">
                <a:solidFill>
                  <a:srgbClr val="0070C0"/>
                </a:solidFill>
              </a:rPr>
              <a:t>Stations </a:t>
            </a:r>
            <a:r>
              <a:rPr lang="en-GB" altLang="en-US" dirty="0">
                <a:solidFill>
                  <a:srgbClr val="0070C0"/>
                </a:solidFill>
              </a:rPr>
              <a:t>of the Cross</a:t>
            </a:r>
            <a:endParaRPr lang="en-GB" dirty="0">
              <a:solidFill>
                <a:srgbClr val="0070C0"/>
              </a:solidFill>
            </a:endParaRPr>
          </a:p>
        </p:txBody>
      </p:sp>
      <p:pic>
        <p:nvPicPr>
          <p:cNvPr id="5" name="Content Placeholder 4" descr="Church school geog 001"/>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778744" y="1600200"/>
            <a:ext cx="3395511" cy="45259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6" name="Picture 6" descr="Church school geog 002"/>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a:xfrm>
            <a:off x="4980625" y="1600200"/>
            <a:ext cx="3373749" cy="45259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72165857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dirty="0">
                <a:solidFill>
                  <a:srgbClr val="0033CC"/>
                </a:solidFill>
              </a:rPr>
              <a:t>Be still, for the presence of the Lord,</a:t>
            </a:r>
            <a:br>
              <a:rPr lang="en-GB" altLang="en-US" dirty="0">
                <a:solidFill>
                  <a:srgbClr val="0033CC"/>
                </a:solidFill>
              </a:rPr>
            </a:br>
            <a:r>
              <a:rPr lang="en-GB" altLang="en-US" dirty="0">
                <a:solidFill>
                  <a:srgbClr val="0033CC"/>
                </a:solidFill>
              </a:rPr>
              <a:t>The Holy One, is here</a:t>
            </a:r>
            <a:endParaRPr lang="en-GB" dirty="0"/>
          </a:p>
        </p:txBody>
      </p:sp>
      <p:pic>
        <p:nvPicPr>
          <p:cNvPr id="4" name="Picture 4" descr="Visit to church RE 016"/>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5148064" y="1705423"/>
            <a:ext cx="3168352" cy="422317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6146" name="Picture 2" descr="F:\106_FUJI\DSCF6744.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7584" y="1556792"/>
            <a:ext cx="3096344" cy="2322258"/>
          </a:xfrm>
          <a:prstGeom prst="rect">
            <a:avLst/>
          </a:prstGeom>
          <a:noFill/>
          <a:extLst>
            <a:ext uri="{909E8E84-426E-40DD-AFC4-6F175D3DCCD1}">
              <a14:hiddenFill xmlns:a14="http://schemas.microsoft.com/office/drawing/2010/main">
                <a:solidFill>
                  <a:srgbClr val="FFFFFF"/>
                </a:solidFill>
              </a14:hiddenFill>
            </a:ext>
          </a:extLst>
        </p:spPr>
      </p:pic>
      <p:pic>
        <p:nvPicPr>
          <p:cNvPr id="6147" name="Picture 3" descr="F:\106_FUJI\DSCF6614.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27584" y="4149080"/>
            <a:ext cx="3096344" cy="23222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496745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spcBef>
                <a:spcPct val="50000"/>
              </a:spcBef>
              <a:buNone/>
            </a:pPr>
            <a:r>
              <a:rPr lang="en-GB" altLang="en-US" b="1" dirty="0" smtClean="0">
                <a:solidFill>
                  <a:srgbClr val="0033CC"/>
                </a:solidFill>
              </a:rPr>
              <a:t>    On </a:t>
            </a:r>
            <a:r>
              <a:rPr lang="en-GB" altLang="en-US" b="1" dirty="0">
                <a:solidFill>
                  <a:srgbClr val="0033CC"/>
                </a:solidFill>
              </a:rPr>
              <a:t>behalf of the Headteacher, </a:t>
            </a:r>
            <a:r>
              <a:rPr lang="en-GB" altLang="en-US" b="1" dirty="0" smtClean="0">
                <a:solidFill>
                  <a:srgbClr val="0033CC"/>
                </a:solidFill>
              </a:rPr>
              <a:t>Governors, clergy</a:t>
            </a:r>
            <a:r>
              <a:rPr lang="en-GB" altLang="en-US" b="1" dirty="0">
                <a:solidFill>
                  <a:srgbClr val="0033CC"/>
                </a:solidFill>
              </a:rPr>
              <a:t>, pupils, parents and staff of Alderman Davies, I hope that you enjoyed this brief visit to our school.  </a:t>
            </a:r>
          </a:p>
          <a:p>
            <a:pPr>
              <a:spcBef>
                <a:spcPct val="50000"/>
              </a:spcBef>
              <a:buNone/>
            </a:pPr>
            <a:r>
              <a:rPr lang="en-GB" altLang="en-US" sz="2800" b="1" dirty="0" smtClean="0">
                <a:solidFill>
                  <a:srgbClr val="0033CC"/>
                </a:solidFill>
              </a:rPr>
              <a:t>     Marian </a:t>
            </a:r>
            <a:r>
              <a:rPr lang="en-GB" altLang="en-US" sz="2800" b="1" dirty="0">
                <a:solidFill>
                  <a:srgbClr val="0033CC"/>
                </a:solidFill>
              </a:rPr>
              <a:t>Williams</a:t>
            </a:r>
          </a:p>
          <a:p>
            <a:pPr>
              <a:spcBef>
                <a:spcPct val="50000"/>
              </a:spcBef>
              <a:buNone/>
            </a:pPr>
            <a:r>
              <a:rPr lang="en-GB" altLang="en-US" sz="2800" b="1" dirty="0" smtClean="0">
                <a:solidFill>
                  <a:srgbClr val="0033CC"/>
                </a:solidFill>
              </a:rPr>
              <a:t>     Alderman </a:t>
            </a:r>
            <a:r>
              <a:rPr lang="en-GB" altLang="en-US" sz="2800" b="1" dirty="0">
                <a:solidFill>
                  <a:srgbClr val="0033CC"/>
                </a:solidFill>
              </a:rPr>
              <a:t>Davies Church-in-Wales Primary School</a:t>
            </a:r>
          </a:p>
          <a:p>
            <a:pPr>
              <a:spcBef>
                <a:spcPct val="50000"/>
              </a:spcBef>
              <a:buNone/>
            </a:pPr>
            <a:r>
              <a:rPr lang="en-GB" altLang="en-US" sz="2800" b="1" dirty="0" smtClean="0">
                <a:solidFill>
                  <a:srgbClr val="0033CC"/>
                </a:solidFill>
              </a:rPr>
              <a:t>     Neath</a:t>
            </a:r>
            <a:endParaRPr lang="en-US" altLang="en-US" sz="2800" b="1" dirty="0">
              <a:solidFill>
                <a:srgbClr val="0033CC"/>
              </a:solidFill>
            </a:endParaRPr>
          </a:p>
          <a:p>
            <a:endParaRPr lang="en-GB" dirty="0"/>
          </a:p>
        </p:txBody>
      </p:sp>
    </p:spTree>
    <p:extLst>
      <p:ext uri="{BB962C8B-B14F-4D97-AF65-F5344CB8AC3E}">
        <p14:creationId xmlns:p14="http://schemas.microsoft.com/office/powerpoint/2010/main" val="354129021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116</TotalTime>
  <Words>509</Words>
  <Application>Microsoft Office PowerPoint</Application>
  <PresentationFormat>On-screen Show (4:3)</PresentationFormat>
  <Paragraphs>41</Paragraphs>
  <Slides>29</Slides>
  <Notes>0</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Office Theme</vt:lpstr>
      <vt:lpstr>Croeso i Ysgol Gynradd  Yr Eglwys yng Nghymru  Alderman Davies</vt:lpstr>
      <vt:lpstr>The history of our school</vt:lpstr>
      <vt:lpstr>Current statistics</vt:lpstr>
      <vt:lpstr>PowerPoint Presentation</vt:lpstr>
      <vt:lpstr>PowerPoint Presentation</vt:lpstr>
      <vt:lpstr>PowerPoint Presentation</vt:lpstr>
      <vt:lpstr>PowerPoint Presentation</vt:lpstr>
      <vt:lpstr>  COME INSIDE AND  LOOK AROUND </vt:lpstr>
      <vt:lpstr>Croeso i Reception</vt:lpstr>
      <vt:lpstr>The Foyer</vt:lpstr>
      <vt:lpstr>PowerPoint Presentation</vt:lpstr>
      <vt:lpstr>Our Banner</vt:lpstr>
      <vt:lpstr>Outside the Nursery</vt:lpstr>
      <vt:lpstr>The Garden of Dreams</vt:lpstr>
      <vt:lpstr>Our Saint David mural outside Y2 </vt:lpstr>
      <vt:lpstr>Dedications and Memories</vt:lpstr>
      <vt:lpstr>Meet the Staff</vt:lpstr>
      <vt:lpstr>The Katherine Jenkins Studio</vt:lpstr>
      <vt:lpstr>The Headteacher’s Office</vt:lpstr>
      <vt:lpstr>Classroom  worship areas</vt:lpstr>
      <vt:lpstr>RE Displays</vt:lpstr>
      <vt:lpstr>Smiley faces room</vt:lpstr>
      <vt:lpstr> This is the link corridor between our school and our church. </vt:lpstr>
      <vt:lpstr>We share the same site</vt:lpstr>
      <vt:lpstr>We couldn’t be closer</vt:lpstr>
      <vt:lpstr>St. David’s – our school church</vt:lpstr>
      <vt:lpstr>Y Cwricwlwm Cymreig          Will Roberts’ Stations of the Cross</vt:lpstr>
      <vt:lpstr>Be still, for the presence of the Lord, The Holy One, is here</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Croeso I Ysgol Gynradd  Yr Eglwys yng Nghymru  Alderman Davies</dc:title>
  <dc:creator>Williams1</dc:creator>
  <cp:lastModifiedBy>Williams1</cp:lastModifiedBy>
  <cp:revision>14</cp:revision>
  <dcterms:created xsi:type="dcterms:W3CDTF">2013-10-18T20:42:20Z</dcterms:created>
  <dcterms:modified xsi:type="dcterms:W3CDTF">2013-10-22T23:51:40Z</dcterms:modified>
</cp:coreProperties>
</file>