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E2A87-884F-45F7-62CF-271952ABCC34}" v="186" dt="2026-07-13T12:56:55.001"/>
    <p1510:client id="{D4B1E835-523C-BADF-56DE-00979C124AA3}" v="1" dt="2026-07-13T12:59:07.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irthto5matters.org.uk/" TargetMode="External"/><Relationship Id="rId2" Type="http://schemas.openxmlformats.org/officeDocument/2006/relationships/hyperlink" Target="https://www.gov.uk/government/collections/start-for-life" TargetMode="External"/><Relationship Id="rId1" Type="http://schemas.openxmlformats.org/officeDocument/2006/relationships/slideLayout" Target="../slideLayouts/slideLayout2.xml"/><Relationship Id="rId4" Type="http://schemas.openxmlformats.org/officeDocument/2006/relationships/hyperlink" Target="https://www.ncb.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841664"/>
            <a:ext cx="4874661" cy="5156800"/>
          </a:xfrm>
        </p:spPr>
        <p:txBody>
          <a:bodyPr anchor="ctr">
            <a:normAutofit/>
          </a:bodyPr>
          <a:lstStyle/>
          <a:p>
            <a:pPr algn="l"/>
            <a:r>
              <a:rPr lang="en-US" sz="4800">
                <a:solidFill>
                  <a:schemeClr val="bg1"/>
                </a:solidFill>
              </a:rPr>
              <a:t>Introduction</a:t>
            </a:r>
          </a:p>
        </p:txBody>
      </p:sp>
      <p:sp>
        <p:nvSpPr>
          <p:cNvPr id="3" name="Subtitle 2"/>
          <p:cNvSpPr>
            <a:spLocks noGrp="1"/>
          </p:cNvSpPr>
          <p:nvPr>
            <p:ph type="subTitle" idx="1"/>
          </p:nvPr>
        </p:nvSpPr>
        <p:spPr>
          <a:xfrm>
            <a:off x="6534687" y="841664"/>
            <a:ext cx="4867605" cy="5156800"/>
          </a:xfrm>
        </p:spPr>
        <p:txBody>
          <a:bodyPr vert="horz" lIns="91440" tIns="45720" rIns="91440" bIns="45720" rtlCol="0" anchor="ctr">
            <a:normAutofit/>
          </a:bodyPr>
          <a:lstStyle/>
          <a:p>
            <a:pPr algn="l"/>
            <a:r>
              <a:rPr lang="en-US" sz="2000">
                <a:solidFill>
                  <a:schemeClr val="tx2"/>
                </a:solidFill>
                <a:ea typeface="+mn-lt"/>
                <a:cs typeface="+mn-lt"/>
              </a:rPr>
              <a:t>Good morning everyone. Today I will discuss how Bowlby's attachment theory helps us understand the experiences of Isaac, who is a four year old child attending a Children's Centre in London. Isaac has experienced several challenges during his early years, including disrupted childcare, difficulties separating from his mother.</a:t>
            </a:r>
          </a:p>
          <a:p>
            <a:pPr algn="l"/>
            <a:r>
              <a:rPr lang="en-US" sz="2000">
                <a:solidFill>
                  <a:schemeClr val="tx2"/>
                </a:solidFill>
                <a:ea typeface="+mn-lt"/>
                <a:cs typeface="+mn-lt"/>
              </a:rPr>
              <a:t>In my presentation I hope to explain Bowlby's theory, apply it to Isaac's circumstances, consider the influence of both biology and environment, recommend practical interventions suitable for an early years setting, and evaluate the strengths and limitations of the theory within modern practice.</a:t>
            </a:r>
            <a:endParaRPr lang="en-US" sz="2000">
              <a:solidFill>
                <a:schemeClr val="tx2"/>
              </a:solidFill>
            </a:endParaRPr>
          </a:p>
          <a:p>
            <a:pPr algn="l"/>
            <a:endParaRPr lang="en-US" sz="200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653C8B1-DDF5-BDCB-B936-325A8BAF84E2}"/>
              </a:ext>
            </a:extLst>
          </p:cNvPr>
          <p:cNvSpPr>
            <a:spLocks noGrp="1"/>
          </p:cNvSpPr>
          <p:nvPr>
            <p:ph type="title"/>
          </p:nvPr>
        </p:nvSpPr>
        <p:spPr>
          <a:xfrm>
            <a:off x="1188069" y="381935"/>
            <a:ext cx="4008583" cy="5974414"/>
          </a:xfrm>
        </p:spPr>
        <p:txBody>
          <a:bodyPr anchor="ctr">
            <a:normAutofit/>
          </a:bodyPr>
          <a:lstStyle/>
          <a:p>
            <a:r>
              <a:rPr lang="en-US" sz="5000">
                <a:solidFill>
                  <a:srgbClr val="FFFFFF"/>
                </a:solidFill>
                <a:ea typeface="+mj-lt"/>
                <a:cs typeface="+mj-lt"/>
              </a:rPr>
              <a:t>Understanding Isaac's Development Through Bowlby's Attachment Theory</a:t>
            </a:r>
            <a:endParaRPr lang="en-US" sz="5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91524E5-D88E-902A-5D51-D054C55646E4}"/>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300" b="1">
                <a:solidFill>
                  <a:schemeClr val="tx1">
                    <a:alpha val="80000"/>
                  </a:schemeClr>
                </a:solidFill>
                <a:ea typeface="+mn-lt"/>
                <a:cs typeface="+mn-lt"/>
              </a:rPr>
              <a:t>Aim of the Presentation</a:t>
            </a:r>
            <a:endParaRPr lang="en-US" sz="1300">
              <a:solidFill>
                <a:schemeClr val="tx1">
                  <a:alpha val="80000"/>
                </a:schemeClr>
              </a:solidFill>
            </a:endParaRPr>
          </a:p>
          <a:p>
            <a:r>
              <a:rPr lang="en-US" sz="1300">
                <a:solidFill>
                  <a:schemeClr val="tx1">
                    <a:alpha val="80000"/>
                  </a:schemeClr>
                </a:solidFill>
                <a:ea typeface="+mn-lt"/>
                <a:cs typeface="+mn-lt"/>
              </a:rPr>
              <a:t>Introduce Bowlby's Attachment Theory </a:t>
            </a:r>
            <a:endParaRPr lang="en-US" sz="1300">
              <a:solidFill>
                <a:schemeClr val="tx1">
                  <a:alpha val="80000"/>
                </a:schemeClr>
              </a:solidFill>
            </a:endParaRPr>
          </a:p>
          <a:p>
            <a:r>
              <a:rPr lang="en-US" sz="1300">
                <a:solidFill>
                  <a:schemeClr val="tx1">
                    <a:alpha val="80000"/>
                  </a:schemeClr>
                </a:solidFill>
                <a:ea typeface="+mn-lt"/>
                <a:cs typeface="+mn-lt"/>
              </a:rPr>
              <a:t>Explain its importance in early childhood </a:t>
            </a:r>
            <a:endParaRPr lang="en-US" sz="1300">
              <a:solidFill>
                <a:schemeClr val="tx1">
                  <a:alpha val="80000"/>
                </a:schemeClr>
              </a:solidFill>
            </a:endParaRPr>
          </a:p>
          <a:p>
            <a:r>
              <a:rPr lang="en-US" sz="1300">
                <a:solidFill>
                  <a:schemeClr val="tx1">
                    <a:alpha val="80000"/>
                  </a:schemeClr>
                </a:solidFill>
                <a:ea typeface="+mn-lt"/>
                <a:cs typeface="+mn-lt"/>
              </a:rPr>
              <a:t>Apply the theory to Isaac's experiences </a:t>
            </a:r>
            <a:endParaRPr lang="en-US" sz="1300">
              <a:solidFill>
                <a:schemeClr val="tx1">
                  <a:alpha val="80000"/>
                </a:schemeClr>
              </a:solidFill>
            </a:endParaRPr>
          </a:p>
          <a:p>
            <a:r>
              <a:rPr lang="en-US" sz="1300">
                <a:solidFill>
                  <a:schemeClr val="tx1">
                    <a:alpha val="80000"/>
                  </a:schemeClr>
                </a:solidFill>
                <a:ea typeface="+mn-lt"/>
                <a:cs typeface="+mn-lt"/>
              </a:rPr>
              <a:t>Explore nature and nurture influences </a:t>
            </a:r>
            <a:endParaRPr lang="en-US" sz="1300">
              <a:solidFill>
                <a:schemeClr val="tx1">
                  <a:alpha val="80000"/>
                </a:schemeClr>
              </a:solidFill>
            </a:endParaRPr>
          </a:p>
          <a:p>
            <a:r>
              <a:rPr lang="en-US" sz="1300">
                <a:solidFill>
                  <a:schemeClr val="tx1">
                    <a:alpha val="80000"/>
                  </a:schemeClr>
                </a:solidFill>
                <a:ea typeface="+mn-lt"/>
                <a:cs typeface="+mn-lt"/>
              </a:rPr>
              <a:t>Recommend practical interventions </a:t>
            </a:r>
            <a:endParaRPr lang="en-US" sz="1300">
              <a:solidFill>
                <a:schemeClr val="tx1">
                  <a:alpha val="80000"/>
                </a:schemeClr>
              </a:solidFill>
            </a:endParaRPr>
          </a:p>
          <a:p>
            <a:r>
              <a:rPr lang="en-US" sz="1300">
                <a:solidFill>
                  <a:schemeClr val="tx1">
                    <a:alpha val="80000"/>
                  </a:schemeClr>
                </a:solidFill>
                <a:ea typeface="+mn-lt"/>
                <a:cs typeface="+mn-lt"/>
              </a:rPr>
              <a:t>Critically evaluate the theory </a:t>
            </a:r>
            <a:endParaRPr lang="en-US" sz="1300">
              <a:solidFill>
                <a:schemeClr val="tx1">
                  <a:alpha val="80000"/>
                </a:schemeClr>
              </a:solidFill>
            </a:endParaRPr>
          </a:p>
          <a:p>
            <a:endParaRPr lang="en-US" sz="1300">
              <a:solidFill>
                <a:schemeClr val="tx1">
                  <a:alpha val="80000"/>
                </a:schemeClr>
              </a:solidFill>
            </a:endParaRPr>
          </a:p>
          <a:p>
            <a:r>
              <a:rPr lang="en-US" sz="1300">
                <a:solidFill>
                  <a:schemeClr val="tx1">
                    <a:alpha val="80000"/>
                  </a:schemeClr>
                </a:solidFill>
                <a:ea typeface="+mn-lt"/>
                <a:cs typeface="+mn-lt"/>
              </a:rPr>
              <a:t>Early childhood plays an important role in shaping a child's future learning, relationships, and emotional development. During the first few years of life, children depend on consistent and responsive adults to help them feel safe and secure. Positive experiences during this period can strengthen confidence and resilience, while repeated disruption may affect development in several areas.</a:t>
            </a:r>
            <a:endParaRPr lang="en-US" sz="1300">
              <a:solidFill>
                <a:schemeClr val="tx1">
                  <a:alpha val="80000"/>
                </a:schemeClr>
              </a:solidFill>
            </a:endParaRPr>
          </a:p>
          <a:p>
            <a:r>
              <a:rPr lang="en-US" sz="1300">
                <a:solidFill>
                  <a:schemeClr val="tx1">
                    <a:alpha val="80000"/>
                  </a:schemeClr>
                </a:solidFill>
                <a:ea typeface="+mn-lt"/>
                <a:cs typeface="+mn-lt"/>
              </a:rPr>
              <a:t>Isaac's situation presents a clear example of how early experiences can influence behaviour and emotional responses. Bowlby's Attachment Theory provides a useful viewpoint because it focuses on the relationship between a child and their primary caregiver. Understanding these relationships allows practitioners to identify appropriate ways of supporting both the child and the family. Throughout this presentation, I will explain how this theory can guide professional practice . (Bowlby, 1969).</a:t>
            </a:r>
            <a:endParaRPr lang="en-US" sz="1300">
              <a:solidFill>
                <a:schemeClr val="tx1">
                  <a:alpha val="80000"/>
                </a:schemeClr>
              </a:solidFill>
            </a:endParaRPr>
          </a:p>
          <a:p>
            <a:pPr marL="0" indent="0">
              <a:buNone/>
            </a:pPr>
            <a:endParaRPr lang="en-US" sz="13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895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CB22E578-6205-EC39-1305-B1F7AE0DFED2}"/>
              </a:ext>
            </a:extLst>
          </p:cNvPr>
          <p:cNvPicPr>
            <a:picLocks noChangeAspect="1"/>
          </p:cNvPicPr>
          <p:nvPr/>
        </p:nvPicPr>
        <p:blipFill>
          <a:blip r:embed="rId2"/>
          <a:srcRect l="29018" r="11804"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F9A2E-8399-73FB-1FD8-FCC37C81B678}"/>
              </a:ext>
            </a:extLst>
          </p:cNvPr>
          <p:cNvSpPr>
            <a:spLocks noGrp="1"/>
          </p:cNvSpPr>
          <p:nvPr>
            <p:ph type="title"/>
          </p:nvPr>
        </p:nvSpPr>
        <p:spPr>
          <a:xfrm>
            <a:off x="761801" y="328512"/>
            <a:ext cx="4778387" cy="1628970"/>
          </a:xfrm>
        </p:spPr>
        <p:txBody>
          <a:bodyPr anchor="ctr">
            <a:normAutofit/>
          </a:bodyPr>
          <a:lstStyle/>
          <a:p>
            <a:r>
              <a:rPr lang="en-US" sz="4000">
                <a:ea typeface="+mj-lt"/>
                <a:cs typeface="+mj-lt"/>
              </a:rPr>
              <a:t>Bowlby's Attachment Theory</a:t>
            </a:r>
          </a:p>
        </p:txBody>
      </p:sp>
      <p:sp>
        <p:nvSpPr>
          <p:cNvPr id="3" name="Content Placeholder 2">
            <a:extLst>
              <a:ext uri="{FF2B5EF4-FFF2-40B4-BE49-F238E27FC236}">
                <a16:creationId xmlns:a16="http://schemas.microsoft.com/office/drawing/2014/main" id="{3FD8DC2B-87D2-89A6-2D9F-2A9EC4844158}"/>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800" b="1">
                <a:ea typeface="+mn-lt"/>
                <a:cs typeface="+mn-lt"/>
              </a:rPr>
              <a:t>Key Concepts</a:t>
            </a:r>
            <a:endParaRPr lang="en-US" sz="800">
              <a:ea typeface="+mn-lt"/>
              <a:cs typeface="+mn-lt"/>
            </a:endParaRPr>
          </a:p>
          <a:p>
            <a:r>
              <a:rPr lang="en-US" sz="800">
                <a:ea typeface="+mn-lt"/>
                <a:cs typeface="+mn-lt"/>
              </a:rPr>
              <a:t>Children form emotional bonds with their main caregiver </a:t>
            </a:r>
          </a:p>
          <a:p>
            <a:r>
              <a:rPr lang="en-US" sz="800">
                <a:ea typeface="+mn-lt"/>
                <a:cs typeface="+mn-lt"/>
              </a:rPr>
              <a:t>Secure attachment supports healthy development </a:t>
            </a:r>
          </a:p>
          <a:p>
            <a:r>
              <a:rPr lang="en-US" sz="800">
                <a:ea typeface="+mn-lt"/>
                <a:cs typeface="+mn-lt"/>
              </a:rPr>
              <a:t>Sensitive and consistent caregiving builds trust </a:t>
            </a:r>
          </a:p>
          <a:p>
            <a:r>
              <a:rPr lang="en-US" sz="800">
                <a:ea typeface="+mn-lt"/>
                <a:cs typeface="+mn-lt"/>
              </a:rPr>
              <a:t>Early relationships influence later development </a:t>
            </a:r>
          </a:p>
          <a:p>
            <a:r>
              <a:rPr lang="en-US" sz="800">
                <a:ea typeface="+mn-lt"/>
                <a:cs typeface="+mn-lt"/>
              </a:rPr>
              <a:t>Internal working model shapes future relationships </a:t>
            </a:r>
          </a:p>
          <a:p>
            <a:pPr marL="0" indent="0">
              <a:buNone/>
            </a:pPr>
            <a:endParaRPr lang="en-US" sz="800"/>
          </a:p>
          <a:p>
            <a:r>
              <a:rPr lang="en-US" sz="800">
                <a:ea typeface="+mn-lt"/>
                <a:cs typeface="+mn-lt"/>
              </a:rPr>
              <a:t>John Bowlby believed that children are biologically driven to seek comfort and protection from a trusted caregiver, particularly when they feel frightened or uncertain. This emotional bond is known as attachment and it helps children develop confidence to explore their surroundings while knowing they can return to a place of safety.</a:t>
            </a:r>
          </a:p>
          <a:p>
            <a:r>
              <a:rPr lang="en-US" sz="800">
                <a:ea typeface="+mn-lt"/>
                <a:cs typeface="+mn-lt"/>
              </a:rPr>
              <a:t>When caregivers respond consistently and warmly, children are more likely to develop secure attachment. This encourages emotional stability, curiosity, communication, and healthy relationships. Bowlby also introduced the idea of the internal working model, which explains how early experiences influence a child's expectations of themselves and others throughout life. Children who experience reliable care often develop positive beliefs about relationships, whereas inconsistent care may lead to insecurity and anxiety (Bowlby, 1988).</a:t>
            </a:r>
          </a:p>
          <a:p>
            <a:endParaRPr lang="en-US" sz="800"/>
          </a:p>
        </p:txBody>
      </p:sp>
    </p:spTree>
    <p:extLst>
      <p:ext uri="{BB962C8B-B14F-4D97-AF65-F5344CB8AC3E}">
        <p14:creationId xmlns:p14="http://schemas.microsoft.com/office/powerpoint/2010/main" val="385167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5B29EBA-5CE6-8E80-1E33-8E8F6E9F2EDE}"/>
              </a:ext>
            </a:extLst>
          </p:cNvPr>
          <p:cNvSpPr>
            <a:spLocks noGrp="1"/>
          </p:cNvSpPr>
          <p:nvPr>
            <p:ph type="title"/>
          </p:nvPr>
        </p:nvSpPr>
        <p:spPr>
          <a:xfrm>
            <a:off x="640080" y="1243013"/>
            <a:ext cx="3855720" cy="4371974"/>
          </a:xfrm>
        </p:spPr>
        <p:txBody>
          <a:bodyPr>
            <a:normAutofit/>
          </a:bodyPr>
          <a:lstStyle/>
          <a:p>
            <a:r>
              <a:rPr lang="en-US" sz="3600">
                <a:solidFill>
                  <a:schemeClr val="tx2"/>
                </a:solidFill>
                <a:ea typeface="+mj-lt"/>
                <a:cs typeface="+mj-lt"/>
              </a:rPr>
              <a:t>Why Bowlby's Theory Fits Isaac's Situation</a:t>
            </a:r>
          </a:p>
        </p:txBody>
      </p:sp>
      <p:sp>
        <p:nvSpPr>
          <p:cNvPr id="3" name="Content Placeholder 2">
            <a:extLst>
              <a:ext uri="{FF2B5EF4-FFF2-40B4-BE49-F238E27FC236}">
                <a16:creationId xmlns:a16="http://schemas.microsoft.com/office/drawing/2014/main" id="{B989CF32-7C07-8503-A227-EC158DD5AB82}"/>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300">
                <a:solidFill>
                  <a:schemeClr val="tx2"/>
                </a:solidFill>
                <a:latin typeface="Aptos"/>
                <a:ea typeface="Calibri"/>
                <a:cs typeface="Calibri"/>
              </a:rPr>
              <a:t>Applying the Theory</a:t>
            </a:r>
          </a:p>
          <a:p>
            <a:r>
              <a:rPr lang="en-US" sz="1300">
                <a:solidFill>
                  <a:schemeClr val="tx2"/>
                </a:solidFill>
                <a:latin typeface="Aptos"/>
                <a:ea typeface="Calibri"/>
                <a:cs typeface="Calibri"/>
              </a:rPr>
              <a:t>Separation anxiety </a:t>
            </a:r>
          </a:p>
          <a:p>
            <a:r>
              <a:rPr lang="en-US" sz="1300">
                <a:solidFill>
                  <a:schemeClr val="tx2"/>
                </a:solidFill>
                <a:latin typeface="Aptos"/>
                <a:ea typeface="Calibri"/>
                <a:cs typeface="Calibri"/>
              </a:rPr>
              <a:t>Disrupted childcare </a:t>
            </a:r>
          </a:p>
          <a:p>
            <a:r>
              <a:rPr lang="en-US" sz="1300">
                <a:solidFill>
                  <a:schemeClr val="tx2"/>
                </a:solidFill>
                <a:latin typeface="Aptos"/>
                <a:ea typeface="Calibri"/>
                <a:cs typeface="Calibri"/>
              </a:rPr>
              <a:t>Maternal post natal depression </a:t>
            </a:r>
          </a:p>
          <a:p>
            <a:r>
              <a:rPr lang="en-US" sz="1300">
                <a:solidFill>
                  <a:schemeClr val="tx2"/>
                </a:solidFill>
                <a:latin typeface="Aptos"/>
                <a:ea typeface="Calibri"/>
                <a:cs typeface="Calibri"/>
              </a:rPr>
              <a:t>Social withdrawal </a:t>
            </a:r>
          </a:p>
          <a:p>
            <a:r>
              <a:rPr lang="en-US" sz="1300">
                <a:solidFill>
                  <a:schemeClr val="tx2"/>
                </a:solidFill>
                <a:latin typeface="Aptos"/>
                <a:ea typeface="Calibri"/>
                <a:cs typeface="Calibri"/>
              </a:rPr>
              <a:t>Language delay </a:t>
            </a:r>
          </a:p>
          <a:p>
            <a:r>
              <a:rPr lang="en-US" sz="1300">
                <a:solidFill>
                  <a:schemeClr val="tx2"/>
                </a:solidFill>
                <a:latin typeface="Aptos"/>
                <a:ea typeface="Calibri"/>
                <a:cs typeface="Calibri"/>
              </a:rPr>
              <a:t>Difficulty engaging with others </a:t>
            </a:r>
          </a:p>
          <a:p>
            <a:pPr marL="0" indent="0">
              <a:buNone/>
            </a:pPr>
            <a:r>
              <a:rPr lang="en-US" sz="1300">
                <a:solidFill>
                  <a:schemeClr val="tx2"/>
                </a:solidFill>
                <a:latin typeface="Aptos"/>
                <a:ea typeface="Calibri"/>
                <a:cs typeface="Calibri"/>
              </a:rPr>
              <a:t>Bowlby's theory is particularly relevant because many of Isaac's behaviours reflect difficulties associated with insecure attachment. His distress when separating from his mother suggests that he may feel uncertain without her presence. Frequent changes in childcare may also have reduced opportunities to develop stable relationships with trusted adults outside the home. His mother's post natal depression may have affected her emotional availability during important stages of development. Although this does not mean she lacks love or care for her son, depression can make consistent responses more difficult, which may influence a child's sense of security. Isaac's withdrawn behaviour, reluctance to join group activities, and language delay may all reflect reduced confidence, fewer opportunities for social interaction, and increased anxiety. Bowlby's theory helps practitioners understand these behaviours as responses to early experiences rather than simply viewing them as behavioural problems (Howe, 2011). </a:t>
            </a:r>
          </a:p>
          <a:p>
            <a:endParaRPr lang="en-US" sz="1300">
              <a:solidFill>
                <a:schemeClr val="tx2"/>
              </a:solidFill>
              <a:latin typeface="Aptos"/>
              <a:ea typeface="Calibri"/>
              <a:cs typeface="Calibri"/>
            </a:endParaRPr>
          </a:p>
        </p:txBody>
      </p:sp>
    </p:spTree>
    <p:extLst>
      <p:ext uri="{BB962C8B-B14F-4D97-AF65-F5344CB8AC3E}">
        <p14:creationId xmlns:p14="http://schemas.microsoft.com/office/powerpoint/2010/main" val="3879297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22D7697-A444-2932-4B9D-8CC1B9D63CF6}"/>
              </a:ext>
            </a:extLst>
          </p:cNvPr>
          <p:cNvSpPr>
            <a:spLocks noGrp="1"/>
          </p:cNvSpPr>
          <p:nvPr>
            <p:ph type="title"/>
          </p:nvPr>
        </p:nvSpPr>
        <p:spPr>
          <a:xfrm>
            <a:off x="1188069" y="381935"/>
            <a:ext cx="4008583" cy="5974414"/>
          </a:xfrm>
        </p:spPr>
        <p:txBody>
          <a:bodyPr anchor="ctr">
            <a:normAutofit/>
          </a:bodyPr>
          <a:lstStyle/>
          <a:p>
            <a:r>
              <a:rPr lang="en-US" sz="5000">
                <a:solidFill>
                  <a:srgbClr val="FFFFFF"/>
                </a:solidFill>
                <a:ea typeface="+mj-lt"/>
                <a:cs typeface="+mj-lt"/>
              </a:rPr>
              <a:t>Applying Bowlby's Theory to Isaac's Development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3C6A173-C3A4-D7DF-887A-EDDA6704212C}"/>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100" b="1">
                <a:solidFill>
                  <a:schemeClr val="tx1">
                    <a:alpha val="80000"/>
                  </a:schemeClr>
                </a:solidFill>
                <a:ea typeface="+mn-lt"/>
                <a:cs typeface="+mn-lt"/>
              </a:rPr>
              <a:t>How Early Experiences Have Shaped Isaac</a:t>
            </a:r>
            <a:endParaRPr lang="en-US" sz="1100">
              <a:solidFill>
                <a:schemeClr val="tx1">
                  <a:alpha val="80000"/>
                </a:schemeClr>
              </a:solidFill>
            </a:endParaRPr>
          </a:p>
          <a:p>
            <a:r>
              <a:rPr lang="en-US" sz="1100">
                <a:solidFill>
                  <a:schemeClr val="tx1">
                    <a:alpha val="80000"/>
                  </a:schemeClr>
                </a:solidFill>
                <a:ea typeface="+mn-lt"/>
                <a:cs typeface="+mn-lt"/>
              </a:rPr>
              <a:t>Disrupted childcare reduced stability </a:t>
            </a:r>
            <a:endParaRPr lang="en-US" sz="1100">
              <a:solidFill>
                <a:schemeClr val="tx1">
                  <a:alpha val="80000"/>
                </a:schemeClr>
              </a:solidFill>
            </a:endParaRPr>
          </a:p>
          <a:p>
            <a:r>
              <a:rPr lang="en-US" sz="1100">
                <a:solidFill>
                  <a:schemeClr val="tx1">
                    <a:alpha val="80000"/>
                  </a:schemeClr>
                </a:solidFill>
                <a:ea typeface="+mn-lt"/>
                <a:cs typeface="+mn-lt"/>
              </a:rPr>
              <a:t>Limited social interaction affected confidence </a:t>
            </a:r>
            <a:endParaRPr lang="en-US" sz="1100">
              <a:solidFill>
                <a:schemeClr val="tx1">
                  <a:alpha val="80000"/>
                </a:schemeClr>
              </a:solidFill>
            </a:endParaRPr>
          </a:p>
          <a:p>
            <a:r>
              <a:rPr lang="en-US" sz="1100">
                <a:solidFill>
                  <a:schemeClr val="tx1">
                    <a:alpha val="80000"/>
                  </a:schemeClr>
                </a:solidFill>
                <a:ea typeface="+mn-lt"/>
                <a:cs typeface="+mn-lt"/>
              </a:rPr>
              <a:t>Distress during separation suggests insecurity </a:t>
            </a:r>
            <a:endParaRPr lang="en-US" sz="1100">
              <a:solidFill>
                <a:schemeClr val="tx1">
                  <a:alpha val="80000"/>
                </a:schemeClr>
              </a:solidFill>
            </a:endParaRPr>
          </a:p>
          <a:p>
            <a:r>
              <a:rPr lang="en-US" sz="1100">
                <a:solidFill>
                  <a:schemeClr val="tx1">
                    <a:alpha val="80000"/>
                  </a:schemeClr>
                </a:solidFill>
                <a:ea typeface="+mn-lt"/>
                <a:cs typeface="+mn-lt"/>
              </a:rPr>
              <a:t>Language development may have been influenced by fewer positive interactions </a:t>
            </a:r>
            <a:endParaRPr lang="en-US" sz="1100">
              <a:solidFill>
                <a:schemeClr val="tx1">
                  <a:alpha val="80000"/>
                </a:schemeClr>
              </a:solidFill>
            </a:endParaRPr>
          </a:p>
          <a:p>
            <a:r>
              <a:rPr lang="en-US" sz="1100">
                <a:solidFill>
                  <a:schemeClr val="tx1">
                    <a:alpha val="80000"/>
                  </a:schemeClr>
                </a:solidFill>
                <a:ea typeface="+mn-lt"/>
                <a:cs typeface="+mn-lt"/>
              </a:rPr>
              <a:t>Emotional responses affect participation in learning </a:t>
            </a:r>
            <a:endParaRPr lang="en-US" sz="1100">
              <a:solidFill>
                <a:schemeClr val="tx1">
                  <a:alpha val="80000"/>
                </a:schemeClr>
              </a:solidFill>
            </a:endParaRPr>
          </a:p>
          <a:p>
            <a:endParaRPr lang="en-US" sz="1100">
              <a:solidFill>
                <a:schemeClr val="tx1">
                  <a:alpha val="80000"/>
                </a:schemeClr>
              </a:solidFill>
            </a:endParaRPr>
          </a:p>
          <a:p>
            <a:r>
              <a:rPr lang="en-US" sz="1100">
                <a:solidFill>
                  <a:schemeClr val="tx1">
                    <a:alpha val="80000"/>
                  </a:schemeClr>
                </a:solidFill>
                <a:ea typeface="+mn-lt"/>
                <a:cs typeface="+mn-lt"/>
              </a:rPr>
              <a:t>Bowlby's theory suggests that consistent and responsive relationships help children feel safe enough to explore their environment. Isaac has experienced several changes in childcare during the past two years, which may have interrupted opportunities to build trusting relationships with familiar adults. These experiences could explain why he finds it difficult to separate from his mother and why he prefers to stay alone during free play.</a:t>
            </a:r>
            <a:endParaRPr lang="en-US" sz="1100">
              <a:solidFill>
                <a:schemeClr val="tx1">
                  <a:alpha val="80000"/>
                </a:schemeClr>
              </a:solidFill>
            </a:endParaRPr>
          </a:p>
          <a:p>
            <a:r>
              <a:rPr lang="en-US" sz="1100">
                <a:solidFill>
                  <a:schemeClr val="tx1">
                    <a:alpha val="80000"/>
                  </a:schemeClr>
                </a:solidFill>
                <a:ea typeface="+mn-lt"/>
                <a:cs typeface="+mn-lt"/>
              </a:rPr>
              <a:t>His mother's post natal depression may also have influenced everyday interactions. Parents experiencing depression often face emotional and practical challenges that can affect communication and shared activities. This does not mean that Isaac's mother has failed him. Instead, it highlights how family circumstances can influence development and why families benefit from additional support.</a:t>
            </a:r>
            <a:endParaRPr lang="en-US" sz="1100">
              <a:solidFill>
                <a:schemeClr val="tx1">
                  <a:alpha val="80000"/>
                </a:schemeClr>
              </a:solidFill>
            </a:endParaRPr>
          </a:p>
          <a:p>
            <a:r>
              <a:rPr lang="en-US" sz="1100">
                <a:solidFill>
                  <a:schemeClr val="tx1">
                    <a:alpha val="80000"/>
                  </a:schemeClr>
                </a:solidFill>
                <a:ea typeface="+mn-lt"/>
                <a:cs typeface="+mn-lt"/>
              </a:rPr>
              <a:t>Isaac's language delay may also be linked to reduced opportunities for conversation, storytelling, and social play. His reluctance to join group activities limits further chances to practise communication with other children, creating a cycle that may continue unless appropriate intervention is provided. Bowlby's theory therefore helps practitioners understand the reasons behind Isaac's behaviour instead of focusing only on the behaviour itself (Bowlby, 1988; Howe, 2011).</a:t>
            </a:r>
            <a:endParaRPr lang="en-US" sz="1100">
              <a:solidFill>
                <a:schemeClr val="tx1">
                  <a:alpha val="80000"/>
                </a:schemeClr>
              </a:solidFill>
            </a:endParaRPr>
          </a:p>
          <a:p>
            <a:endParaRPr lang="en-US" sz="11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4942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A081362-1504-225B-4947-AEC715F54621}"/>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ea typeface="+mj-lt"/>
                <a:cs typeface="+mj-lt"/>
              </a:rPr>
              <a:t>Nature and Nurture</a:t>
            </a:r>
            <a:endParaRPr lang="en-US" sz="8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AEB500A-8AEB-1F6B-FCB6-9F0CCE2DC681}"/>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000" b="1">
                <a:solidFill>
                  <a:schemeClr val="tx1">
                    <a:alpha val="80000"/>
                  </a:schemeClr>
                </a:solidFill>
                <a:ea typeface="+mn-lt"/>
                <a:cs typeface="+mn-lt"/>
              </a:rPr>
              <a:t>Factors Influencing Development</a:t>
            </a:r>
            <a:endParaRPr lang="en-US" sz="1000">
              <a:solidFill>
                <a:schemeClr val="tx1">
                  <a:alpha val="80000"/>
                </a:schemeClr>
              </a:solidFill>
            </a:endParaRPr>
          </a:p>
          <a:p>
            <a:r>
              <a:rPr lang="en-US" sz="1000" b="1">
                <a:solidFill>
                  <a:schemeClr val="tx1">
                    <a:alpha val="80000"/>
                  </a:schemeClr>
                </a:solidFill>
                <a:ea typeface="+mn-lt"/>
                <a:cs typeface="+mn-lt"/>
              </a:rPr>
              <a:t>Nature</a:t>
            </a:r>
            <a:endParaRPr lang="en-US" sz="1000">
              <a:solidFill>
                <a:schemeClr val="tx1">
                  <a:alpha val="80000"/>
                </a:schemeClr>
              </a:solidFill>
            </a:endParaRPr>
          </a:p>
          <a:p>
            <a:r>
              <a:rPr lang="en-US" sz="1000">
                <a:solidFill>
                  <a:schemeClr val="tx1">
                    <a:alpha val="80000"/>
                  </a:schemeClr>
                </a:solidFill>
                <a:ea typeface="+mn-lt"/>
                <a:cs typeface="+mn-lt"/>
              </a:rPr>
              <a:t>Temperament </a:t>
            </a:r>
            <a:endParaRPr lang="en-US" sz="1000">
              <a:solidFill>
                <a:schemeClr val="tx1">
                  <a:alpha val="80000"/>
                </a:schemeClr>
              </a:solidFill>
            </a:endParaRPr>
          </a:p>
          <a:p>
            <a:r>
              <a:rPr lang="en-US" sz="1000">
                <a:solidFill>
                  <a:schemeClr val="tx1">
                    <a:alpha val="80000"/>
                  </a:schemeClr>
                </a:solidFill>
                <a:ea typeface="+mn-lt"/>
                <a:cs typeface="+mn-lt"/>
              </a:rPr>
              <a:t>Brain development </a:t>
            </a:r>
            <a:endParaRPr lang="en-US" sz="1000">
              <a:solidFill>
                <a:schemeClr val="tx1">
                  <a:alpha val="80000"/>
                </a:schemeClr>
              </a:solidFill>
            </a:endParaRPr>
          </a:p>
          <a:p>
            <a:r>
              <a:rPr lang="en-US" sz="1000">
                <a:solidFill>
                  <a:schemeClr val="tx1">
                    <a:alpha val="80000"/>
                  </a:schemeClr>
                </a:solidFill>
                <a:ea typeface="+mn-lt"/>
                <a:cs typeface="+mn-lt"/>
              </a:rPr>
              <a:t>Individual differences </a:t>
            </a:r>
            <a:endParaRPr lang="en-US" sz="1000">
              <a:solidFill>
                <a:schemeClr val="tx1">
                  <a:alpha val="80000"/>
                </a:schemeClr>
              </a:solidFill>
            </a:endParaRPr>
          </a:p>
          <a:p>
            <a:r>
              <a:rPr lang="en-US" sz="1000" b="1">
                <a:solidFill>
                  <a:schemeClr val="tx1">
                    <a:alpha val="80000"/>
                  </a:schemeClr>
                </a:solidFill>
                <a:ea typeface="+mn-lt"/>
                <a:cs typeface="+mn-lt"/>
              </a:rPr>
              <a:t>Nurture</a:t>
            </a:r>
            <a:endParaRPr lang="en-US" sz="1000">
              <a:solidFill>
                <a:schemeClr val="tx1">
                  <a:alpha val="80000"/>
                </a:schemeClr>
              </a:solidFill>
            </a:endParaRPr>
          </a:p>
          <a:p>
            <a:r>
              <a:rPr lang="en-US" sz="1000">
                <a:solidFill>
                  <a:schemeClr val="tx1">
                    <a:alpha val="80000"/>
                  </a:schemeClr>
                </a:solidFill>
                <a:ea typeface="+mn-lt"/>
                <a:cs typeface="+mn-lt"/>
              </a:rPr>
              <a:t>Parenting experiences </a:t>
            </a:r>
            <a:endParaRPr lang="en-US" sz="1000">
              <a:solidFill>
                <a:schemeClr val="tx1">
                  <a:alpha val="80000"/>
                </a:schemeClr>
              </a:solidFill>
            </a:endParaRPr>
          </a:p>
          <a:p>
            <a:r>
              <a:rPr lang="en-US" sz="1000">
                <a:solidFill>
                  <a:schemeClr val="tx1">
                    <a:alpha val="80000"/>
                  </a:schemeClr>
                </a:solidFill>
                <a:ea typeface="+mn-lt"/>
                <a:cs typeface="+mn-lt"/>
              </a:rPr>
              <a:t>Childcare disruption </a:t>
            </a:r>
            <a:endParaRPr lang="en-US" sz="1000">
              <a:solidFill>
                <a:schemeClr val="tx1">
                  <a:alpha val="80000"/>
                </a:schemeClr>
              </a:solidFill>
            </a:endParaRPr>
          </a:p>
          <a:p>
            <a:r>
              <a:rPr lang="en-US" sz="1000">
                <a:solidFill>
                  <a:schemeClr val="tx1">
                    <a:alpha val="80000"/>
                  </a:schemeClr>
                </a:solidFill>
                <a:ea typeface="+mn-lt"/>
                <a:cs typeface="+mn-lt"/>
              </a:rPr>
              <a:t>Social relationships </a:t>
            </a:r>
            <a:endParaRPr lang="en-US" sz="1000">
              <a:solidFill>
                <a:schemeClr val="tx1">
                  <a:alpha val="80000"/>
                </a:schemeClr>
              </a:solidFill>
            </a:endParaRPr>
          </a:p>
          <a:p>
            <a:r>
              <a:rPr lang="en-US" sz="1000">
                <a:solidFill>
                  <a:schemeClr val="tx1">
                    <a:alpha val="80000"/>
                  </a:schemeClr>
                </a:solidFill>
                <a:ea typeface="+mn-lt"/>
                <a:cs typeface="+mn-lt"/>
              </a:rPr>
              <a:t>New environment </a:t>
            </a:r>
            <a:endParaRPr lang="en-US" sz="1000">
              <a:solidFill>
                <a:schemeClr val="tx1">
                  <a:alpha val="80000"/>
                </a:schemeClr>
              </a:solidFill>
            </a:endParaRPr>
          </a:p>
          <a:p>
            <a:r>
              <a:rPr lang="en-US" sz="1000">
                <a:solidFill>
                  <a:schemeClr val="tx1">
                    <a:alpha val="80000"/>
                  </a:schemeClr>
                </a:solidFill>
                <a:ea typeface="+mn-lt"/>
                <a:cs typeface="+mn-lt"/>
              </a:rPr>
              <a:t>Opportunities for communication </a:t>
            </a:r>
            <a:endParaRPr lang="en-US" sz="1000">
              <a:solidFill>
                <a:schemeClr val="tx1">
                  <a:alpha val="80000"/>
                </a:schemeClr>
              </a:solidFill>
            </a:endParaRPr>
          </a:p>
          <a:p>
            <a:pPr marL="0" indent="0">
              <a:buNone/>
            </a:pPr>
            <a:endParaRPr lang="en-US" sz="1000">
              <a:solidFill>
                <a:schemeClr val="tx1">
                  <a:alpha val="80000"/>
                </a:schemeClr>
              </a:solidFill>
            </a:endParaRPr>
          </a:p>
          <a:p>
            <a:r>
              <a:rPr lang="en-US" sz="1000">
                <a:solidFill>
                  <a:schemeClr val="tx1">
                    <a:alpha val="80000"/>
                  </a:schemeClr>
                </a:solidFill>
                <a:ea typeface="+mn-lt"/>
                <a:cs typeface="+mn-lt"/>
              </a:rPr>
              <a:t>Isaac's development has likely been influenced by both nature and nurture. Nature refers to biological factors that children are born with, including temperament and early brain development. Some children naturally respond more cautiously to unfamiliar situations, which may partly explain Isaac's quiet personality.</a:t>
            </a:r>
            <a:endParaRPr lang="en-US" sz="1000">
              <a:solidFill>
                <a:schemeClr val="tx1">
                  <a:alpha val="80000"/>
                </a:schemeClr>
              </a:solidFill>
            </a:endParaRPr>
          </a:p>
          <a:p>
            <a:r>
              <a:rPr lang="en-US" sz="1000">
                <a:solidFill>
                  <a:schemeClr val="tx1">
                    <a:alpha val="80000"/>
                  </a:schemeClr>
                </a:solidFill>
                <a:ea typeface="+mn-lt"/>
                <a:cs typeface="+mn-lt"/>
              </a:rPr>
              <a:t>However, nurture appears particularly important in this case. The family's recent move, changes in childcare, limited social support, and his mother's mental health challenges have all shaped Isaac's experiences during an important stage of development. These environmental influences may have affected his confidence, emotional security, and communication skills.</a:t>
            </a:r>
            <a:endParaRPr lang="en-US" sz="1000">
              <a:solidFill>
                <a:schemeClr val="tx1">
                  <a:alpha val="80000"/>
                </a:schemeClr>
              </a:solidFill>
            </a:endParaRPr>
          </a:p>
          <a:p>
            <a:r>
              <a:rPr lang="en-US" sz="1000">
                <a:solidFill>
                  <a:schemeClr val="tx1">
                    <a:alpha val="80000"/>
                  </a:schemeClr>
                </a:solidFill>
                <a:ea typeface="+mn-lt"/>
                <a:cs typeface="+mn-lt"/>
              </a:rPr>
              <a:t>Rather than viewing nature and nurture as competing explanations, professionals recognise that they work together. A child's natural characteristics interact with the environment around them. This means that positive experiences within an early years setting can strengthen resilience and encourage healthy development, even when children have faced difficulties earlier in life (Shonkoff and Phillips, 2000).</a:t>
            </a:r>
            <a:endParaRPr lang="en-US" sz="1000">
              <a:solidFill>
                <a:schemeClr val="tx1">
                  <a:alpha val="80000"/>
                </a:schemeClr>
              </a:solidFill>
            </a:endParaRPr>
          </a:p>
          <a:p>
            <a:endParaRPr lang="en-US" sz="1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609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6AB7043-2006-2D97-8E1A-F060D9930E3F}"/>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ea typeface="+mj-lt"/>
                <a:cs typeface="+mj-lt"/>
              </a:rPr>
              <a:t>Theory Informed Support Plan</a:t>
            </a:r>
            <a:endParaRPr lang="en-US" sz="8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92FE507-B28F-2E0A-51A8-9DCE202F749B}"/>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000" b="1">
                <a:solidFill>
                  <a:schemeClr val="tx1">
                    <a:alpha val="80000"/>
                  </a:schemeClr>
                </a:solidFill>
              </a:rPr>
              <a:t>PowerPoint Slide</a:t>
            </a:r>
            <a:endParaRPr lang="en-US" sz="1000">
              <a:solidFill>
                <a:schemeClr val="tx1">
                  <a:alpha val="80000"/>
                </a:schemeClr>
              </a:solidFill>
            </a:endParaRPr>
          </a:p>
          <a:p>
            <a:r>
              <a:rPr lang="en-US" sz="1000" b="1">
                <a:solidFill>
                  <a:schemeClr val="tx1">
                    <a:alpha val="80000"/>
                  </a:schemeClr>
                </a:solidFill>
                <a:ea typeface="+mn-lt"/>
                <a:cs typeface="+mn-lt"/>
              </a:rPr>
              <a:t>Supporting Isaac</a:t>
            </a:r>
            <a:endParaRPr lang="en-US" sz="1000">
              <a:solidFill>
                <a:schemeClr val="tx1">
                  <a:alpha val="80000"/>
                </a:schemeClr>
              </a:solidFill>
            </a:endParaRPr>
          </a:p>
          <a:p>
            <a:r>
              <a:rPr lang="en-US" sz="1000">
                <a:solidFill>
                  <a:schemeClr val="tx1">
                    <a:alpha val="80000"/>
                  </a:schemeClr>
                </a:solidFill>
                <a:ea typeface="+mn-lt"/>
                <a:cs typeface="+mn-lt"/>
              </a:rPr>
              <a:t>Build a consistent relationship with a key worker </a:t>
            </a:r>
            <a:endParaRPr lang="en-US" sz="1000">
              <a:solidFill>
                <a:schemeClr val="tx1">
                  <a:alpha val="80000"/>
                </a:schemeClr>
              </a:solidFill>
            </a:endParaRPr>
          </a:p>
          <a:p>
            <a:r>
              <a:rPr lang="en-US" sz="1000">
                <a:solidFill>
                  <a:schemeClr val="tx1">
                    <a:alpha val="80000"/>
                  </a:schemeClr>
                </a:solidFill>
                <a:ea typeface="+mn-lt"/>
                <a:cs typeface="+mn-lt"/>
              </a:rPr>
              <a:t>Establish predictable daily routines </a:t>
            </a:r>
            <a:endParaRPr lang="en-US" sz="1000">
              <a:solidFill>
                <a:schemeClr val="tx1">
                  <a:alpha val="80000"/>
                </a:schemeClr>
              </a:solidFill>
            </a:endParaRPr>
          </a:p>
          <a:p>
            <a:r>
              <a:rPr lang="en-US" sz="1000">
                <a:solidFill>
                  <a:schemeClr val="tx1">
                    <a:alpha val="80000"/>
                  </a:schemeClr>
                </a:solidFill>
                <a:ea typeface="+mn-lt"/>
                <a:cs typeface="+mn-lt"/>
              </a:rPr>
              <a:t>Encourage child led play </a:t>
            </a:r>
            <a:endParaRPr lang="en-US" sz="1000">
              <a:solidFill>
                <a:schemeClr val="tx1">
                  <a:alpha val="80000"/>
                </a:schemeClr>
              </a:solidFill>
            </a:endParaRPr>
          </a:p>
          <a:p>
            <a:r>
              <a:rPr lang="en-US" sz="1000">
                <a:solidFill>
                  <a:schemeClr val="tx1">
                    <a:alpha val="80000"/>
                  </a:schemeClr>
                </a:solidFill>
                <a:ea typeface="+mn-lt"/>
                <a:cs typeface="+mn-lt"/>
              </a:rPr>
              <a:t>Create language rich experiences </a:t>
            </a:r>
            <a:endParaRPr lang="en-US" sz="1000">
              <a:solidFill>
                <a:schemeClr val="tx1">
                  <a:alpha val="80000"/>
                </a:schemeClr>
              </a:solidFill>
            </a:endParaRPr>
          </a:p>
          <a:p>
            <a:r>
              <a:rPr lang="en-US" sz="1000">
                <a:solidFill>
                  <a:schemeClr val="tx1">
                    <a:alpha val="80000"/>
                  </a:schemeClr>
                </a:solidFill>
                <a:ea typeface="+mn-lt"/>
                <a:cs typeface="+mn-lt"/>
              </a:rPr>
              <a:t>Strengthen emotional literacy </a:t>
            </a:r>
            <a:endParaRPr lang="en-US" sz="1000">
              <a:solidFill>
                <a:schemeClr val="tx1">
                  <a:alpha val="80000"/>
                </a:schemeClr>
              </a:solidFill>
            </a:endParaRPr>
          </a:p>
          <a:p>
            <a:r>
              <a:rPr lang="en-US" sz="1000">
                <a:solidFill>
                  <a:schemeClr val="tx1">
                    <a:alpha val="80000"/>
                  </a:schemeClr>
                </a:solidFill>
                <a:ea typeface="+mn-lt"/>
                <a:cs typeface="+mn-lt"/>
              </a:rPr>
              <a:t>Work closely with his mother </a:t>
            </a:r>
            <a:endParaRPr lang="en-US" sz="1000">
              <a:solidFill>
                <a:schemeClr val="tx1">
                  <a:alpha val="80000"/>
                </a:schemeClr>
              </a:solidFill>
            </a:endParaRPr>
          </a:p>
          <a:p>
            <a:br>
              <a:rPr lang="en-US" sz="1000">
                <a:solidFill>
                  <a:schemeClr val="tx1">
                    <a:alpha val="80000"/>
                  </a:schemeClr>
                </a:solidFill>
              </a:rPr>
            </a:br>
            <a:endParaRPr lang="en-US" sz="1000">
              <a:solidFill>
                <a:schemeClr val="tx1">
                  <a:alpha val="80000"/>
                </a:schemeClr>
              </a:solidFill>
            </a:endParaRPr>
          </a:p>
          <a:p>
            <a:r>
              <a:rPr lang="en-US" sz="1000" b="1">
                <a:solidFill>
                  <a:schemeClr val="tx1">
                    <a:alpha val="80000"/>
                  </a:schemeClr>
                </a:solidFill>
              </a:rPr>
              <a:t>Speaker Notes</a:t>
            </a:r>
            <a:endParaRPr lang="en-US" sz="1000">
              <a:solidFill>
                <a:schemeClr val="tx1">
                  <a:alpha val="80000"/>
                </a:schemeClr>
              </a:solidFill>
            </a:endParaRPr>
          </a:p>
          <a:p>
            <a:r>
              <a:rPr lang="en-US" sz="1000">
                <a:solidFill>
                  <a:schemeClr val="tx1">
                    <a:alpha val="80000"/>
                  </a:schemeClr>
                </a:solidFill>
                <a:ea typeface="+mn-lt"/>
                <a:cs typeface="+mn-lt"/>
              </a:rPr>
              <a:t>Bowlby's theory highlights the importance of secure and dependable relationships. One of the most effective strategies would be to assign Isaac a consistent key worker who can provide reassurance each day. Familiar routines would also help him feel more settled by reducing uncertainty.</a:t>
            </a:r>
            <a:endParaRPr lang="en-US" sz="1000">
              <a:solidFill>
                <a:schemeClr val="tx1">
                  <a:alpha val="80000"/>
                </a:schemeClr>
              </a:solidFill>
            </a:endParaRPr>
          </a:p>
          <a:p>
            <a:r>
              <a:rPr lang="en-US" sz="1000">
                <a:solidFill>
                  <a:schemeClr val="tx1">
                    <a:alpha val="80000"/>
                  </a:schemeClr>
                </a:solidFill>
                <a:ea typeface="+mn-lt"/>
                <a:cs typeface="+mn-lt"/>
              </a:rPr>
              <a:t>Play should remain at the centre of learning because it allows children to develop confidence while exploring at their own pace. Adults can extend Isaac's language by asking open questions, introducing new vocabulary, reading stories together, and modelling conversation during everyday activities.</a:t>
            </a:r>
            <a:endParaRPr lang="en-US" sz="1000">
              <a:solidFill>
                <a:schemeClr val="tx1">
                  <a:alpha val="80000"/>
                </a:schemeClr>
              </a:solidFill>
            </a:endParaRPr>
          </a:p>
          <a:p>
            <a:r>
              <a:rPr lang="en-US" sz="1000">
                <a:solidFill>
                  <a:schemeClr val="tx1">
                    <a:alpha val="80000"/>
                  </a:schemeClr>
                </a:solidFill>
                <a:ea typeface="+mn-lt"/>
                <a:cs typeface="+mn-lt"/>
              </a:rPr>
              <a:t>Emotional literacy activities, including picture books and role play, could help Isaac recognise and express his feelings more confidently. Supporting his mother is equally important. Practitioners could encourage positive interactions at home through shared reading, simple games, and regular communication about Isaac's progress. These approaches strengthen the relationship between parent and child while promoting development across different areas (Department for Education, 2024).</a:t>
            </a:r>
            <a:endParaRPr lang="en-US" sz="1000">
              <a:solidFill>
                <a:schemeClr val="tx1">
                  <a:alpha val="80000"/>
                </a:schemeClr>
              </a:solidFill>
            </a:endParaRPr>
          </a:p>
          <a:p>
            <a:endParaRPr lang="en-US" sz="1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539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03E2-3014-7272-288D-AF1749A25EB0}"/>
              </a:ext>
            </a:extLst>
          </p:cNvPr>
          <p:cNvSpPr>
            <a:spLocks noGrp="1"/>
          </p:cNvSpPr>
          <p:nvPr>
            <p:ph type="title"/>
          </p:nvPr>
        </p:nvSpPr>
        <p:spPr/>
        <p:txBody>
          <a:bodyPr/>
          <a:lstStyle/>
          <a:p>
            <a:r>
              <a:rPr lang="en-US">
                <a:ea typeface="+mj-lt"/>
                <a:cs typeface="+mj-lt"/>
              </a:rPr>
              <a:t>Conclusion</a:t>
            </a:r>
            <a:endParaRPr lang="en-US"/>
          </a:p>
        </p:txBody>
      </p:sp>
      <p:sp>
        <p:nvSpPr>
          <p:cNvPr id="3" name="Content Placeholder 2">
            <a:extLst>
              <a:ext uri="{FF2B5EF4-FFF2-40B4-BE49-F238E27FC236}">
                <a16:creationId xmlns:a16="http://schemas.microsoft.com/office/drawing/2014/main" id="{6B5D3ED5-FF53-2110-A820-15754162681E}"/>
              </a:ext>
            </a:extLst>
          </p:cNvPr>
          <p:cNvSpPr>
            <a:spLocks noGrp="1"/>
          </p:cNvSpPr>
          <p:nvPr>
            <p:ph idx="1"/>
          </p:nvPr>
        </p:nvSpPr>
        <p:spPr/>
        <p:txBody>
          <a:bodyPr vert="horz" lIns="91440" tIns="45720" rIns="91440" bIns="45720" rtlCol="0" anchor="t">
            <a:normAutofit/>
          </a:bodyPr>
          <a:lstStyle/>
          <a:p>
            <a:r>
              <a:rPr lang="en-US" dirty="0">
                <a:ea typeface="+mn-lt"/>
                <a:cs typeface="+mn-lt"/>
              </a:rPr>
              <a:t>To conclude, Bowlby's Attachment Theory provides a valuable framework for understanding Isaac's current experiences. His separation anxiety, withdrawn </a:t>
            </a:r>
            <a:r>
              <a:rPr lang="en-US" dirty="0" err="1">
                <a:ea typeface="+mn-lt"/>
                <a:cs typeface="+mn-lt"/>
              </a:rPr>
              <a:t>behaviour</a:t>
            </a:r>
            <a:r>
              <a:rPr lang="en-US" dirty="0">
                <a:ea typeface="+mn-lt"/>
                <a:cs typeface="+mn-lt"/>
              </a:rPr>
              <a:t>, language delay, and reluctance to participate in group activities can all be viewed within the context of his early relationships and recent life experiences.</a:t>
            </a:r>
          </a:p>
          <a:p>
            <a:r>
              <a:rPr lang="en-US">
                <a:ea typeface="+mn-lt"/>
                <a:cs typeface="+mn-lt"/>
              </a:rPr>
              <a:t>While Bowlby's theory has limitations, it continues to provide valuable guidance for practitioners when it is applied alongside current research and with respect for the diverse backgrounds of children and families living in modern Britain.</a:t>
            </a:r>
            <a:endParaRPr lang="en-US" dirty="0"/>
          </a:p>
        </p:txBody>
      </p:sp>
    </p:spTree>
    <p:extLst>
      <p:ext uri="{BB962C8B-B14F-4D97-AF65-F5344CB8AC3E}">
        <p14:creationId xmlns:p14="http://schemas.microsoft.com/office/powerpoint/2010/main" val="2797577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A1DA-C0CB-13CD-A80A-692299313681}"/>
              </a:ext>
            </a:extLst>
          </p:cNvPr>
          <p:cNvSpPr>
            <a:spLocks noGrp="1"/>
          </p:cNvSpPr>
          <p:nvPr>
            <p:ph type="title"/>
          </p:nvPr>
        </p:nvSpPr>
        <p:spPr/>
        <p:txBody>
          <a:bodyPr/>
          <a:lstStyle/>
          <a:p>
            <a:r>
              <a:rPr lang="en-US">
                <a:ea typeface="+mj-lt"/>
                <a:cs typeface="+mj-lt"/>
              </a:rPr>
              <a:t>References</a:t>
            </a:r>
            <a:endParaRPr lang="en-US"/>
          </a:p>
        </p:txBody>
      </p:sp>
      <p:sp>
        <p:nvSpPr>
          <p:cNvPr id="3" name="Content Placeholder 2">
            <a:extLst>
              <a:ext uri="{FF2B5EF4-FFF2-40B4-BE49-F238E27FC236}">
                <a16:creationId xmlns:a16="http://schemas.microsoft.com/office/drawing/2014/main" id="{70CFD385-98E4-78C9-844D-0C449B7782F5}"/>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Bowlby, J. (1969) </a:t>
            </a:r>
            <a:r>
              <a:rPr lang="en-US" i="1">
                <a:ea typeface="+mn-lt"/>
                <a:cs typeface="+mn-lt"/>
              </a:rPr>
              <a:t>Attachment and Loss. Volume 1: Attachment</a:t>
            </a:r>
            <a:r>
              <a:rPr lang="en-US">
                <a:ea typeface="+mn-lt"/>
                <a:cs typeface="+mn-lt"/>
              </a:rPr>
              <a:t>. London: Pimlico.</a:t>
            </a:r>
            <a:endParaRPr lang="en-US"/>
          </a:p>
          <a:p>
            <a:r>
              <a:rPr lang="en-US">
                <a:ea typeface="+mn-lt"/>
                <a:cs typeface="+mn-lt"/>
              </a:rPr>
              <a:t>Bowlby, J. (1988) </a:t>
            </a:r>
            <a:r>
              <a:rPr lang="en-US" i="1">
                <a:ea typeface="+mn-lt"/>
                <a:cs typeface="+mn-lt"/>
              </a:rPr>
              <a:t>A Secure Base: Parent Child Attachment and Healthy Human Development</a:t>
            </a:r>
            <a:r>
              <a:rPr lang="en-US">
                <a:ea typeface="+mn-lt"/>
                <a:cs typeface="+mn-lt"/>
              </a:rPr>
              <a:t>. London: Routledge.</a:t>
            </a:r>
            <a:endParaRPr lang="en-US"/>
          </a:p>
          <a:p>
            <a:r>
              <a:rPr lang="en-US">
                <a:ea typeface="+mn-lt"/>
                <a:cs typeface="+mn-lt"/>
              </a:rPr>
              <a:t>Howe, D. (2011) </a:t>
            </a:r>
            <a:r>
              <a:rPr lang="en-US" i="1">
                <a:ea typeface="+mn-lt"/>
                <a:cs typeface="+mn-lt"/>
              </a:rPr>
              <a:t>Attachment Across the Lifecourse</a:t>
            </a:r>
            <a:r>
              <a:rPr lang="en-US">
                <a:ea typeface="+mn-lt"/>
                <a:cs typeface="+mn-lt"/>
              </a:rPr>
              <a:t>. Basingstoke: Palgrave Macmillan.</a:t>
            </a:r>
            <a:endParaRPr lang="en-US" dirty="0">
              <a:ea typeface="+mn-lt"/>
              <a:cs typeface="+mn-lt"/>
            </a:endParaRPr>
          </a:p>
          <a:p>
            <a:r>
              <a:rPr lang="en-US">
                <a:ea typeface="+mn-lt"/>
                <a:cs typeface="+mn-lt"/>
              </a:rPr>
              <a:t>Department of Health and Social Care (2023) </a:t>
            </a:r>
            <a:r>
              <a:rPr lang="en-US" i="1">
                <a:ea typeface="+mn-lt"/>
                <a:cs typeface="+mn-lt"/>
              </a:rPr>
              <a:t>Start for Life</a:t>
            </a:r>
            <a:r>
              <a:rPr lang="en-US">
                <a:ea typeface="+mn-lt"/>
                <a:cs typeface="+mn-lt"/>
              </a:rPr>
              <a:t>. Available at: </a:t>
            </a:r>
            <a:r>
              <a:rPr lang="en-US" dirty="0">
                <a:ea typeface="+mn-lt"/>
                <a:cs typeface="+mn-lt"/>
                <a:hlinkClick r:id="rId2"/>
              </a:rPr>
              <a:t>https://www.gov.uk/government/collections/start-for-life</a:t>
            </a:r>
            <a:r>
              <a:rPr lang="en-US">
                <a:ea typeface="+mn-lt"/>
                <a:cs typeface="+mn-lt"/>
              </a:rPr>
              <a:t> (Accessed: 13 July 2026).</a:t>
            </a:r>
            <a:endParaRPr lang="en-US" dirty="0"/>
          </a:p>
          <a:p>
            <a:r>
              <a:rPr lang="en-US">
                <a:ea typeface="+mn-lt"/>
                <a:cs typeface="+mn-lt"/>
              </a:rPr>
              <a:t>Early Education (2021) </a:t>
            </a:r>
            <a:r>
              <a:rPr lang="en-US" i="1">
                <a:ea typeface="+mn-lt"/>
                <a:cs typeface="+mn-lt"/>
              </a:rPr>
              <a:t>Birth to 5 Matters: Non statutory guidance for the Early Years Foundation Stage</a:t>
            </a:r>
            <a:r>
              <a:rPr lang="en-US">
                <a:ea typeface="+mn-lt"/>
                <a:cs typeface="+mn-lt"/>
              </a:rPr>
              <a:t>. Available at: </a:t>
            </a:r>
            <a:r>
              <a:rPr lang="en-US" dirty="0">
                <a:ea typeface="+mn-lt"/>
                <a:cs typeface="+mn-lt"/>
                <a:hlinkClick r:id="rId3"/>
              </a:rPr>
              <a:t>https://birthto5matters.org.uk</a:t>
            </a:r>
            <a:r>
              <a:rPr lang="en-US" dirty="0">
                <a:ea typeface="+mn-lt"/>
                <a:cs typeface="+mn-lt"/>
              </a:rPr>
              <a:t> </a:t>
            </a:r>
            <a:r>
              <a:rPr lang="en-US">
                <a:ea typeface="+mn-lt"/>
                <a:cs typeface="+mn-lt"/>
              </a:rPr>
              <a:t>(Accessed: 13 July 2026).</a:t>
            </a:r>
            <a:endParaRPr lang="en-US"/>
          </a:p>
          <a:p>
            <a:r>
              <a:rPr lang="en-US">
                <a:ea typeface="+mn-lt"/>
                <a:cs typeface="+mn-lt"/>
              </a:rPr>
              <a:t>National Children's Bureau (2024) </a:t>
            </a:r>
            <a:r>
              <a:rPr lang="en-US" i="1">
                <a:ea typeface="+mn-lt"/>
                <a:cs typeface="+mn-lt"/>
              </a:rPr>
              <a:t>Early Childhood</a:t>
            </a:r>
            <a:r>
              <a:rPr lang="en-US">
                <a:ea typeface="+mn-lt"/>
                <a:cs typeface="+mn-lt"/>
              </a:rPr>
              <a:t>. Available at: </a:t>
            </a:r>
            <a:r>
              <a:rPr lang="en-US" dirty="0">
                <a:ea typeface="+mn-lt"/>
                <a:cs typeface="+mn-lt"/>
                <a:hlinkClick r:id="rId4"/>
              </a:rPr>
              <a:t>https://www.ncb.org.uk</a:t>
            </a:r>
            <a:r>
              <a:rPr lang="en-US">
                <a:ea typeface="+mn-lt"/>
                <a:cs typeface="+mn-lt"/>
              </a:rPr>
              <a:t> (Accessed: 13 July 2026).</a:t>
            </a:r>
            <a:endParaRPr lang="en-US"/>
          </a:p>
          <a:p>
            <a:endParaRPr lang="en-US" dirty="0"/>
          </a:p>
        </p:txBody>
      </p:sp>
    </p:spTree>
    <p:extLst>
      <p:ext uri="{BB962C8B-B14F-4D97-AF65-F5344CB8AC3E}">
        <p14:creationId xmlns:p14="http://schemas.microsoft.com/office/powerpoint/2010/main" val="24795847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Introduction</vt:lpstr>
      <vt:lpstr>Understanding Isaac's Development Through Bowlby's Attachment Theory</vt:lpstr>
      <vt:lpstr>Bowlby's Attachment Theory</vt:lpstr>
      <vt:lpstr>Why Bowlby's Theory Fits Isaac's Situation</vt:lpstr>
      <vt:lpstr>Applying Bowlby's Theory to Isaac's Development</vt:lpstr>
      <vt:lpstr>Nature and Nurture</vt:lpstr>
      <vt:lpstr>Theory Informed Support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121</cp:revision>
  <dcterms:created xsi:type="dcterms:W3CDTF">2026-07-09T15:46:01Z</dcterms:created>
  <dcterms:modified xsi:type="dcterms:W3CDTF">2026-07-13T13:00:40Z</dcterms:modified>
</cp:coreProperties>
</file>