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0" r:id="rId3"/>
    <p:sldId id="272" r:id="rId4"/>
    <p:sldId id="262" r:id="rId5"/>
    <p:sldId id="265" r:id="rId6"/>
    <p:sldId id="266" r:id="rId7"/>
    <p:sldId id="267" r:id="rId8"/>
    <p:sldId id="263" r:id="rId9"/>
    <p:sldId id="276" r:id="rId10"/>
    <p:sldId id="264" r:id="rId11"/>
    <p:sldId id="277" r:id="rId12"/>
    <p:sldId id="279" r:id="rId13"/>
    <p:sldId id="280" r:id="rId14"/>
    <p:sldId id="274" r:id="rId15"/>
    <p:sldId id="275" r:id="rId16"/>
    <p:sldId id="271" r:id="rId17"/>
    <p:sldId id="258" r:id="rId18"/>
    <p:sldId id="282" r:id="rId19"/>
    <p:sldId id="259" r:id="rId20"/>
    <p:sldId id="268" r:id="rId21"/>
    <p:sldId id="281" r:id="rId22"/>
    <p:sldId id="270" r:id="rId23"/>
    <p:sldId id="273"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67662A-FE7F-EE2A-A91A-03CA892D4DFD}" v="7" dt="2022-02-22T19:17:05.314"/>
    <p1510:client id="{03649267-E4CB-385B-78ED-7950E8B514FB}" v="15" dt="2022-02-15T18:49:49.844"/>
    <p1510:client id="{040919B3-76F4-C95C-BDC9-5FBC4D638306}" v="23" dt="2022-02-08T13:01:47.283"/>
    <p1510:client id="{040969BE-1F63-9A3F-3694-8BA2E2F9BCD0}" v="122" dt="2022-03-02T19:07:51.327"/>
    <p1510:client id="{04D56BFA-23C5-BCEB-B7CC-D7C27FF07B6C}" v="526" dt="2022-02-11T08:38:50.863"/>
    <p1510:client id="{08AC4594-00D9-7F15-A627-18173A785B70}" v="374" dt="2022-03-15T10:20:05.933"/>
    <p1510:client id="{0E27E91A-8D7A-90D5-9748-77D4C31F31CF}" v="266" dt="2022-02-08T16:08:02.042"/>
    <p1510:client id="{0F87F0D6-61A2-1827-1BB8-AEA8F1D51647}" v="334" dt="2022-03-06T19:29:14.331"/>
    <p1510:client id="{1361B6B7-1C2D-436B-56E0-16987DCDC011}" v="637" dt="2022-02-09T21:48:21.647"/>
    <p1510:client id="{15F57D13-2FB6-ADDF-40EC-3D075252E0B4}" v="37" dt="2022-02-22T21:24:19.710"/>
    <p1510:client id="{1767D193-0D95-5B16-8D05-EE199F75F169}" v="30" dt="2022-03-12T14:14:33.451"/>
    <p1510:client id="{18430B11-8345-44B3-4439-BAD353582508}" v="19" dt="2022-03-02T18:59:15.814"/>
    <p1510:client id="{1C4202C9-9632-41E9-8AF1-733EA71F6D97}" v="4608" dt="2022-03-06T18:12:48.996"/>
    <p1510:client id="{2101594A-3EF9-A3B8-F249-3CCAE2140A8E}" v="90" dt="2022-02-10T16:35:26.624"/>
    <p1510:client id="{214FC381-5490-9BBA-B45D-E1D1BC566FB7}" v="12" dt="2022-03-03T12:46:57.210"/>
    <p1510:client id="{2161A1EF-C20F-4A6A-D325-A4F8BB028570}" v="30" dt="2022-02-08T16:33:57.401"/>
    <p1510:client id="{21972883-98E9-9D29-1D27-D844F86D7445}" v="495" dt="2022-02-16T14:51:10.416"/>
    <p1510:client id="{21CBFFE9-3FC2-1045-7181-2C3730E0F056}" v="52" dt="2022-02-16T16:21:32.310"/>
    <p1510:client id="{23D29108-2454-EAC8-EA75-160444CDFC53}" v="8" dt="2022-02-10T16:46:53.913"/>
    <p1510:client id="{2706C60F-BCBA-3F80-6836-A6B841E100DA}" v="57" dt="2022-02-10T17:14:11.432"/>
    <p1510:client id="{28E276E0-E528-9682-5356-8C3598CFC3EE}" v="89" dt="2022-03-03T16:10:44.853"/>
    <p1510:client id="{2BBC7941-8835-448C-CB18-8760290ABB01}" v="33" dt="2022-02-16T14:08:30.931"/>
    <p1510:client id="{2CB346AF-CC7E-40B5-8ECD-B3C74E8DF9C8}" v="49" dt="2022-02-09T20:31:18.947"/>
    <p1510:client id="{2FA9006E-DB51-1680-43C2-22F98C979293}" v="509" dt="2022-02-09T20:22:54.552"/>
    <p1510:client id="{37049BA5-E38C-8D2A-EAB7-B03D557900ED}" v="233" dt="2022-03-02T07:40:55.512"/>
    <p1510:client id="{44458AED-30FE-308A-E19F-4F32961B03A6}" v="108" dt="2022-02-08T16:26:24.175"/>
    <p1510:client id="{57342E07-0357-0EF2-6752-F860925074AB}" v="7" dt="2022-03-12T20:13:06.536"/>
    <p1510:client id="{5AAB388F-E024-2D97-E4F7-483B75B4D454}" v="347" dt="2022-02-16T17:05:31.911"/>
    <p1510:client id="{5D29B40C-BA01-F007-0942-AB5333EBAD38}" v="36" dt="2022-02-11T07:54:00.566"/>
    <p1510:client id="{5D976087-ADCB-0432-498F-E6C0D2FEAF27}" v="59" dt="2022-02-10T07:12:05.995"/>
    <p1510:client id="{5EAF9493-2C0A-9855-1A35-9F38FDDFC526}" v="2001" dt="2022-03-13T00:06:05.302"/>
    <p1510:client id="{5FA38073-46F5-B5DA-815D-DD0B5AF9547E}" v="66" dt="2022-02-08T15:46:19.135"/>
    <p1510:client id="{615D4FBA-BE57-A2FF-BEE9-191EA1D731E6}" v="6" dt="2022-02-11T08:09:33.347"/>
    <p1510:client id="{639E1ABC-CA8E-20E0-63AB-39F5C23BFCDA}" v="21" dt="2022-03-12T14:19:39.530"/>
    <p1510:client id="{640FD5E9-09AE-C2B6-38F4-247F31911049}" v="112" dt="2022-02-10T17:50:34.999"/>
    <p1510:client id="{688FFA4A-541E-0E9D-DAC7-DF4CE1382CC0}" v="340" dt="2022-02-08T13:44:55.752"/>
    <p1510:client id="{6B8A8528-B802-84DE-3460-92F1605A4060}" v="33" dt="2022-02-08T14:38:33.362"/>
    <p1510:client id="{6B930733-BFBD-5A70-C4C8-ACCF29890969}" v="58" dt="2022-02-16T16:59:45.532"/>
    <p1510:client id="{6D9E54C1-EC9F-04A4-7ED1-A29427CBE1EB}" v="134" dt="2022-03-02T19:19:31.184"/>
    <p1510:client id="{6F1DAAC9-5F8E-76EC-B1EA-9C996177E4D8}" v="13" dt="2022-02-09T21:26:36.633"/>
    <p1510:client id="{71F2A344-FB87-AC25-C411-D8BBB57291E5}" v="93" dt="2022-02-16T14:19:30.280"/>
    <p1510:client id="{725C0111-DF64-C9FB-4D9E-70AEA7E511FF}" v="2" dt="2022-02-07T22:32:50.107"/>
    <p1510:client id="{77F650EF-9A6B-3180-86C7-C6C8C48ACFBB}" v="19" dt="2022-02-11T07:58:31.249"/>
    <p1510:client id="{7F3FE453-D1DF-6351-8EC2-BE8D847C3F74}" v="199" dt="2022-02-20T07:45:16.272"/>
    <p1510:client id="{7FB4E460-6247-0B5F-2E6E-03F147317BD9}" v="5" dt="2022-02-23T22:59:04.796"/>
    <p1510:client id="{8907F3D1-DF17-9BA9-D21F-42173458E256}" v="157" dt="2022-03-03T20:49:36.459"/>
    <p1510:client id="{8BBF64BB-3638-A7D1-EA59-6D57F90A627B}" v="204" dt="2022-02-07T22:27:36.725"/>
    <p1510:client id="{8E830D65-8601-8A20-DDC8-05DFA85F16D9}" v="233" dt="2022-02-07T21:25:54.273"/>
    <p1510:client id="{8FC1A3CA-D33E-305B-E4FA-B38D1EC45BAA}" v="53" dt="2022-02-08T15:33:21.919"/>
    <p1510:client id="{93CA0FCD-CDA1-F863-E331-298211A0FED8}" v="38" dt="2022-02-16T16:13:17.254"/>
    <p1510:client id="{963FB4F2-BF55-3D55-87F3-3912FC7DF277}" v="4" dt="2022-02-10T06:46:49.144"/>
    <p1510:client id="{9B54C301-6C27-6A3A-6B81-B75ADDA07D3A}" v="12" dt="2022-02-23T10:35:56.560"/>
    <p1510:client id="{9E1BC615-BDCE-4A62-93DE-E4DE91DCCE26}" v="227" dt="2022-02-10T07:40:52.639"/>
    <p1510:client id="{A3AE4DE0-87A1-7B47-180C-76452B5B6CB1}" v="211" dt="2022-02-10T17:04:08.892"/>
    <p1510:client id="{A8A9AB6B-6C9A-8C79-4AFA-3F997D318017}" v="8" dt="2022-02-23T11:49:15.518"/>
    <p1510:client id="{A9601E8C-4F47-39FB-80CD-59A5FE1A8CD8}" v="1" dt="2022-03-12T13:54:59.742"/>
    <p1510:client id="{AC3E664F-8AEA-5E31-CF86-A6BCBA6C88DD}" v="65" dt="2022-02-08T15:26:31.899"/>
    <p1510:client id="{B0531782-E915-97DD-D7E2-4346896A1257}" v="25" dt="2022-03-12T21:57:18.023"/>
    <p1510:client id="{B3B09E8E-3711-4FA4-4158-9A4EE92165E1}" v="480" dt="2022-02-10T09:02:28.460"/>
    <p1510:client id="{B76BA04A-9408-68FC-FAEE-8CAD9D4EA183}" v="195" dt="2022-03-12T22:28:52.668"/>
    <p1510:client id="{BA9475C1-3875-706A-0B4C-DD0CE00B0C54}" v="204" dt="2022-02-08T15:01:19.777"/>
    <p1510:client id="{BAE6AFB4-53E5-7159-E64C-7CB5C27D0882}" v="50" dt="2022-02-16T16:19:35.561"/>
    <p1510:client id="{BD68E640-0EDC-22FB-EB57-0BA71305B75C}" v="28" dt="2022-02-23T11:39:08.526"/>
    <p1510:client id="{BDD54AD8-0139-B9C6-B055-506E70B5ECE8}" v="54" dt="2022-02-15T19:24:52.293"/>
    <p1510:client id="{BE828C93-FE07-B736-8A96-E72AC095E23B}" v="8" dt="2022-02-07T22:15:04.924"/>
    <p1510:client id="{C0254363-FFF9-1DD3-6EA1-4E5DFDFC5664}" v="462" dt="2022-02-10T19:01:06.692"/>
    <p1510:client id="{C0DAC034-4FD0-A40F-8D40-CDE82C0C6404}" v="11" dt="2022-02-15T18:55:31.174"/>
    <p1510:client id="{C25784FA-8568-C176-FCA7-0246094909A6}" v="780" dt="2022-03-03T21:03:35.487"/>
    <p1510:client id="{C8B5A0E2-3E40-F9DC-7BCE-789F15D5A3DE}" v="101" dt="2022-02-09T21:23:37.718"/>
    <p1510:client id="{CB1CF7FC-1DD3-3A7E-FD76-5F4416C334A5}" v="107" dt="2022-02-08T12:54:46.455"/>
    <p1510:client id="{CF18D1C0-C001-61FA-45DB-15B263E21202}" v="33" dt="2022-02-20T09:44:29.114"/>
    <p1510:client id="{CF779EBC-0020-1ED3-ACBA-8C1ED2E3C172}" v="4" dt="2022-02-08T12:57:42.311"/>
    <p1510:client id="{D196680E-8B67-EB12-CCCB-F79F5C27330B}" v="150" dt="2022-03-15T10:46:25.145"/>
    <p1510:client id="{D48CF774-CFE5-88FC-AC69-E63CF5FBF7D3}" v="20" dt="2022-02-10T17:19:18.713"/>
    <p1510:client id="{D794DD0E-1815-95D5-6856-F78370A26972}" v="227" dt="2022-02-08T12:37:03.319"/>
    <p1510:client id="{D8A86A6B-1DBE-775D-FB96-80C42D4D715E}" v="12" dt="2022-03-03T16:03:32.670"/>
    <p1510:client id="{D8FD9480-5099-EEFC-0DF6-310FA46F71C2}" v="81" dt="2022-02-24T11:34:25.487"/>
    <p1510:client id="{D93C364E-8A57-5484-688C-9B96041021AF}" v="10" dt="2022-02-16T16:14:15.659"/>
    <p1510:client id="{D94AFDEC-AE59-3CF6-19A8-5EA2F58A5AA4}" v="21" dt="2022-03-12T11:29:40.675"/>
    <p1510:client id="{DC8F8F9C-2BE8-E6B9-1070-6ADC643538D4}" v="35" dt="2022-02-16T16:07:59.932"/>
    <p1510:client id="{DF077FA2-4AC8-F8C2-9712-B682525B3068}" v="24" dt="2022-02-10T06:56:35.836"/>
    <p1510:client id="{E0CF218F-496F-68C5-3688-FB34C07A8BA2}" v="17" dt="2022-02-23T11:43:37.165"/>
    <p1510:client id="{E0EB1953-5DE5-4AFE-813A-5C8DB07EEE63}" v="11" dt="2022-02-07T09:33:40.995"/>
    <p1510:client id="{E1EA5AD5-AE0A-A566-C071-46C6AC09F672}" v="29" dt="2022-02-08T13:52:46.093"/>
    <p1510:client id="{E305DA4A-1FE0-CEEF-B856-118EF3295D5D}" v="15" dt="2022-02-24T10:32:56.753"/>
    <p1510:client id="{E3B33B1B-6DE3-EC8A-4A22-3C6946684CEB}" v="109" dt="2022-02-07T23:01:47.802"/>
    <p1510:client id="{E3FE1E66-CBF4-7152-62DA-C591DA3153F9}" v="397" dt="2022-03-12T21:34:54.752"/>
    <p1510:client id="{E54A1D2A-CE05-8F14-6D4C-87378700B5BD}" v="144" dt="2022-02-08T14:28:42.475"/>
    <p1510:client id="{E83FFF9D-DD16-AFCB-6ED4-C34760C7FAB2}" v="7" dt="2022-03-03T15:39:31.590"/>
    <p1510:client id="{E8ECE9A2-0D13-3AD1-9772-51C8D06BF6CE}" v="109" dt="2022-02-22T20:31:31.668"/>
    <p1510:client id="{E9091982-EA82-7FAC-44E6-C0519C6F479E}" v="46" dt="2022-03-02T06:44:41.782"/>
    <p1510:client id="{ED926B8A-6D81-F22C-9C01-DAA5798D6B92}" v="2" dt="2022-02-22T21:57:51.666"/>
    <p1510:client id="{EF4ED5C2-AE4F-E765-AEE4-A15A901B9237}" v="5" dt="2022-03-16T13:24:09.700"/>
    <p1510:client id="{EFB6B0F3-509C-F3EB-E7CD-E505D01D1EAA}" v="250" dt="2022-02-15T19:14:33.812"/>
    <p1510:client id="{F1E32B80-B47E-58E1-F400-A482AE308E61}" v="202" dt="2022-02-07T22:00:41.327"/>
    <p1510:client id="{F3AE3318-B09D-D664-61CB-485AC36B7677}" v="20" dt="2022-02-15T18:36:58.264"/>
    <p1510:client id="{F4DB191A-E093-C90B-B8E9-4844E669D85C}" v="53" dt="2022-02-08T15:37:20.842"/>
    <p1510:client id="{F64B1E38-48F7-F891-B54B-55D9C81A38F5}" v="2" dt="2022-03-12T19:42:24.455"/>
    <p1510:client id="{F9174699-2794-FC35-4098-482EA5BA1F03}" v="136" dt="2022-02-10T07:19:18.469"/>
    <p1510:client id="{FAABE25E-4622-4D73-BC7C-26E60AD3EFF0}" v="1752" dt="2022-03-02T18:52:32.571"/>
    <p1510:client id="{FCB96829-AB0D-337F-4621-6E746F736C01}" v="81" dt="2022-02-08T14:06:34.092"/>
    <p1510:client id="{FCD782C6-F71D-CB2C-7AC8-387A1041C675}" v="14" dt="2022-02-21T15:56:58.815"/>
    <p1510:client id="{FD39421A-B633-96E3-8AD8-8308590F0B18}" v="132" dt="2022-02-15T22:15:23.107"/>
    <p1510:client id="{FD7AA18D-30F7-F466-F879-7BCBC8E5A3E1}" v="60" dt="2022-02-16T16:11:23.325"/>
    <p1510:client id="{FDDBA65D-EBC0-B77A-DDEB-8CACA5D0F7C7}" v="31" dt="2022-02-16T16:28:57.679"/>
    <p1510:client id="{FEB6CF76-141D-875F-32E0-2566D0BFE0C2}" v="140" dt="2022-03-07T00:19:42.0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4898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141850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141887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62010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604118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77205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66733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640592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378753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11173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974084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3/16/2022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34609329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hyperlink" Target="http://fanaticcook.blogspot.com/2012/02/brain-carbo-loads-after-bout-of.html" TargetMode="External"/><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hyperlink" Target="https://www.alzheimers.org.uk/dementia-connect-support-line" TargetMode="External"/><Relationship Id="rId7" Type="http://schemas.openxmlformats.org/officeDocument/2006/relationships/hyperlink" Target="https://www.dementiauk.org/dementia/support" TargetMode="External"/><Relationship Id="rId2" Type="http://schemas.openxmlformats.org/officeDocument/2006/relationships/hyperlink" Target="https://www.alzheimers.org.uk/about-dementia/types-dementia" TargetMode="External"/><Relationship Id="rId1" Type="http://schemas.openxmlformats.org/officeDocument/2006/relationships/slideLayout" Target="../slideLayouts/slideLayout6.xml"/><Relationship Id="rId6" Type="http://schemas.openxmlformats.org/officeDocument/2006/relationships/hyperlink" Target="https://doi:10.1001/archneur.58.3.498" TargetMode="External"/><Relationship Id="rId5" Type="http://schemas.openxmlformats.org/officeDocument/2006/relationships/hyperlink" Target="https://www.thoughtco.com/disengagement-theory-3026258" TargetMode="External"/><Relationship Id="rId4" Type="http://schemas.openxmlformats.org/officeDocument/2006/relationships/hyperlink" Target="https://doi.org/10.1093/geront/29.2.183"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dementiauk.org/get-support/dementia-helpline-alzheimers-helpline/" TargetMode="External"/><Relationship Id="rId2" Type="http://schemas.openxmlformats.org/officeDocument/2006/relationships/hyperlink" Target="https://www.dementiastatistics.org/statistics/dementia-maps/" TargetMode="External"/><Relationship Id="rId1" Type="http://schemas.openxmlformats.org/officeDocument/2006/relationships/slideLayout" Target="../slideLayouts/slideLayout7.xml"/><Relationship Id="rId6" Type="http://schemas.openxmlformats.org/officeDocument/2006/relationships/hyperlink" Target="https://www.disability.admin.cam.ac.uk/disability/social-model-disability" TargetMode="External"/><Relationship Id="rId5" Type="http://schemas.openxmlformats.org/officeDocument/2006/relationships/hyperlink" Target="http://www.disability.admin.cam.ac.uk/" TargetMode="External"/><Relationship Id="rId4" Type="http://schemas.openxmlformats.org/officeDocument/2006/relationships/hyperlink" Target="https://www.agespace.org/dementia/living-aids"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www.Goodreads.Com" TargetMode="External"/><Relationship Id="rId2" Type="http://schemas.openxmlformats.org/officeDocument/2006/relationships/hyperlink" Target="https://www.istockphoto.com/photo/lifes-about-the-moments-that-made-you-smile-gm1158818161-316677507" TargetMode="External"/><Relationship Id="rId1" Type="http://schemas.openxmlformats.org/officeDocument/2006/relationships/slideLayout" Target="../slideLayouts/slideLayout7.xml"/><Relationship Id="rId4" Type="http://schemas.openxmlformats.org/officeDocument/2006/relationships/hyperlink" Target="https://www.goodread.com/author/show11820"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nhs.uk/conditions/dementia/help-and-support/" TargetMode="External"/><Relationship Id="rId2" Type="http://schemas.openxmlformats.org/officeDocument/2006/relationships/hyperlink" Target="https://www.nhs.uk/conditions/dementia/about/" TargetMode="External"/><Relationship Id="rId1" Type="http://schemas.openxmlformats.org/officeDocument/2006/relationships/slideLayout" Target="../slideLayouts/slideLayout7.xml"/><Relationship Id="rId5" Type="http://schemas.openxmlformats.org/officeDocument/2006/relationships/hyperlink" Target="https://www.nia.nih.gov/health/what-is-dementia" TargetMode="External"/><Relationship Id="rId4" Type="http://schemas.openxmlformats.org/officeDocument/2006/relationships/hyperlink" Target="https://www.legislation.gov.uk/ukpga/2005/9/content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nccdp.org/resources/AlzheimersDementiaActivityIdeas.pdf" TargetMode="External"/><Relationship Id="rId2" Type="http://schemas.openxmlformats.org/officeDocument/2006/relationships/hyperlink" Target="https://www.nhs.uk/mental-health/social-care-and-your-rights/mental-health-and-the-law/mental-health-act/"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hyperlink" Target="https://www.dreamstime.com/elderly-man-dementia-looking-notes-forgetful-senior-memory-problem-health-concept-image145778606" TargetMode="External"/><Relationship Id="rId3" Type="http://schemas.openxmlformats.org/officeDocument/2006/relationships/hyperlink" Target="NULL" TargetMode="External"/><Relationship Id="rId7" Type="http://schemas.openxmlformats.org/officeDocument/2006/relationships/hyperlink" Target="http://www.dreamstime.com/" TargetMode="External"/><Relationship Id="rId2" Type="http://schemas.openxmlformats.org/officeDocument/2006/relationships/hyperlink" Target="https://www.dementia.org/treatment" TargetMode="External"/><Relationship Id="rId1" Type="http://schemas.openxmlformats.org/officeDocument/2006/relationships/slideLayout" Target="../slideLayouts/slideLayout7.xml"/><Relationship Id="rId6" Type="http://schemas.openxmlformats.org/officeDocument/2006/relationships/hyperlink" Target="https://www.bing.com/saves?&amp;FORM=savim1&amp;collId=3" TargetMode="External"/><Relationship Id="rId5" Type="http://schemas.openxmlformats.org/officeDocument/2006/relationships/hyperlink" Target="http://www.bing.com/" TargetMode="External"/><Relationship Id="rId4" Type="http://schemas.openxmlformats.org/officeDocument/2006/relationships/hyperlink" Target="http://www.kingsfund.org.uk/sites/default/files/briefing-mental-health-act-2007-Simon-Lawton-smith-kings-fund-December-2008.pdf"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nhs.uk/conditions/dementia/help-and-support/" TargetMode="External"/><Relationship Id="rId2" Type="http://schemas.openxmlformats.org/officeDocument/2006/relationships/hyperlink" Target="https://www.dementiauk.org/dementia/support" TargetMode="External"/><Relationship Id="rId1" Type="http://schemas.openxmlformats.org/officeDocument/2006/relationships/slideLayout" Target="../slideLayouts/slideLayout7.xml"/><Relationship Id="rId4" Type="http://schemas.openxmlformats.org/officeDocument/2006/relationships/hyperlink" Target="https://www.alzheimers.org.uk/dementia-connect-support-li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590401"/>
            <a:ext cx="9144000" cy="2401977"/>
          </a:xfrm>
          <a:solidFill>
            <a:schemeClr val="accent1">
              <a:lumMod val="40000"/>
              <a:lumOff val="60000"/>
            </a:schemeClr>
          </a:solidFill>
        </p:spPr>
        <p:txBody>
          <a:bodyPr>
            <a:normAutofit/>
          </a:bodyPr>
          <a:lstStyle/>
          <a:p>
            <a:r>
              <a:rPr lang="en-GB" sz="2800">
                <a:latin typeface="Arial"/>
                <a:cs typeface="Calibri Light"/>
              </a:rPr>
              <a:t>Student Name: Rose </a:t>
            </a:r>
            <a:r>
              <a:rPr lang="en-GB" sz="2800" err="1">
                <a:latin typeface="Arial"/>
                <a:cs typeface="Calibri Light"/>
              </a:rPr>
              <a:t>Mckenzie</a:t>
            </a:r>
            <a:r>
              <a:rPr lang="en-GB" sz="2800">
                <a:latin typeface="Arial"/>
                <a:cs typeface="Calibri Light"/>
              </a:rPr>
              <a:t> </a:t>
            </a:r>
            <a:br>
              <a:rPr lang="en-US"/>
            </a:br>
            <a:r>
              <a:rPr lang="en-GB" sz="2800">
                <a:latin typeface="Arial"/>
                <a:cs typeface="Calibri Light"/>
              </a:rPr>
              <a:t>Student ID Number: 1912554</a:t>
            </a:r>
            <a:br>
              <a:rPr lang="en-GB" sz="2800">
                <a:latin typeface="Arial"/>
                <a:cs typeface="Calibri Light"/>
              </a:rPr>
            </a:br>
            <a:br>
              <a:rPr lang="en-GB" sz="2800">
                <a:latin typeface="Arial"/>
                <a:cs typeface="Calibri Light"/>
              </a:rPr>
            </a:br>
            <a:endParaRPr lang="en-GB" sz="1200">
              <a:latin typeface="Arial"/>
              <a:cs typeface="Calibri Light"/>
            </a:endParaRPr>
          </a:p>
        </p:txBody>
      </p:sp>
      <p:sp>
        <p:nvSpPr>
          <p:cNvPr id="3" name="Subtitle 2"/>
          <p:cNvSpPr>
            <a:spLocks noGrp="1"/>
          </p:cNvSpPr>
          <p:nvPr>
            <p:ph type="subTitle" idx="1"/>
          </p:nvPr>
        </p:nvSpPr>
        <p:spPr>
          <a:xfrm>
            <a:off x="1524000" y="3170718"/>
            <a:ext cx="9144000" cy="3007232"/>
          </a:xfrm>
          <a:solidFill>
            <a:schemeClr val="accent6">
              <a:lumMod val="20000"/>
              <a:lumOff val="80000"/>
            </a:schemeClr>
          </a:solidFill>
        </p:spPr>
        <p:txBody>
          <a:bodyPr vert="horz" lIns="91440" tIns="45720" rIns="91440" bIns="45720" rtlCol="0" anchor="t">
            <a:normAutofit/>
          </a:bodyPr>
          <a:lstStyle/>
          <a:p>
            <a:r>
              <a:rPr lang="en-GB">
                <a:cs typeface="Calibri"/>
              </a:rPr>
              <a:t>Programme: BSc Health and Social Care</a:t>
            </a:r>
          </a:p>
          <a:p>
            <a:r>
              <a:rPr lang="en-GB">
                <a:cs typeface="Calibri"/>
              </a:rPr>
              <a:t>Module: Living with Care: the Older Person</a:t>
            </a:r>
          </a:p>
          <a:p>
            <a:r>
              <a:rPr lang="en-GB">
                <a:cs typeface="Calibri"/>
              </a:rPr>
              <a:t>Module code: BMHP6009_BIRM</a:t>
            </a:r>
          </a:p>
          <a:p>
            <a:r>
              <a:rPr lang="en-GB">
                <a:cs typeface="Calibri"/>
              </a:rPr>
              <a:t>Lecturer: Joanne Davies</a:t>
            </a:r>
          </a:p>
          <a:p>
            <a:r>
              <a:rPr lang="en-GB">
                <a:cs typeface="Calibri"/>
              </a:rPr>
              <a:t>Assignment Title: Component 1 Poster</a:t>
            </a:r>
          </a:p>
          <a:p>
            <a:endParaRPr lang="en-GB">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B6620-D72C-4A91-85D3-CD693E952083}"/>
              </a:ext>
            </a:extLst>
          </p:cNvPr>
          <p:cNvSpPr>
            <a:spLocks noGrp="1"/>
          </p:cNvSpPr>
          <p:nvPr>
            <p:ph type="title"/>
          </p:nvPr>
        </p:nvSpPr>
        <p:spPr>
          <a:solidFill>
            <a:schemeClr val="accent1">
              <a:lumMod val="20000"/>
              <a:lumOff val="80000"/>
            </a:schemeClr>
          </a:solidFill>
          <a:ln>
            <a:solidFill>
              <a:schemeClr val="tx2">
                <a:lumMod val="20000"/>
                <a:lumOff val="80000"/>
              </a:schemeClr>
            </a:solidFill>
          </a:ln>
        </p:spPr>
        <p:txBody>
          <a:bodyPr/>
          <a:lstStyle/>
          <a:p>
            <a:r>
              <a:rPr lang="en-GB">
                <a:cs typeface="Calibri Light"/>
              </a:rPr>
              <a:t>Dementia Poster Presentation</a:t>
            </a:r>
            <a:endParaRPr lang="en-GB"/>
          </a:p>
        </p:txBody>
      </p:sp>
      <p:sp>
        <p:nvSpPr>
          <p:cNvPr id="3" name="Content Placeholder 2">
            <a:extLst>
              <a:ext uri="{FF2B5EF4-FFF2-40B4-BE49-F238E27FC236}">
                <a16:creationId xmlns:a16="http://schemas.microsoft.com/office/drawing/2014/main" id="{6CBF8795-B8F1-4D74-BCBB-CD627DCB832C}"/>
              </a:ext>
            </a:extLst>
          </p:cNvPr>
          <p:cNvSpPr>
            <a:spLocks noGrp="1"/>
          </p:cNvSpPr>
          <p:nvPr>
            <p:ph idx="1"/>
          </p:nvPr>
        </p:nvSpPr>
        <p:spPr>
          <a:solidFill>
            <a:schemeClr val="bg1">
              <a:lumMod val="95000"/>
            </a:schemeClr>
          </a:solidFill>
        </p:spPr>
        <p:txBody>
          <a:bodyPr vert="horz" lIns="91440" tIns="45720" rIns="91440" bIns="45720" rtlCol="0" anchor="t">
            <a:normAutofit/>
          </a:bodyPr>
          <a:lstStyle/>
          <a:p>
            <a:r>
              <a:rPr lang="en-GB">
                <a:cs typeface="Calibri"/>
              </a:rPr>
              <a:t>This presentation is about a poster created for this medical practice that demonstrates some key information about dementia. However, it gives a brief descriptive overview of the meaning of dementia, the types of dementia, the symptoms, and the cause and treatment of Dementia. The reason for this poster is to help service users of the Practice to be able to identify the symptoms of Dementia early and seek help.</a:t>
            </a:r>
          </a:p>
          <a:p>
            <a:r>
              <a:rPr lang="en-GB">
                <a:cs typeface="Calibri"/>
              </a:rPr>
              <a:t>Do you are anyone you know suffer from Demetia? </a:t>
            </a:r>
          </a:p>
          <a:p>
            <a:r>
              <a:rPr lang="en-GB">
                <a:cs typeface="Calibri"/>
              </a:rPr>
              <a:t>Quote by ( king,2022 ) </a:t>
            </a:r>
            <a:r>
              <a:rPr lang="en-GB">
                <a:ea typeface="+mn-lt"/>
                <a:cs typeface="+mn-lt"/>
              </a:rPr>
              <a:t>“Technically, it can't be dementia if you never had a mind, to begin with.”</a:t>
            </a:r>
            <a:endParaRPr lang="en-GB">
              <a:cs typeface="Calibri"/>
            </a:endParaRPr>
          </a:p>
          <a:p>
            <a:endParaRPr lang="en-GB">
              <a:cs typeface="Calibri"/>
            </a:endParaRPr>
          </a:p>
        </p:txBody>
      </p:sp>
    </p:spTree>
    <p:extLst>
      <p:ext uri="{BB962C8B-B14F-4D97-AF65-F5344CB8AC3E}">
        <p14:creationId xmlns:p14="http://schemas.microsoft.com/office/powerpoint/2010/main" val="3300049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6">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5" name="Freeform: Shape 8">
            <a:extLst>
              <a:ext uri="{FF2B5EF4-FFF2-40B4-BE49-F238E27FC236}">
                <a16:creationId xmlns:a16="http://schemas.microsoft.com/office/drawing/2014/main" id="{072DC3EE-C469-49E0-A83D-CA3BE525C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4774" y="0"/>
            <a:ext cx="9547224" cy="6858000"/>
          </a:xfrm>
          <a:custGeom>
            <a:avLst/>
            <a:gdLst>
              <a:gd name="connsiteX0" fmla="*/ 7924201 w 9547224"/>
              <a:gd name="connsiteY0" fmla="*/ 0 h 6858000"/>
              <a:gd name="connsiteX1" fmla="*/ 6830968 w 9547224"/>
              <a:gd name="connsiteY1" fmla="*/ 0 h 6858000"/>
              <a:gd name="connsiteX2" fmla="*/ 6514769 w 9547224"/>
              <a:gd name="connsiteY2" fmla="*/ 0 h 6858000"/>
              <a:gd name="connsiteX3" fmla="*/ 6050802 w 9547224"/>
              <a:gd name="connsiteY3" fmla="*/ 0 h 6858000"/>
              <a:gd name="connsiteX4" fmla="*/ 4341273 w 9547224"/>
              <a:gd name="connsiteY4" fmla="*/ 0 h 6858000"/>
              <a:gd name="connsiteX5" fmla="*/ 0 w 9547224"/>
              <a:gd name="connsiteY5" fmla="*/ 0 h 6858000"/>
              <a:gd name="connsiteX6" fmla="*/ 0 w 9547224"/>
              <a:gd name="connsiteY6" fmla="*/ 6858000 h 6858000"/>
              <a:gd name="connsiteX7" fmla="*/ 4341273 w 9547224"/>
              <a:gd name="connsiteY7" fmla="*/ 6858000 h 6858000"/>
              <a:gd name="connsiteX8" fmla="*/ 6050802 w 9547224"/>
              <a:gd name="connsiteY8" fmla="*/ 6858000 h 6858000"/>
              <a:gd name="connsiteX9" fmla="*/ 6514769 w 9547224"/>
              <a:gd name="connsiteY9" fmla="*/ 6858000 h 6858000"/>
              <a:gd name="connsiteX10" fmla="*/ 6830968 w 9547224"/>
              <a:gd name="connsiteY10" fmla="*/ 6858000 h 6858000"/>
              <a:gd name="connsiteX11" fmla="*/ 7044470 w 9547224"/>
              <a:gd name="connsiteY11" fmla="*/ 6858000 h 6858000"/>
              <a:gd name="connsiteX12" fmla="*/ 7156226 w 9547224"/>
              <a:gd name="connsiteY12" fmla="*/ 6780599 h 6858000"/>
              <a:gd name="connsiteX13" fmla="*/ 7672874 w 9547224"/>
              <a:gd name="connsiteY13" fmla="*/ 6374814 h 6858000"/>
              <a:gd name="connsiteX14" fmla="*/ 9547224 w 9547224"/>
              <a:gd name="connsiteY14" fmla="*/ 3621656 h 6858000"/>
              <a:gd name="connsiteX15" fmla="*/ 7946325 w 9547224"/>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47224" h="6858000">
                <a:moveTo>
                  <a:pt x="7924201" y="0"/>
                </a:moveTo>
                <a:lnTo>
                  <a:pt x="6830968" y="0"/>
                </a:lnTo>
                <a:lnTo>
                  <a:pt x="6514769" y="0"/>
                </a:lnTo>
                <a:lnTo>
                  <a:pt x="6050802" y="0"/>
                </a:lnTo>
                <a:lnTo>
                  <a:pt x="4341273" y="0"/>
                </a:lnTo>
                <a:lnTo>
                  <a:pt x="0" y="0"/>
                </a:lnTo>
                <a:lnTo>
                  <a:pt x="0" y="6858000"/>
                </a:lnTo>
                <a:lnTo>
                  <a:pt x="4341273" y="6858000"/>
                </a:lnTo>
                <a:lnTo>
                  <a:pt x="6050802" y="6858000"/>
                </a:lnTo>
                <a:lnTo>
                  <a:pt x="6514769" y="6858000"/>
                </a:lnTo>
                <a:lnTo>
                  <a:pt x="6830968" y="6858000"/>
                </a:lnTo>
                <a:lnTo>
                  <a:pt x="7044470" y="6858000"/>
                </a:lnTo>
                <a:lnTo>
                  <a:pt x="7156226" y="6780599"/>
                </a:lnTo>
                <a:cubicBezTo>
                  <a:pt x="7330044" y="6653108"/>
                  <a:pt x="7500671" y="6515397"/>
                  <a:pt x="7672874" y="6374814"/>
                </a:cubicBezTo>
                <a:cubicBezTo>
                  <a:pt x="8618499" y="5602839"/>
                  <a:pt x="9547224" y="4969131"/>
                  <a:pt x="9547224" y="3621656"/>
                </a:cubicBezTo>
                <a:cubicBezTo>
                  <a:pt x="9547224" y="2093192"/>
                  <a:pt x="8973488" y="754641"/>
                  <a:pt x="7946325"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Shape 10">
            <a:extLst>
              <a:ext uri="{FF2B5EF4-FFF2-40B4-BE49-F238E27FC236}">
                <a16:creationId xmlns:a16="http://schemas.microsoft.com/office/drawing/2014/main" id="{8DBEAE55-3EA1-41D7-A212-5F7D8986C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212206"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8" name="Freeform: Shape 12">
            <a:extLst>
              <a:ext uri="{FF2B5EF4-FFF2-40B4-BE49-F238E27FC236}">
                <a16:creationId xmlns:a16="http://schemas.microsoft.com/office/drawing/2014/main" id="{CFC5F0E7-644F-4101-BE72-12825CF53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17551"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2" name="Picture 6" descr="Text&#10;&#10;Description automatically generated">
            <a:extLst>
              <a:ext uri="{FF2B5EF4-FFF2-40B4-BE49-F238E27FC236}">
                <a16:creationId xmlns:a16="http://schemas.microsoft.com/office/drawing/2014/main" id="{DE608141-8839-4435-A9CF-2E06029E49F1}"/>
              </a:ext>
            </a:extLst>
          </p:cNvPr>
          <p:cNvPicPr>
            <a:picLocks noChangeAspect="1"/>
          </p:cNvPicPr>
          <p:nvPr/>
        </p:nvPicPr>
        <p:blipFill>
          <a:blip r:embed="rId2"/>
          <a:stretch>
            <a:fillRect/>
          </a:stretch>
        </p:blipFill>
        <p:spPr>
          <a:xfrm>
            <a:off x="3358551" y="597313"/>
            <a:ext cx="4295955" cy="5677752"/>
          </a:xfrm>
          <a:prstGeom prst="rect">
            <a:avLst/>
          </a:prstGeom>
        </p:spPr>
      </p:pic>
    </p:spTree>
    <p:extLst>
      <p:ext uri="{BB962C8B-B14F-4D97-AF65-F5344CB8AC3E}">
        <p14:creationId xmlns:p14="http://schemas.microsoft.com/office/powerpoint/2010/main" val="17237382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533E1-BE99-4E90-859D-03E9722C6FBE}"/>
              </a:ext>
            </a:extLst>
          </p:cNvPr>
          <p:cNvSpPr>
            <a:spLocks noGrp="1"/>
          </p:cNvSpPr>
          <p:nvPr>
            <p:ph type="title"/>
          </p:nvPr>
        </p:nvSpPr>
        <p:spPr>
          <a:xfrm>
            <a:off x="277484" y="91956"/>
            <a:ext cx="11737674" cy="1613109"/>
          </a:xfrm>
          <a:solidFill>
            <a:schemeClr val="accent4">
              <a:lumMod val="20000"/>
              <a:lumOff val="80000"/>
            </a:schemeClr>
          </a:solidFill>
          <a:ln>
            <a:solidFill>
              <a:schemeClr val="tx1"/>
            </a:solidFill>
          </a:ln>
        </p:spPr>
        <p:txBody>
          <a:bodyPr/>
          <a:lstStyle/>
          <a:p>
            <a:r>
              <a:rPr lang="en-GB">
                <a:cs typeface="Calibri Light"/>
              </a:rPr>
              <a:t>Diagnosed Assessment of Dementia?</a:t>
            </a:r>
            <a:endParaRPr lang="en-GB"/>
          </a:p>
        </p:txBody>
      </p:sp>
      <p:sp>
        <p:nvSpPr>
          <p:cNvPr id="3" name="TextBox 2">
            <a:extLst>
              <a:ext uri="{FF2B5EF4-FFF2-40B4-BE49-F238E27FC236}">
                <a16:creationId xmlns:a16="http://schemas.microsoft.com/office/drawing/2014/main" id="{ACA7F0F7-4155-4EA4-A181-2BCD732853D8}"/>
              </a:ext>
            </a:extLst>
          </p:cNvPr>
          <p:cNvSpPr txBox="1"/>
          <p:nvPr/>
        </p:nvSpPr>
        <p:spPr>
          <a:xfrm>
            <a:off x="4638136" y="317164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4" name="TextBox 3">
            <a:extLst>
              <a:ext uri="{FF2B5EF4-FFF2-40B4-BE49-F238E27FC236}">
                <a16:creationId xmlns:a16="http://schemas.microsoft.com/office/drawing/2014/main" id="{A79B9A4C-0C87-4EE1-B940-C2AA2D6473E3}"/>
              </a:ext>
            </a:extLst>
          </p:cNvPr>
          <p:cNvSpPr txBox="1"/>
          <p:nvPr/>
        </p:nvSpPr>
        <p:spPr>
          <a:xfrm rot="10800000" flipV="1">
            <a:off x="483079" y="2148328"/>
            <a:ext cx="11254594" cy="4247317"/>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The test assessed a variety of mental disorders, such as:</a:t>
            </a:r>
          </a:p>
          <a:p>
            <a:pPr marL="285750" indent="-285750">
              <a:buFont typeface="Arial"/>
              <a:buChar char="•"/>
            </a:pPr>
            <a:endParaRPr lang="en-GB">
              <a:ea typeface="+mn-lt"/>
              <a:cs typeface="+mn-lt"/>
            </a:endParaRPr>
          </a:p>
          <a:p>
            <a:pPr marL="285750" indent="-285750">
              <a:buFont typeface="Arial"/>
              <a:buChar char="•"/>
            </a:pPr>
            <a:r>
              <a:rPr lang="en-GB">
                <a:ea typeface="+mn-lt"/>
                <a:cs typeface="+mn-lt"/>
              </a:rPr>
              <a:t>memory (short- and long-term)</a:t>
            </a:r>
          </a:p>
          <a:p>
            <a:pPr marL="285750" indent="-285750">
              <a:buFont typeface="Arial"/>
              <a:buChar char="•"/>
            </a:pPr>
            <a:r>
              <a:rPr lang="en-GB">
                <a:ea typeface="+mn-lt"/>
                <a:cs typeface="+mn-lt"/>
              </a:rPr>
              <a:t>attention span and concentration</a:t>
            </a:r>
          </a:p>
          <a:p>
            <a:pPr marL="285750" indent="-285750">
              <a:buFont typeface="Arial"/>
              <a:buChar char="•"/>
            </a:pPr>
            <a:r>
              <a:rPr lang="en-GB">
                <a:ea typeface="+mn-lt"/>
                <a:cs typeface="+mn-lt"/>
              </a:rPr>
              <a:t>Communication and language abilities</a:t>
            </a:r>
          </a:p>
          <a:p>
            <a:pPr>
              <a:buFont typeface="Arial"/>
              <a:buChar char="•"/>
            </a:pPr>
            <a:r>
              <a:rPr lang="en-GB">
                <a:ea typeface="+mn-lt"/>
                <a:cs typeface="+mn-lt"/>
              </a:rPr>
              <a:t>    time and place awareness (orientation)</a:t>
            </a:r>
          </a:p>
          <a:p>
            <a:endParaRPr lang="en-GB">
              <a:ea typeface="+mn-lt"/>
              <a:cs typeface="+mn-lt"/>
            </a:endParaRPr>
          </a:p>
          <a:p>
            <a:r>
              <a:rPr lang="en-GB">
                <a:ea typeface="+mn-lt"/>
                <a:cs typeface="+mn-lt"/>
              </a:rPr>
              <a:t>It's vital to remember that a people's degree of education can have an impact on their test performance.</a:t>
            </a:r>
            <a:endParaRPr lang="en-GB"/>
          </a:p>
          <a:p>
            <a:endParaRPr lang="en-GB"/>
          </a:p>
          <a:p>
            <a:r>
              <a:rPr lang="en-GB">
                <a:ea typeface="+mn-lt"/>
                <a:cs typeface="+mn-lt"/>
              </a:rPr>
              <a:t>Where someone can't read or write well, for example, may have a lower score, but they don't necessarily have dementia.</a:t>
            </a:r>
            <a:endParaRPr lang="en-GB"/>
          </a:p>
          <a:p>
            <a:endParaRPr lang="en-GB"/>
          </a:p>
          <a:p>
            <a:r>
              <a:rPr lang="en-GB">
                <a:ea typeface="+mn-lt"/>
                <a:cs typeface="+mn-lt"/>
              </a:rPr>
              <a:t>Likewise, someone with a higher education level may have a higher score but still suffer from dementia.</a:t>
            </a:r>
            <a:endParaRPr lang="en-GB"/>
          </a:p>
          <a:p>
            <a:pPr>
              <a:buFont typeface="Arial"/>
              <a:buChar char="•"/>
            </a:pPr>
            <a:endParaRPr lang="en-GB">
              <a:ea typeface="+mn-lt"/>
              <a:cs typeface="+mn-lt"/>
            </a:endParaRPr>
          </a:p>
          <a:p>
            <a:pPr marL="285750" indent="-285750">
              <a:buFont typeface="Arial"/>
              <a:buChar char="•"/>
            </a:pPr>
            <a:endParaRPr lang="en-GB">
              <a:ea typeface="+mn-lt"/>
              <a:cs typeface="+mn-lt"/>
            </a:endParaRPr>
          </a:p>
        </p:txBody>
      </p:sp>
    </p:spTree>
    <p:extLst>
      <p:ext uri="{BB962C8B-B14F-4D97-AF65-F5344CB8AC3E}">
        <p14:creationId xmlns:p14="http://schemas.microsoft.com/office/powerpoint/2010/main" val="4623148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3AD1D-5356-4CB9-8DD6-B35E5C1BBEE4}"/>
              </a:ext>
            </a:extLst>
          </p:cNvPr>
          <p:cNvSpPr>
            <a:spLocks noGrp="1"/>
          </p:cNvSpPr>
          <p:nvPr>
            <p:ph type="title"/>
          </p:nvPr>
        </p:nvSpPr>
        <p:spPr>
          <a:xfrm>
            <a:off x="61824" y="63201"/>
            <a:ext cx="12053976" cy="563564"/>
          </a:xfrm>
          <a:solidFill>
            <a:schemeClr val="accent1">
              <a:lumMod val="20000"/>
              <a:lumOff val="80000"/>
            </a:schemeClr>
          </a:solidFill>
        </p:spPr>
        <p:txBody>
          <a:bodyPr>
            <a:normAutofit fontScale="90000"/>
          </a:bodyPr>
          <a:lstStyle/>
          <a:p>
            <a:r>
              <a:rPr lang="en-GB">
                <a:cs typeface="Calibri Light"/>
              </a:rPr>
              <a:t>Symptoms of Dementia</a:t>
            </a:r>
            <a:endParaRPr lang="en-GB"/>
          </a:p>
        </p:txBody>
      </p:sp>
      <p:sp>
        <p:nvSpPr>
          <p:cNvPr id="3" name="TextBox 2">
            <a:extLst>
              <a:ext uri="{FF2B5EF4-FFF2-40B4-BE49-F238E27FC236}">
                <a16:creationId xmlns:a16="http://schemas.microsoft.com/office/drawing/2014/main" id="{035C0E18-71F3-4CCA-9DE0-C811CE0F39B7}"/>
              </a:ext>
            </a:extLst>
          </p:cNvPr>
          <p:cNvSpPr txBox="1"/>
          <p:nvPr/>
        </p:nvSpPr>
        <p:spPr>
          <a:xfrm>
            <a:off x="66139" y="569344"/>
            <a:ext cx="12074102" cy="2585323"/>
          </a:xfrm>
          <a:prstGeom prst="rect">
            <a:avLst/>
          </a:prstGeom>
          <a:solidFill>
            <a:schemeClr val="bg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Arial"/>
                <a:cs typeface="Arial"/>
              </a:rPr>
              <a:t>Cognitive decline</a:t>
            </a:r>
          </a:p>
          <a:p>
            <a:r>
              <a:rPr lang="en-GB" sz="2000">
                <a:latin typeface="Arial"/>
                <a:ea typeface="+mn-lt"/>
                <a:cs typeface="+mn-lt"/>
              </a:rPr>
              <a:t>trouble identifying time and place, e.g., getting up in the night-time to go to work, even if they are retired </a:t>
            </a:r>
            <a:br>
              <a:rPr lang="en-GB" sz="2000">
                <a:latin typeface="Arial"/>
                <a:ea typeface="+mn-lt"/>
                <a:cs typeface="+mn-lt"/>
              </a:rPr>
            </a:br>
            <a:r>
              <a:rPr lang="en-GB" sz="2000">
                <a:latin typeface="Arial"/>
                <a:ea typeface="+mn-lt"/>
                <a:cs typeface="+mn-lt"/>
              </a:rPr>
              <a:t>problem with selecting what to shop for and paying whilst shopping</a:t>
            </a:r>
            <a:br>
              <a:rPr lang="en-GB" sz="2000">
                <a:latin typeface="Arial"/>
                <a:ea typeface="+mn-lt"/>
                <a:cs typeface="+mn-lt"/>
              </a:rPr>
            </a:br>
            <a:r>
              <a:rPr lang="en-GB" sz="2000">
                <a:latin typeface="Arial"/>
                <a:ea typeface="+mn-lt"/>
                <a:cs typeface="+mn-lt"/>
              </a:rPr>
              <a:t>suffering from selection-making and reasoning </a:t>
            </a:r>
            <a:br>
              <a:rPr lang="en-GB" sz="2000">
                <a:latin typeface="Arial"/>
                <a:ea typeface="+mn-lt"/>
                <a:cs typeface="+mn-lt"/>
              </a:rPr>
            </a:br>
            <a:r>
              <a:rPr lang="en-GB" sz="2000">
                <a:latin typeface="Arial"/>
                <a:ea typeface="+mn-lt"/>
                <a:cs typeface="+mn-lt"/>
              </a:rPr>
              <a:t>lack of interest in sports they used to experience </a:t>
            </a:r>
            <a:br>
              <a:rPr lang="en-GB" sz="2000">
                <a:latin typeface="Arial"/>
                <a:ea typeface="+mn-lt"/>
                <a:cs typeface="+mn-lt"/>
              </a:rPr>
            </a:br>
            <a:r>
              <a:rPr lang="en-GB" sz="2000">
                <a:latin typeface="Arial"/>
                <a:ea typeface="+mn-lt"/>
                <a:cs typeface="+mn-lt"/>
              </a:rPr>
              <a:t>restlessness, e.g., pacing, fidgeting, and looking to depart the residence </a:t>
            </a:r>
            <a:br>
              <a:rPr lang="en-GB" sz="2000">
                <a:latin typeface="Arial"/>
                <a:ea typeface="+mn-lt"/>
                <a:cs typeface="+mn-lt"/>
              </a:rPr>
            </a:br>
            <a:r>
              <a:rPr lang="en-GB" sz="2000">
                <a:latin typeface="Arial"/>
                <a:ea typeface="+mn-lt"/>
                <a:cs typeface="+mn-lt"/>
              </a:rPr>
              <a:t>  </a:t>
            </a:r>
            <a:endParaRPr lang="en-GB" sz="2000">
              <a:latin typeface="Arial"/>
              <a:cs typeface="Calibri" panose="020F0502020204030204"/>
            </a:endParaRPr>
          </a:p>
          <a:p>
            <a:endParaRPr lang="en-GB">
              <a:latin typeface="Arial"/>
              <a:cs typeface="Arial"/>
            </a:endParaRPr>
          </a:p>
        </p:txBody>
      </p:sp>
      <p:sp>
        <p:nvSpPr>
          <p:cNvPr id="5" name="TextBox 4">
            <a:extLst>
              <a:ext uri="{FF2B5EF4-FFF2-40B4-BE49-F238E27FC236}">
                <a16:creationId xmlns:a16="http://schemas.microsoft.com/office/drawing/2014/main" id="{1A3ECBE0-02AA-4A81-BA08-CB077CF69E8E}"/>
              </a:ext>
            </a:extLst>
          </p:cNvPr>
          <p:cNvSpPr txBox="1"/>
          <p:nvPr/>
        </p:nvSpPr>
        <p:spPr>
          <a:xfrm>
            <a:off x="5485502" y="3141992"/>
            <a:ext cx="6653841" cy="3475852"/>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Arial"/>
                <a:ea typeface="+mn-lt"/>
                <a:cs typeface="+mn-lt"/>
              </a:rPr>
              <a:t>Communication difficulties</a:t>
            </a:r>
          </a:p>
          <a:p>
            <a:r>
              <a:rPr lang="en-GB" sz="2000">
                <a:latin typeface="Arial"/>
                <a:ea typeface="+mn-lt"/>
                <a:cs typeface="+mn-lt"/>
              </a:rPr>
              <a:t>problem making and following verbal exchange </a:t>
            </a:r>
            <a:br>
              <a:rPr lang="en-GB" sz="2000">
                <a:latin typeface="Arial"/>
                <a:ea typeface="+mn-lt"/>
                <a:cs typeface="+mn-lt"/>
              </a:rPr>
            </a:br>
            <a:r>
              <a:rPr lang="en-GB" sz="2000">
                <a:latin typeface="Arial"/>
                <a:ea typeface="+mn-lt"/>
                <a:cs typeface="+mn-lt"/>
              </a:rPr>
              <a:t>problem studying and writing </a:t>
            </a:r>
            <a:br>
              <a:rPr lang="en-GB" sz="2000">
                <a:latin typeface="Arial"/>
                <a:ea typeface="+mn-lt"/>
                <a:cs typeface="+mn-lt"/>
              </a:rPr>
            </a:br>
            <a:r>
              <a:rPr lang="en-GB" sz="2000">
                <a:latin typeface="Arial"/>
                <a:ea typeface="+mn-lt"/>
                <a:cs typeface="+mn-lt"/>
              </a:rPr>
              <a:t>becoming quieter and extra withdrawn </a:t>
            </a:r>
            <a:br>
              <a:rPr lang="en-GB" sz="2000">
                <a:latin typeface="Arial"/>
                <a:ea typeface="+mn-lt"/>
                <a:cs typeface="+mn-lt"/>
              </a:rPr>
            </a:br>
            <a:r>
              <a:rPr lang="en-GB" sz="2000">
                <a:latin typeface="Arial"/>
                <a:ea typeface="+mn-lt"/>
                <a:cs typeface="+mn-lt"/>
              </a:rPr>
              <a:t>lack of interest in socializing </a:t>
            </a:r>
            <a:br>
              <a:rPr lang="en-GB" sz="2000">
                <a:latin typeface="Arial"/>
                <a:ea typeface="+mn-lt"/>
                <a:cs typeface="+mn-lt"/>
              </a:rPr>
            </a:br>
            <a:r>
              <a:rPr lang="en-GB" sz="2000">
                <a:latin typeface="Arial"/>
                <a:ea typeface="+mn-lt"/>
                <a:cs typeface="+mn-lt"/>
              </a:rPr>
              <a:t>lack of self-assurance</a:t>
            </a:r>
            <a:br>
              <a:rPr lang="en-GB" sz="2000">
                <a:latin typeface="Arial"/>
                <a:ea typeface="+mn-lt"/>
                <a:cs typeface="+mn-lt"/>
              </a:rPr>
            </a:br>
            <a:r>
              <a:rPr lang="en-GB" sz="2000">
                <a:latin typeface="Arial"/>
                <a:ea typeface="+mn-lt"/>
                <a:cs typeface="+mn-lt"/>
              </a:rPr>
              <a:t>adjustments in character and behaviour </a:t>
            </a:r>
            <a:br>
              <a:rPr lang="en-GB" sz="2000">
                <a:latin typeface="Arial"/>
                <a:ea typeface="+mn-lt"/>
                <a:cs typeface="+mn-lt"/>
              </a:rPr>
            </a:br>
            <a:r>
              <a:rPr lang="en-GB" sz="2000">
                <a:latin typeface="Arial"/>
                <a:ea typeface="+mn-lt"/>
                <a:cs typeface="+mn-lt"/>
              </a:rPr>
              <a:t>mood swings, anxieties, and  despair</a:t>
            </a:r>
            <a:endParaRPr lang="en-GB" sz="2000" b="1">
              <a:latin typeface="Arial"/>
              <a:cs typeface="Calibri"/>
            </a:endParaRPr>
          </a:p>
          <a:p>
            <a:r>
              <a:rPr lang="en-GB">
                <a:cs typeface="Calibri"/>
              </a:rPr>
              <a:t>(Dementia.uk,2022)</a:t>
            </a:r>
          </a:p>
          <a:p>
            <a:endParaRPr lang="en-GB">
              <a:cs typeface="Calibri"/>
            </a:endParaRPr>
          </a:p>
          <a:p>
            <a:endParaRPr lang="en-GB">
              <a:cs typeface="Calibri"/>
            </a:endParaRPr>
          </a:p>
        </p:txBody>
      </p:sp>
      <p:sp>
        <p:nvSpPr>
          <p:cNvPr id="4" name="TextBox 3">
            <a:extLst>
              <a:ext uri="{FF2B5EF4-FFF2-40B4-BE49-F238E27FC236}">
                <a16:creationId xmlns:a16="http://schemas.microsoft.com/office/drawing/2014/main" id="{A8B81DE0-A36F-4B3F-A0D3-3D26F4B60DB9}"/>
              </a:ext>
            </a:extLst>
          </p:cNvPr>
          <p:cNvSpPr txBox="1"/>
          <p:nvPr/>
        </p:nvSpPr>
        <p:spPr>
          <a:xfrm>
            <a:off x="-63259" y="3243533"/>
            <a:ext cx="5431765" cy="3447098"/>
          </a:xfrm>
          <a:prstGeom prst="rect">
            <a:avLst/>
          </a:prstGeom>
          <a:solidFill>
            <a:schemeClr val="bg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Arial"/>
                <a:ea typeface="+mn-lt"/>
                <a:cs typeface="+mn-lt"/>
              </a:rPr>
              <a:t>Memory troubles</a:t>
            </a:r>
            <a:endParaRPr lang="en-US" sz="2400" b="1">
              <a:latin typeface="Arial"/>
              <a:ea typeface="+mn-lt"/>
              <a:cs typeface="+mn-lt"/>
            </a:endParaRPr>
          </a:p>
          <a:p>
            <a:r>
              <a:rPr lang="en-GB" sz="2000">
                <a:latin typeface="Arial"/>
                <a:ea typeface="+mn-lt"/>
                <a:cs typeface="+mn-lt"/>
              </a:rPr>
              <a:t>Growing memory lapse</a:t>
            </a:r>
          </a:p>
          <a:p>
            <a:r>
              <a:rPr lang="en-GB" sz="2000">
                <a:latin typeface="Arial"/>
                <a:cs typeface="Calibri"/>
              </a:rPr>
              <a:t>difficulty remembering new data</a:t>
            </a:r>
            <a:endParaRPr lang="en-GB" sz="2000">
              <a:latin typeface="Arial"/>
              <a:ea typeface="+mn-lt"/>
              <a:cs typeface="+mn-lt"/>
            </a:endParaRPr>
          </a:p>
          <a:p>
            <a:r>
              <a:rPr lang="en-GB" sz="2000">
                <a:latin typeface="Arial"/>
                <a:cs typeface="Calibri"/>
              </a:rPr>
              <a:t>getting lost in places that used to be custom</a:t>
            </a:r>
            <a:endParaRPr lang="en-GB" sz="2000">
              <a:latin typeface="Arial"/>
              <a:ea typeface="+mn-lt"/>
              <a:cs typeface="+mn-lt"/>
            </a:endParaRPr>
          </a:p>
          <a:p>
            <a:r>
              <a:rPr lang="en-GB" sz="2000">
                <a:latin typeface="Arial"/>
                <a:cs typeface="Calibri"/>
              </a:rPr>
              <a:t>Difficulty with names</a:t>
            </a:r>
            <a:endParaRPr lang="en-GB" sz="2000">
              <a:latin typeface="Arial"/>
              <a:ea typeface="+mn-lt"/>
              <a:cs typeface="+mn-lt"/>
            </a:endParaRPr>
          </a:p>
          <a:p>
            <a:r>
              <a:rPr lang="en-GB" sz="2000">
                <a:latin typeface="Arial"/>
                <a:cs typeface="Calibri"/>
              </a:rPr>
              <a:t>Unable to find things regularly</a:t>
            </a:r>
            <a:endParaRPr lang="en-GB" sz="2000">
              <a:latin typeface="Arial"/>
              <a:ea typeface="+mn-lt"/>
              <a:cs typeface="+mn-lt"/>
            </a:endParaRPr>
          </a:p>
          <a:p>
            <a:endParaRPr lang="en-GB" sz="2000">
              <a:latin typeface="Arial"/>
              <a:cs typeface="Calibri"/>
            </a:endParaRPr>
          </a:p>
          <a:p>
            <a:endParaRPr lang="en-GB" sz="2000">
              <a:latin typeface="Arial"/>
              <a:cs typeface="Calibri"/>
            </a:endParaRPr>
          </a:p>
          <a:p>
            <a:endParaRPr lang="en-GB">
              <a:cs typeface="Calibri" panose="020F0502020204030204"/>
            </a:endParaRPr>
          </a:p>
          <a:p>
            <a:endParaRPr lang="en-GB">
              <a:cs typeface="Calibri" panose="020F0502020204030204"/>
            </a:endParaRPr>
          </a:p>
          <a:p>
            <a:endParaRPr lang="en-GB">
              <a:cs typeface="Calibri" panose="020F0502020204030204"/>
            </a:endParaRPr>
          </a:p>
        </p:txBody>
      </p:sp>
    </p:spTree>
    <p:extLst>
      <p:ext uri="{BB962C8B-B14F-4D97-AF65-F5344CB8AC3E}">
        <p14:creationId xmlns:p14="http://schemas.microsoft.com/office/powerpoint/2010/main" val="33702851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BBD2BBD-5BAF-4017-8A6E-B1F90135163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graphicFrame>
        <p:nvGraphicFramePr>
          <p:cNvPr id="5" name="Table 5">
            <a:extLst>
              <a:ext uri="{FF2B5EF4-FFF2-40B4-BE49-F238E27FC236}">
                <a16:creationId xmlns:a16="http://schemas.microsoft.com/office/drawing/2014/main" id="{8591F68D-083B-445D-B380-49A1F7B80E52}"/>
              </a:ext>
            </a:extLst>
          </p:cNvPr>
          <p:cNvGraphicFramePr>
            <a:graphicFrameLocks noGrp="1"/>
          </p:cNvGraphicFramePr>
          <p:nvPr>
            <p:extLst>
              <p:ext uri="{D42A27DB-BD31-4B8C-83A1-F6EECF244321}">
                <p14:modId xmlns:p14="http://schemas.microsoft.com/office/powerpoint/2010/main" val="1718631486"/>
              </p:ext>
            </p:extLst>
          </p:nvPr>
        </p:nvGraphicFramePr>
        <p:xfrm>
          <a:off x="28754" y="-675735"/>
          <a:ext cx="12139530" cy="7488222"/>
        </p:xfrm>
        <a:graphic>
          <a:graphicData uri="http://schemas.openxmlformats.org/drawingml/2006/table">
            <a:tbl>
              <a:tblPr firstRow="1" bandRow="1">
                <a:noFill/>
                <a:tableStyleId>{5C22544A-7EE6-4342-B048-85BDC9FD1C3A}</a:tableStyleId>
              </a:tblPr>
              <a:tblGrid>
                <a:gridCol w="6397850">
                  <a:extLst>
                    <a:ext uri="{9D8B030D-6E8A-4147-A177-3AD203B41FA5}">
                      <a16:colId xmlns:a16="http://schemas.microsoft.com/office/drawing/2014/main" val="591844806"/>
                    </a:ext>
                  </a:extLst>
                </a:gridCol>
                <a:gridCol w="5741680">
                  <a:extLst>
                    <a:ext uri="{9D8B030D-6E8A-4147-A177-3AD203B41FA5}">
                      <a16:colId xmlns:a16="http://schemas.microsoft.com/office/drawing/2014/main" val="2603119836"/>
                    </a:ext>
                  </a:extLst>
                </a:gridCol>
              </a:tblGrid>
              <a:tr h="920931">
                <a:tc>
                  <a:txBody>
                    <a:bodyPr/>
                    <a:lstStyle/>
                    <a:p>
                      <a:pPr lvl="0" algn="ctr">
                        <a:lnSpc>
                          <a:spcPct val="100000"/>
                        </a:lnSpc>
                        <a:spcBef>
                          <a:spcPts val="0"/>
                        </a:spcBef>
                        <a:spcAft>
                          <a:spcPts val="0"/>
                        </a:spcAft>
                        <a:buNone/>
                      </a:pPr>
                      <a:r>
                        <a:rPr lang="en-US" sz="3300" b="1" i="0" u="none" strike="noStrike" noProof="0">
                          <a:solidFill>
                            <a:schemeClr val="tx1"/>
                          </a:solidFill>
                          <a:latin typeface="Calibri Light"/>
                        </a:rPr>
                        <a:t>TYPES OF DEMENTIA</a:t>
                      </a:r>
                    </a:p>
                  </a:txBody>
                  <a:tcPr marL="402336" marR="201168" marT="201168" marB="201168">
                    <a:lnL w="12700" cmpd="sng">
                      <a:noFill/>
                      <a:prstDash val="solid"/>
                    </a:lnL>
                    <a:lnR w="12700" cmpd="sng">
                      <a:noFill/>
                      <a:prstDash val="solid"/>
                    </a:lnR>
                    <a:lnT w="12700" cmpd="sng">
                      <a:noFill/>
                      <a:prstDash val="solid"/>
                    </a:lnT>
                    <a:lnB w="9525" cap="flat" cmpd="sng" algn="ctr">
                      <a:solidFill>
                        <a:srgbClr val="D8DCDC"/>
                      </a:solidFill>
                      <a:prstDash val="solid"/>
                    </a:lnB>
                    <a:solidFill>
                      <a:schemeClr val="accent5">
                        <a:lumMod val="20000"/>
                        <a:lumOff val="80000"/>
                      </a:schemeClr>
                    </a:solidFill>
                  </a:tcPr>
                </a:tc>
                <a:tc>
                  <a:txBody>
                    <a:bodyPr/>
                    <a:lstStyle/>
                    <a:p>
                      <a:endParaRPr lang="en-GB" sz="3300" b="1">
                        <a:solidFill>
                          <a:schemeClr val="tx1">
                            <a:lumMod val="75000"/>
                            <a:lumOff val="25000"/>
                          </a:schemeClr>
                        </a:solidFill>
                      </a:endParaRPr>
                    </a:p>
                  </a:txBody>
                  <a:tcPr marL="402336" marR="201168" marT="201168" marB="201168">
                    <a:lnL w="12700" cmpd="sng">
                      <a:noFill/>
                      <a:prstDash val="solid"/>
                    </a:lnL>
                    <a:lnR w="12700" cmpd="sng">
                      <a:noFill/>
                      <a:prstDash val="solid"/>
                    </a:lnR>
                    <a:lnT w="12700" cmpd="sng">
                      <a:noFill/>
                      <a:prstDash val="solid"/>
                    </a:lnT>
                    <a:lnB w="9525" cap="flat" cmpd="sng" algn="ctr">
                      <a:solidFill>
                        <a:srgbClr val="D8DCDC"/>
                      </a:solidFill>
                      <a:prstDash val="solid"/>
                    </a:lnB>
                    <a:solidFill>
                      <a:schemeClr val="accent5">
                        <a:lumMod val="20000"/>
                        <a:lumOff val="80000"/>
                      </a:schemeClr>
                    </a:solidFill>
                  </a:tcPr>
                </a:tc>
                <a:extLst>
                  <a:ext uri="{0D108BD9-81ED-4DB2-BD59-A6C34878D82A}">
                    <a16:rowId xmlns:a16="http://schemas.microsoft.com/office/drawing/2014/main" val="974722653"/>
                  </a:ext>
                </a:extLst>
              </a:tr>
              <a:tr h="3110029">
                <a:tc>
                  <a:txBody>
                    <a:bodyPr/>
                    <a:lstStyle/>
                    <a:p>
                      <a:r>
                        <a:rPr lang="en-GB" sz="2000" b="1">
                          <a:solidFill>
                            <a:schemeClr val="tx1">
                              <a:lumMod val="75000"/>
                              <a:lumOff val="25000"/>
                            </a:schemeClr>
                          </a:solidFill>
                          <a:latin typeface="Arial"/>
                        </a:rPr>
                        <a:t>Parkinson's</a:t>
                      </a:r>
                    </a:p>
                    <a:p>
                      <a:pPr lvl="0">
                        <a:buNone/>
                      </a:pPr>
                      <a:r>
                        <a:rPr lang="en-GB" sz="2000" b="0" i="0" u="none" strike="noStrike" noProof="0">
                          <a:latin typeface="Arial"/>
                        </a:rPr>
                        <a:t>Parkinson's ailment is a circumstance wherein parts of the mind end up progressively broken over a few years.</a:t>
                      </a:r>
                      <a:br>
                        <a:rPr lang="en-GB" sz="2000" b="0" i="0" u="none" strike="noStrike" noProof="0">
                          <a:latin typeface="Arial"/>
                        </a:rPr>
                      </a:br>
                      <a:r>
                        <a:rPr lang="en-GB" sz="2000" b="0" i="0" u="none" strike="noStrike" noProof="0">
                          <a:latin typeface="Arial"/>
                        </a:rPr>
                        <a:t>involuntary shaking of elements of the body (tremor) slow motion</a:t>
                      </a:r>
                    </a:p>
                    <a:p>
                      <a:pPr lvl="0">
                        <a:buNone/>
                      </a:pPr>
                      <a:r>
                        <a:rPr lang="en-GB" sz="1100" b="0" i="0" u="none" strike="noStrike" noProof="0">
                          <a:latin typeface="Arial"/>
                        </a:rPr>
                        <a:t>(NHS,2020 )</a:t>
                      </a:r>
                    </a:p>
                  </a:txBody>
                  <a:tcPr marL="402336" marR="201168" marT="201168" marB="20116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r>
                        <a:rPr lang="en-GB" sz="2000" b="1">
                          <a:solidFill>
                            <a:schemeClr val="tx1">
                              <a:lumMod val="75000"/>
                              <a:lumOff val="25000"/>
                            </a:schemeClr>
                          </a:solidFill>
                          <a:latin typeface="Arial"/>
                        </a:rPr>
                        <a:t>Frontotemporal</a:t>
                      </a:r>
                    </a:p>
                    <a:p>
                      <a:pPr lvl="0">
                        <a:buNone/>
                      </a:pPr>
                      <a:r>
                        <a:rPr lang="en-GB" sz="2000" b="0" i="0" u="none" strike="noStrike" noProof="0"/>
                        <a:t>Frontotemporal dementia (FTD), a general motive of dementia, is a set of disorders that arise whilst nerve cells in the frontal and temporal lobes of the mind are lost. This causes the lobes to decrease. FTD can impact behaviours, personality, language, and motion.</a:t>
                      </a:r>
                    </a:p>
                    <a:p>
                      <a:pPr lvl="0">
                        <a:buNone/>
                      </a:pPr>
                      <a:r>
                        <a:rPr lang="en-GB" sz="1100" b="0" i="0" u="none" strike="noStrike" noProof="0">
                          <a:latin typeface="Arial"/>
                        </a:rPr>
                        <a:t>( Frontotemporal dementia,2022)</a:t>
                      </a:r>
                    </a:p>
                  </a:txBody>
                  <a:tcPr marL="402336" marR="201168" marT="201168" marB="20116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3673450027"/>
                  </a:ext>
                </a:extLst>
              </a:tr>
              <a:tr h="2007928">
                <a:tc>
                  <a:txBody>
                    <a:bodyPr/>
                    <a:lstStyle/>
                    <a:p>
                      <a:pPr lvl="0">
                        <a:buNone/>
                      </a:pPr>
                      <a:r>
                        <a:rPr lang="en-GB" sz="1400" b="0" i="0" u="none" strike="noStrike" noProof="0">
                          <a:latin typeface="Arial"/>
                        </a:rPr>
                        <a:t>Huntington’s disease is an infection because of a faulty gene to your DNA (the orgonic ‘commands’ you inherit which inform your cells what to do). when you have Huntington’s, it impacts your body’s nervous machines – the community of nerve tissues inside the mind and spinal cord that coordinate your body’s movements. Huntington’s can cause modifications with motions, studying, thinking, and feeling.</a:t>
                      </a:r>
                    </a:p>
                    <a:p>
                      <a:pPr lvl="0">
                        <a:buNone/>
                      </a:pPr>
                      <a:r>
                        <a:rPr lang="en-GB" sz="1400" b="0" i="0" u="none" strike="noStrike" noProof="0">
                          <a:latin typeface="Arial"/>
                        </a:rPr>
                        <a:t>(Huntington's disease, Association,2022)</a:t>
                      </a:r>
                    </a:p>
                  </a:txBody>
                  <a:tcPr marL="402336" marR="201168" marT="201168" marB="20116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lvl="0" algn="l">
                        <a:lnSpc>
                          <a:spcPct val="100000"/>
                        </a:lnSpc>
                        <a:spcBef>
                          <a:spcPts val="0"/>
                        </a:spcBef>
                        <a:spcAft>
                          <a:spcPts val="0"/>
                        </a:spcAft>
                        <a:buNone/>
                      </a:pPr>
                      <a:endParaRPr lang="en-GB" sz="1100" b="0" i="0" u="none" strike="noStrike" noProof="0">
                        <a:solidFill>
                          <a:schemeClr val="tx1">
                            <a:lumMod val="75000"/>
                            <a:lumOff val="25000"/>
                          </a:schemeClr>
                        </a:solidFill>
                        <a:latin typeface="Arial"/>
                      </a:endParaRPr>
                    </a:p>
                    <a:p>
                      <a:pPr lvl="0">
                        <a:buNone/>
                      </a:pPr>
                      <a:r>
                        <a:rPr lang="en-GB" sz="1100">
                          <a:solidFill>
                            <a:schemeClr val="tx1">
                              <a:lumMod val="75000"/>
                              <a:lumOff val="25000"/>
                            </a:schemeClr>
                          </a:solidFill>
                          <a:latin typeface="Arial"/>
                        </a:rPr>
                        <a:t>(BING,2022)</a:t>
                      </a:r>
                    </a:p>
                  </a:txBody>
                  <a:tcPr marL="402336" marR="201168" marT="201168" marB="20116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2220552942"/>
                  </a:ext>
                </a:extLst>
              </a:tr>
              <a:tr h="1449334">
                <a:tc>
                  <a:txBody>
                    <a:bodyPr/>
                    <a:lstStyle/>
                    <a:p>
                      <a:r>
                        <a:rPr lang="en-GB" sz="3300">
                          <a:solidFill>
                            <a:schemeClr val="tx1">
                              <a:lumMod val="75000"/>
                              <a:lumOff val="25000"/>
                            </a:schemeClr>
                          </a:solidFill>
                        </a:rPr>
                        <a:t>Mixed Dementia</a:t>
                      </a:r>
                    </a:p>
                  </a:txBody>
                  <a:tcPr marL="402336" marR="201168" marT="201168" marB="20116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lvl="0" algn="l">
                        <a:lnSpc>
                          <a:spcPct val="100000"/>
                        </a:lnSpc>
                        <a:spcBef>
                          <a:spcPts val="0"/>
                        </a:spcBef>
                        <a:spcAft>
                          <a:spcPts val="0"/>
                        </a:spcAft>
                        <a:buNone/>
                      </a:pPr>
                      <a:endParaRPr lang="en-GB" sz="3300" b="0" i="0" u="none" strike="noStrike" noProof="0">
                        <a:latin typeface="Calibri"/>
                      </a:endParaRPr>
                    </a:p>
                    <a:p>
                      <a:pPr lvl="0" algn="l">
                        <a:lnSpc>
                          <a:spcPct val="100000"/>
                        </a:lnSpc>
                        <a:spcBef>
                          <a:spcPts val="0"/>
                        </a:spcBef>
                        <a:spcAft>
                          <a:spcPts val="0"/>
                        </a:spcAft>
                        <a:buNone/>
                      </a:pPr>
                      <a:endParaRPr lang="en-US" sz="3300" b="0" i="0" u="none" strike="noStrike" noProof="0">
                        <a:latin typeface="Arial"/>
                      </a:endParaRPr>
                    </a:p>
                  </a:txBody>
                  <a:tcPr marL="402336" marR="201168" marT="201168" marB="20116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1438405923"/>
                  </a:ext>
                </a:extLst>
              </a:tr>
            </a:tbl>
          </a:graphicData>
        </a:graphic>
      </p:graphicFrame>
      <p:pic>
        <p:nvPicPr>
          <p:cNvPr id="7" name="Picture 7">
            <a:extLst>
              <a:ext uri="{FF2B5EF4-FFF2-40B4-BE49-F238E27FC236}">
                <a16:creationId xmlns:a16="http://schemas.microsoft.com/office/drawing/2014/main" id="{B775B64F-A472-4E42-9F15-D44EA41EE21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86136" y="3489267"/>
            <a:ext cx="4310331" cy="3099993"/>
          </a:xfrm>
          <a:prstGeom prst="rect">
            <a:avLst/>
          </a:prstGeom>
        </p:spPr>
      </p:pic>
      <p:sp>
        <p:nvSpPr>
          <p:cNvPr id="8" name="TextBox 7">
            <a:extLst>
              <a:ext uri="{FF2B5EF4-FFF2-40B4-BE49-F238E27FC236}">
                <a16:creationId xmlns:a16="http://schemas.microsoft.com/office/drawing/2014/main" id="{E15CCAAE-12BA-4AC9-87C7-2932A1A23105}"/>
              </a:ext>
            </a:extLst>
          </p:cNvPr>
          <p:cNvSpPr txBox="1"/>
          <p:nvPr/>
        </p:nvSpPr>
        <p:spPr>
          <a:xfrm flipV="1">
            <a:off x="6564702" y="6102259"/>
            <a:ext cx="1132936" cy="760800"/>
          </a:xfrm>
          <a:prstGeom prst="rect">
            <a:avLst/>
          </a:prstGeom>
        </p:spPr>
        <p:txBody>
          <a:bodyPr lIns="91440" tIns="45720" rIns="91440" bIns="45720" anchor="t">
            <a:normAutofit/>
          </a:bodyPr>
          <a:lstStyle/>
          <a:p>
            <a:endParaRPr lang="en-US">
              <a:cs typeface="Calibri"/>
            </a:endParaRPr>
          </a:p>
        </p:txBody>
      </p:sp>
    </p:spTree>
    <p:extLst>
      <p:ext uri="{BB962C8B-B14F-4D97-AF65-F5344CB8AC3E}">
        <p14:creationId xmlns:p14="http://schemas.microsoft.com/office/powerpoint/2010/main" val="16332010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5425B-91CD-4A19-B00A-FD82874046A4}"/>
              </a:ext>
            </a:extLst>
          </p:cNvPr>
          <p:cNvSpPr>
            <a:spLocks noGrp="1"/>
          </p:cNvSpPr>
          <p:nvPr>
            <p:ph type="title"/>
          </p:nvPr>
        </p:nvSpPr>
        <p:spPr>
          <a:xfrm>
            <a:off x="205596" y="250106"/>
            <a:ext cx="11795184" cy="908620"/>
          </a:xfrm>
        </p:spPr>
        <p:txBody>
          <a:bodyPr/>
          <a:lstStyle/>
          <a:p>
            <a:r>
              <a:rPr lang="en-GB">
                <a:cs typeface="Calibri Light"/>
              </a:rPr>
              <a:t>Causes of Dementia</a:t>
            </a:r>
            <a:endParaRPr lang="en-GB"/>
          </a:p>
        </p:txBody>
      </p:sp>
      <p:sp>
        <p:nvSpPr>
          <p:cNvPr id="4" name="TextBox 3">
            <a:extLst>
              <a:ext uri="{FF2B5EF4-FFF2-40B4-BE49-F238E27FC236}">
                <a16:creationId xmlns:a16="http://schemas.microsoft.com/office/drawing/2014/main" id="{A8AC90BA-8320-447D-8014-15EF7558D9B2}"/>
              </a:ext>
            </a:extLst>
          </p:cNvPr>
          <p:cNvSpPr txBox="1"/>
          <p:nvPr/>
        </p:nvSpPr>
        <p:spPr>
          <a:xfrm>
            <a:off x="165880" y="1316068"/>
            <a:ext cx="6265652"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ea typeface="+mn-lt"/>
                <a:cs typeface="+mn-lt"/>
              </a:rPr>
              <a:t>The brain is made from nerve cells (neurons) that speak with each other by way of sending messages. Dementia destroys the nerve cells inside the mind so messages can’t be despatched properly, which stops the body from performing ordinarily.</a:t>
            </a:r>
            <a:br>
              <a:rPr lang="en-GB" sz="2400">
                <a:latin typeface="Arial"/>
                <a:ea typeface="+mn-lt"/>
                <a:cs typeface="+mn-lt"/>
              </a:rPr>
            </a:br>
            <a:br>
              <a:rPr lang="en-GB" sz="2400">
                <a:latin typeface="Arial"/>
                <a:ea typeface="+mn-lt"/>
                <a:cs typeface="+mn-lt"/>
              </a:rPr>
            </a:br>
            <a:r>
              <a:rPr lang="en-GB" sz="2400">
                <a:latin typeface="Arial"/>
                <a:ea typeface="+mn-lt"/>
                <a:cs typeface="+mn-lt"/>
              </a:rPr>
              <a:t>No matter what category of Dementia you have been diagnosed with and the section of the brain affected everyone will encounter dementia   in their very own particular manner</a:t>
            </a:r>
          </a:p>
          <a:p>
            <a:r>
              <a:rPr lang="en-GB" sz="2400">
                <a:latin typeface="Arial"/>
                <a:ea typeface="+mn-lt"/>
                <a:cs typeface="+mn-lt"/>
              </a:rPr>
              <a:t>Dementia is not just a disorder of elderly people younger ages can have Dementia.</a:t>
            </a:r>
          </a:p>
          <a:p>
            <a:pPr algn="l"/>
            <a:r>
              <a:rPr lang="en-GB">
                <a:latin typeface="Calibri" panose="020F0502020204030204"/>
                <a:cs typeface="Calibri"/>
              </a:rPr>
              <a:t>(www.Dementiauk.org,2022).</a:t>
            </a:r>
          </a:p>
        </p:txBody>
      </p:sp>
      <p:sp>
        <p:nvSpPr>
          <p:cNvPr id="5" name="TextBox 4">
            <a:extLst>
              <a:ext uri="{FF2B5EF4-FFF2-40B4-BE49-F238E27FC236}">
                <a16:creationId xmlns:a16="http://schemas.microsoft.com/office/drawing/2014/main" id="{0BCA8F2E-0AD4-4BE5-BB5B-00BD3350BC29}"/>
              </a:ext>
            </a:extLst>
          </p:cNvPr>
          <p:cNvSpPr txBox="1"/>
          <p:nvPr/>
        </p:nvSpPr>
        <p:spPr>
          <a:xfrm>
            <a:off x="7238640" y="3477192"/>
            <a:ext cx="46266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pic>
        <p:nvPicPr>
          <p:cNvPr id="6" name="Picture 6">
            <a:extLst>
              <a:ext uri="{FF2B5EF4-FFF2-40B4-BE49-F238E27FC236}">
                <a16:creationId xmlns:a16="http://schemas.microsoft.com/office/drawing/2014/main" id="{12A47975-0F8C-49C4-8FE9-CB6472E3D80E}"/>
              </a:ext>
            </a:extLst>
          </p:cNvPr>
          <p:cNvPicPr>
            <a:picLocks noChangeAspect="1"/>
          </p:cNvPicPr>
          <p:nvPr/>
        </p:nvPicPr>
        <p:blipFill>
          <a:blip r:embed="rId2"/>
          <a:stretch>
            <a:fillRect/>
          </a:stretch>
        </p:blipFill>
        <p:spPr>
          <a:xfrm>
            <a:off x="6765985" y="1387614"/>
            <a:ext cx="5115463" cy="4916658"/>
          </a:xfrm>
          <a:prstGeom prst="rect">
            <a:avLst/>
          </a:prstGeom>
        </p:spPr>
      </p:pic>
      <p:sp>
        <p:nvSpPr>
          <p:cNvPr id="7" name="TextBox 6">
            <a:extLst>
              <a:ext uri="{FF2B5EF4-FFF2-40B4-BE49-F238E27FC236}">
                <a16:creationId xmlns:a16="http://schemas.microsoft.com/office/drawing/2014/main" id="{4B1F4EB1-BE1A-423F-8AD1-D3F814218711}"/>
              </a:ext>
            </a:extLst>
          </p:cNvPr>
          <p:cNvSpPr txBox="1"/>
          <p:nvPr/>
        </p:nvSpPr>
        <p:spPr>
          <a:xfrm>
            <a:off x="7001179" y="6296506"/>
            <a:ext cx="2628181"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(www. Dreamtime.com)</a:t>
            </a:r>
          </a:p>
        </p:txBody>
      </p:sp>
    </p:spTree>
    <p:extLst>
      <p:ext uri="{BB962C8B-B14F-4D97-AF65-F5344CB8AC3E}">
        <p14:creationId xmlns:p14="http://schemas.microsoft.com/office/powerpoint/2010/main" val="1067097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950D7-A401-43A9-AC7A-A6B60CC58D56}"/>
              </a:ext>
            </a:extLst>
          </p:cNvPr>
          <p:cNvSpPr>
            <a:spLocks noGrp="1"/>
          </p:cNvSpPr>
          <p:nvPr>
            <p:ph type="title"/>
          </p:nvPr>
        </p:nvSpPr>
        <p:spPr>
          <a:xfrm>
            <a:off x="176842" y="336370"/>
            <a:ext cx="11766429" cy="606696"/>
          </a:xfrm>
        </p:spPr>
        <p:txBody>
          <a:bodyPr>
            <a:normAutofit fontScale="90000"/>
          </a:bodyPr>
          <a:lstStyle/>
          <a:p>
            <a:r>
              <a:rPr lang="en-GB">
                <a:solidFill>
                  <a:schemeClr val="tx1">
                    <a:lumMod val="75000"/>
                    <a:lumOff val="25000"/>
                  </a:schemeClr>
                </a:solidFill>
                <a:latin typeface="Arial"/>
                <a:cs typeface="Calibri Light"/>
              </a:rPr>
              <a:t>Treatment of </a:t>
            </a:r>
            <a:r>
              <a:rPr lang="en-GB">
                <a:cs typeface="Calibri Light"/>
              </a:rPr>
              <a:t>dementia</a:t>
            </a:r>
          </a:p>
        </p:txBody>
      </p:sp>
      <p:sp>
        <p:nvSpPr>
          <p:cNvPr id="3" name="TextBox 2">
            <a:extLst>
              <a:ext uri="{FF2B5EF4-FFF2-40B4-BE49-F238E27FC236}">
                <a16:creationId xmlns:a16="http://schemas.microsoft.com/office/drawing/2014/main" id="{C0ADBD0F-FDF4-4DF5-8B91-70498223C7A7}"/>
              </a:ext>
            </a:extLst>
          </p:cNvPr>
          <p:cNvSpPr txBox="1"/>
          <p:nvPr/>
        </p:nvSpPr>
        <p:spPr>
          <a:xfrm>
            <a:off x="123646" y="943155"/>
            <a:ext cx="11685916"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
            </a:pPr>
            <a:r>
              <a:rPr lang="en-GB">
                <a:latin typeface="Arial"/>
                <a:ea typeface="+mn-lt"/>
                <a:cs typeface="+mn-lt"/>
              </a:rPr>
              <a:t>External memory aids: structures or devices, whether, or not digital or not, that assist make up for reduced reminiscence. These can consist of alarms that remind sufferers to take medication, pictures, notes, message boards, or clocks with data to assist lessen confusion and disorientation.</a:t>
            </a:r>
          </a:p>
          <a:p>
            <a:pPr marL="285750" indent="-285750">
              <a:buFont typeface="Wingdings"/>
              <a:buChar char="§"/>
            </a:pPr>
            <a:endParaRPr lang="en-GB">
              <a:latin typeface="Arial"/>
              <a:cs typeface="Calibri" panose="020F0502020204030204"/>
            </a:endParaRPr>
          </a:p>
          <a:p>
            <a:pPr marL="285750" indent="-285750">
              <a:buFont typeface="Wingdings"/>
              <a:buChar char="§"/>
            </a:pPr>
            <a:r>
              <a:rPr lang="en-GB">
                <a:latin typeface="Arial"/>
                <a:ea typeface="+mn-lt"/>
                <a:cs typeface="+mn-lt"/>
              </a:rPr>
              <a:t>Environment modifications: Factors like loud noises, horrific lighting, glare-susceptible reflective surfaces, or clashing shades and styles can reason agitation, anxiety, and disorientation in dementia patients. Create a peaceful, calming surroundings to assist lessen strain in patients.</a:t>
            </a:r>
            <a:endParaRPr lang="en-GB">
              <a:latin typeface="Arial"/>
              <a:cs typeface="Calibri" panose="020F0502020204030204"/>
            </a:endParaRPr>
          </a:p>
          <a:p>
            <a:pPr marL="285750" indent="-285750">
              <a:buFont typeface="Wingdings"/>
              <a:buChar char="§"/>
            </a:pPr>
            <a:endParaRPr lang="en-GB">
              <a:latin typeface="Arial"/>
              <a:cs typeface="Calibri" panose="020F0502020204030204"/>
            </a:endParaRPr>
          </a:p>
          <a:p>
            <a:pPr marL="285750" indent="-285750">
              <a:buFont typeface="Wingdings"/>
              <a:buChar char="§"/>
            </a:pPr>
            <a:r>
              <a:rPr lang="en-GB">
                <a:latin typeface="Arial"/>
                <a:ea typeface="+mn-lt"/>
                <a:cs typeface="+mn-lt"/>
              </a:rPr>
              <a:t>Stress management: Stressors and tension tiers are unique in every individual, so it's useful to test with numerous variety strain control methods. Examples of strain-relieving strategies consist of exercise, calming music, interactions with pets and animals, meditation, and social interaction.</a:t>
            </a:r>
            <a:endParaRPr lang="en-GB">
              <a:latin typeface="Arial"/>
              <a:cs typeface="Calibri" panose="020F0502020204030204"/>
            </a:endParaRPr>
          </a:p>
          <a:p>
            <a:pPr marL="285750" indent="-285750">
              <a:buFont typeface="Wingdings"/>
              <a:buChar char="§"/>
            </a:pPr>
            <a:endParaRPr lang="en-GB">
              <a:latin typeface="Arial"/>
              <a:cs typeface="Calibri" panose="020F0502020204030204"/>
            </a:endParaRPr>
          </a:p>
          <a:p>
            <a:pPr marL="285750" indent="-285750">
              <a:buFont typeface="Wingdings"/>
              <a:buChar char="§"/>
            </a:pPr>
            <a:r>
              <a:rPr lang="en-GB">
                <a:latin typeface="Arial"/>
                <a:ea typeface="+mn-lt"/>
                <a:cs typeface="+mn-lt"/>
              </a:rPr>
              <a:t>Reality Orientation Therapy, which goes to lessen confusion and disorientation that accompanies dementia with the aid of using supplying orienting statistics approximately time and area numerous instances during the day.</a:t>
            </a:r>
            <a:endParaRPr lang="en-GB">
              <a:latin typeface="Arial"/>
              <a:cs typeface="Calibri" panose="020F0502020204030204"/>
            </a:endParaRPr>
          </a:p>
          <a:p>
            <a:pPr marL="285750" indent="-285750">
              <a:buFont typeface="Wingdings"/>
              <a:buChar char="§"/>
            </a:pPr>
            <a:endParaRPr lang="en-GB">
              <a:latin typeface="Arial"/>
              <a:cs typeface="Calibri" panose="020F0502020204030204"/>
            </a:endParaRPr>
          </a:p>
          <a:p>
            <a:pPr marL="285750" indent="-285750">
              <a:buFont typeface="Wingdings"/>
              <a:buChar char="§"/>
            </a:pPr>
            <a:r>
              <a:rPr lang="en-GB">
                <a:latin typeface="Arial"/>
                <a:ea typeface="+mn-lt"/>
                <a:cs typeface="+mn-lt"/>
              </a:rPr>
              <a:t>Validation Therapy, which includes discussing and accepting the thoughts and values of dementia sufferers with the intention to foster high-quality communication and decrease strain for the sufferer.  ( Dementia.org, 2022)</a:t>
            </a:r>
            <a:endParaRPr lang="en-GB">
              <a:latin typeface="Arial"/>
              <a:cs typeface="Calibri" panose="020F0502020204030204"/>
            </a:endParaRPr>
          </a:p>
          <a:p>
            <a:endParaRPr lang="en-GB">
              <a:cs typeface="Calibri" panose="020F0502020204030204"/>
            </a:endParaRPr>
          </a:p>
          <a:p>
            <a:pPr marL="285750" indent="-285750">
              <a:buFont typeface="Wingdings"/>
              <a:buChar char="§"/>
            </a:pPr>
            <a:endParaRPr lang="en-GB">
              <a:cs typeface="Calibri" panose="020F0502020204030204"/>
            </a:endParaRPr>
          </a:p>
        </p:txBody>
      </p:sp>
    </p:spTree>
    <p:extLst>
      <p:ext uri="{BB962C8B-B14F-4D97-AF65-F5344CB8AC3E}">
        <p14:creationId xmlns:p14="http://schemas.microsoft.com/office/powerpoint/2010/main" val="38990748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B0446-07AA-4E1B-9A52-1DA543006857}"/>
              </a:ext>
            </a:extLst>
          </p:cNvPr>
          <p:cNvSpPr>
            <a:spLocks noGrp="1"/>
          </p:cNvSpPr>
          <p:nvPr>
            <p:ph type="title"/>
          </p:nvPr>
        </p:nvSpPr>
        <p:spPr>
          <a:xfrm>
            <a:off x="4314" y="5691"/>
            <a:ext cx="12183371" cy="635450"/>
          </a:xfrm>
          <a:solidFill>
            <a:schemeClr val="accent6">
              <a:lumMod val="20000"/>
              <a:lumOff val="80000"/>
            </a:schemeClr>
          </a:solidFill>
        </p:spPr>
        <p:txBody>
          <a:bodyPr>
            <a:normAutofit fontScale="90000"/>
          </a:bodyPr>
          <a:lstStyle/>
          <a:p>
            <a:r>
              <a:rPr lang="en-GB">
                <a:latin typeface="Arial"/>
                <a:cs typeface="Calibri Light"/>
              </a:rPr>
              <a:t>Theories of old age</a:t>
            </a:r>
            <a:endParaRPr lang="en-GB">
              <a:latin typeface="Arial"/>
              <a:cs typeface="Arial"/>
            </a:endParaRPr>
          </a:p>
        </p:txBody>
      </p:sp>
      <p:sp>
        <p:nvSpPr>
          <p:cNvPr id="3" name="TextBox 2">
            <a:extLst>
              <a:ext uri="{FF2B5EF4-FFF2-40B4-BE49-F238E27FC236}">
                <a16:creationId xmlns:a16="http://schemas.microsoft.com/office/drawing/2014/main" id="{E49AE49D-2852-45F1-ADBA-DEDAF446FFD3}"/>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4" name="TextBox 3">
            <a:extLst>
              <a:ext uri="{FF2B5EF4-FFF2-40B4-BE49-F238E27FC236}">
                <a16:creationId xmlns:a16="http://schemas.microsoft.com/office/drawing/2014/main" id="{E020AE3A-98B9-4111-AE14-9F17090C412B}"/>
              </a:ext>
            </a:extLst>
          </p:cNvPr>
          <p:cNvSpPr txBox="1"/>
          <p:nvPr/>
        </p:nvSpPr>
        <p:spPr>
          <a:xfrm>
            <a:off x="238665" y="770627"/>
            <a:ext cx="11542141"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rPr>
              <a:t>The "Medical Model of Disability" is an attempt to explain how some individuals and institutions perceive disability and how disabled people are treated, although it is not recognized as an inclusive response to disabled people. When a person is placed at the middle point of the "problem," this explains how disabled persons are categorized or evaluated. The person is generally described or regarded to be: "deficient," "diverse," or "abnormal."(www.mdpag.org.uk,2022)</a:t>
            </a:r>
            <a:endParaRPr lang="en-GB" sz="2000">
              <a:ea typeface="+mn-lt"/>
              <a:cs typeface="+mn-lt"/>
            </a:endParaRPr>
          </a:p>
          <a:p>
            <a:pPr algn="l"/>
            <a:endParaRPr lang="en-GB" sz="2000">
              <a:latin typeface="Arial"/>
              <a:cs typeface="Arial"/>
            </a:endParaRPr>
          </a:p>
          <a:p>
            <a:r>
              <a:rPr lang="en-GB" sz="2000">
                <a:latin typeface="Calibri"/>
                <a:cs typeface="Calibri"/>
              </a:rPr>
              <a:t>The Disengagement theory defines separation from public activity that individuals experience as they age and become older. The hypothesis expresses that, over the long run, older individuals pull out, or withdraw from, the social jobs and connections that were vital to their life in adulthood. As a functionalist hypothesis, this structure projects the course of separation as required and advantageous to society, as it permits the social framework to stay steady and requested (Crossman,2011).However, the disengagement theory could be wrongly confused for dementia vice versa, because people with dementia usually  disengaged from society.</a:t>
            </a:r>
            <a:endParaRPr lang="en-GB" sz="2000">
              <a:ea typeface="+mn-lt"/>
              <a:cs typeface="+mn-lt"/>
            </a:endParaRPr>
          </a:p>
          <a:p>
            <a:r>
              <a:rPr lang="en-GB" sz="2000">
                <a:latin typeface="Arial"/>
                <a:cs typeface="Arial"/>
              </a:rPr>
              <a:t>According to (Gisborne, 2014) The Social Model of disability is a helpful aid for clarifying the struggles granted to debilitated individuals by their outside community, furthermore as a practicable strategy practicable and including a facility in higher learning institutions. It propositions disability as the barriers people counter because of societal and attitudinal elements rather than addressing the complications with the person.</a:t>
            </a:r>
            <a:endParaRPr lang="en-GB" sz="2000">
              <a:ea typeface="+mn-lt"/>
              <a:cs typeface="+mn-lt"/>
            </a:endParaRPr>
          </a:p>
          <a:p>
            <a:endParaRPr lang="en-GB" sz="2000">
              <a:latin typeface="Arial"/>
              <a:cs typeface="Arial"/>
            </a:endParaRPr>
          </a:p>
          <a:p>
            <a:endParaRPr lang="en-GB">
              <a:cs typeface="Calibri"/>
            </a:endParaRPr>
          </a:p>
        </p:txBody>
      </p:sp>
    </p:spTree>
    <p:extLst>
      <p:ext uri="{BB962C8B-B14F-4D97-AF65-F5344CB8AC3E}">
        <p14:creationId xmlns:p14="http://schemas.microsoft.com/office/powerpoint/2010/main" val="14041223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8002A-DF7A-4824-94A5-6EB52045B870}"/>
              </a:ext>
            </a:extLst>
          </p:cNvPr>
          <p:cNvSpPr>
            <a:spLocks noGrp="1"/>
          </p:cNvSpPr>
          <p:nvPr>
            <p:ph type="title"/>
          </p:nvPr>
        </p:nvSpPr>
        <p:spPr>
          <a:xfrm>
            <a:off x="61823" y="63201"/>
            <a:ext cx="12125863" cy="894243"/>
          </a:xfrm>
          <a:solidFill>
            <a:schemeClr val="accent6">
              <a:lumMod val="20000"/>
              <a:lumOff val="80000"/>
            </a:schemeClr>
          </a:solidFill>
        </p:spPr>
        <p:txBody>
          <a:bodyPr/>
          <a:lstStyle/>
          <a:p>
            <a:r>
              <a:rPr lang="en-GB">
                <a:cs typeface="Calibri Light"/>
              </a:rPr>
              <a:t>Legislation, and practice </a:t>
            </a:r>
          </a:p>
        </p:txBody>
      </p:sp>
      <p:sp>
        <p:nvSpPr>
          <p:cNvPr id="3" name="Content Placeholder 2">
            <a:extLst>
              <a:ext uri="{FF2B5EF4-FFF2-40B4-BE49-F238E27FC236}">
                <a16:creationId xmlns:a16="http://schemas.microsoft.com/office/drawing/2014/main" id="{3CF9771F-75A9-40EA-A0E2-03AE423D4649}"/>
              </a:ext>
            </a:extLst>
          </p:cNvPr>
          <p:cNvSpPr>
            <a:spLocks noGrp="1"/>
          </p:cNvSpPr>
          <p:nvPr>
            <p:ph idx="1"/>
          </p:nvPr>
        </p:nvSpPr>
        <p:spPr>
          <a:xfrm>
            <a:off x="306240" y="1394305"/>
            <a:ext cx="11047560" cy="4782658"/>
          </a:xfrm>
        </p:spPr>
        <p:txBody>
          <a:bodyPr vert="horz" lIns="91440" tIns="45720" rIns="91440" bIns="45720" rtlCol="0" anchor="t">
            <a:normAutofit fontScale="92500" lnSpcReduction="20000"/>
          </a:bodyPr>
          <a:lstStyle/>
          <a:p>
            <a:pPr marL="0" indent="0">
              <a:buNone/>
            </a:pPr>
            <a:r>
              <a:rPr lang="en-GB" sz="1600">
                <a:ea typeface="+mn-lt"/>
                <a:cs typeface="+mn-lt"/>
              </a:rPr>
              <a:t>The Mental Health Act (1983) is the main piece of law that covers the assessment, treatment, and rights of people with a mental fitness disorder. People detained beneath the Mental Health Act want pressing remedy for an intellectual health ailment and are at risk of harm to themselves or others (NHS,2022</a:t>
            </a:r>
            <a:endParaRPr lang="en-US"/>
          </a:p>
          <a:p>
            <a:pPr marL="0" indent="0">
              <a:buNone/>
            </a:pPr>
            <a:r>
              <a:rPr lang="en-GB" sz="1600">
                <a:ea typeface="+mn-lt"/>
                <a:cs typeface="+mn-lt"/>
              </a:rPr>
              <a:t>The Mental Health Act 1983 (as corrected, most as of late by the Mental Health Act 2007) is intended to give wellbeing experts the powers, in specific conditions, to confine, evaluate and treat individuals with mental issues in the event of a legitimate concern for their wellbeing and security or for public security. ( king fund,2008)</a:t>
            </a:r>
            <a:endParaRPr lang="en-GB"/>
          </a:p>
          <a:p>
            <a:pPr marL="0" indent="0">
              <a:buNone/>
            </a:pPr>
            <a:r>
              <a:rPr lang="en-GB" sz="1600">
                <a:cs typeface="Calibri"/>
              </a:rPr>
              <a:t>The Care Act</a:t>
            </a:r>
          </a:p>
          <a:p>
            <a:pPr marL="0" indent="0">
              <a:buNone/>
            </a:pPr>
            <a:r>
              <a:rPr lang="en-GB" sz="1600">
                <a:ea typeface="+mn-lt"/>
                <a:cs typeface="+mn-lt"/>
              </a:rPr>
              <a:t>The Care Act 2014, create delivery to change the law regarding adult care and support and law regarding caregivers; to create delivery about safeguarding person of mature age from mistreatment or abandonment. To action provision about the quality of care; To build and create provision health education Authority and health Research authority. And to integrate care to connectedness purposes.(Care Act, 2014)</a:t>
            </a:r>
          </a:p>
          <a:p>
            <a:pPr>
              <a:buNone/>
            </a:pPr>
            <a:endParaRPr lang="en-GB" sz="1600">
              <a:ea typeface="+mn-lt"/>
              <a:cs typeface="+mn-lt"/>
            </a:endParaRPr>
          </a:p>
          <a:p>
            <a:pPr marL="0" indent="0">
              <a:buNone/>
            </a:pPr>
            <a:r>
              <a:rPr lang="en-GB" sz="1600">
                <a:cs typeface="Calibri"/>
              </a:rPr>
              <a:t>The equality act</a:t>
            </a:r>
          </a:p>
          <a:p>
            <a:pPr marL="0" indent="0">
              <a:buNone/>
            </a:pPr>
            <a:r>
              <a:rPr lang="en-GB" sz="1600">
                <a:ea typeface="+mn-lt"/>
                <a:cs typeface="+mn-lt"/>
              </a:rPr>
              <a:t>This outline guide tells you ways the Equality Act 2010 changes how you've got to act forestall and address discrimination after you give goods, facilities, and services to the public, let's say as a residential care home, community look, or outside the club. These elements of the Act can get action in October 2010.(Equality Act 2010)</a:t>
            </a:r>
          </a:p>
          <a:p>
            <a:pPr>
              <a:buNone/>
            </a:pPr>
            <a:endParaRPr lang="en-GB" sz="1600">
              <a:ea typeface="+mn-lt"/>
              <a:cs typeface="+mn-lt"/>
            </a:endParaRPr>
          </a:p>
          <a:p>
            <a:pPr marL="0" indent="0">
              <a:buNone/>
            </a:pPr>
            <a:endParaRPr lang="en-GB" sz="1600">
              <a:ea typeface="+mn-lt"/>
              <a:cs typeface="+mn-lt"/>
            </a:endParaRPr>
          </a:p>
          <a:p>
            <a:pPr marL="0" indent="0">
              <a:buNone/>
            </a:pPr>
            <a:r>
              <a:rPr lang="en-GB" sz="1600">
                <a:cs typeface="Calibri"/>
              </a:rPr>
              <a:t>The Human right Act</a:t>
            </a:r>
          </a:p>
          <a:p>
            <a:pPr marL="0" indent="0">
              <a:buNone/>
            </a:pPr>
            <a:r>
              <a:rPr lang="en-GB" sz="1600">
                <a:ea typeface="+mn-lt"/>
                <a:cs typeface="+mn-lt"/>
              </a:rPr>
              <a:t>The Human Rights Act 1998 sets out the significant rights and liberties that residents in the UK are entitled to. It includes the rights set out in the European Convention on Human Rights (ECHR) into domestic British law. The Human Rights Act came into effect in the UK in October 2000. Such as article 3: Freedom from torture and inhuman or degrading treatment.. (Human right Act,1998)</a:t>
            </a:r>
          </a:p>
          <a:p>
            <a:pPr marL="0" indent="0">
              <a:buNone/>
            </a:pPr>
            <a:endParaRPr lang="en-GB" sz="1600">
              <a:cs typeface="Calibri"/>
            </a:endParaRPr>
          </a:p>
          <a:p>
            <a:pPr marL="0" indent="0">
              <a:buNone/>
            </a:pPr>
            <a:endParaRPr lang="en-GB" sz="1600">
              <a:cs typeface="Calibri"/>
            </a:endParaRPr>
          </a:p>
          <a:p>
            <a:pPr marL="0" indent="0">
              <a:buNone/>
            </a:pPr>
            <a:endParaRPr lang="en-GB" sz="1600">
              <a:cs typeface="Calibri"/>
            </a:endParaRPr>
          </a:p>
        </p:txBody>
      </p:sp>
    </p:spTree>
    <p:extLst>
      <p:ext uri="{BB962C8B-B14F-4D97-AF65-F5344CB8AC3E}">
        <p14:creationId xmlns:p14="http://schemas.microsoft.com/office/powerpoint/2010/main" val="16351506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B2043-C975-407D-B5F2-E75F2B5FA3D4}"/>
              </a:ext>
            </a:extLst>
          </p:cNvPr>
          <p:cNvSpPr>
            <a:spLocks noGrp="1"/>
          </p:cNvSpPr>
          <p:nvPr>
            <p:ph type="title"/>
          </p:nvPr>
        </p:nvSpPr>
        <p:spPr>
          <a:xfrm>
            <a:off x="47446" y="5692"/>
            <a:ext cx="12140240" cy="362280"/>
          </a:xfrm>
          <a:solidFill>
            <a:schemeClr val="accent2">
              <a:lumMod val="60000"/>
              <a:lumOff val="40000"/>
            </a:schemeClr>
          </a:solidFill>
        </p:spPr>
        <p:txBody>
          <a:bodyPr>
            <a:normAutofit fontScale="90000"/>
          </a:bodyPr>
          <a:lstStyle/>
          <a:p>
            <a:r>
              <a:rPr lang="en-GB" sz="2800">
                <a:latin typeface="Arial"/>
                <a:cs typeface="Calibri Light"/>
              </a:rPr>
              <a:t>Why do we need legislation? And how will it help, a brief background history</a:t>
            </a:r>
            <a:endParaRPr lang="en-GB" sz="2800">
              <a:latin typeface="Arial"/>
              <a:cs typeface="Arial"/>
            </a:endParaRPr>
          </a:p>
        </p:txBody>
      </p:sp>
      <p:sp>
        <p:nvSpPr>
          <p:cNvPr id="3" name="TextBox 2">
            <a:extLst>
              <a:ext uri="{FF2B5EF4-FFF2-40B4-BE49-F238E27FC236}">
                <a16:creationId xmlns:a16="http://schemas.microsoft.com/office/drawing/2014/main" id="{C8CFCAFC-10D5-4A4C-A793-7AB9D9C82A80}"/>
              </a:ext>
            </a:extLst>
          </p:cNvPr>
          <p:cNvSpPr txBox="1"/>
          <p:nvPr/>
        </p:nvSpPr>
        <p:spPr>
          <a:xfrm>
            <a:off x="109268" y="310553"/>
            <a:ext cx="11685915"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Mental health disorder was not given any significant importance as physical health, However, population ignorance about mental health disorder, trigger prolonged continuous abuse,  ill-treatment, and neglect, prior to 1925. Furthermore, people that suffered from a mental disorder were lack away from the public, some in solitary confinement to keep  them out of the public view​. People with mental ill health were  considered to be hopeless and useless and the rejects of society  and was addressed by the most inhuman names. The years between first world war and second world war there was an increase wave of depressive state that was affecting solders and other who had been involve in the war. However, this was diagnosed as post war trauma. Medical care for people with mental health was inhumane and barbaric, may even be consider as a form punishment, such as the insulin therapy and other medical treatment seen people with mental ill health mortality from mal- practice treatment. theories about mental disorders add a lot of discrepancies  such as the token society base on  rewarding patients for good behaviour. Back in history patients in mental institution were not given any choice in their care and were not given choice in everyday activities, for instance they were all given tea but were not offer  other option of drink, had to retire to bed certain time , and wake up certain time and if they were not awake , they would be woken by care givers. Basically, people with mental illness were all treated the same way and not treated as an individual with his or her own care needs.</a:t>
            </a:r>
          </a:p>
          <a:p>
            <a:r>
              <a:rPr lang="en-GB" b="1">
                <a:ea typeface="+mn-lt"/>
                <a:cs typeface="+mn-lt"/>
              </a:rPr>
              <a:t>The Mental Capacity Act </a:t>
            </a:r>
            <a:r>
              <a:rPr lang="en-GB">
                <a:ea typeface="+mn-lt"/>
                <a:cs typeface="+mn-lt"/>
              </a:rPr>
              <a:t>(MCA) is created to protect and motivate individuals who do not have the mental capacity to make their own informed choices about their treatment. It relates to persons above the age of 16. It includes day-to-day tasks like what to wear or what to buy for the weekly shop, as well as major life-changing decisions like whether to relocate into residential care or have serious surgery. (NHS.Uk,2022)2)</a:t>
            </a:r>
          </a:p>
          <a:p>
            <a:r>
              <a:rPr lang="en-GB" b="1">
                <a:ea typeface="+mn-lt"/>
                <a:cs typeface="+mn-lt"/>
              </a:rPr>
              <a:t>The Care Act 2014,</a:t>
            </a:r>
            <a:r>
              <a:rPr lang="en-GB">
                <a:ea typeface="+mn-lt"/>
                <a:cs typeface="+mn-lt"/>
              </a:rPr>
              <a:t> create delivery to change the law regarding adult care and support and law regarding caregivers; to create delivery about safeguarding person of mature age from mistreatment or abandonment. To action provision about the quality of care; To build and create provision health education Authority and health Research authority. And to integrate care to connectedness purposes. (Care Act, 2014)</a:t>
            </a:r>
          </a:p>
        </p:txBody>
      </p:sp>
    </p:spTree>
    <p:extLst>
      <p:ext uri="{BB962C8B-B14F-4D97-AF65-F5344CB8AC3E}">
        <p14:creationId xmlns:p14="http://schemas.microsoft.com/office/powerpoint/2010/main" val="18824437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C1E5815-D54C-487F-A054-6D4930ADE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208496"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EDFFF6BC-CE5F-43FF-BC82-67DA5B8770B4}"/>
              </a:ext>
            </a:extLst>
          </p:cNvPr>
          <p:cNvSpPr txBox="1"/>
          <p:nvPr/>
        </p:nvSpPr>
        <p:spPr>
          <a:xfrm flipV="1">
            <a:off x="368060" y="6104626"/>
            <a:ext cx="442535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a:p>
            <a:endParaRPr lang="en-GB">
              <a:cs typeface="Calibri"/>
            </a:endParaRPr>
          </a:p>
        </p:txBody>
      </p:sp>
      <p:sp>
        <p:nvSpPr>
          <p:cNvPr id="7" name="TextBox 6">
            <a:extLst>
              <a:ext uri="{FF2B5EF4-FFF2-40B4-BE49-F238E27FC236}">
                <a16:creationId xmlns:a16="http://schemas.microsoft.com/office/drawing/2014/main" id="{6040F59E-D7DA-4868-A843-9771209989D5}"/>
              </a:ext>
            </a:extLst>
          </p:cNvPr>
          <p:cNvSpPr txBox="1"/>
          <p:nvPr/>
        </p:nvSpPr>
        <p:spPr>
          <a:xfrm>
            <a:off x="655607" y="1000664"/>
            <a:ext cx="3375803" cy="1815882"/>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Arial"/>
                <a:cs typeface="Calibri"/>
              </a:rPr>
              <a:t>The person-centred  principles  and person-centred practice framework</a:t>
            </a:r>
            <a:endParaRPr lang="en-US" sz="2800">
              <a:latin typeface="Arial"/>
              <a:cs typeface="Arial"/>
            </a:endParaRPr>
          </a:p>
        </p:txBody>
      </p:sp>
      <p:sp>
        <p:nvSpPr>
          <p:cNvPr id="8" name="TextBox 7">
            <a:extLst>
              <a:ext uri="{FF2B5EF4-FFF2-40B4-BE49-F238E27FC236}">
                <a16:creationId xmlns:a16="http://schemas.microsoft.com/office/drawing/2014/main" id="{84E0DD31-EFBE-44E6-BE07-83DC6FCB7A73}"/>
              </a:ext>
            </a:extLst>
          </p:cNvPr>
          <p:cNvSpPr txBox="1"/>
          <p:nvPr/>
        </p:nvSpPr>
        <p:spPr>
          <a:xfrm>
            <a:off x="841615" y="59312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2" name="TextBox 1">
            <a:extLst>
              <a:ext uri="{FF2B5EF4-FFF2-40B4-BE49-F238E27FC236}">
                <a16:creationId xmlns:a16="http://schemas.microsoft.com/office/drawing/2014/main" id="{316F4087-B175-402C-8C99-76F177363BFF}"/>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4" name="TextBox 3">
            <a:extLst>
              <a:ext uri="{FF2B5EF4-FFF2-40B4-BE49-F238E27FC236}">
                <a16:creationId xmlns:a16="http://schemas.microsoft.com/office/drawing/2014/main" id="{2CF5B3C2-8969-4446-BB6B-BB6B596E6171}"/>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6" name="TextBox 5">
            <a:extLst>
              <a:ext uri="{FF2B5EF4-FFF2-40B4-BE49-F238E27FC236}">
                <a16:creationId xmlns:a16="http://schemas.microsoft.com/office/drawing/2014/main" id="{A7024E0D-43E4-4B12-A5F5-177DED3D9DAB}"/>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pic>
        <p:nvPicPr>
          <p:cNvPr id="9" name="Picture 9" descr="Diagram&#10;&#10;Description automatically generated">
            <a:extLst>
              <a:ext uri="{FF2B5EF4-FFF2-40B4-BE49-F238E27FC236}">
                <a16:creationId xmlns:a16="http://schemas.microsoft.com/office/drawing/2014/main" id="{A0506762-D954-4916-89D9-2666F501F714}"/>
              </a:ext>
            </a:extLst>
          </p:cNvPr>
          <p:cNvPicPr>
            <a:picLocks noChangeAspect="1"/>
          </p:cNvPicPr>
          <p:nvPr/>
        </p:nvPicPr>
        <p:blipFill>
          <a:blip r:embed="rId2"/>
          <a:stretch>
            <a:fillRect/>
          </a:stretch>
        </p:blipFill>
        <p:spPr>
          <a:xfrm>
            <a:off x="4638136" y="124107"/>
            <a:ext cx="6984520" cy="6149710"/>
          </a:xfrm>
          <a:prstGeom prst="rect">
            <a:avLst/>
          </a:prstGeom>
        </p:spPr>
      </p:pic>
      <p:sp>
        <p:nvSpPr>
          <p:cNvPr id="10" name="TextBox 9">
            <a:extLst>
              <a:ext uri="{FF2B5EF4-FFF2-40B4-BE49-F238E27FC236}">
                <a16:creationId xmlns:a16="http://schemas.microsoft.com/office/drawing/2014/main" id="{96ED0DE9-73C8-4A5B-BEAE-65A48F0E2CF9}"/>
              </a:ext>
            </a:extLst>
          </p:cNvPr>
          <p:cNvSpPr txBox="1"/>
          <p:nvPr/>
        </p:nvSpPr>
        <p:spPr>
          <a:xfrm>
            <a:off x="8533502" y="6269177"/>
            <a:ext cx="2484408"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(Researchgate,2022)</a:t>
            </a:r>
          </a:p>
        </p:txBody>
      </p:sp>
    </p:spTree>
    <p:extLst>
      <p:ext uri="{BB962C8B-B14F-4D97-AF65-F5344CB8AC3E}">
        <p14:creationId xmlns:p14="http://schemas.microsoft.com/office/powerpoint/2010/main" val="20424358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5F547D-0E40-4764-A760-092300C8EF1E}"/>
              </a:ext>
            </a:extLst>
          </p:cNvPr>
          <p:cNvSpPr txBox="1"/>
          <p:nvPr/>
        </p:nvSpPr>
        <p:spPr>
          <a:xfrm>
            <a:off x="684363" y="3364909"/>
            <a:ext cx="111539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ea typeface="+mn-lt"/>
              <a:cs typeface="+mn-lt"/>
            </a:endParaRPr>
          </a:p>
        </p:txBody>
      </p:sp>
      <p:sp>
        <p:nvSpPr>
          <p:cNvPr id="3" name="TextBox 2">
            <a:extLst>
              <a:ext uri="{FF2B5EF4-FFF2-40B4-BE49-F238E27FC236}">
                <a16:creationId xmlns:a16="http://schemas.microsoft.com/office/drawing/2014/main" id="{DEE5856A-8E16-4193-AD94-C8B394DB91A7}"/>
              </a:ext>
            </a:extLst>
          </p:cNvPr>
          <p:cNvSpPr txBox="1"/>
          <p:nvPr/>
        </p:nvSpPr>
        <p:spPr>
          <a:xfrm>
            <a:off x="439948" y="166778"/>
            <a:ext cx="11312104" cy="707886"/>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latin typeface="Arial"/>
                <a:cs typeface="Calibri"/>
              </a:rPr>
              <a:t>The continuing theory</a:t>
            </a:r>
          </a:p>
        </p:txBody>
      </p:sp>
      <p:sp>
        <p:nvSpPr>
          <p:cNvPr id="4" name="TextBox 3">
            <a:extLst>
              <a:ext uri="{FF2B5EF4-FFF2-40B4-BE49-F238E27FC236}">
                <a16:creationId xmlns:a16="http://schemas.microsoft.com/office/drawing/2014/main" id="{F4BD41C7-7C73-406C-AA8A-225578923C3B}"/>
              </a:ext>
            </a:extLst>
          </p:cNvPr>
          <p:cNvSpPr txBox="1"/>
          <p:nvPr/>
        </p:nvSpPr>
        <p:spPr>
          <a:xfrm>
            <a:off x="525314" y="1206468"/>
            <a:ext cx="11240216" cy="5539978"/>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Calibri"/>
              </a:rPr>
              <a:t>When people have been diagnosed with dementia they may disengage from society.  However, there are some older with dementia and they refused to be defined by their disability and proceed to adapt strategies and aids and artificial intelligence systems. Such as adding special curtains to keep the light out, so the person can have a  better night's sleep and Alexa as a reminder to take medication.  Employers are expected to make reasonable adjustments to the work environment tailored to the person with the individual with a disability. According to Continuity Theory, when making adaptive choices, middle-aged and older adults seek to preserve and maintain existing internal and external structures, and they prefer to achieve this goal by employing strategies based on their prior experiences with themselves and their social space (Acthley,1989).</a:t>
            </a:r>
            <a:endParaRPr lang="en-US" sz="2400">
              <a:latin typeface="Arial"/>
              <a:ea typeface="+mn-lt"/>
              <a:cs typeface="+mn-lt"/>
            </a:endParaRPr>
          </a:p>
          <a:p>
            <a:endParaRPr lang="en-GB" sz="2400">
              <a:latin typeface="Arial"/>
              <a:ea typeface="+mn-lt"/>
              <a:cs typeface="+mn-lt"/>
            </a:endParaRPr>
          </a:p>
          <a:p>
            <a:endParaRPr lang="en-GB" sz="2400">
              <a:latin typeface="Arial"/>
              <a:cs typeface="Calibri"/>
            </a:endParaRPr>
          </a:p>
          <a:p>
            <a:endParaRPr lang="en-GB">
              <a:cs typeface="Calibri"/>
            </a:endParaRPr>
          </a:p>
        </p:txBody>
      </p:sp>
    </p:spTree>
    <p:extLst>
      <p:ext uri="{BB962C8B-B14F-4D97-AF65-F5344CB8AC3E}">
        <p14:creationId xmlns:p14="http://schemas.microsoft.com/office/powerpoint/2010/main" val="27480711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33EC5-7D90-4FBF-B2A5-EE5C49E70AE8}"/>
              </a:ext>
            </a:extLst>
          </p:cNvPr>
          <p:cNvSpPr>
            <a:spLocks noGrp="1"/>
          </p:cNvSpPr>
          <p:nvPr>
            <p:ph type="title"/>
          </p:nvPr>
        </p:nvSpPr>
        <p:spPr>
          <a:xfrm>
            <a:off x="320615" y="91956"/>
            <a:ext cx="11450129" cy="1081147"/>
          </a:xfrm>
          <a:solidFill>
            <a:schemeClr val="accent6">
              <a:lumMod val="40000"/>
              <a:lumOff val="60000"/>
            </a:schemeClr>
          </a:solidFill>
          <a:ln>
            <a:solidFill>
              <a:schemeClr val="accent1">
                <a:lumMod val="20000"/>
                <a:lumOff val="80000"/>
              </a:schemeClr>
            </a:solidFill>
          </a:ln>
        </p:spPr>
        <p:txBody>
          <a:bodyPr>
            <a:normAutofit fontScale="90000"/>
          </a:bodyPr>
          <a:lstStyle/>
          <a:p>
            <a:r>
              <a:rPr lang="en-GB">
                <a:cs typeface="Calibri Light"/>
              </a:rPr>
              <a:t>AI, Artificial Intelligent aid, and other aid that can improves dementia patients' life.</a:t>
            </a:r>
          </a:p>
        </p:txBody>
      </p:sp>
      <p:sp>
        <p:nvSpPr>
          <p:cNvPr id="3" name="Content Placeholder 2">
            <a:extLst>
              <a:ext uri="{FF2B5EF4-FFF2-40B4-BE49-F238E27FC236}">
                <a16:creationId xmlns:a16="http://schemas.microsoft.com/office/drawing/2014/main" id="{81AFB241-7B59-4643-91B4-DE4BBADFCAB1}"/>
              </a:ext>
            </a:extLst>
          </p:cNvPr>
          <p:cNvSpPr>
            <a:spLocks noGrp="1"/>
          </p:cNvSpPr>
          <p:nvPr>
            <p:ph idx="1"/>
          </p:nvPr>
        </p:nvSpPr>
        <p:spPr>
          <a:xfrm>
            <a:off x="320616" y="1336796"/>
            <a:ext cx="11450127" cy="5127714"/>
          </a:xfrm>
          <a:solidFill>
            <a:schemeClr val="accent1">
              <a:lumMod val="20000"/>
              <a:lumOff val="80000"/>
            </a:schemeClr>
          </a:solidFill>
        </p:spPr>
        <p:txBody>
          <a:bodyPr vert="horz" lIns="91440" tIns="45720" rIns="91440" bIns="45720" rtlCol="0" anchor="t">
            <a:normAutofit/>
          </a:bodyPr>
          <a:lstStyle/>
          <a:p>
            <a:r>
              <a:rPr lang="en-GB"/>
              <a:t>Weighted Blankets</a:t>
            </a:r>
            <a:endParaRPr lang="en-GB">
              <a:cs typeface="Calibri" panose="020F0502020204030204"/>
            </a:endParaRPr>
          </a:p>
          <a:p>
            <a:pPr marL="0" indent="0">
              <a:buNone/>
            </a:pPr>
            <a:r>
              <a:rPr lang="en-GB">
                <a:ea typeface="+mn-lt"/>
                <a:cs typeface="+mn-lt"/>
              </a:rPr>
              <a:t> Help patients who are struggling to sleep because of anxiety and restlessness. Many dementia patients wake up in the night feeling anxious that they are supposed to be somewhere else. A weighted blanket can help to reduce this anxiety and make it easier to fall asleep again.</a:t>
            </a:r>
            <a:endParaRPr lang="en-GB">
              <a:cs typeface="Calibri"/>
            </a:endParaRPr>
          </a:p>
          <a:p>
            <a:r>
              <a:rPr lang="en-GB"/>
              <a:t>Glowing Timer Devices</a:t>
            </a:r>
            <a:endParaRPr lang="en-GB">
              <a:cs typeface="Calibri"/>
            </a:endParaRPr>
          </a:p>
          <a:p>
            <a:r>
              <a:rPr lang="en-GB">
                <a:ea typeface="+mn-lt"/>
                <a:cs typeface="+mn-lt"/>
              </a:rPr>
              <a:t>Glowing timer devices use light pattern systems and a metronome to help people sleep. They help people with dementia to concentrate on slowing their breathing, allowing them to fall asleep naturally more quickly. The light exercises tend to last between 5 and 25 minutes, and then it turns off for the night.</a:t>
            </a:r>
            <a:endParaRPr lang="en-GB"/>
          </a:p>
          <a:p>
            <a:r>
              <a:rPr lang="en-GB" sz="1000">
                <a:cs typeface="Calibri"/>
              </a:rPr>
              <a:t>Dementia Insight,(2022).</a:t>
            </a:r>
          </a:p>
        </p:txBody>
      </p:sp>
    </p:spTree>
    <p:extLst>
      <p:ext uri="{BB962C8B-B14F-4D97-AF65-F5344CB8AC3E}">
        <p14:creationId xmlns:p14="http://schemas.microsoft.com/office/powerpoint/2010/main" val="3596488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344E0-81BB-4B99-B177-87629E25BDCC}"/>
              </a:ext>
            </a:extLst>
          </p:cNvPr>
          <p:cNvSpPr>
            <a:spLocks noGrp="1"/>
          </p:cNvSpPr>
          <p:nvPr>
            <p:ph type="title"/>
          </p:nvPr>
        </p:nvSpPr>
        <p:spPr>
          <a:xfrm>
            <a:off x="47446" y="91956"/>
            <a:ext cx="12068354" cy="1023638"/>
          </a:xfrm>
          <a:solidFill>
            <a:schemeClr val="accent5">
              <a:lumMod val="60000"/>
              <a:lumOff val="40000"/>
            </a:schemeClr>
          </a:solidFill>
          <a:ln>
            <a:solidFill>
              <a:schemeClr val="accent1">
                <a:lumMod val="40000"/>
                <a:lumOff val="60000"/>
              </a:schemeClr>
            </a:solidFill>
          </a:ln>
        </p:spPr>
        <p:txBody>
          <a:bodyPr/>
          <a:lstStyle/>
          <a:p>
            <a:pPr marL="571500" indent="-571500">
              <a:buFont typeface="Arial" panose="020B0604020202020204" pitchFamily="34" charset="0"/>
              <a:buChar char="•"/>
            </a:pPr>
            <a:r>
              <a:rPr lang="en-GB" b="1">
                <a:cs typeface="Calibri Light"/>
              </a:rPr>
              <a:t>Support for People diagnose with dementia</a:t>
            </a:r>
          </a:p>
        </p:txBody>
      </p:sp>
      <p:sp>
        <p:nvSpPr>
          <p:cNvPr id="3" name="TextBox 2">
            <a:extLst>
              <a:ext uri="{FF2B5EF4-FFF2-40B4-BE49-F238E27FC236}">
                <a16:creationId xmlns:a16="http://schemas.microsoft.com/office/drawing/2014/main" id="{E5D23E28-0D75-4D40-A65C-4622BB2889C7}"/>
              </a:ext>
            </a:extLst>
          </p:cNvPr>
          <p:cNvSpPr txBox="1"/>
          <p:nvPr/>
        </p:nvSpPr>
        <p:spPr>
          <a:xfrm>
            <a:off x="94890" y="1360099"/>
            <a:ext cx="11815312" cy="612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2800">
                <a:latin typeface="Arial"/>
                <a:cs typeface="Calibri"/>
              </a:rPr>
              <a:t>Financial help / From social service such as Financial help known as (PIP) Personal Independent Payment to help with extra cost  sustained due to disability problem such as taxi cost, paying for goods and services, if their partner or family look after them full time they may claimed cares allowance and working 16 hours a week or less'</a:t>
            </a:r>
          </a:p>
          <a:p>
            <a:pPr marL="285750" indent="-285750">
              <a:buFont typeface="Arial" panose="020B0604020202020204" pitchFamily="34" charset="0"/>
              <a:buChar char="•"/>
            </a:pPr>
            <a:r>
              <a:rPr lang="en-GB" sz="2800">
                <a:latin typeface="Arial"/>
                <a:cs typeface="Calibri"/>
              </a:rPr>
              <a:t>In the Uk, there are many organisations that assisted people suffering from dementia and help the individual to apply all the benefits they are entitled to. These organizations work in partnership to help patients access d treatment therapy if they do not offer the service the individual need.</a:t>
            </a:r>
          </a:p>
          <a:p>
            <a:pPr marL="285750" indent="-285750">
              <a:buFont typeface="Arial" panose="020B0604020202020204" pitchFamily="34" charset="0"/>
              <a:buChar char="•"/>
            </a:pPr>
            <a:r>
              <a:rPr lang="en-GB" sz="2800">
                <a:latin typeface="Arial"/>
                <a:cs typeface="Calibri"/>
              </a:rPr>
              <a:t>Age Uk</a:t>
            </a:r>
          </a:p>
          <a:p>
            <a:pPr marL="285750" indent="-285750">
              <a:buFont typeface="Arial" panose="020B0604020202020204" pitchFamily="34" charset="0"/>
              <a:buChar char="•"/>
            </a:pPr>
            <a:r>
              <a:rPr lang="en-GB" sz="2800">
                <a:latin typeface="Arial"/>
                <a:cs typeface="Calibri"/>
              </a:rPr>
              <a:t>The Alzheimer's Society</a:t>
            </a:r>
          </a:p>
          <a:p>
            <a:pPr marL="285750" indent="-285750">
              <a:buFont typeface="Arial" panose="020B0604020202020204" pitchFamily="34" charset="0"/>
              <a:buChar char="•"/>
            </a:pPr>
            <a:r>
              <a:rPr lang="en-GB" sz="2800">
                <a:latin typeface="Arial"/>
                <a:cs typeface="Calibri"/>
              </a:rPr>
              <a:t>Dementia Uk</a:t>
            </a:r>
          </a:p>
          <a:p>
            <a:pPr marL="285750" indent="-285750">
              <a:buFont typeface="Arial" panose="020B0604020202020204" pitchFamily="34" charset="0"/>
              <a:buChar char="•"/>
            </a:pPr>
            <a:endParaRPr lang="en-GB" sz="2800">
              <a:latin typeface="Arial"/>
              <a:cs typeface="Calibri"/>
            </a:endParaRPr>
          </a:p>
        </p:txBody>
      </p:sp>
    </p:spTree>
    <p:extLst>
      <p:ext uri="{BB962C8B-B14F-4D97-AF65-F5344CB8AC3E}">
        <p14:creationId xmlns:p14="http://schemas.microsoft.com/office/powerpoint/2010/main" val="34312420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1508E-9981-431D-8D94-10363CBBC760}"/>
              </a:ext>
            </a:extLst>
          </p:cNvPr>
          <p:cNvSpPr>
            <a:spLocks noGrp="1"/>
          </p:cNvSpPr>
          <p:nvPr>
            <p:ph type="title"/>
          </p:nvPr>
        </p:nvSpPr>
        <p:spPr>
          <a:xfrm>
            <a:off x="76201" y="120710"/>
            <a:ext cx="12039598" cy="621073"/>
          </a:xfrm>
          <a:solidFill>
            <a:schemeClr val="accent4">
              <a:lumMod val="60000"/>
              <a:lumOff val="40000"/>
            </a:schemeClr>
          </a:solidFill>
        </p:spPr>
        <p:txBody>
          <a:bodyPr>
            <a:normAutofit fontScale="90000"/>
          </a:bodyPr>
          <a:lstStyle/>
          <a:p>
            <a:r>
              <a:rPr lang="en-GB">
                <a:cs typeface="Calibri Light"/>
              </a:rPr>
              <a:t>Conclusion and recommendations</a:t>
            </a:r>
            <a:endParaRPr lang="en-GB"/>
          </a:p>
        </p:txBody>
      </p:sp>
      <p:sp>
        <p:nvSpPr>
          <p:cNvPr id="3" name="TextBox 2">
            <a:extLst>
              <a:ext uri="{FF2B5EF4-FFF2-40B4-BE49-F238E27FC236}">
                <a16:creationId xmlns:a16="http://schemas.microsoft.com/office/drawing/2014/main" id="{EDAAFF48-DB47-4C4F-9250-CBA2EBCDFAD1}"/>
              </a:ext>
            </a:extLst>
          </p:cNvPr>
          <p:cNvSpPr txBox="1"/>
          <p:nvPr/>
        </p:nvSpPr>
        <p:spPr>
          <a:xfrm>
            <a:off x="138024" y="756249"/>
            <a:ext cx="12059727"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Calibri"/>
              </a:rPr>
              <a:t>Concluding this presentation it is true to say the aging population and impacted that dementia in older people as given high expense and burden on the National health service. Some of these problems are paying for the National Health Service to continue care after an individual has been assed as heaving a care needs​. </a:t>
            </a:r>
            <a:r>
              <a:rPr lang="en-GB">
                <a:latin typeface="Arial"/>
                <a:ea typeface="+mn-lt"/>
                <a:cs typeface="+mn-lt"/>
              </a:rPr>
              <a:t>According to (Wubker et al, 2015) Dementia is the most usual cause of functional reduction among the older population and is related to the enormous expense of the National health services in the European demographic. However, considering the escalating functional and cognitive decrease, it is obvious that many patients suffering from dementia will receive residential care in their life span. Furthermore, to reduce admission to residential care, many countries in Europe have invested in-home and community care base facilities.  </a:t>
            </a:r>
          </a:p>
          <a:p>
            <a:endParaRPr lang="en-GB">
              <a:latin typeface="Arial"/>
              <a:ea typeface="+mn-lt"/>
              <a:cs typeface="+mn-lt"/>
            </a:endParaRPr>
          </a:p>
          <a:p>
            <a:endParaRPr lang="en-GB">
              <a:latin typeface="Arial"/>
              <a:ea typeface="+mn-lt"/>
              <a:cs typeface="+mn-lt"/>
            </a:endParaRPr>
          </a:p>
          <a:p>
            <a:r>
              <a:rPr lang="en-GB">
                <a:latin typeface="Arial"/>
                <a:ea typeface="+mn-lt"/>
                <a:cs typeface="+mn-lt"/>
              </a:rPr>
              <a:t>Recommendation</a:t>
            </a:r>
          </a:p>
          <a:p>
            <a:pPr marL="285750" indent="-285750">
              <a:buFont typeface="Arial"/>
              <a:buChar char="•"/>
            </a:pPr>
            <a:r>
              <a:rPr lang="en-GB">
                <a:latin typeface="Arial"/>
                <a:ea typeface="+mn-lt"/>
                <a:cs typeface="+mn-lt"/>
              </a:rPr>
              <a:t>Support People diagnosed with dementia to live independently if they are capable, they can get support from drop in carers and family member to check on their well-being.</a:t>
            </a:r>
          </a:p>
          <a:p>
            <a:pPr marL="285750" indent="-285750">
              <a:buFont typeface="Arial"/>
              <a:buChar char="•"/>
            </a:pPr>
            <a:r>
              <a:rPr lang="en-GB">
                <a:latin typeface="Arial"/>
                <a:ea typeface="+mn-lt"/>
                <a:cs typeface="+mn-lt"/>
              </a:rPr>
              <a:t>People seeking medical assessment early for dementia so treatment can be delivered may slow down the cognitive decline</a:t>
            </a:r>
          </a:p>
          <a:p>
            <a:pPr marL="285750" indent="-285750">
              <a:buFont typeface="Arial"/>
              <a:buChar char="•"/>
            </a:pPr>
            <a:r>
              <a:rPr lang="en-GB">
                <a:latin typeface="Arial"/>
                <a:ea typeface="+mn-lt"/>
                <a:cs typeface="+mn-lt"/>
              </a:rPr>
              <a:t>Individuals that participated in physical and social activity and activities that encourage thinking such as knitting and reading, ging dancing and so on. according to (Laurin et al,2001) physical activity was associated with lower risks of cognitive impairment in elderly people living in the community.</a:t>
            </a:r>
          </a:p>
          <a:p>
            <a:endParaRPr lang="en-GB">
              <a:latin typeface="Arial"/>
              <a:ea typeface="+mn-lt"/>
              <a:cs typeface="+mn-lt"/>
            </a:endParaRPr>
          </a:p>
          <a:p>
            <a:endParaRPr lang="en-GB">
              <a:latin typeface="Arial"/>
              <a:ea typeface="+mn-lt"/>
              <a:cs typeface="+mn-lt"/>
            </a:endParaRPr>
          </a:p>
          <a:p>
            <a:r>
              <a:rPr lang="en-GB">
                <a:ea typeface="+mn-lt"/>
                <a:cs typeface="+mn-lt"/>
              </a:rPr>
              <a:t>  </a:t>
            </a:r>
          </a:p>
        </p:txBody>
      </p:sp>
    </p:spTree>
    <p:extLst>
      <p:ext uri="{BB962C8B-B14F-4D97-AF65-F5344CB8AC3E}">
        <p14:creationId xmlns:p14="http://schemas.microsoft.com/office/powerpoint/2010/main" val="3589019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7ED59-7FB1-446E-8522-8A84BFD5E3D3}"/>
              </a:ext>
            </a:extLst>
          </p:cNvPr>
          <p:cNvSpPr>
            <a:spLocks noGrp="1"/>
          </p:cNvSpPr>
          <p:nvPr>
            <p:ph type="title"/>
          </p:nvPr>
        </p:nvSpPr>
        <p:spPr>
          <a:xfrm>
            <a:off x="76200" y="48823"/>
            <a:ext cx="11680166" cy="6645184"/>
          </a:xfrm>
        </p:spPr>
        <p:txBody>
          <a:bodyPr>
            <a:normAutofit/>
          </a:bodyPr>
          <a:lstStyle/>
          <a:p>
            <a:br>
              <a:rPr lang="en-GB">
                <a:cs typeface="Calibri Light"/>
              </a:rPr>
            </a:br>
            <a:endParaRPr lang="en-GB" sz="2000">
              <a:highlight>
                <a:srgbClr val="FFFF00"/>
              </a:highlight>
              <a:ea typeface="+mj-lt"/>
              <a:cs typeface="+mj-lt"/>
            </a:endParaRPr>
          </a:p>
          <a:p>
            <a:endParaRPr lang="en-GB" sz="2000">
              <a:ea typeface="+mj-lt"/>
              <a:cs typeface="+mj-lt"/>
            </a:endParaRPr>
          </a:p>
          <a:p>
            <a:r>
              <a:rPr lang="en-GB" sz="2000">
                <a:ea typeface="+mj-lt"/>
                <a:cs typeface="+mj-lt"/>
              </a:rPr>
              <a:t>‌</a:t>
            </a:r>
            <a:endParaRPr lang="en-GB"/>
          </a:p>
          <a:p>
            <a:endParaRPr lang="en-GB" sz="2000">
              <a:ea typeface="+mj-lt"/>
              <a:cs typeface="+mj-lt"/>
            </a:endParaRPr>
          </a:p>
          <a:p>
            <a:endParaRPr lang="en-GB" sz="2000">
              <a:ea typeface="+mj-lt"/>
              <a:cs typeface="+mj-lt"/>
            </a:endParaRPr>
          </a:p>
          <a:p>
            <a:r>
              <a:rPr lang="en-GB" sz="2000">
                <a:ea typeface="+mj-lt"/>
                <a:cs typeface="+mj-lt"/>
              </a:rPr>
              <a:t>‌</a:t>
            </a:r>
            <a:endParaRPr lang="en-GB"/>
          </a:p>
          <a:p>
            <a:endParaRPr lang="en-GB" sz="2000">
              <a:ea typeface="+mj-lt"/>
              <a:cs typeface="+mj-lt"/>
            </a:endParaRPr>
          </a:p>
          <a:p>
            <a:r>
              <a:rPr lang="en-GB" sz="2000">
                <a:ea typeface="+mj-lt"/>
                <a:cs typeface="+mj-lt"/>
              </a:rPr>
              <a:t>‌</a:t>
            </a:r>
            <a:endParaRPr lang="en-GB"/>
          </a:p>
          <a:p>
            <a:endParaRPr lang="en-GB" sz="2000">
              <a:latin typeface="Arial"/>
              <a:ea typeface="+mj-lt"/>
              <a:cs typeface="+mj-lt"/>
            </a:endParaRPr>
          </a:p>
          <a:p>
            <a:r>
              <a:rPr lang="en-GB" sz="2000">
                <a:latin typeface="Arial"/>
                <a:ea typeface="+mj-lt"/>
                <a:cs typeface="+mj-lt"/>
              </a:rPr>
              <a:t>‌</a:t>
            </a:r>
            <a:endParaRPr lang="en-GB" sz="2000">
              <a:latin typeface="Arial"/>
              <a:cs typeface="Arial"/>
            </a:endParaRPr>
          </a:p>
          <a:p>
            <a:br>
              <a:rPr lang="en-GB">
                <a:cs typeface="Calibri Light"/>
              </a:rPr>
            </a:br>
            <a:endParaRPr lang="en-GB">
              <a:cs typeface="Calibri Light"/>
            </a:endParaRPr>
          </a:p>
        </p:txBody>
      </p:sp>
      <p:sp>
        <p:nvSpPr>
          <p:cNvPr id="3" name="TextBox 2">
            <a:extLst>
              <a:ext uri="{FF2B5EF4-FFF2-40B4-BE49-F238E27FC236}">
                <a16:creationId xmlns:a16="http://schemas.microsoft.com/office/drawing/2014/main" id="{B79187A8-C1BC-467D-9357-D3D70B599168}"/>
              </a:ext>
            </a:extLst>
          </p:cNvPr>
          <p:cNvSpPr txBox="1"/>
          <p:nvPr/>
        </p:nvSpPr>
        <p:spPr>
          <a:xfrm>
            <a:off x="80513" y="51758"/>
            <a:ext cx="950055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Calibri"/>
              </a:rPr>
              <a:t>Reference list</a:t>
            </a:r>
            <a:endParaRPr lang="en-GB" sz="2400" b="1">
              <a:latin typeface="Calibri" panose="020F0502020204030204"/>
              <a:cs typeface="Calibri"/>
            </a:endParaRPr>
          </a:p>
        </p:txBody>
      </p:sp>
      <p:sp>
        <p:nvSpPr>
          <p:cNvPr id="4" name="TextBox 3">
            <a:extLst>
              <a:ext uri="{FF2B5EF4-FFF2-40B4-BE49-F238E27FC236}">
                <a16:creationId xmlns:a16="http://schemas.microsoft.com/office/drawing/2014/main" id="{48BA372A-2202-417F-8BFC-8087B0F0601C}"/>
              </a:ext>
            </a:extLst>
          </p:cNvPr>
          <p:cNvSpPr txBox="1"/>
          <p:nvPr/>
        </p:nvSpPr>
        <p:spPr>
          <a:xfrm>
            <a:off x="-5750" y="439949"/>
            <a:ext cx="12045350" cy="64017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100">
                <a:latin typeface="Arial"/>
                <a:ea typeface="+mn-lt"/>
                <a:cs typeface="+mn-lt"/>
              </a:rPr>
              <a:t>Alzheimer's Society (2018)</a:t>
            </a:r>
            <a:r>
              <a:rPr lang="en-GB" sz="1100" i="1">
                <a:latin typeface="Arial"/>
                <a:ea typeface="+mn-lt"/>
                <a:cs typeface="+mn-lt"/>
              </a:rPr>
              <a:t>. Types of dementia</a:t>
            </a:r>
            <a:r>
              <a:rPr lang="en-GB" sz="1100">
                <a:latin typeface="Arial"/>
                <a:ea typeface="+mn-lt"/>
                <a:cs typeface="+mn-lt"/>
              </a:rPr>
              <a:t>. [online] Alzheimer’s Society. Available at: </a:t>
            </a:r>
            <a:r>
              <a:rPr lang="en-GB" sz="1100" u="sng">
                <a:latin typeface="Arial"/>
                <a:ea typeface="+mn-lt"/>
                <a:cs typeface="+mn-lt"/>
                <a:hlinkClick r:id="rId2"/>
              </a:rPr>
              <a:t>https://www.alzheimers.org.uk/about-dementia/types-dementia</a:t>
            </a:r>
            <a:r>
              <a:rPr lang="en-GB" sz="1100">
                <a:latin typeface="Arial"/>
                <a:ea typeface="+mn-lt"/>
                <a:cs typeface="+mn-lt"/>
              </a:rPr>
              <a:t>. (Accessed: 06 February 2022).</a:t>
            </a:r>
            <a:endParaRPr lang="en-US"/>
          </a:p>
          <a:p>
            <a:pPr>
              <a:lnSpc>
                <a:spcPct val="150000"/>
              </a:lnSpc>
            </a:pPr>
            <a:endParaRPr lang="en-GB" sz="1100">
              <a:latin typeface="Arial"/>
              <a:ea typeface="+mn-lt"/>
              <a:cs typeface="+mn-lt"/>
            </a:endParaRPr>
          </a:p>
          <a:p>
            <a:pPr>
              <a:lnSpc>
                <a:spcPct val="150000"/>
              </a:lnSpc>
            </a:pPr>
            <a:endParaRPr lang="en-GB" sz="1100">
              <a:latin typeface="Arial"/>
              <a:ea typeface="+mn-lt"/>
              <a:cs typeface="+mn-lt"/>
            </a:endParaRPr>
          </a:p>
          <a:p>
            <a:pPr>
              <a:lnSpc>
                <a:spcPct val="150000"/>
              </a:lnSpc>
            </a:pPr>
            <a:r>
              <a:rPr lang="en-GB" sz="1100">
                <a:latin typeface="Arial"/>
                <a:ea typeface="+mn-lt"/>
                <a:cs typeface="+mn-lt"/>
              </a:rPr>
              <a:t>Alzheimer’s Society. (2021).</a:t>
            </a:r>
            <a:r>
              <a:rPr lang="en-GB" sz="1100" i="1">
                <a:latin typeface="Arial"/>
                <a:ea typeface="+mn-lt"/>
                <a:cs typeface="+mn-lt"/>
              </a:rPr>
              <a:t> Dementia Connect support line</a:t>
            </a:r>
            <a:r>
              <a:rPr lang="en-GB" sz="1100">
                <a:latin typeface="Arial"/>
                <a:ea typeface="+mn-lt"/>
                <a:cs typeface="+mn-lt"/>
              </a:rPr>
              <a:t>. [online] Available at: </a:t>
            </a:r>
            <a:r>
              <a:rPr lang="en-GB" sz="1100" u="sng">
                <a:latin typeface="Arial"/>
                <a:ea typeface="+mn-lt"/>
                <a:cs typeface="+mn-lt"/>
                <a:hlinkClick r:id="rId3"/>
              </a:rPr>
              <a:t>https://www.alzheimers.org.uk/dementia-connect-support-line</a:t>
            </a:r>
            <a:r>
              <a:rPr lang="en-GB" sz="1100">
                <a:latin typeface="Arial"/>
                <a:ea typeface="+mn-lt"/>
                <a:cs typeface="+mn-lt"/>
              </a:rPr>
              <a:t>. (Accessed: 07 February 2022).</a:t>
            </a:r>
          </a:p>
          <a:p>
            <a:pPr>
              <a:lnSpc>
                <a:spcPct val="150000"/>
              </a:lnSpc>
            </a:pPr>
            <a:endParaRPr lang="en-GB" sz="1100">
              <a:latin typeface="Arial"/>
              <a:ea typeface="+mn-lt"/>
              <a:cs typeface="+mn-lt"/>
            </a:endParaRPr>
          </a:p>
          <a:p>
            <a:pPr>
              <a:lnSpc>
                <a:spcPct val="150000"/>
              </a:lnSpc>
            </a:pPr>
            <a:endParaRPr lang="en-GB" sz="1100">
              <a:latin typeface="Arial"/>
              <a:ea typeface="+mn-lt"/>
              <a:cs typeface="+mn-lt"/>
            </a:endParaRPr>
          </a:p>
          <a:p>
            <a:pPr>
              <a:lnSpc>
                <a:spcPct val="150000"/>
              </a:lnSpc>
            </a:pPr>
            <a:r>
              <a:rPr lang="en-GB" sz="1100">
                <a:latin typeface="Arial"/>
                <a:ea typeface="+mn-lt"/>
                <a:cs typeface="+mn-lt"/>
              </a:rPr>
              <a:t>Atchley, R., (1989). </a:t>
            </a:r>
            <a:r>
              <a:rPr lang="en-GB" sz="1100" i="1">
                <a:latin typeface="Arial"/>
                <a:ea typeface="+mn-lt"/>
                <a:cs typeface="+mn-lt"/>
              </a:rPr>
              <a:t>A Continuity Theory of Normal Aging. The Gerontologis</a:t>
            </a:r>
            <a:r>
              <a:rPr lang="en-GB" sz="1100">
                <a:latin typeface="Arial"/>
                <a:ea typeface="+mn-lt"/>
                <a:cs typeface="+mn-lt"/>
              </a:rPr>
              <a:t>t, 29(2), pp.183-190. The Gerontologist, Volume 29, Issue 2, April 1989, Pages 183–190, Available at: </a:t>
            </a:r>
            <a:r>
              <a:rPr lang="en-GB" sz="1100" u="sng">
                <a:latin typeface="Arial"/>
                <a:ea typeface="+mn-lt"/>
                <a:cs typeface="+mn-lt"/>
                <a:hlinkClick r:id="rId4"/>
              </a:rPr>
              <a:t>https://doi.org/10.1093/geront/29.2.183</a:t>
            </a:r>
            <a:r>
              <a:rPr lang="en-GB" sz="1100">
                <a:latin typeface="Arial"/>
                <a:ea typeface="+mn-lt"/>
                <a:cs typeface="+mn-lt"/>
              </a:rPr>
              <a:t> (Accessed: 10 March 2022).</a:t>
            </a:r>
          </a:p>
          <a:p>
            <a:pPr>
              <a:lnSpc>
                <a:spcPct val="150000"/>
              </a:lnSpc>
            </a:pPr>
            <a:endParaRPr lang="en-GB" sz="1100">
              <a:latin typeface="Arial"/>
              <a:ea typeface="+mn-lt"/>
              <a:cs typeface="+mn-lt"/>
            </a:endParaRPr>
          </a:p>
          <a:p>
            <a:pPr>
              <a:lnSpc>
                <a:spcPct val="150000"/>
              </a:lnSpc>
            </a:pPr>
            <a:endParaRPr lang="en-GB" sz="1100">
              <a:latin typeface="Arial"/>
              <a:ea typeface="+mn-lt"/>
              <a:cs typeface="+mn-lt"/>
            </a:endParaRPr>
          </a:p>
          <a:p>
            <a:pPr>
              <a:lnSpc>
                <a:spcPct val="150000"/>
              </a:lnSpc>
            </a:pPr>
            <a:r>
              <a:rPr lang="en-GB" sz="1100">
                <a:latin typeface="Arial"/>
                <a:ea typeface="+mn-lt"/>
                <a:cs typeface="+mn-lt"/>
              </a:rPr>
              <a:t>Assets.publishing.service.gov.uk. (2022). [online] Available at: &lt;https://assets.publishing.service.gov.uk/government/uploads/system/uploads/attachment_data/file/85028/vcs-service-providers.pdf&gt; (Accessed: 3 March 2022).</a:t>
            </a:r>
          </a:p>
          <a:p>
            <a:pPr>
              <a:lnSpc>
                <a:spcPct val="150000"/>
              </a:lnSpc>
            </a:pPr>
            <a:endParaRPr lang="en-GB" sz="1100">
              <a:latin typeface="Arial"/>
              <a:ea typeface="+mn-lt"/>
              <a:cs typeface="+mn-lt"/>
            </a:endParaRPr>
          </a:p>
          <a:p>
            <a:pPr>
              <a:lnSpc>
                <a:spcPct val="150000"/>
              </a:lnSpc>
            </a:pPr>
            <a:r>
              <a:rPr lang="en-GB" sz="1100">
                <a:latin typeface="Arial"/>
                <a:ea typeface="+mn-lt"/>
                <a:cs typeface="+mn-lt"/>
              </a:rPr>
              <a:t>Crossman, A. (2011). </a:t>
            </a:r>
            <a:r>
              <a:rPr lang="en-GB" sz="1100" i="1">
                <a:latin typeface="Arial"/>
                <a:ea typeface="+mn-lt"/>
                <a:cs typeface="+mn-lt"/>
              </a:rPr>
              <a:t>Understanding Disengagement Theory and Why It Is Controversial. [</a:t>
            </a:r>
            <a:r>
              <a:rPr lang="en-GB" sz="1100">
                <a:latin typeface="Arial"/>
                <a:ea typeface="+mn-lt"/>
                <a:cs typeface="+mn-lt"/>
              </a:rPr>
              <a:t>online] ThoughtCo. Available at: </a:t>
            </a:r>
            <a:r>
              <a:rPr lang="en-GB" sz="1100" u="sng">
                <a:latin typeface="Arial"/>
                <a:ea typeface="+mn-lt"/>
                <a:cs typeface="+mn-lt"/>
                <a:hlinkClick r:id="rId5"/>
              </a:rPr>
              <a:t>https://www.thoughtco.com/disengagement-theory-3026258</a:t>
            </a:r>
            <a:r>
              <a:rPr lang="en-GB" sz="1100">
                <a:latin typeface="Arial"/>
                <a:ea typeface="+mn-lt"/>
                <a:cs typeface="+mn-lt"/>
              </a:rPr>
              <a:t> [Accessed: 27 Feb. 2022]. </a:t>
            </a:r>
          </a:p>
          <a:p>
            <a:pPr>
              <a:lnSpc>
                <a:spcPct val="150000"/>
              </a:lnSpc>
            </a:pPr>
            <a:endParaRPr lang="en-GB" sz="1100">
              <a:latin typeface="Arial"/>
              <a:ea typeface="+mn-lt"/>
              <a:cs typeface="+mn-lt"/>
            </a:endParaRPr>
          </a:p>
          <a:p>
            <a:pPr>
              <a:lnSpc>
                <a:spcPct val="150000"/>
              </a:lnSpc>
            </a:pPr>
            <a:endParaRPr lang="en-GB" sz="1100">
              <a:latin typeface="Arial"/>
              <a:ea typeface="+mn-lt"/>
              <a:cs typeface="+mn-lt"/>
            </a:endParaRPr>
          </a:p>
          <a:p>
            <a:pPr>
              <a:lnSpc>
                <a:spcPct val="150000"/>
              </a:lnSpc>
            </a:pPr>
            <a:r>
              <a:rPr lang="en-US" sz="1100">
                <a:latin typeface="Arial"/>
                <a:ea typeface="+mn-lt"/>
                <a:cs typeface="+mn-lt"/>
              </a:rPr>
              <a:t>Danielle Laurin; MSc; Rena Verreault MD; Joan Lindsay Ph.D. (2001)</a:t>
            </a:r>
            <a:r>
              <a:rPr lang="en-US" sz="1100" i="1">
                <a:latin typeface="Arial"/>
                <a:ea typeface="+mn-lt"/>
                <a:cs typeface="+mn-lt"/>
              </a:rPr>
              <a:t> [ physical activity and risk of cognitive impairment and Dementia in Elderly Persons]. </a:t>
            </a:r>
            <a:r>
              <a:rPr lang="en-US" sz="1100">
                <a:latin typeface="Arial"/>
                <a:ea typeface="+mn-lt"/>
                <a:cs typeface="+mn-lt"/>
              </a:rPr>
              <a:t>Available at: </a:t>
            </a:r>
            <a:r>
              <a:rPr lang="en-US" sz="1100">
                <a:latin typeface="Arial"/>
                <a:ea typeface="+mn-lt"/>
                <a:cs typeface="+mn-lt"/>
                <a:hlinkClick r:id="rId6"/>
              </a:rPr>
              <a:t>https://doi:10.1001/archneur.58.3.498</a:t>
            </a:r>
            <a:r>
              <a:rPr lang="en-US" sz="1100">
                <a:latin typeface="Arial"/>
                <a:ea typeface="+mn-lt"/>
                <a:cs typeface="+mn-lt"/>
              </a:rPr>
              <a:t>  (Accessed: 6 March 2022).</a:t>
            </a:r>
          </a:p>
          <a:p>
            <a:pPr>
              <a:lnSpc>
                <a:spcPct val="150000"/>
              </a:lnSpc>
            </a:pPr>
            <a:endParaRPr lang="en-US" sz="1100">
              <a:latin typeface="Arial"/>
              <a:ea typeface="+mn-lt"/>
              <a:cs typeface="+mn-lt"/>
            </a:endParaRPr>
          </a:p>
          <a:p>
            <a:pPr>
              <a:lnSpc>
                <a:spcPct val="150000"/>
              </a:lnSpc>
            </a:pPr>
            <a:endParaRPr lang="en-US" sz="1100">
              <a:latin typeface="Arial"/>
              <a:ea typeface="+mn-lt"/>
              <a:cs typeface="+mn-lt"/>
            </a:endParaRPr>
          </a:p>
          <a:p>
            <a:pPr>
              <a:lnSpc>
                <a:spcPct val="150000"/>
              </a:lnSpc>
            </a:pPr>
            <a:r>
              <a:rPr lang="en-GB" sz="1100">
                <a:latin typeface="Arial"/>
                <a:ea typeface="+mn-lt"/>
                <a:cs typeface="+mn-lt"/>
              </a:rPr>
              <a:t>Dementia UK. (2020). </a:t>
            </a:r>
            <a:r>
              <a:rPr lang="en-GB" sz="1100" i="1">
                <a:latin typeface="Arial"/>
                <a:ea typeface="+mn-lt"/>
                <a:cs typeface="+mn-lt"/>
              </a:rPr>
              <a:t>Our call for more support for care homes during the coronavirus pandemic.</a:t>
            </a:r>
            <a:r>
              <a:rPr lang="en-GB" sz="1100">
                <a:latin typeface="Arial"/>
                <a:ea typeface="+mn-lt"/>
                <a:cs typeface="+mn-lt"/>
              </a:rPr>
              <a:t> [online] Available at: </a:t>
            </a:r>
            <a:r>
              <a:rPr lang="en-GB" sz="1100" u="sng">
                <a:latin typeface="Arial"/>
                <a:ea typeface="+mn-lt"/>
                <a:cs typeface="+mn-lt"/>
                <a:hlinkClick r:id="rId7"/>
              </a:rPr>
              <a:t>https://www.dementiauk.org/dementia/support</a:t>
            </a:r>
            <a:r>
              <a:rPr lang="en-GB" sz="1100">
                <a:latin typeface="Arial"/>
                <a:ea typeface="+mn-lt"/>
                <a:cs typeface="+mn-lt"/>
              </a:rPr>
              <a:t> (Accessed: 8 February 2022).</a:t>
            </a:r>
          </a:p>
          <a:p>
            <a:pPr>
              <a:lnSpc>
                <a:spcPct val="150000"/>
              </a:lnSpc>
            </a:pPr>
            <a:endParaRPr lang="en-GB" sz="1100">
              <a:latin typeface="Arial"/>
              <a:ea typeface="+mn-lt"/>
              <a:cs typeface="+mn-lt"/>
            </a:endParaRPr>
          </a:p>
          <a:p>
            <a:endParaRPr lang="en-GB" sz="1400">
              <a:highlight>
                <a:srgbClr val="FFFF00"/>
              </a:highlight>
              <a:latin typeface="Arial"/>
              <a:ea typeface="+mn-lt"/>
              <a:cs typeface="+mn-lt"/>
            </a:endParaRPr>
          </a:p>
        </p:txBody>
      </p:sp>
    </p:spTree>
    <p:extLst>
      <p:ext uri="{BB962C8B-B14F-4D97-AF65-F5344CB8AC3E}">
        <p14:creationId xmlns:p14="http://schemas.microsoft.com/office/powerpoint/2010/main" val="32253405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E4FD39-CB40-4B24-800D-941538E3921B}"/>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3" name="TextBox 2">
            <a:extLst>
              <a:ext uri="{FF2B5EF4-FFF2-40B4-BE49-F238E27FC236}">
                <a16:creationId xmlns:a16="http://schemas.microsoft.com/office/drawing/2014/main" id="{0FB4F65F-E615-41B9-9F0C-8215F3C82DC7}"/>
              </a:ext>
            </a:extLst>
          </p:cNvPr>
          <p:cNvSpPr txBox="1"/>
          <p:nvPr/>
        </p:nvSpPr>
        <p:spPr>
          <a:xfrm>
            <a:off x="554967" y="296174"/>
            <a:ext cx="11082067" cy="67018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100">
                <a:latin typeface="Arial"/>
                <a:cs typeface="Calibri"/>
              </a:rPr>
              <a:t>Dementia.org (2022). [online] Available at: &lt;https://www.dementiauk.org/about-dementia/dementia-information/symptoms-of-dementia/&gt; (Accessed: 10 February 2022).</a:t>
            </a:r>
            <a:endParaRPr lang="en-GB" sz="1100">
              <a:latin typeface="Arial"/>
              <a:ea typeface="+mn-lt"/>
              <a:cs typeface="+mn-lt"/>
            </a:endParaRPr>
          </a:p>
          <a:p>
            <a:pPr>
              <a:lnSpc>
                <a:spcPct val="150000"/>
              </a:lnSpc>
            </a:pPr>
            <a:endParaRPr lang="en-GB" sz="1100">
              <a:latin typeface="Arial"/>
              <a:ea typeface="+mn-lt"/>
              <a:cs typeface="+mn-lt"/>
            </a:endParaRPr>
          </a:p>
          <a:p>
            <a:pPr>
              <a:lnSpc>
                <a:spcPct val="150000"/>
              </a:lnSpc>
            </a:pPr>
            <a:r>
              <a:rPr lang="en-GB" sz="1100">
                <a:latin typeface="Arial"/>
                <a:cs typeface="Arial"/>
              </a:rPr>
              <a:t>Dementia Statistics Hub. (2017).</a:t>
            </a:r>
            <a:r>
              <a:rPr lang="en-GB" sz="1100" i="1">
                <a:latin typeface="Arial"/>
                <a:cs typeface="Arial"/>
              </a:rPr>
              <a:t> Dementia Hotspot Maps | Dementia Statistics Hub</a:t>
            </a:r>
            <a:r>
              <a:rPr lang="en-GB" sz="1100">
                <a:latin typeface="Arial"/>
                <a:cs typeface="Arial"/>
              </a:rPr>
              <a:t>. [online] Available at: </a:t>
            </a:r>
            <a:r>
              <a:rPr lang="en-GB" sz="1100" u="sng">
                <a:latin typeface="Arial"/>
                <a:cs typeface="Arial"/>
                <a:hlinkClick r:id="rId2"/>
              </a:rPr>
              <a:t>https://www.dementiastatistics.org/statistics/dementia-maps/</a:t>
            </a:r>
            <a:r>
              <a:rPr lang="en-GB" sz="1100">
                <a:latin typeface="Arial"/>
                <a:cs typeface="Arial"/>
              </a:rPr>
              <a:t>. (Accessed: 07 February 2022)</a:t>
            </a:r>
            <a:endParaRPr lang="en-US" sz="1100">
              <a:latin typeface="Arial"/>
              <a:ea typeface="+mn-lt"/>
              <a:cs typeface="+mn-lt"/>
            </a:endParaRPr>
          </a:p>
          <a:p>
            <a:pPr>
              <a:lnSpc>
                <a:spcPct val="150000"/>
              </a:lnSpc>
            </a:pPr>
            <a:endParaRPr lang="en-GB" sz="1100">
              <a:latin typeface="Arial"/>
              <a:ea typeface="+mn-lt"/>
              <a:cs typeface="+mn-lt"/>
            </a:endParaRPr>
          </a:p>
          <a:p>
            <a:pPr>
              <a:lnSpc>
                <a:spcPct val="150000"/>
              </a:lnSpc>
            </a:pPr>
            <a:r>
              <a:rPr lang="en-GB" sz="1100">
                <a:latin typeface="Arial"/>
                <a:cs typeface="Arial"/>
              </a:rPr>
              <a:t>‌ Dementia UK. (2018). </a:t>
            </a:r>
            <a:r>
              <a:rPr lang="en-GB" sz="1100" i="1">
                <a:latin typeface="Arial"/>
                <a:cs typeface="Arial"/>
              </a:rPr>
              <a:t>Dementia Helpline - Alzheimer’s Helpline - reach out to an Admiral Nurse</a:t>
            </a:r>
            <a:r>
              <a:rPr lang="en-GB" sz="1100">
                <a:latin typeface="Arial"/>
                <a:cs typeface="Arial"/>
              </a:rPr>
              <a:t>. [online] Available at: </a:t>
            </a:r>
            <a:r>
              <a:rPr lang="en-GB" sz="1100" u="sng">
                <a:latin typeface="Arial"/>
                <a:cs typeface="Arial"/>
                <a:hlinkClick r:id="rId3"/>
              </a:rPr>
              <a:t>https://www.dementiauk.org/get-support/dementia-helpline-alzheimers-helpline/</a:t>
            </a:r>
            <a:r>
              <a:rPr lang="en-GB" sz="1100">
                <a:latin typeface="Arial"/>
                <a:cs typeface="Arial"/>
              </a:rPr>
              <a:t>. (Accessed: 07 February 2022). </a:t>
            </a:r>
            <a:endParaRPr lang="en-US" sz="1100">
              <a:latin typeface="Arial"/>
              <a:ea typeface="+mn-lt"/>
              <a:cs typeface="+mn-lt"/>
            </a:endParaRPr>
          </a:p>
          <a:p>
            <a:pPr>
              <a:lnSpc>
                <a:spcPct val="150000"/>
              </a:lnSpc>
            </a:pPr>
            <a:endParaRPr lang="en-GB" sz="1100">
              <a:latin typeface="Arial"/>
              <a:ea typeface="+mn-lt"/>
              <a:cs typeface="+mn-lt"/>
            </a:endParaRPr>
          </a:p>
          <a:p>
            <a:pPr>
              <a:lnSpc>
                <a:spcPct val="150000"/>
              </a:lnSpc>
            </a:pPr>
            <a:r>
              <a:rPr lang="en-GB" sz="1100">
                <a:latin typeface="Arial"/>
                <a:cs typeface="Arial"/>
              </a:rPr>
              <a:t>Dementia.org. (2022). </a:t>
            </a:r>
            <a:r>
              <a:rPr lang="en-GB" sz="1100" i="1">
                <a:latin typeface="Arial"/>
                <a:cs typeface="Arial"/>
              </a:rPr>
              <a:t>Treatments For Dementia</a:t>
            </a:r>
            <a:r>
              <a:rPr lang="en-GB" sz="1100">
                <a:latin typeface="Arial"/>
                <a:cs typeface="Arial"/>
              </a:rPr>
              <a:t>. [online] Available at: &lt;https://www.dementia.org/treatment&gt; (Accessed: 15 February 2022).</a:t>
            </a:r>
            <a:endParaRPr lang="en-GB" sz="1100">
              <a:latin typeface="Arial"/>
              <a:ea typeface="+mn-lt"/>
              <a:cs typeface="Arial"/>
            </a:endParaRPr>
          </a:p>
          <a:p>
            <a:pPr>
              <a:lnSpc>
                <a:spcPct val="150000"/>
              </a:lnSpc>
            </a:pPr>
            <a:endParaRPr lang="en-GB" sz="1100">
              <a:latin typeface="Arial"/>
              <a:cs typeface="Arial"/>
            </a:endParaRPr>
          </a:p>
          <a:p>
            <a:r>
              <a:rPr lang="en-GB" sz="1100">
                <a:latin typeface="Arial"/>
                <a:cs typeface="Arial"/>
              </a:rPr>
              <a:t>Dementia Insight (2022. [online] Available at:</a:t>
            </a:r>
            <a:r>
              <a:rPr lang="en-GB" sz="1100" u="sng">
                <a:latin typeface="Arial"/>
                <a:cs typeface="Arial"/>
                <a:hlinkClick r:id="rId4"/>
              </a:rPr>
              <a:t>Best Dementia Products &amp; Living Aids: solutions to common issues (agespace.org)</a:t>
            </a:r>
            <a:r>
              <a:rPr lang="en-GB" sz="1100">
                <a:latin typeface="Arial"/>
                <a:cs typeface="Arial"/>
              </a:rPr>
              <a:t> (Accessed: 2 March 2022).</a:t>
            </a:r>
            <a:endParaRPr lang="en-GB" sz="1100">
              <a:ea typeface="+mn-lt"/>
              <a:cs typeface="+mn-lt"/>
            </a:endParaRPr>
          </a:p>
          <a:p>
            <a:pPr algn="l">
              <a:lnSpc>
                <a:spcPct val="150000"/>
              </a:lnSpc>
            </a:pPr>
            <a:endParaRPr lang="en-GB" sz="1100">
              <a:latin typeface="Arial"/>
              <a:cs typeface="Arial"/>
            </a:endParaRPr>
          </a:p>
          <a:p>
            <a:pPr>
              <a:lnSpc>
                <a:spcPct val="150000"/>
              </a:lnSpc>
            </a:pPr>
            <a:r>
              <a:rPr lang="en-GB" sz="1100">
                <a:latin typeface="Arial"/>
                <a:cs typeface="Arial"/>
              </a:rPr>
              <a:t>Equalityhumanrights.com. (2022). </a:t>
            </a:r>
            <a:r>
              <a:rPr lang="en-GB" sz="1100" i="1">
                <a:latin typeface="Arial"/>
                <a:cs typeface="Arial"/>
              </a:rPr>
              <a:t>The Human Rights Act | Equality and Human Rights Commission</a:t>
            </a:r>
            <a:r>
              <a:rPr lang="en-GB" sz="1100">
                <a:latin typeface="Arial"/>
                <a:cs typeface="Arial"/>
              </a:rPr>
              <a:t>. [online] Available at: &lt;https://www.equalityhumanrights.com/en/human-rights/human-rights-act&gt; (Accessed: 3 March 2022).</a:t>
            </a:r>
            <a:endParaRPr lang="en-US" sz="1100">
              <a:ea typeface="+mn-lt"/>
              <a:cs typeface="+mn-lt"/>
            </a:endParaRPr>
          </a:p>
          <a:p>
            <a:pPr>
              <a:lnSpc>
                <a:spcPct val="150000"/>
              </a:lnSpc>
            </a:pPr>
            <a:endParaRPr lang="en-GB" sz="1100">
              <a:ea typeface="+mn-lt"/>
              <a:cs typeface="+mn-lt"/>
            </a:endParaRPr>
          </a:p>
          <a:p>
            <a:pPr>
              <a:lnSpc>
                <a:spcPct val="150000"/>
              </a:lnSpc>
            </a:pPr>
            <a:endParaRPr lang="en-GB" sz="1100">
              <a:latin typeface="Arial"/>
              <a:cs typeface="Arial"/>
            </a:endParaRPr>
          </a:p>
          <a:p>
            <a:pPr>
              <a:lnSpc>
                <a:spcPct val="150000"/>
              </a:lnSpc>
            </a:pPr>
            <a:r>
              <a:rPr lang="en-US" sz="1100">
                <a:latin typeface="Arial"/>
                <a:cs typeface="Calibri"/>
              </a:rPr>
              <a:t>.</a:t>
            </a:r>
            <a:r>
              <a:rPr lang="en-GB" sz="1100">
                <a:latin typeface="Arial"/>
                <a:cs typeface="Calibri"/>
              </a:rPr>
              <a:t>Gisborne, L. (2014). </a:t>
            </a:r>
            <a:r>
              <a:rPr lang="en-GB" sz="1100" i="1">
                <a:latin typeface="Arial"/>
                <a:cs typeface="Calibri"/>
              </a:rPr>
              <a:t>The Social Model of Disability</a:t>
            </a:r>
            <a:r>
              <a:rPr lang="en-GB" sz="1100">
                <a:latin typeface="Arial"/>
                <a:cs typeface="Calibri"/>
              </a:rPr>
              <a:t>. [online] </a:t>
            </a:r>
            <a:r>
              <a:rPr lang="en-GB" sz="1100" u="sng">
                <a:latin typeface="Arial"/>
                <a:cs typeface="Calibri"/>
                <a:hlinkClick r:id="rId5"/>
              </a:rPr>
              <a:t>www.disability.admin.cam.ac.uk</a:t>
            </a:r>
            <a:r>
              <a:rPr lang="en-GB" sz="1100">
                <a:latin typeface="Arial"/>
                <a:cs typeface="Calibri"/>
              </a:rPr>
              <a:t>. Available at: </a:t>
            </a:r>
            <a:r>
              <a:rPr lang="en-GB" sz="1100">
                <a:latin typeface="Arial"/>
                <a:cs typeface="Calibri"/>
                <a:hlinkClick r:id="rId6"/>
              </a:rPr>
              <a:t>https://www.disability.admin.cam.ac.uk/disability/social-model-disability</a:t>
            </a:r>
            <a:r>
              <a:rPr lang="en-GB" sz="1100">
                <a:latin typeface="Arial"/>
                <a:cs typeface="Calibri"/>
              </a:rPr>
              <a:t>. (Accessed: 28 February 2022).</a:t>
            </a:r>
            <a:endParaRPr lang="en-US" sz="1100">
              <a:latin typeface="Arial"/>
              <a:ea typeface="+mn-lt"/>
              <a:cs typeface="+mn-lt"/>
            </a:endParaRPr>
          </a:p>
          <a:p>
            <a:pPr>
              <a:lnSpc>
                <a:spcPct val="150000"/>
              </a:lnSpc>
            </a:pPr>
            <a:endParaRPr lang="en-GB" sz="1100">
              <a:latin typeface="Arial"/>
              <a:ea typeface="+mn-lt"/>
              <a:cs typeface="+mn-lt"/>
            </a:endParaRPr>
          </a:p>
          <a:p>
            <a:pPr>
              <a:lnSpc>
                <a:spcPct val="150000"/>
              </a:lnSpc>
            </a:pPr>
            <a:r>
              <a:rPr lang="en-US" sz="1100">
                <a:latin typeface="Arial"/>
                <a:cs typeface="Calibri"/>
              </a:rPr>
              <a:t>Hopkinsmedicine.org. (2022).</a:t>
            </a:r>
            <a:r>
              <a:rPr lang="en-US" sz="1100" i="1">
                <a:latin typeface="Arial"/>
                <a:cs typeface="Calibri"/>
              </a:rPr>
              <a:t> Frontotemporal Dementia</a:t>
            </a:r>
            <a:r>
              <a:rPr lang="en-US" sz="1100">
                <a:latin typeface="Arial"/>
                <a:cs typeface="Calibri"/>
              </a:rPr>
              <a:t>. [online]</a:t>
            </a:r>
            <a:endParaRPr lang="en-GB" sz="1100">
              <a:latin typeface="Arial"/>
              <a:ea typeface="+mn-lt"/>
              <a:cs typeface="+mn-lt"/>
            </a:endParaRPr>
          </a:p>
          <a:p>
            <a:pPr>
              <a:lnSpc>
                <a:spcPct val="150000"/>
              </a:lnSpc>
            </a:pPr>
            <a:r>
              <a:rPr lang="en-US" sz="1100">
                <a:latin typeface="Arial"/>
                <a:cs typeface="Calibri"/>
              </a:rPr>
              <a:t> Available at: &lt;https://www.hopkinsmedicine.org/health/conditions-and-diseases/dementia/frontotemporal-dementia&gt; (Accessed: 10 February 2022).</a:t>
            </a:r>
            <a:endParaRPr lang="en-GB" sz="1100">
              <a:latin typeface="Arial"/>
              <a:ea typeface="+mn-lt"/>
              <a:cs typeface="+mn-lt"/>
            </a:endParaRPr>
          </a:p>
          <a:p>
            <a:endParaRPr lang="en-GB">
              <a:latin typeface="Arial"/>
              <a:cs typeface="Arial"/>
            </a:endParaRPr>
          </a:p>
          <a:p>
            <a:endParaRPr lang="en-GB">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34185378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AAE23C-714F-4B14-8AFF-883EB9119C9E}"/>
              </a:ext>
            </a:extLst>
          </p:cNvPr>
          <p:cNvSpPr txBox="1"/>
          <p:nvPr/>
        </p:nvSpPr>
        <p:spPr>
          <a:xfrm>
            <a:off x="152401" y="94890"/>
            <a:ext cx="11901576" cy="48782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ea typeface="+mn-lt"/>
              <a:cs typeface="+mn-lt"/>
            </a:endParaRPr>
          </a:p>
          <a:p>
            <a:pPr>
              <a:lnSpc>
                <a:spcPct val="150000"/>
              </a:lnSpc>
            </a:pPr>
            <a:r>
              <a:rPr lang="en-GB" sz="1100">
                <a:latin typeface="Arial"/>
                <a:ea typeface="+mn-lt"/>
                <a:cs typeface="+mn-lt"/>
              </a:rPr>
              <a:t>Huntington's Disease Association. (2022).</a:t>
            </a:r>
            <a:r>
              <a:rPr lang="en-GB" sz="1100" i="1">
                <a:latin typeface="Arial"/>
                <a:ea typeface="+mn-lt"/>
                <a:cs typeface="+mn-lt"/>
              </a:rPr>
              <a:t> Huntington's Disease Association</a:t>
            </a:r>
            <a:r>
              <a:rPr lang="en-GB" sz="1100">
                <a:latin typeface="Arial"/>
                <a:ea typeface="+mn-lt"/>
                <a:cs typeface="+mn-lt"/>
              </a:rPr>
              <a:t>. [online] Available at: &lt;https://www.hda.org.Uk/huntingtons-disease/what-is-huntingtons-disease&gt; (Accessed: 10 February 2022).</a:t>
            </a:r>
          </a:p>
          <a:p>
            <a:pPr>
              <a:lnSpc>
                <a:spcPct val="150000"/>
              </a:lnSpc>
            </a:pPr>
            <a:endParaRPr lang="en-GB" sz="1100">
              <a:latin typeface="Arial"/>
              <a:ea typeface="+mn-lt"/>
              <a:cs typeface="+mn-lt"/>
            </a:endParaRPr>
          </a:p>
          <a:p>
            <a:pPr>
              <a:lnSpc>
                <a:spcPct val="150000"/>
              </a:lnSpc>
            </a:pPr>
            <a:r>
              <a:rPr lang="en-GB" sz="1100">
                <a:latin typeface="Arial"/>
                <a:ea typeface="+mn-lt"/>
                <a:cs typeface="+mn-lt"/>
              </a:rPr>
              <a:t>iStock. (no date). Shot</a:t>
            </a:r>
            <a:r>
              <a:rPr lang="en-GB" sz="1100" i="1">
                <a:latin typeface="Arial"/>
                <a:ea typeface="+mn-lt"/>
                <a:cs typeface="+mn-lt"/>
              </a:rPr>
              <a:t> of a happy senior woman sitting at a table in her backyard</a:t>
            </a:r>
            <a:r>
              <a:rPr lang="en-GB" sz="1100">
                <a:latin typeface="Arial"/>
                <a:ea typeface="+mn-lt"/>
                <a:cs typeface="+mn-lt"/>
              </a:rPr>
              <a:t>. [online] Available at: </a:t>
            </a:r>
            <a:r>
              <a:rPr lang="en-GB" sz="1100" u="sng">
                <a:latin typeface="Arial"/>
                <a:ea typeface="+mn-lt"/>
                <a:cs typeface="+mn-lt"/>
                <a:hlinkClick r:id="rId2"/>
              </a:rPr>
              <a:t>https://www.istockphoto.com/photo/lifes-about-the-moments-that-made-you-smile-gm1158818161-316677507</a:t>
            </a:r>
            <a:r>
              <a:rPr lang="en-GB" sz="1100">
                <a:latin typeface="Arial"/>
                <a:ea typeface="+mn-lt"/>
                <a:cs typeface="+mn-lt"/>
              </a:rPr>
              <a:t> (Accessed: 8 February 2022).</a:t>
            </a:r>
          </a:p>
          <a:p>
            <a:pPr>
              <a:lnSpc>
                <a:spcPct val="150000"/>
              </a:lnSpc>
            </a:pPr>
            <a:endParaRPr lang="en-GB" sz="1100">
              <a:latin typeface="Arial"/>
              <a:ea typeface="+mn-lt"/>
              <a:cs typeface="+mn-lt"/>
            </a:endParaRPr>
          </a:p>
          <a:p>
            <a:pPr>
              <a:lnSpc>
                <a:spcPct val="150000"/>
              </a:lnSpc>
            </a:pPr>
            <a:r>
              <a:rPr lang="en-GB" sz="1100" i="1">
                <a:latin typeface="Arial"/>
                <a:ea typeface="+mn-lt"/>
                <a:cs typeface="+mn-lt"/>
              </a:rPr>
              <a:t>John King.</a:t>
            </a:r>
            <a:r>
              <a:rPr lang="en-GB" sz="1100">
                <a:latin typeface="Arial"/>
                <a:ea typeface="+mn-lt"/>
                <a:cs typeface="+mn-lt"/>
              </a:rPr>
              <a:t> (2022) </a:t>
            </a:r>
            <a:r>
              <a:rPr lang="en-GB" sz="1100">
                <a:latin typeface="Arial"/>
                <a:ea typeface="+mn-lt"/>
                <a:cs typeface="+mn-lt"/>
                <a:hlinkClick r:id="rId3"/>
              </a:rPr>
              <a:t>www.Goodreads.Com</a:t>
            </a:r>
            <a:r>
              <a:rPr lang="en-GB" sz="1100">
                <a:latin typeface="Arial"/>
                <a:ea typeface="+mn-lt"/>
                <a:cs typeface="+mn-lt"/>
              </a:rPr>
              <a:t>. (online) Available at: </a:t>
            </a:r>
            <a:r>
              <a:rPr lang="en-GB" sz="1100" u="sng">
                <a:latin typeface="Arial"/>
                <a:ea typeface="+mn-lt"/>
                <a:cs typeface="+mn-lt"/>
                <a:hlinkClick r:id="rId4"/>
              </a:rPr>
              <a:t>https://www.goodread.com/author/show11820</a:t>
            </a:r>
            <a:r>
              <a:rPr lang="en-GB" sz="1100">
                <a:latin typeface="Arial"/>
                <a:ea typeface="+mn-lt"/>
                <a:cs typeface="+mn-lt"/>
              </a:rPr>
              <a:t> john-king. (Accessed: 9 February 2022).</a:t>
            </a:r>
          </a:p>
          <a:p>
            <a:pPr>
              <a:lnSpc>
                <a:spcPct val="150000"/>
              </a:lnSpc>
            </a:pPr>
            <a:endParaRPr lang="en-GB" sz="1100">
              <a:latin typeface="Arial"/>
              <a:ea typeface="+mn-lt"/>
              <a:cs typeface="+mn-lt"/>
            </a:endParaRPr>
          </a:p>
          <a:p>
            <a:pPr>
              <a:lnSpc>
                <a:spcPct val="150000"/>
              </a:lnSpc>
            </a:pPr>
            <a:r>
              <a:rPr lang="en-GB" sz="1100">
                <a:latin typeface="Arial"/>
                <a:ea typeface="+mn-lt"/>
                <a:cs typeface="+mn-lt"/>
              </a:rPr>
              <a:t>Legislation.gov.uk. (2022). </a:t>
            </a:r>
            <a:r>
              <a:rPr lang="en-GB" sz="1100" i="1">
                <a:latin typeface="Arial"/>
                <a:ea typeface="+mn-lt"/>
                <a:cs typeface="+mn-lt"/>
              </a:rPr>
              <a:t>Care Act 2014</a:t>
            </a:r>
            <a:r>
              <a:rPr lang="en-GB" sz="1100">
                <a:latin typeface="Arial"/>
                <a:ea typeface="+mn-lt"/>
                <a:cs typeface="+mn-lt"/>
              </a:rPr>
              <a:t>. [online] Available at: &lt;https://www.legislation.gov.Uk/ukpga/2014/23/enacted&gt; (Accessed: 3 March 2022).</a:t>
            </a:r>
          </a:p>
          <a:p>
            <a:pPr>
              <a:lnSpc>
                <a:spcPct val="150000"/>
              </a:lnSpc>
            </a:pPr>
            <a:endParaRPr lang="en-GB" sz="1100">
              <a:latin typeface="Arial"/>
              <a:ea typeface="+mn-lt"/>
              <a:cs typeface="+mn-lt"/>
            </a:endParaRPr>
          </a:p>
          <a:p>
            <a:pPr>
              <a:lnSpc>
                <a:spcPct val="150000"/>
              </a:lnSpc>
            </a:pPr>
            <a:r>
              <a:rPr lang="en-GB" sz="1100">
                <a:latin typeface="Arial"/>
                <a:ea typeface="+mn-lt"/>
                <a:cs typeface="+mn-lt"/>
              </a:rPr>
              <a:t>Legislation.gov.uk. 2022. </a:t>
            </a:r>
            <a:r>
              <a:rPr lang="en-GB" sz="1100" i="1">
                <a:latin typeface="Arial"/>
                <a:ea typeface="+mn-lt"/>
                <a:cs typeface="+mn-lt"/>
              </a:rPr>
              <a:t>Care Act 2014</a:t>
            </a:r>
            <a:r>
              <a:rPr lang="en-GB" sz="1100">
                <a:latin typeface="Arial"/>
                <a:ea typeface="+mn-lt"/>
                <a:cs typeface="+mn-lt"/>
              </a:rPr>
              <a:t>. [online] Available at: &lt;https://www.legislation.gov.Uk/ukpga/2014/23/enacted&gt; (Accessed: 3 March 2022).</a:t>
            </a:r>
          </a:p>
          <a:p>
            <a:pPr>
              <a:lnSpc>
                <a:spcPct val="150000"/>
              </a:lnSpc>
            </a:pPr>
            <a:endParaRPr lang="en-GB" sz="1100">
              <a:latin typeface="Arial"/>
              <a:ea typeface="+mn-lt"/>
              <a:cs typeface="+mn-lt"/>
            </a:endParaRPr>
          </a:p>
          <a:p>
            <a:pPr>
              <a:lnSpc>
                <a:spcPct val="150000"/>
              </a:lnSpc>
            </a:pPr>
            <a:r>
              <a:rPr lang="en-GB" sz="1100">
                <a:latin typeface="Arial"/>
                <a:ea typeface="+mn-lt"/>
                <a:cs typeface="+mn-lt"/>
              </a:rPr>
              <a:t>Legislation.gov.uk. (2022). Care Act 2014. [online] Available at: &lt;https://www.legislation.gov.Uk/ukpga/2014/23/enacted&gt; (Accessed: 3 March 2022).</a:t>
            </a:r>
          </a:p>
          <a:p>
            <a:pPr>
              <a:lnSpc>
                <a:spcPct val="150000"/>
              </a:lnSpc>
            </a:pPr>
            <a:endParaRPr lang="en-GB" sz="1100">
              <a:latin typeface="Arial"/>
              <a:ea typeface="+mn-lt"/>
              <a:cs typeface="+mn-lt"/>
            </a:endParaRPr>
          </a:p>
          <a:p>
            <a:r>
              <a:rPr lang="en-GB" sz="1100">
                <a:latin typeface="Arial"/>
                <a:cs typeface="Arial"/>
              </a:rPr>
              <a:t>Medical model. (2022). [online] Available at: &lt;http://www.mdpag.org.uk/resources/the-medical-model-of-disability/problem.&gt; (Accessed: 18 February 2022)</a:t>
            </a:r>
            <a:r>
              <a:rPr lang="en-US" sz="1100">
                <a:latin typeface="Arial"/>
                <a:cs typeface="Arial"/>
              </a:rPr>
              <a:t>.</a:t>
            </a:r>
            <a:endParaRPr lang="en-GB" sz="1100">
              <a:ea typeface="+mn-lt"/>
              <a:cs typeface="+mn-lt"/>
            </a:endParaRPr>
          </a:p>
          <a:p>
            <a:pPr>
              <a:lnSpc>
                <a:spcPct val="150000"/>
              </a:lnSpc>
            </a:pPr>
            <a:endParaRPr lang="en-GB" sz="1100">
              <a:latin typeface="Arial"/>
              <a:cs typeface="Calibri"/>
            </a:endParaRPr>
          </a:p>
          <a:p>
            <a:pPr>
              <a:lnSpc>
                <a:spcPct val="150000"/>
              </a:lnSpc>
            </a:pPr>
            <a:endParaRPr lang="en-GB" sz="1100">
              <a:latin typeface="Arial"/>
              <a:cs typeface="Calibri"/>
            </a:endParaRPr>
          </a:p>
          <a:p>
            <a:endParaRPr lang="en-GB">
              <a:cs typeface="Calibri"/>
            </a:endParaRPr>
          </a:p>
        </p:txBody>
      </p:sp>
    </p:spTree>
    <p:extLst>
      <p:ext uri="{BB962C8B-B14F-4D97-AF65-F5344CB8AC3E}">
        <p14:creationId xmlns:p14="http://schemas.microsoft.com/office/powerpoint/2010/main" val="34820738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8987EAB-9BAF-4568-B435-8904636B44A6}"/>
              </a:ext>
            </a:extLst>
          </p:cNvPr>
          <p:cNvSpPr txBox="1"/>
          <p:nvPr/>
        </p:nvSpPr>
        <p:spPr>
          <a:xfrm>
            <a:off x="109268" y="411192"/>
            <a:ext cx="103919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highlight>
                <a:srgbClr val="FFFF00"/>
              </a:highlight>
              <a:cs typeface="Calibri"/>
            </a:endParaRPr>
          </a:p>
        </p:txBody>
      </p:sp>
      <p:sp>
        <p:nvSpPr>
          <p:cNvPr id="3" name="TextBox 2">
            <a:extLst>
              <a:ext uri="{FF2B5EF4-FFF2-40B4-BE49-F238E27FC236}">
                <a16:creationId xmlns:a16="http://schemas.microsoft.com/office/drawing/2014/main" id="{D4E82638-2115-4A69-AD74-37B033F6DBEE}"/>
              </a:ext>
            </a:extLst>
          </p:cNvPr>
          <p:cNvSpPr txBox="1"/>
          <p:nvPr/>
        </p:nvSpPr>
        <p:spPr>
          <a:xfrm>
            <a:off x="253043" y="296173"/>
            <a:ext cx="11757802" cy="42011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Calibri"/>
              </a:rPr>
              <a:t>National Health Service (2020). </a:t>
            </a:r>
            <a:r>
              <a:rPr lang="en-GB" sz="1100" i="1">
                <a:latin typeface="Arial"/>
                <a:cs typeface="Calibri"/>
              </a:rPr>
              <a:t>Dementia Guide</a:t>
            </a:r>
            <a:r>
              <a:rPr lang="en-GB" sz="1100">
                <a:latin typeface="Arial"/>
                <a:cs typeface="Calibri"/>
              </a:rPr>
              <a:t>. [online] NHS. Available at: </a:t>
            </a:r>
            <a:r>
              <a:rPr lang="en-GB" sz="1100" u="sng">
                <a:latin typeface="Arial"/>
                <a:cs typeface="Calibri"/>
                <a:hlinkClick r:id="rId2"/>
              </a:rPr>
              <a:t>https://www.nhs.uk/conditions/dementia/about/</a:t>
            </a:r>
            <a:r>
              <a:rPr lang="en-GB" sz="1100">
                <a:latin typeface="Arial"/>
                <a:cs typeface="Calibri"/>
              </a:rPr>
              <a:t>. (Accessed: 06 February 2022).</a:t>
            </a:r>
            <a:endParaRPr lang="en-GB" sz="1100">
              <a:latin typeface="Arial"/>
              <a:ea typeface="+mn-lt"/>
              <a:cs typeface="+mn-lt"/>
            </a:endParaRPr>
          </a:p>
          <a:p>
            <a:endParaRPr lang="en-GB" sz="1100">
              <a:latin typeface="Arial"/>
              <a:cs typeface="Calibri"/>
            </a:endParaRPr>
          </a:p>
          <a:p>
            <a:endParaRPr lang="en-GB" sz="1100">
              <a:latin typeface="Arial"/>
              <a:cs typeface="Calibri"/>
            </a:endParaRPr>
          </a:p>
          <a:p>
            <a:r>
              <a:rPr lang="en-GB" sz="1100">
                <a:latin typeface="Arial"/>
                <a:cs typeface="Calibri"/>
              </a:rPr>
              <a:t>National Health Service/ Choices (2019).</a:t>
            </a:r>
            <a:r>
              <a:rPr lang="en-GB" sz="1100" i="1">
                <a:latin typeface="Arial"/>
                <a:cs typeface="Calibri"/>
              </a:rPr>
              <a:t> Help and support for people with dementia</a:t>
            </a:r>
            <a:r>
              <a:rPr lang="en-GB" sz="1100">
                <a:latin typeface="Arial"/>
                <a:cs typeface="Calibri"/>
              </a:rPr>
              <a:t> - Dementia guide. [online] NHS. Available at: </a:t>
            </a:r>
            <a:r>
              <a:rPr lang="en-GB" sz="1100" u="sng">
                <a:latin typeface="Arial"/>
                <a:cs typeface="Calibri"/>
                <a:hlinkClick r:id="rId3"/>
              </a:rPr>
              <a:t>https://www.nhs.uk/conditions/dementia/help-and-support/</a:t>
            </a:r>
            <a:r>
              <a:rPr lang="en-GB" sz="1100">
                <a:latin typeface="Arial"/>
                <a:cs typeface="Calibri"/>
              </a:rPr>
              <a:t>. (Accesed:07 February 2022).</a:t>
            </a:r>
            <a:endParaRPr lang="en-GB" sz="1100">
              <a:latin typeface="Arial"/>
              <a:ea typeface="+mn-lt"/>
              <a:cs typeface="+mn-lt"/>
            </a:endParaRPr>
          </a:p>
          <a:p>
            <a:endParaRPr lang="en-GB" sz="1100">
              <a:latin typeface="Arial"/>
              <a:cs typeface="Calibri"/>
            </a:endParaRPr>
          </a:p>
          <a:p>
            <a:endParaRPr lang="en-GB" sz="1100">
              <a:latin typeface="Arial"/>
              <a:cs typeface="Calibri"/>
            </a:endParaRPr>
          </a:p>
          <a:p>
            <a:r>
              <a:rPr lang="en-GB" sz="1100">
                <a:latin typeface="Arial"/>
                <a:cs typeface="Calibri"/>
              </a:rPr>
              <a:t>National Health Service (2022)</a:t>
            </a:r>
            <a:r>
              <a:rPr lang="en-GB" sz="1100" i="1">
                <a:latin typeface="Arial"/>
                <a:cs typeface="Calibri"/>
              </a:rPr>
              <a:t>"Mental Capacity Act 2005</a:t>
            </a:r>
            <a:r>
              <a:rPr lang="en-GB" sz="1100">
                <a:latin typeface="Arial"/>
                <a:cs typeface="Calibri"/>
              </a:rPr>
              <a:t>. Legislation.gov.uk." Available at:  </a:t>
            </a:r>
            <a:r>
              <a:rPr lang="en-GB" sz="1100" u="sng">
                <a:latin typeface="Arial"/>
                <a:cs typeface="Calibri"/>
                <a:hlinkClick r:id="rId4"/>
              </a:rPr>
              <a:t>https://www.legislation.gov.uk/ukpga/2005/9/contents</a:t>
            </a:r>
            <a:r>
              <a:rPr lang="en-GB" sz="1100">
                <a:latin typeface="Arial"/>
                <a:cs typeface="Calibri"/>
              </a:rPr>
              <a:t>. (Accessed: February 18, 2022)</a:t>
            </a:r>
            <a:endParaRPr lang="en-US" sz="1100">
              <a:latin typeface="Arial"/>
              <a:ea typeface="+mn-lt"/>
              <a:cs typeface="+mn-lt"/>
            </a:endParaRPr>
          </a:p>
          <a:p>
            <a:endParaRPr lang="en-GB" sz="1100">
              <a:latin typeface="Arial"/>
              <a:ea typeface="+mn-lt"/>
              <a:cs typeface="+mn-lt"/>
            </a:endParaRPr>
          </a:p>
          <a:p>
            <a:endParaRPr lang="en-GB" sz="1100">
              <a:latin typeface="Arial"/>
              <a:cs typeface="Calibri"/>
            </a:endParaRPr>
          </a:p>
          <a:p>
            <a:endParaRPr lang="en-GB" sz="1100">
              <a:latin typeface="Arial"/>
              <a:cs typeface="Calibri"/>
            </a:endParaRPr>
          </a:p>
          <a:p>
            <a:r>
              <a:rPr lang="en-GB" sz="1100">
                <a:latin typeface="Arial"/>
                <a:cs typeface="Calibri"/>
              </a:rPr>
              <a:t>National Institute on Aging (2021). </a:t>
            </a:r>
            <a:r>
              <a:rPr lang="en-GB" sz="1100" i="1">
                <a:latin typeface="Arial"/>
                <a:cs typeface="Calibri"/>
              </a:rPr>
              <a:t>What Is Dementia? Symptoms, Types, and Diagnosis</a:t>
            </a:r>
            <a:r>
              <a:rPr lang="en-GB" sz="1100">
                <a:latin typeface="Arial"/>
                <a:cs typeface="Calibri"/>
              </a:rPr>
              <a:t>. [online] National Institute on Aging. Available at: </a:t>
            </a:r>
            <a:r>
              <a:rPr lang="en-GB" sz="1100" u="sng">
                <a:latin typeface="Arial"/>
                <a:cs typeface="Calibri"/>
                <a:hlinkClick r:id="rId5"/>
              </a:rPr>
              <a:t>https://www.nia.nih.gov/health/what-is-dementia</a:t>
            </a:r>
            <a:r>
              <a:rPr lang="en-GB" sz="1100">
                <a:latin typeface="Arial"/>
                <a:cs typeface="Calibri"/>
              </a:rPr>
              <a:t>. (Accessed: 07 February 2022).</a:t>
            </a:r>
            <a:endParaRPr lang="en-GB" sz="1100">
              <a:latin typeface="Arial"/>
              <a:ea typeface="+mn-lt"/>
              <a:cs typeface="+mn-lt"/>
            </a:endParaRPr>
          </a:p>
          <a:p>
            <a:endParaRPr lang="en-GB" sz="1100">
              <a:latin typeface="Arial"/>
              <a:cs typeface="Calibri"/>
            </a:endParaRPr>
          </a:p>
          <a:p>
            <a:endParaRPr lang="en-GB" sz="1100">
              <a:latin typeface="Arial"/>
              <a:cs typeface="Calibri"/>
            </a:endParaRPr>
          </a:p>
          <a:p>
            <a:r>
              <a:rPr lang="en-US" sz="1100">
                <a:latin typeface="Arial"/>
                <a:cs typeface="Calibri"/>
              </a:rPr>
              <a:t>National Health Service.uk. (2022). </a:t>
            </a:r>
            <a:r>
              <a:rPr lang="en-US" sz="1100" i="1">
                <a:latin typeface="Arial"/>
                <a:cs typeface="Calibri"/>
              </a:rPr>
              <a:t>Parkinson's disease</a:t>
            </a:r>
            <a:r>
              <a:rPr lang="en-US" sz="1100">
                <a:latin typeface="Arial"/>
                <a:cs typeface="Calibri"/>
              </a:rPr>
              <a:t>. [online] Available at: &lt;https://www.nhs.Uk/conditions/Parkinson's-disease/&gt; (Accessed: 10 February 2022).</a:t>
            </a:r>
            <a:endParaRPr lang="en-US" sz="1100">
              <a:latin typeface="Arial"/>
              <a:ea typeface="+mn-lt"/>
              <a:cs typeface="+mn-lt"/>
            </a:endParaRPr>
          </a:p>
          <a:p>
            <a:endParaRPr lang="en-US" sz="1100">
              <a:latin typeface="Arial"/>
              <a:cs typeface="Calibri"/>
            </a:endParaRPr>
          </a:p>
          <a:p>
            <a:endParaRPr lang="en-US" sz="1100">
              <a:latin typeface="Arial"/>
              <a:cs typeface="Calibri"/>
            </a:endParaRPr>
          </a:p>
          <a:p>
            <a:r>
              <a:rPr lang="en-GB" sz="1100">
                <a:latin typeface="Arial"/>
                <a:cs typeface="Calibri"/>
              </a:rPr>
              <a:t>National Health Service. (2022). </a:t>
            </a:r>
            <a:r>
              <a:rPr lang="en-GB" sz="1100" i="1">
                <a:latin typeface="Arial"/>
                <a:cs typeface="Calibri"/>
              </a:rPr>
              <a:t>Alzheimer's disease - Symptoms</a:t>
            </a:r>
            <a:r>
              <a:rPr lang="en-GB" sz="1100">
                <a:latin typeface="Arial"/>
                <a:cs typeface="Calibri"/>
              </a:rPr>
              <a:t>. [online] Available at: &lt;https://www.nhs.Uk/conditions/Alzheimer's-disease/symptoms/&gt; (Accessed: 16 February 2022).</a:t>
            </a:r>
            <a:endParaRPr lang="en-US" sz="1100">
              <a:latin typeface="Arial"/>
              <a:ea typeface="+mn-lt"/>
              <a:cs typeface="+mn-lt"/>
            </a:endParaRPr>
          </a:p>
          <a:p>
            <a:endParaRPr lang="en-GB" sz="1100">
              <a:latin typeface="Arial"/>
              <a:ea typeface="+mn-lt"/>
              <a:cs typeface="+mn-lt"/>
            </a:endParaRPr>
          </a:p>
          <a:p>
            <a:endParaRPr lang="en-GB" sz="1100">
              <a:latin typeface="Arial"/>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15370671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33CC21D-6B62-4B91-BD33-1FF426B9E881}"/>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3" name="TextBox 2">
            <a:extLst>
              <a:ext uri="{FF2B5EF4-FFF2-40B4-BE49-F238E27FC236}">
                <a16:creationId xmlns:a16="http://schemas.microsoft.com/office/drawing/2014/main" id="{45207CA0-54E6-46FC-80A3-93F451DB8E9A}"/>
              </a:ext>
            </a:extLst>
          </p:cNvPr>
          <p:cNvSpPr txBox="1"/>
          <p:nvPr/>
        </p:nvSpPr>
        <p:spPr>
          <a:xfrm>
            <a:off x="411193" y="526211"/>
            <a:ext cx="11542142" cy="44781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100">
                <a:latin typeface="Arial"/>
                <a:cs typeface="Calibri"/>
              </a:rPr>
              <a:t>National Health Service (2022)</a:t>
            </a:r>
            <a:r>
              <a:rPr lang="en-GB" sz="1100" i="1">
                <a:latin typeface="Arial"/>
                <a:cs typeface="Calibri"/>
              </a:rPr>
              <a:t> Mental health Act{online]</a:t>
            </a:r>
            <a:r>
              <a:rPr lang="en-GB" sz="1100">
                <a:latin typeface="Arial"/>
                <a:cs typeface="Calibri"/>
              </a:rPr>
              <a:t>Available at:</a:t>
            </a:r>
            <a:r>
              <a:rPr lang="en-GB" sz="1100" u="sng">
                <a:latin typeface="Arial"/>
                <a:cs typeface="Calibri"/>
                <a:hlinkClick r:id="rId2"/>
              </a:rPr>
              <a:t>https://www.nhs.uk/mental-health/social-care-and-your-rights/mental-health-and-the-law/mental-health-act/</a:t>
            </a:r>
            <a:r>
              <a:rPr lang="en-GB" sz="1100">
                <a:latin typeface="Arial"/>
                <a:cs typeface="Calibri"/>
              </a:rPr>
              <a:t> (Accessed: 2 March 2022).</a:t>
            </a:r>
            <a:endParaRPr lang="en-GB" sz="1100">
              <a:latin typeface="Arial"/>
              <a:ea typeface="+mn-lt"/>
              <a:cs typeface="+mn-lt"/>
            </a:endParaRPr>
          </a:p>
          <a:p>
            <a:pPr>
              <a:lnSpc>
                <a:spcPct val="150000"/>
              </a:lnSpc>
            </a:pPr>
            <a:endParaRPr lang="en-GB" sz="1100">
              <a:latin typeface="Arial"/>
              <a:cs typeface="Calibri"/>
            </a:endParaRPr>
          </a:p>
          <a:p>
            <a:pPr>
              <a:lnSpc>
                <a:spcPct val="150000"/>
              </a:lnSpc>
            </a:pPr>
            <a:r>
              <a:rPr lang="en-GB" sz="1100">
                <a:latin typeface="Arial"/>
                <a:cs typeface="Calibri"/>
              </a:rPr>
              <a:t>NCDPD (no date) </a:t>
            </a:r>
            <a:r>
              <a:rPr lang="en-GB" sz="1100" i="1">
                <a:latin typeface="Arial"/>
                <a:cs typeface="Calibri"/>
              </a:rPr>
              <a:t>Activity ideas for Alzheimer’s/Dementia Patients</a:t>
            </a:r>
            <a:r>
              <a:rPr lang="en-GB" sz="1100">
                <a:latin typeface="Arial"/>
                <a:cs typeface="Calibri"/>
              </a:rPr>
              <a:t>. [online] Available at: </a:t>
            </a:r>
            <a:r>
              <a:rPr lang="en-GB" sz="1100" u="sng">
                <a:latin typeface="Arial"/>
                <a:cs typeface="Calibri"/>
                <a:hlinkClick r:id="rId3"/>
              </a:rPr>
              <a:t>https://www.nccdp.org/resources/AlzheimersDementiaActivityIdeas.pdf</a:t>
            </a:r>
            <a:r>
              <a:rPr lang="en-GB" sz="1100">
                <a:latin typeface="Arial"/>
                <a:cs typeface="Calibri"/>
              </a:rPr>
              <a:t>. (Accessed: 07 February 2022).</a:t>
            </a:r>
            <a:endParaRPr lang="en-GB" sz="1100">
              <a:latin typeface="Arial"/>
              <a:ea typeface="+mn-lt"/>
              <a:cs typeface="+mn-lt"/>
            </a:endParaRPr>
          </a:p>
          <a:p>
            <a:pPr>
              <a:lnSpc>
                <a:spcPct val="150000"/>
              </a:lnSpc>
            </a:pPr>
            <a:endParaRPr lang="en-GB" sz="1100">
              <a:latin typeface="Arial"/>
              <a:ea typeface="+mn-lt"/>
              <a:cs typeface="+mn-lt"/>
            </a:endParaRPr>
          </a:p>
          <a:p>
            <a:pPr>
              <a:lnSpc>
                <a:spcPct val="150000"/>
              </a:lnSpc>
            </a:pPr>
            <a:endParaRPr lang="en-GB" sz="1100">
              <a:highlight>
                <a:srgbClr val="FFFF00"/>
              </a:highlight>
              <a:latin typeface="Arial"/>
              <a:ea typeface="+mn-lt"/>
              <a:cs typeface="+mn-lt"/>
            </a:endParaRPr>
          </a:p>
          <a:p>
            <a:pPr>
              <a:lnSpc>
                <a:spcPct val="150000"/>
              </a:lnSpc>
            </a:pPr>
            <a:r>
              <a:rPr lang="en-GB" sz="1100">
                <a:latin typeface="Arial"/>
                <a:cs typeface="Calibri"/>
              </a:rPr>
              <a:t>National Health Service. (2022). </a:t>
            </a:r>
            <a:r>
              <a:rPr lang="en-GB" sz="1100" i="1">
                <a:latin typeface="Arial"/>
                <a:cs typeface="Calibri"/>
              </a:rPr>
              <a:t>Tests for diagnosing dementia</a:t>
            </a:r>
            <a:r>
              <a:rPr lang="en-GB" sz="1100">
                <a:latin typeface="Arial"/>
                <a:cs typeface="Calibri"/>
              </a:rPr>
              <a:t>. [online] Available at: &lt;https://www.nhs.Uk/conditions/dementia/diagnosis-tests/&gt; (Accessed: 15 February 2022).</a:t>
            </a:r>
            <a:endParaRPr lang="en-GB" sz="1100">
              <a:latin typeface="Arial"/>
              <a:ea typeface="+mn-lt"/>
              <a:cs typeface="+mn-lt"/>
            </a:endParaRPr>
          </a:p>
          <a:p>
            <a:pPr>
              <a:lnSpc>
                <a:spcPct val="150000"/>
              </a:lnSpc>
            </a:pPr>
            <a:endParaRPr lang="en-GB" sz="1100">
              <a:latin typeface="Arial"/>
              <a:cs typeface="Calibri"/>
            </a:endParaRPr>
          </a:p>
          <a:p>
            <a:pPr>
              <a:lnSpc>
                <a:spcPct val="150000"/>
              </a:lnSpc>
            </a:pPr>
            <a:r>
              <a:rPr lang="en-GB" sz="1100">
                <a:latin typeface="Arial"/>
                <a:cs typeface="Calibri"/>
              </a:rPr>
              <a:t>National Health Service (2022)</a:t>
            </a:r>
            <a:r>
              <a:rPr lang="en-GB" sz="1100" i="1">
                <a:latin typeface="Arial"/>
                <a:cs typeface="Calibri"/>
              </a:rPr>
              <a:t> Mental health Act{online]</a:t>
            </a:r>
            <a:r>
              <a:rPr lang="en-GB" sz="1100">
                <a:latin typeface="Arial"/>
                <a:cs typeface="Calibri"/>
              </a:rPr>
              <a:t>Available at:</a:t>
            </a:r>
            <a:r>
              <a:rPr lang="en-GB" sz="1100" u="sng">
                <a:latin typeface="Arial"/>
                <a:cs typeface="Calibri"/>
                <a:hlinkClick r:id="rId2"/>
              </a:rPr>
              <a:t>https://www.nhs.uk/mental-health/social-care-and-your-rights/mental-health-and-the-law/mental-health-act/</a:t>
            </a:r>
            <a:r>
              <a:rPr lang="en-GB" sz="1100">
                <a:latin typeface="Arial"/>
                <a:cs typeface="Calibri"/>
              </a:rPr>
              <a:t> (Accessed: 2 March 2022)</a:t>
            </a:r>
            <a:endParaRPr lang="en-GB" sz="1100">
              <a:latin typeface="Arial"/>
              <a:ea typeface="+mn-lt"/>
              <a:cs typeface="+mn-lt"/>
            </a:endParaRPr>
          </a:p>
          <a:p>
            <a:pPr>
              <a:lnSpc>
                <a:spcPct val="150000"/>
              </a:lnSpc>
            </a:pPr>
            <a:endParaRPr lang="en-GB" sz="1100">
              <a:latin typeface="Arial"/>
              <a:cs typeface="Calibri"/>
            </a:endParaRPr>
          </a:p>
          <a:p>
            <a:pPr>
              <a:lnSpc>
                <a:spcPct val="150000"/>
              </a:lnSpc>
            </a:pPr>
            <a:r>
              <a:rPr lang="en-GB" sz="1100">
                <a:latin typeface="Arial"/>
                <a:cs typeface="Calibri"/>
              </a:rPr>
              <a:t>NCDPD (no date) </a:t>
            </a:r>
            <a:r>
              <a:rPr lang="en-GB" sz="1100" i="1">
                <a:latin typeface="Arial"/>
                <a:cs typeface="Calibri"/>
              </a:rPr>
              <a:t>Activity ideas for Alzheimer’s/Dementia Patients</a:t>
            </a:r>
            <a:r>
              <a:rPr lang="en-GB" sz="1100">
                <a:latin typeface="Arial"/>
                <a:cs typeface="Calibri"/>
              </a:rPr>
              <a:t>. [online] Available at: </a:t>
            </a:r>
            <a:r>
              <a:rPr lang="en-GB" sz="1100" u="sng">
                <a:latin typeface="Arial"/>
                <a:cs typeface="Calibri"/>
                <a:hlinkClick r:id="rId3"/>
              </a:rPr>
              <a:t>https://www.nccdp.org/resources/AlzheimersDementiaActivityIdeas.pdf</a:t>
            </a:r>
            <a:r>
              <a:rPr lang="en-GB" sz="1100">
                <a:latin typeface="Arial"/>
                <a:cs typeface="Calibri"/>
              </a:rPr>
              <a:t>. (Accessed: 07 February 2022)</a:t>
            </a:r>
            <a:endParaRPr lang="en-US" sz="1100">
              <a:latin typeface="Arial"/>
              <a:ea typeface="+mn-lt"/>
              <a:cs typeface="+mn-lt"/>
            </a:endParaRPr>
          </a:p>
          <a:p>
            <a:endParaRPr lang="en-GB">
              <a:ea typeface="+mn-lt"/>
              <a:cs typeface="+mn-lt"/>
            </a:endParaRPr>
          </a:p>
          <a:p>
            <a:endParaRPr lang="en-GB">
              <a:cs typeface="Calibri"/>
            </a:endParaRPr>
          </a:p>
          <a:p>
            <a:endParaRPr lang="en-GB">
              <a:cs typeface="Calibri"/>
            </a:endParaRPr>
          </a:p>
        </p:txBody>
      </p:sp>
    </p:spTree>
    <p:extLst>
      <p:ext uri="{BB962C8B-B14F-4D97-AF65-F5344CB8AC3E}">
        <p14:creationId xmlns:p14="http://schemas.microsoft.com/office/powerpoint/2010/main" val="8043413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673C989-8D07-4435-86E0-999E16DB05A7}"/>
              </a:ext>
            </a:extLst>
          </p:cNvPr>
          <p:cNvSpPr txBox="1"/>
          <p:nvPr/>
        </p:nvSpPr>
        <p:spPr>
          <a:xfrm>
            <a:off x="411192" y="-5751"/>
            <a:ext cx="11383991" cy="57708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ea typeface="+mn-lt"/>
              <a:cs typeface="+mn-lt"/>
            </a:endParaRPr>
          </a:p>
          <a:p>
            <a:pPr>
              <a:lnSpc>
                <a:spcPct val="150000"/>
              </a:lnSpc>
            </a:pPr>
            <a:r>
              <a:rPr lang="en-GB" sz="1100" dirty="0">
                <a:latin typeface="Arial"/>
                <a:ea typeface="+mn-lt"/>
                <a:cs typeface="+mn-lt"/>
              </a:rPr>
              <a:t>Treatments For Dementia (2019). </a:t>
            </a:r>
            <a:r>
              <a:rPr lang="en-GB" sz="1100" i="1" dirty="0">
                <a:latin typeface="Arial"/>
                <a:ea typeface="+mn-lt"/>
                <a:cs typeface="+mn-lt"/>
              </a:rPr>
              <a:t>Dementia.org</a:t>
            </a:r>
            <a:r>
              <a:rPr lang="en-GB" sz="1100" dirty="0">
                <a:latin typeface="Arial"/>
                <a:ea typeface="+mn-lt"/>
                <a:cs typeface="+mn-lt"/>
              </a:rPr>
              <a:t>. [online] Dementia.org. Available at: </a:t>
            </a:r>
            <a:r>
              <a:rPr lang="en-GB" sz="1100" u="sng" dirty="0">
                <a:latin typeface="Arial"/>
                <a:ea typeface="+mn-lt"/>
                <a:cs typeface="+mn-lt"/>
                <a:hlinkClick r:id="rId2"/>
              </a:rPr>
              <a:t>https://www.dementia.org/treatment</a:t>
            </a:r>
            <a:r>
              <a:rPr lang="en-GB" sz="1100" dirty="0">
                <a:latin typeface="Arial"/>
                <a:ea typeface="+mn-lt"/>
                <a:cs typeface="+mn-lt"/>
              </a:rPr>
              <a:t>.( Accessed: 07 February 2022).</a:t>
            </a:r>
          </a:p>
          <a:p>
            <a:pPr>
              <a:lnSpc>
                <a:spcPct val="150000"/>
              </a:lnSpc>
            </a:pPr>
            <a:endParaRPr lang="en-GB" sz="1100">
              <a:latin typeface="Arial"/>
              <a:ea typeface="+mn-lt"/>
              <a:cs typeface="+mn-lt"/>
            </a:endParaRPr>
          </a:p>
          <a:p>
            <a:pPr>
              <a:lnSpc>
                <a:spcPct val="150000"/>
              </a:lnSpc>
            </a:pPr>
            <a:r>
              <a:rPr lang="en-GB" sz="1100" dirty="0">
                <a:latin typeface="Arial"/>
                <a:ea typeface="+mn-lt"/>
                <a:cs typeface="+mn-lt"/>
              </a:rPr>
              <a:t>The King-Fund (2008) Available at: </a:t>
            </a:r>
            <a:r>
              <a:rPr lang="en-GB" sz="1100" dirty="0">
                <a:latin typeface="Arial"/>
                <a:ea typeface="+mn-lt"/>
                <a:cs typeface="+mn-lt"/>
                <a:hlinkClick r:id="rId3" invalidUrl="https://"/>
              </a:rPr>
              <a:t>https://</a:t>
            </a:r>
            <a:r>
              <a:rPr lang="en-GB" sz="1100" dirty="0">
                <a:latin typeface="Arial"/>
                <a:ea typeface="+mn-lt"/>
                <a:cs typeface="+mn-lt"/>
              </a:rPr>
              <a:t> </a:t>
            </a:r>
            <a:r>
              <a:rPr lang="en-GB" sz="1100" dirty="0">
                <a:latin typeface="Arial"/>
                <a:ea typeface="+mn-lt"/>
                <a:cs typeface="+mn-lt"/>
                <a:hlinkClick r:id="rId4"/>
              </a:rPr>
              <a:t>www.kingsfund.org.uk/sites/default/files/briefing-mental-health-act-2007-Simon-Lawton-smith-kings-fund-December-2008.pdf</a:t>
            </a:r>
            <a:r>
              <a:rPr lang="en-GB" sz="1100" dirty="0">
                <a:latin typeface="Arial"/>
                <a:ea typeface="+mn-lt"/>
                <a:cs typeface="+mn-lt"/>
              </a:rPr>
              <a:t> .(Accessed: 2 March 2022).</a:t>
            </a:r>
          </a:p>
          <a:p>
            <a:pPr>
              <a:lnSpc>
                <a:spcPct val="150000"/>
              </a:lnSpc>
            </a:pPr>
            <a:endParaRPr lang="en-GB" sz="1100">
              <a:latin typeface="Arial"/>
              <a:ea typeface="+mn-lt"/>
              <a:cs typeface="+mn-lt"/>
            </a:endParaRPr>
          </a:p>
          <a:p>
            <a:pPr>
              <a:lnSpc>
                <a:spcPct val="150000"/>
              </a:lnSpc>
            </a:pPr>
            <a:r>
              <a:rPr lang="en-GB" sz="1100" dirty="0" err="1">
                <a:latin typeface="Arial"/>
                <a:ea typeface="+mn-lt"/>
                <a:cs typeface="+mn-lt"/>
              </a:rPr>
              <a:t>Wübker</a:t>
            </a:r>
            <a:r>
              <a:rPr lang="en-GB" sz="1100" dirty="0">
                <a:latin typeface="Arial"/>
                <a:ea typeface="+mn-lt"/>
                <a:cs typeface="+mn-lt"/>
              </a:rPr>
              <a:t>, A., </a:t>
            </a:r>
            <a:r>
              <a:rPr lang="en-GB" sz="1100" dirty="0" err="1">
                <a:latin typeface="Arial"/>
                <a:ea typeface="+mn-lt"/>
                <a:cs typeface="+mn-lt"/>
              </a:rPr>
              <a:t>Zwakhalen</a:t>
            </a:r>
            <a:r>
              <a:rPr lang="en-GB" sz="1100" dirty="0">
                <a:latin typeface="Arial"/>
                <a:ea typeface="+mn-lt"/>
                <a:cs typeface="+mn-lt"/>
              </a:rPr>
              <a:t>, S., Challis, D., Suhonen, R., Karlsson, S., </a:t>
            </a:r>
            <a:r>
              <a:rPr lang="en-GB" sz="1100" dirty="0" err="1">
                <a:latin typeface="Arial"/>
                <a:ea typeface="+mn-lt"/>
                <a:cs typeface="+mn-lt"/>
              </a:rPr>
              <a:t>Zabalegui</a:t>
            </a:r>
            <a:r>
              <a:rPr lang="en-GB" sz="1100" dirty="0">
                <a:latin typeface="Arial"/>
                <a:ea typeface="+mn-lt"/>
                <a:cs typeface="+mn-lt"/>
              </a:rPr>
              <a:t>, A., Soto, M., Saks, K. and Sauerland, D., (2014).</a:t>
            </a:r>
            <a:r>
              <a:rPr lang="en-GB" sz="1100" i="1" dirty="0">
                <a:latin typeface="Arial"/>
                <a:ea typeface="+mn-lt"/>
                <a:cs typeface="+mn-lt"/>
              </a:rPr>
              <a:t> Costs of care for people with dementia just before and after nursing home placement: primary data from eight European countries.</a:t>
            </a:r>
            <a:r>
              <a:rPr lang="en-GB" sz="1100" dirty="0">
                <a:latin typeface="Arial"/>
                <a:ea typeface="+mn-lt"/>
                <a:cs typeface="+mn-lt"/>
              </a:rPr>
              <a:t> </a:t>
            </a:r>
            <a:r>
              <a:rPr lang="en-GB" sz="1100" i="1" dirty="0">
                <a:latin typeface="Arial"/>
                <a:ea typeface="+mn-lt"/>
                <a:cs typeface="+mn-lt"/>
              </a:rPr>
              <a:t>The European Journal of Health Economics</a:t>
            </a:r>
            <a:r>
              <a:rPr lang="en-GB" sz="1100" dirty="0">
                <a:latin typeface="Arial"/>
                <a:ea typeface="+mn-lt"/>
                <a:cs typeface="+mn-lt"/>
              </a:rPr>
              <a:t>, 16(7), pp.689-707. </a:t>
            </a:r>
            <a:r>
              <a:rPr lang="en-GB" sz="1100" dirty="0">
                <a:latin typeface="Arial"/>
                <a:ea typeface="+mn-lt"/>
                <a:cs typeface="Arial"/>
              </a:rPr>
              <a:t> Available at: https://doi.org/10.1007/s10198-014-0620-6 ( Accessed:12 March 2022).</a:t>
            </a:r>
            <a:br>
              <a:rPr lang="en-GB" sz="1100" dirty="0">
                <a:latin typeface="Arial"/>
                <a:ea typeface="+mn-lt"/>
                <a:cs typeface="Arial"/>
              </a:rPr>
            </a:br>
            <a:br>
              <a:rPr lang="en-GB" sz="1100" dirty="0">
                <a:latin typeface="Arial"/>
                <a:ea typeface="+mn-lt"/>
                <a:cs typeface="+mn-lt"/>
              </a:rPr>
            </a:br>
            <a:r>
              <a:rPr lang="en-GB" sz="1100" u="sng" dirty="0">
                <a:latin typeface="Arial"/>
                <a:ea typeface="+mn-lt"/>
                <a:cs typeface="+mn-lt"/>
                <a:hlinkClick r:id="rId5"/>
              </a:rPr>
              <a:t>www.bing.com</a:t>
            </a:r>
            <a:r>
              <a:rPr lang="en-GB" sz="1100" dirty="0">
                <a:latin typeface="Arial"/>
                <a:ea typeface="+mn-lt"/>
                <a:cs typeface="+mn-lt"/>
              </a:rPr>
              <a:t>. (No date)</a:t>
            </a:r>
            <a:r>
              <a:rPr lang="en-GB" sz="1100" i="1" dirty="0">
                <a:latin typeface="Arial"/>
                <a:ea typeface="+mn-lt"/>
                <a:cs typeface="+mn-lt"/>
              </a:rPr>
              <a:t>. Search - My saves</a:t>
            </a:r>
            <a:r>
              <a:rPr lang="en-GB" sz="1100" dirty="0">
                <a:latin typeface="Arial"/>
                <a:ea typeface="+mn-lt"/>
                <a:cs typeface="+mn-lt"/>
              </a:rPr>
              <a:t>. [online] Available at: </a:t>
            </a:r>
            <a:r>
              <a:rPr lang="en-GB" sz="1100" u="sng" dirty="0">
                <a:latin typeface="Arial"/>
                <a:ea typeface="+mn-lt"/>
                <a:cs typeface="+mn-lt"/>
                <a:hlinkClick r:id="rId6"/>
              </a:rPr>
              <a:t>https://www.bing.com/saves?&amp;FORM=savim1&amp;collId=3</a:t>
            </a:r>
            <a:r>
              <a:rPr lang="en-GB" sz="1100" dirty="0">
                <a:latin typeface="Arial"/>
                <a:ea typeface="+mn-lt"/>
                <a:cs typeface="+mn-lt"/>
              </a:rPr>
              <a:t> (Accessed: 7 Feb. 2022).</a:t>
            </a:r>
            <a:br>
              <a:rPr lang="en-GB" sz="1100" dirty="0">
                <a:latin typeface="Arial"/>
                <a:ea typeface="+mn-lt"/>
                <a:cs typeface="+mn-lt"/>
              </a:rPr>
            </a:br>
            <a:br>
              <a:rPr lang="en-GB" sz="1100" dirty="0">
                <a:latin typeface="Arial"/>
                <a:ea typeface="+mn-lt"/>
                <a:cs typeface="+mn-lt"/>
              </a:rPr>
            </a:br>
            <a:endParaRPr lang="en-GB" sz="1100">
              <a:highlight>
                <a:srgbClr val="FFFF00"/>
              </a:highlight>
              <a:latin typeface="Arial"/>
              <a:ea typeface="+mn-lt"/>
              <a:cs typeface="+mn-lt"/>
            </a:endParaRPr>
          </a:p>
          <a:p>
            <a:pPr>
              <a:lnSpc>
                <a:spcPct val="150000"/>
              </a:lnSpc>
            </a:pPr>
            <a:r>
              <a:rPr lang="en-US" sz="1100" u="sng" dirty="0">
                <a:latin typeface="Arial"/>
                <a:ea typeface="+mn-lt"/>
                <a:cs typeface="+mn-lt"/>
                <a:hlinkClick r:id="rId7"/>
              </a:rPr>
              <a:t>www.dreamstime.com</a:t>
            </a:r>
            <a:r>
              <a:rPr lang="en-US" sz="1100" dirty="0">
                <a:latin typeface="Arial"/>
                <a:ea typeface="+mn-lt"/>
                <a:cs typeface="+mn-lt"/>
              </a:rPr>
              <a:t>. (no date).</a:t>
            </a:r>
            <a:r>
              <a:rPr lang="en-US" sz="1100" i="1" dirty="0">
                <a:latin typeface="Arial"/>
                <a:ea typeface="+mn-lt"/>
                <a:cs typeface="+mn-lt"/>
              </a:rPr>
              <a:t> Elderly Man with Dementia Looking at Notes Stock Photo - Image of notes, mature:</a:t>
            </a:r>
            <a:r>
              <a:rPr lang="en-US" sz="1100" dirty="0">
                <a:latin typeface="Arial"/>
                <a:ea typeface="+mn-lt"/>
                <a:cs typeface="+mn-lt"/>
              </a:rPr>
              <a:t> 145778606. [online] Available at: </a:t>
            </a:r>
            <a:r>
              <a:rPr lang="en-US" sz="1100" u="sng" dirty="0">
                <a:latin typeface="Arial"/>
                <a:ea typeface="+mn-lt"/>
                <a:cs typeface="+mn-lt"/>
                <a:hlinkClick r:id="rId8"/>
              </a:rPr>
              <a:t>https://www.dreamstime.com/elderly-man-dementia-looking-notes-forgetful-senior-memory-problem-health-concept-image145778606</a:t>
            </a:r>
            <a:r>
              <a:rPr lang="en-US" sz="1100" dirty="0">
                <a:latin typeface="Arial"/>
                <a:ea typeface="+mn-lt"/>
                <a:cs typeface="+mn-lt"/>
              </a:rPr>
              <a:t> (Accessed: 11 February 2022). </a:t>
            </a:r>
            <a:endParaRPr lang="en-GB" sz="1100" dirty="0">
              <a:latin typeface="Arial"/>
              <a:ea typeface="+mn-lt"/>
              <a:cs typeface="+mn-lt"/>
            </a:endParaRPr>
          </a:p>
          <a:p>
            <a:pPr>
              <a:lnSpc>
                <a:spcPct val="150000"/>
              </a:lnSpc>
            </a:pPr>
            <a:endParaRPr lang="en-US" sz="1100">
              <a:latin typeface="Arial"/>
              <a:ea typeface="+mn-lt"/>
              <a:cs typeface="+mn-lt"/>
            </a:endParaRPr>
          </a:p>
          <a:p>
            <a:pPr>
              <a:lnSpc>
                <a:spcPct val="150000"/>
              </a:lnSpc>
            </a:pPr>
            <a:endParaRPr lang="en-US" sz="1100">
              <a:latin typeface="Arial"/>
              <a:ea typeface="+mn-lt"/>
              <a:cs typeface="+mn-lt"/>
            </a:endParaRPr>
          </a:p>
          <a:p>
            <a:pPr>
              <a:lnSpc>
                <a:spcPct val="150000"/>
              </a:lnSpc>
            </a:pPr>
            <a:r>
              <a:rPr lang="en-US" sz="1100" dirty="0">
                <a:latin typeface="Arial"/>
                <a:ea typeface="+mn-lt"/>
                <a:cs typeface="+mn-lt"/>
              </a:rPr>
              <a:t>Researchgate.net(2022). [online] Available at: &lt;https://www.researchgate.net/figure/The-person-centred-practice-framework_fig1_334242887&gt; [Accessed: 12 March 2022].</a:t>
            </a:r>
            <a:endParaRPr lang="en-US" sz="1100" dirty="0">
              <a:latin typeface="Arial"/>
              <a:cs typeface="Arial"/>
            </a:endParaRPr>
          </a:p>
          <a:p>
            <a:pPr>
              <a:lnSpc>
                <a:spcPct val="150000"/>
              </a:lnSpc>
            </a:pPr>
            <a:endParaRPr lang="en-US" sz="1100">
              <a:latin typeface="Arial"/>
              <a:cs typeface="Arial"/>
            </a:endParaRPr>
          </a:p>
          <a:p>
            <a:br>
              <a:rPr lang="en-US" dirty="0">
                <a:latin typeface="Arial"/>
                <a:cs typeface="Arial"/>
              </a:rPr>
            </a:br>
            <a:endParaRPr lang="en-US">
              <a:ea typeface="+mn-lt"/>
              <a:cs typeface="+mn-lt"/>
            </a:endParaRPr>
          </a:p>
          <a:p>
            <a:endParaRPr lang="en-GB">
              <a:cs typeface="Calibri"/>
            </a:endParaRPr>
          </a:p>
        </p:txBody>
      </p:sp>
    </p:spTree>
    <p:extLst>
      <p:ext uri="{BB962C8B-B14F-4D97-AF65-F5344CB8AC3E}">
        <p14:creationId xmlns:p14="http://schemas.microsoft.com/office/powerpoint/2010/main" val="3766096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0340C7-2F5D-40D7-87F3-BE7CA4B47DBE}"/>
              </a:ext>
            </a:extLst>
          </p:cNvPr>
          <p:cNvSpPr txBox="1"/>
          <p:nvPr/>
        </p:nvSpPr>
        <p:spPr>
          <a:xfrm>
            <a:off x="224287" y="152398"/>
            <a:ext cx="11872822"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highlight>
                <a:srgbClr val="FFFF00"/>
              </a:highlight>
              <a:ea typeface="+mn-lt"/>
              <a:cs typeface="+mn-lt"/>
            </a:endParaRPr>
          </a:p>
          <a:p>
            <a:r>
              <a:rPr lang="en-GB">
                <a:latin typeface="Arial"/>
                <a:ea typeface="+mn-lt"/>
                <a:cs typeface="Arial"/>
              </a:rPr>
              <a:t>Useful websites:</a:t>
            </a:r>
            <a:endParaRPr lang="en-US">
              <a:latin typeface="Arial"/>
              <a:ea typeface="+mn-lt"/>
              <a:cs typeface="+mn-lt"/>
            </a:endParaRPr>
          </a:p>
          <a:p>
            <a:endParaRPr lang="en-GB">
              <a:latin typeface="Arial"/>
              <a:ea typeface="+mn-lt"/>
              <a:cs typeface="+mn-lt"/>
            </a:endParaRPr>
          </a:p>
          <a:p>
            <a:pPr>
              <a:lnSpc>
                <a:spcPct val="150000"/>
              </a:lnSpc>
            </a:pPr>
            <a:r>
              <a:rPr lang="en-GB" sz="1100">
                <a:latin typeface="Arial"/>
                <a:ea typeface="+mn-lt"/>
                <a:cs typeface="Arial"/>
                <a:hlinkClick r:id="rId2"/>
              </a:rPr>
              <a:t>https://www.</a:t>
            </a:r>
            <a:r>
              <a:rPr lang="en-GB" sz="1100" b="1">
                <a:latin typeface="Arial"/>
                <a:ea typeface="+mn-lt"/>
                <a:cs typeface="Arial"/>
                <a:hlinkClick r:id="rId2"/>
              </a:rPr>
              <a:t>dementia</a:t>
            </a:r>
            <a:r>
              <a:rPr lang="en-GB" sz="1100">
                <a:latin typeface="Arial"/>
                <a:ea typeface="+mn-lt"/>
                <a:cs typeface="Arial"/>
                <a:hlinkClick r:id="rId2"/>
              </a:rPr>
              <a:t>uk.org/</a:t>
            </a:r>
            <a:r>
              <a:rPr lang="en-GB" sz="1100" b="1">
                <a:latin typeface="Arial"/>
                <a:ea typeface="+mn-lt"/>
                <a:cs typeface="Arial"/>
                <a:hlinkClick r:id="rId2"/>
              </a:rPr>
              <a:t>dementia</a:t>
            </a:r>
            <a:r>
              <a:rPr lang="en-GB" sz="1100">
                <a:latin typeface="Arial"/>
                <a:ea typeface="+mn-lt"/>
                <a:cs typeface="Arial"/>
                <a:hlinkClick r:id="rId2"/>
              </a:rPr>
              <a:t>/</a:t>
            </a:r>
            <a:r>
              <a:rPr lang="en-GB" sz="1100" b="1">
                <a:latin typeface="Arial"/>
                <a:ea typeface="+mn-lt"/>
                <a:cs typeface="Arial"/>
                <a:hlinkClick r:id="rId2"/>
              </a:rPr>
              <a:t>support</a:t>
            </a:r>
            <a:endParaRPr lang="en-GB" sz="1100">
              <a:latin typeface="Arial"/>
              <a:ea typeface="+mn-lt"/>
              <a:cs typeface="+mn-lt"/>
            </a:endParaRPr>
          </a:p>
          <a:p>
            <a:pPr>
              <a:lnSpc>
                <a:spcPct val="150000"/>
              </a:lnSpc>
            </a:pPr>
            <a:r>
              <a:rPr lang="en-GB" sz="1100">
                <a:latin typeface="Arial"/>
                <a:ea typeface="+mn-lt"/>
                <a:cs typeface="Arial"/>
                <a:hlinkClick r:id="rId3"/>
              </a:rPr>
              <a:t>https://www.nhs.uk/conditions/dementia/help-and-support/</a:t>
            </a:r>
            <a:r>
              <a:rPr lang="en-GB" sz="1100">
                <a:latin typeface="Arial"/>
                <a:ea typeface="+mn-lt"/>
                <a:cs typeface="Arial"/>
              </a:rPr>
              <a:t>.</a:t>
            </a:r>
            <a:endParaRPr lang="en-US" sz="1100">
              <a:latin typeface="Arial"/>
              <a:ea typeface="+mn-lt"/>
              <a:cs typeface="+mn-lt"/>
            </a:endParaRPr>
          </a:p>
          <a:p>
            <a:pPr>
              <a:lnSpc>
                <a:spcPct val="150000"/>
              </a:lnSpc>
            </a:pPr>
            <a:r>
              <a:rPr lang="en-US" sz="1100">
                <a:latin typeface="Arial"/>
                <a:ea typeface="+mn-lt"/>
                <a:cs typeface="Arial"/>
                <a:hlinkClick r:id="rId4"/>
              </a:rPr>
              <a:t>Dementia Connect support line | Alzheimer's Society (alzheimers.org.uk)</a:t>
            </a:r>
            <a:br>
              <a:rPr lang="en-US" sz="1100">
                <a:latin typeface="Arial"/>
                <a:ea typeface="+mn-lt"/>
                <a:cs typeface="Arial"/>
              </a:rPr>
            </a:br>
            <a:endParaRPr lang="en-US" sz="1100">
              <a:latin typeface="Arial"/>
              <a:ea typeface="+mn-lt"/>
              <a:cs typeface="+mn-lt"/>
            </a:endParaRPr>
          </a:p>
          <a:p>
            <a:endParaRPr lang="en-GB">
              <a:latin typeface="Arial"/>
              <a:ea typeface="+mn-lt"/>
              <a:cs typeface="+mn-lt"/>
            </a:endParaRPr>
          </a:p>
        </p:txBody>
      </p:sp>
    </p:spTree>
    <p:extLst>
      <p:ext uri="{BB962C8B-B14F-4D97-AF65-F5344CB8AC3E}">
        <p14:creationId xmlns:p14="http://schemas.microsoft.com/office/powerpoint/2010/main" val="192843561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23</Slides>
  <Notes>0</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Student Name: Rose Mckenzie  Student ID Number: 1912554  </vt:lpstr>
      <vt:lpstr>Dementia Poster Presentation</vt:lpstr>
      <vt:lpstr>PowerPoint Presentation</vt:lpstr>
      <vt:lpstr>Diagnosed Assessment of Dementia?</vt:lpstr>
      <vt:lpstr>Symptoms of Dementia</vt:lpstr>
      <vt:lpstr>PowerPoint Presentation</vt:lpstr>
      <vt:lpstr>Causes of Dementia</vt:lpstr>
      <vt:lpstr>Treatment of dementia</vt:lpstr>
      <vt:lpstr>Theories of old age</vt:lpstr>
      <vt:lpstr>Legislation, and practice </vt:lpstr>
      <vt:lpstr>Why do we need legislation? And how will it help, a brief background history</vt:lpstr>
      <vt:lpstr>PowerPoint Presentation</vt:lpstr>
      <vt:lpstr>PowerPoint Presentation</vt:lpstr>
      <vt:lpstr>AI, Artificial Intelligent aid, and other aid that can improves dementia patients' life.</vt:lpstr>
      <vt:lpstr>Support for People diagnose with dementia</vt:lpstr>
      <vt:lpstr>Conclusion and recommendations</vt:lpstr>
      <vt:lpstr>   ‌   ‌  ‌  ‌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cp:revision>
  <dcterms:created xsi:type="dcterms:W3CDTF">2022-02-07T09:30:05Z</dcterms:created>
  <dcterms:modified xsi:type="dcterms:W3CDTF">2022-03-16T13:37:45Z</dcterms:modified>
</cp:coreProperties>
</file>