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5" r:id="rId1"/>
  </p:sldMasterIdLst>
  <p:notesMasterIdLst>
    <p:notesMasterId r:id="rId21"/>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58"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E2BDB2-1717-44F8-897B-9854E82EBF63}" v="230" dt="2023-11-14T21:30:18.0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62" y="1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558B05-217F-4F8D-B8C8-AF22A82FA590}" type="datetimeFigureOut">
              <a:rPr lang="en-IN" smtClean="0"/>
              <a:t>15-11-2023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768BE4-58F9-4FB3-B7DA-5B644031AD67}" type="slidenum">
              <a:rPr lang="en-IN" smtClean="0"/>
              <a:t>‹#›</a:t>
            </a:fld>
            <a:endParaRPr lang="en-IN"/>
          </a:p>
        </p:txBody>
      </p:sp>
    </p:spTree>
    <p:extLst>
      <p:ext uri="{BB962C8B-B14F-4D97-AF65-F5344CB8AC3E}">
        <p14:creationId xmlns:p14="http://schemas.microsoft.com/office/powerpoint/2010/main" val="1825180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B4A4537D-1739-4609-823C-32835F76ADC0}" type="datetime1">
              <a:rPr lang="en-IN" smtClean="0"/>
              <a:t>15-11-2023</a:t>
            </a:fld>
            <a:endParaRPr lang="en-IN"/>
          </a:p>
        </p:txBody>
      </p:sp>
      <p:sp>
        <p:nvSpPr>
          <p:cNvPr id="5" name="Footer Placeholder 4"/>
          <p:cNvSpPr>
            <a:spLocks noGrp="1"/>
          </p:cNvSpPr>
          <p:nvPr>
            <p:ph type="ftr" sz="quarter" idx="11"/>
          </p:nvPr>
        </p:nvSpPr>
        <p:spPr>
          <a:xfrm>
            <a:off x="1371600" y="4323845"/>
            <a:ext cx="6400800" cy="365125"/>
          </a:xfrm>
        </p:spPr>
        <p:txBody>
          <a:bodyPr/>
          <a:lstStyle/>
          <a:p>
            <a:endParaRPr lang="en-IN"/>
          </a:p>
        </p:txBody>
      </p:sp>
      <p:sp>
        <p:nvSpPr>
          <p:cNvPr id="6" name="Slide Number Placeholder 5"/>
          <p:cNvSpPr>
            <a:spLocks noGrp="1"/>
          </p:cNvSpPr>
          <p:nvPr>
            <p:ph type="sldNum" sz="quarter" idx="12"/>
          </p:nvPr>
        </p:nvSpPr>
        <p:spPr>
          <a:xfrm>
            <a:off x="8077200" y="1430866"/>
            <a:ext cx="2743200" cy="365125"/>
          </a:xfrm>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4168634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4FDD30-5241-4034-ACF4-C468106D8394}" type="datetime1">
              <a:rPr lang="en-IN" smtClean="0"/>
              <a:t>15-11-2023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2723773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98AFE719-632D-4B1B-BAB8-AB4419311122}" type="datetime1">
              <a:rPr lang="en-IN" smtClean="0"/>
              <a:t>15-11-2023</a:t>
            </a:fld>
            <a:endParaRPr lang="en-IN"/>
          </a:p>
        </p:txBody>
      </p:sp>
      <p:sp>
        <p:nvSpPr>
          <p:cNvPr id="5" name="Footer Placeholder 4"/>
          <p:cNvSpPr>
            <a:spLocks noGrp="1"/>
          </p:cNvSpPr>
          <p:nvPr>
            <p:ph type="ftr" sz="quarter" idx="11"/>
          </p:nvPr>
        </p:nvSpPr>
        <p:spPr>
          <a:xfrm>
            <a:off x="685800" y="381001"/>
            <a:ext cx="6991492" cy="364065"/>
          </a:xfrm>
        </p:spPr>
        <p:txBody>
          <a:bodyPr/>
          <a:lstStyle/>
          <a:p>
            <a:endParaRPr lang="en-IN"/>
          </a:p>
        </p:txBody>
      </p:sp>
      <p:sp>
        <p:nvSpPr>
          <p:cNvPr id="6" name="Slide Number Placeholder 5"/>
          <p:cNvSpPr>
            <a:spLocks noGrp="1"/>
          </p:cNvSpPr>
          <p:nvPr>
            <p:ph type="sldNum" sz="quarter" idx="12"/>
          </p:nvPr>
        </p:nvSpPr>
        <p:spPr>
          <a:xfrm>
            <a:off x="10862452" y="381000"/>
            <a:ext cx="643748" cy="365125"/>
          </a:xfrm>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1998600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F139869-6DE7-48BB-9405-0984CFE815E6}" type="datetime1">
              <a:rPr lang="en-IN" smtClean="0"/>
              <a:t>15-11-2023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4057814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D6ED7F-7EA4-4968-A287-E5EE86A72D84}" type="datetime1">
              <a:rPr lang="en-IN" smtClean="0"/>
              <a:t>15-11-2023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1175592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51C284-4585-4094-975C-B3C8AD28A245}" type="datetime1">
              <a:rPr lang="en-IN" smtClean="0"/>
              <a:t>15-11-2023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2387162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CA77C3-398C-453D-BBFF-856521BC3A77}" type="datetime1">
              <a:rPr lang="en-IN" smtClean="0"/>
              <a:t>15-11-2023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2326345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A999282-B0C5-48BA-9CEE-95E73FCA3908}" type="datetime1">
              <a:rPr lang="en-IN" smtClean="0"/>
              <a:t>15-11-2023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2277908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047147-5333-4BED-8D5C-1A2C00889B6E}" type="datetime1">
              <a:rPr lang="en-IN" smtClean="0"/>
              <a:t>15-11-2023</a:t>
            </a:fld>
            <a:endParaRPr lang="en-IN"/>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1122935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00DA52-032F-47C7-BDFF-978CB2B1A537}" type="datetime1">
              <a:rPr lang="en-IN" smtClean="0"/>
              <a:t>15-11-2023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73228232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C00DA52-032F-47C7-BDFF-978CB2B1A537}" type="datetime1">
              <a:rPr lang="en-IN" smtClean="0"/>
              <a:t>15-11-2023</a:t>
            </a:fld>
            <a:endParaRPr lang="en-IN"/>
          </a:p>
        </p:txBody>
      </p:sp>
      <p:sp>
        <p:nvSpPr>
          <p:cNvPr id="6" name="Footer Placeholder 5"/>
          <p:cNvSpPr>
            <a:spLocks noGrp="1"/>
          </p:cNvSpPr>
          <p:nvPr>
            <p:ph type="ftr" sz="quarter" idx="11"/>
          </p:nvPr>
        </p:nvSpPr>
        <p:spPr>
          <a:xfrm>
            <a:off x="685800" y="379941"/>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139825258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C00DA52-032F-47C7-BDFF-978CB2B1A537}" type="datetime1">
              <a:rPr lang="en-IN" smtClean="0"/>
              <a:t>15-11-2023</a:t>
            </a:fld>
            <a:endParaRPr lang="en-IN"/>
          </a:p>
        </p:txBody>
      </p:sp>
      <p:sp>
        <p:nvSpPr>
          <p:cNvPr id="6" name="Footer Placeholder 5"/>
          <p:cNvSpPr>
            <a:spLocks noGrp="1"/>
          </p:cNvSpPr>
          <p:nvPr>
            <p:ph type="ftr" sz="quarter" idx="11"/>
          </p:nvPr>
        </p:nvSpPr>
        <p:spPr>
          <a:xfrm>
            <a:off x="685800" y="379941"/>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31CD9066-DC9C-48F4-8C43-9BFA30F12E26}" type="slidenum">
              <a:rPr lang="en-IN" smtClean="0"/>
              <a:t>‹#›</a:t>
            </a:fld>
            <a:endParaRPr lang="en-IN"/>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2313399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C00DA52-032F-47C7-BDFF-978CB2B1A537}" type="datetime1">
              <a:rPr lang="en-IN" smtClean="0"/>
              <a:t>15-11-2023</a:t>
            </a:fld>
            <a:endParaRPr lang="en-IN"/>
          </a:p>
        </p:txBody>
      </p:sp>
      <p:sp>
        <p:nvSpPr>
          <p:cNvPr id="6" name="Footer Placeholder 5"/>
          <p:cNvSpPr>
            <a:spLocks noGrp="1"/>
          </p:cNvSpPr>
          <p:nvPr>
            <p:ph type="ftr" sz="quarter" idx="11"/>
          </p:nvPr>
        </p:nvSpPr>
        <p:spPr>
          <a:xfrm>
            <a:off x="685800" y="378883"/>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4498636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C00DA52-032F-47C7-BDFF-978CB2B1A537}" type="datetime1">
              <a:rPr lang="en-IN" smtClean="0"/>
              <a:t>15-11-2023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180962517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C00DA52-032F-47C7-BDFF-978CB2B1A537}" type="datetime1">
              <a:rPr lang="en-IN" smtClean="0"/>
              <a:t>15-11-2023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152982395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ACED11-E0E5-4E14-A39E-B7E493FA941A}" type="datetime1">
              <a:rPr lang="en-IN" smtClean="0"/>
              <a:t>15-11-2023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40420923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ACB6562E-516C-4CAE-95A6-C09649B639B4}" type="datetime1">
              <a:rPr lang="en-IN" smtClean="0"/>
              <a:t>15-11-2023</a:t>
            </a:fld>
            <a:endParaRPr lang="en-IN"/>
          </a:p>
        </p:txBody>
      </p:sp>
      <p:sp>
        <p:nvSpPr>
          <p:cNvPr id="5" name="Footer Placeholder 4"/>
          <p:cNvSpPr>
            <a:spLocks noGrp="1"/>
          </p:cNvSpPr>
          <p:nvPr>
            <p:ph type="ftr" sz="quarter" idx="11"/>
          </p:nvPr>
        </p:nvSpPr>
        <p:spPr>
          <a:xfrm>
            <a:off x="685800" y="381000"/>
            <a:ext cx="6991492" cy="365125"/>
          </a:xfrm>
        </p:spPr>
        <p:txBody>
          <a:bodyPr/>
          <a:lstStyle/>
          <a:p>
            <a:endParaRPr lang="en-IN"/>
          </a:p>
        </p:txBody>
      </p:sp>
      <p:sp>
        <p:nvSpPr>
          <p:cNvPr id="6" name="Slide Number Placeholder 5"/>
          <p:cNvSpPr>
            <a:spLocks noGrp="1"/>
          </p:cNvSpPr>
          <p:nvPr>
            <p:ph type="sldNum" sz="quarter" idx="12"/>
          </p:nvPr>
        </p:nvSpPr>
        <p:spPr>
          <a:xfrm>
            <a:off x="10862452" y="381000"/>
            <a:ext cx="643748" cy="365125"/>
          </a:xfrm>
        </p:spPr>
        <p:txBody>
          <a:bodyPr/>
          <a:lstStyle/>
          <a:p>
            <a:fld id="{31CD9066-DC9C-48F4-8C43-9BFA30F12E26}" type="slidenum">
              <a:rPr lang="en-IN" smtClean="0"/>
              <a:t>‹#›</a:t>
            </a:fld>
            <a:endParaRPr lang="en-IN"/>
          </a:p>
        </p:txBody>
      </p:sp>
    </p:spTree>
    <p:extLst>
      <p:ext uri="{BB962C8B-B14F-4D97-AF65-F5344CB8AC3E}">
        <p14:creationId xmlns:p14="http://schemas.microsoft.com/office/powerpoint/2010/main" val="2932663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C00DA52-032F-47C7-BDFF-978CB2B1A537}" type="datetime1">
              <a:rPr lang="en-IN" smtClean="0"/>
              <a:t>15-11-2023</a:t>
            </a:fld>
            <a:endParaRPr lang="en-IN"/>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1CD9066-DC9C-48F4-8C43-9BFA30F12E26}" type="slidenum">
              <a:rPr lang="en-IN" smtClean="0"/>
              <a:t>‹#›</a:t>
            </a:fld>
            <a:endParaRPr lang="en-IN"/>
          </a:p>
        </p:txBody>
      </p:sp>
    </p:spTree>
    <p:extLst>
      <p:ext uri="{BB962C8B-B14F-4D97-AF65-F5344CB8AC3E}">
        <p14:creationId xmlns:p14="http://schemas.microsoft.com/office/powerpoint/2010/main" val="2129336931"/>
      </p:ext>
    </p:extLst>
  </p:cSld>
  <p:clrMap bg1="lt1" tx1="dk1" bg2="lt2" tx2="dk2" accent1="accent1" accent2="accent2" accent3="accent3" accent4="accent4" accent5="accent5" accent6="accent6" hlink="hlink" folHlink="folHlink"/>
  <p:sldLayoutIdLst>
    <p:sldLayoutId id="2147484056" r:id="rId1"/>
    <p:sldLayoutId id="2147484057" r:id="rId2"/>
    <p:sldLayoutId id="2147484058" r:id="rId3"/>
    <p:sldLayoutId id="2147484059" r:id="rId4"/>
    <p:sldLayoutId id="2147484060" r:id="rId5"/>
    <p:sldLayoutId id="2147484061" r:id="rId6"/>
    <p:sldLayoutId id="2147484062" r:id="rId7"/>
    <p:sldLayoutId id="2147484063" r:id="rId8"/>
    <p:sldLayoutId id="2147484064" r:id="rId9"/>
    <p:sldLayoutId id="2147484065" r:id="rId10"/>
    <p:sldLayoutId id="2147484066" r:id="rId11"/>
    <p:sldLayoutId id="2147484067" r:id="rId12"/>
    <p:sldLayoutId id="2147484068" r:id="rId13"/>
    <p:sldLayoutId id="2147484069" r:id="rId14"/>
    <p:sldLayoutId id="2147484070" r:id="rId15"/>
    <p:sldLayoutId id="2147484071" r:id="rId16"/>
    <p:sldLayoutId id="2147484072"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hyperlink" Target="https://pixabay.com/en/cigarette-smoking-smoke-ash-1359562/"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smoking-cigarette-hand-tobacco-699457/" TargetMode="External"/><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tse4.mm.bing.net/th?id=OIP.iyJNNDG1gQ7DGsH9KnEeIgAAAA&amp;pid=Api&amp;P=0&amp;h=180"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vapingdaily.com/wp-content/uploads/2019/02/effects_of_smoking_VapingDaily.jpg"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tobacco.cleartheair.org.hk/wp-content/uploads/2015/08/18997-2.pdf" TargetMode="External"/><Relationship Id="rId2" Type="http://schemas.openxmlformats.org/officeDocument/2006/relationships/hyperlink" Target="https://www.pure.ed.ac.uk/ws/portalfiles/portal/8472628/PHRC_A7_08_Final_Report.pdf" TargetMode="External"/><Relationship Id="rId1" Type="http://schemas.openxmlformats.org/officeDocument/2006/relationships/slideLayout" Target="../slideLayouts/slideLayout1.xml"/><Relationship Id="rId4" Type="http://schemas.openxmlformats.org/officeDocument/2006/relationships/hyperlink" Target="https://doi.org/10.1093/eurheartj/ehy524"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4187/respcare.06300" TargetMode="External"/><Relationship Id="rId7" Type="http://schemas.openxmlformats.org/officeDocument/2006/relationships/hyperlink" Target="https://doi.org/10.1093/pch/21.4.209" TargetMode="External"/><Relationship Id="rId2" Type="http://schemas.openxmlformats.org/officeDocument/2006/relationships/hyperlink" Target="https://doi.org/10.4137/TUI.S15628" TargetMode="External"/><Relationship Id="rId1" Type="http://schemas.openxmlformats.org/officeDocument/2006/relationships/slideLayout" Target="../slideLayouts/slideLayout1.xml"/><Relationship Id="rId6" Type="http://schemas.openxmlformats.org/officeDocument/2006/relationships/hyperlink" Target="https://doi.org/10.1136/bmj.l2219" TargetMode="External"/><Relationship Id="rId5" Type="http://schemas.openxmlformats.org/officeDocument/2006/relationships/hyperlink" Target="https://doi.org/10.1186/s12889-020-8270-3" TargetMode="External"/><Relationship Id="rId4" Type="http://schemas.openxmlformats.org/officeDocument/2006/relationships/hyperlink" Target="https://ajph.aphapublications.org/doi/full/10.2105/AJPH.2019.305107"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11/add.13605" TargetMode="External"/><Relationship Id="rId3" Type="http://schemas.openxmlformats.org/officeDocument/2006/relationships/hyperlink" Target="https://doi.org/10.1186/s12889-015-1618-4" TargetMode="External"/><Relationship Id="rId7" Type="http://schemas.openxmlformats.org/officeDocument/2006/relationships/hyperlink" Target="https://doi.org/10.1111/josh.12630" TargetMode="External"/><Relationship Id="rId2" Type="http://schemas.openxmlformats.org/officeDocument/2006/relationships/hyperlink" Target="https://bmjopen.bmj.com/content/6/11/e013271.short" TargetMode="External"/><Relationship Id="rId1" Type="http://schemas.openxmlformats.org/officeDocument/2006/relationships/slideLayout" Target="../slideLayouts/slideLayout2.xml"/><Relationship Id="rId6" Type="http://schemas.openxmlformats.org/officeDocument/2006/relationships/hyperlink" Target="https://doi.org/10.1002/cncr.30086" TargetMode="External"/><Relationship Id="rId5" Type="http://schemas.openxmlformats.org/officeDocument/2006/relationships/hyperlink" Target="https://doi.org/10.1093/ntr/ntw018" TargetMode="External"/><Relationship Id="rId4" Type="http://schemas.openxmlformats.org/officeDocument/2006/relationships/hyperlink" Target="https://doi.org/10.7554/eLife.49979" TargetMode="External"/><Relationship Id="rId9" Type="http://schemas.openxmlformats.org/officeDocument/2006/relationships/hyperlink" Target="https://doi.org/10.1007/s10995-017-2365-1"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016/S2352-4642(18)30022-1" TargetMode="External"/><Relationship Id="rId3" Type="http://schemas.openxmlformats.org/officeDocument/2006/relationships/hyperlink" Target="https://doi.org/10.7312/gros17812-021" TargetMode="External"/><Relationship Id="rId7" Type="http://schemas.openxmlformats.org/officeDocument/2006/relationships/hyperlink" Target="https://doi.org/10.1371/journal.pone.0190496" TargetMode="External"/><Relationship Id="rId2" Type="http://schemas.openxmlformats.org/officeDocument/2006/relationships/hyperlink" Target="http://dx.doi.org/10.1136/thoraxjnl-2018-212254" TargetMode="External"/><Relationship Id="rId1" Type="http://schemas.openxmlformats.org/officeDocument/2006/relationships/slideLayout" Target="../slideLayouts/slideLayout2.xml"/><Relationship Id="rId6" Type="http://schemas.openxmlformats.org/officeDocument/2006/relationships/hyperlink" Target="https://doi.org/10.1007/s00520-019-04719-y" TargetMode="External"/><Relationship Id="rId5" Type="http://schemas.openxmlformats.org/officeDocument/2006/relationships/hyperlink" Target="https://doi.org/10.1542/peds.2016-3353" TargetMode="External"/><Relationship Id="rId4" Type="http://schemas.openxmlformats.org/officeDocument/2006/relationships/hyperlink" Target="https://doi.org/10.1023/A:101549331665" TargetMode="External"/><Relationship Id="rId9" Type="http://schemas.openxmlformats.org/officeDocument/2006/relationships/hyperlink" Target="https://doi.org/10.1542/pir.2016-0134"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16/j.socscimed.2019.112498" TargetMode="External"/><Relationship Id="rId7" Type="http://schemas.openxmlformats.org/officeDocument/2006/relationships/hyperlink" Target="https://doi.org/10.1093/eurheartj/ehz600" TargetMode="External"/><Relationship Id="rId2" Type="http://schemas.openxmlformats.org/officeDocument/2006/relationships/hyperlink" Target="https://doi.org/10.1016/j.ypmed.2018.04.019" TargetMode="External"/><Relationship Id="rId1" Type="http://schemas.openxmlformats.org/officeDocument/2006/relationships/slideLayout" Target="../slideLayouts/slideLayout2.xml"/><Relationship Id="rId6" Type="http://schemas.openxmlformats.org/officeDocument/2006/relationships/hyperlink" Target="https://doi.org/10.1080/08870446.2017.1325890" TargetMode="External"/><Relationship Id="rId5" Type="http://schemas.openxmlformats.org/officeDocument/2006/relationships/hyperlink" Target="https://doi.org/10.1080/17476348.2017.1338949" TargetMode="External"/><Relationship Id="rId4" Type="http://schemas.openxmlformats.org/officeDocument/2006/relationships/hyperlink" Target="https://tobaccocontrol.bmj.com/content/7/4/409.short"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2A3BF-99EF-A228-7D28-5D86A2861389}"/>
              </a:ext>
            </a:extLst>
          </p:cNvPr>
          <p:cNvSpPr>
            <a:spLocks noGrp="1"/>
          </p:cNvSpPr>
          <p:nvPr>
            <p:ph type="ctrTitle"/>
          </p:nvPr>
        </p:nvSpPr>
        <p:spPr>
          <a:xfrm>
            <a:off x="-1" y="0"/>
            <a:ext cx="12372976" cy="6858000"/>
          </a:xfrm>
          <a:blipFill>
            <a:blip r:embed="rId3">
              <a:extLst>
                <a:ext uri="{837473B0-CC2E-450A-ABE3-18F120FF3D39}">
                  <a1611:picAttrSrcUrl xmlns:a1611="http://schemas.microsoft.com/office/drawing/2016/11/main" r:id="rId4"/>
                </a:ext>
              </a:extLst>
            </a:blip>
            <a:stretch>
              <a:fillRect/>
            </a:stretch>
          </a:blipFill>
        </p:spPr>
        <p:txBody>
          <a:bodyPr>
            <a:normAutofit/>
          </a:bodyPr>
          <a:lstStyle/>
          <a:p>
            <a:pPr algn="just"/>
            <a:r>
              <a:rPr lang="en-IN" sz="1000" dirty="0"/>
              <a:t> </a:t>
            </a:r>
            <a:br>
              <a:rPr lang="en-IN" sz="1000" dirty="0"/>
            </a:br>
            <a:br>
              <a:rPr lang="en-IN" sz="1000" dirty="0"/>
            </a:br>
            <a:br>
              <a:rPr lang="en-IN" sz="1000" dirty="0"/>
            </a:br>
            <a:br>
              <a:rPr lang="en-IN" sz="1000" dirty="0"/>
            </a:br>
            <a:endParaRPr lang="en-IN" sz="1000" dirty="0"/>
          </a:p>
        </p:txBody>
      </p:sp>
      <p:sp>
        <p:nvSpPr>
          <p:cNvPr id="3" name="Subtitle 2">
            <a:extLst>
              <a:ext uri="{FF2B5EF4-FFF2-40B4-BE49-F238E27FC236}">
                <a16:creationId xmlns:a16="http://schemas.microsoft.com/office/drawing/2014/main" id="{DD0DF030-523B-C375-4CC4-C9512F2A2FDB}"/>
              </a:ext>
            </a:extLst>
          </p:cNvPr>
          <p:cNvSpPr>
            <a:spLocks noGrp="1"/>
          </p:cNvSpPr>
          <p:nvPr>
            <p:ph type="subTitle" idx="1"/>
          </p:nvPr>
        </p:nvSpPr>
        <p:spPr>
          <a:xfrm>
            <a:off x="761999" y="257175"/>
            <a:ext cx="10525125" cy="3438525"/>
          </a:xfrm>
          <a:noFill/>
          <a:ln>
            <a:noFill/>
          </a:ln>
        </p:spPr>
        <p:style>
          <a:lnRef idx="1">
            <a:schemeClr val="accent2"/>
          </a:lnRef>
          <a:fillRef idx="2">
            <a:schemeClr val="accent2"/>
          </a:fillRef>
          <a:effectRef idx="1">
            <a:schemeClr val="accent2"/>
          </a:effectRef>
          <a:fontRef idx="minor">
            <a:schemeClr val="dk1"/>
          </a:fontRef>
        </p:style>
        <p:txBody>
          <a:bodyPr>
            <a:normAutofit/>
          </a:bodyPr>
          <a:lstStyle/>
          <a:p>
            <a:pPr algn="ctr"/>
            <a:endParaRPr lang="en-US" sz="2400" b="1" u="sng" dirty="0">
              <a:latin typeface="Arial" panose="020B0604020202020204" pitchFamily="34" charset="0"/>
              <a:cs typeface="Arial" panose="020B0604020202020204" pitchFamily="34" charset="0"/>
            </a:endParaRPr>
          </a:p>
          <a:p>
            <a:pPr algn="ctr"/>
            <a:r>
              <a:rPr lang="en-US" sz="2400" b="1" u="sng" dirty="0">
                <a:solidFill>
                  <a:schemeClr val="accent1">
                    <a:lumMod val="50000"/>
                  </a:schemeClr>
                </a:solidFill>
                <a:latin typeface="Arial" panose="020B0604020202020204" pitchFamily="34" charset="0"/>
                <a:cs typeface="Arial" panose="020B0604020202020204" pitchFamily="34" charset="0"/>
              </a:rPr>
              <a:t>RISING LEVEL OF TEENAGER SMOKERS IN UNITED KINGDOM</a:t>
            </a:r>
          </a:p>
          <a:p>
            <a:pPr algn="ctr"/>
            <a:r>
              <a:rPr lang="en-US" sz="2400" dirty="0">
                <a:latin typeface="Arial" panose="020B0604020202020204" pitchFamily="34" charset="0"/>
                <a:cs typeface="Arial" panose="020B0604020202020204" pitchFamily="34" charset="0"/>
              </a:rPr>
              <a:t>             </a:t>
            </a:r>
            <a:r>
              <a:rPr lang="en-US" sz="2400" dirty="0">
                <a:solidFill>
                  <a:schemeClr val="accent1">
                    <a:lumMod val="50000"/>
                  </a:schemeClr>
                </a:solidFill>
                <a:latin typeface="Arial" panose="020B0604020202020204" pitchFamily="34" charset="0"/>
                <a:cs typeface="Arial" panose="020B0604020202020204" pitchFamily="34" charset="0"/>
              </a:rPr>
              <a:t>NAME –HARDEEP KAUR</a:t>
            </a:r>
          </a:p>
          <a:p>
            <a:pPr algn="ctr"/>
            <a:r>
              <a:rPr lang="en-US" sz="2400" dirty="0">
                <a:solidFill>
                  <a:schemeClr val="accent1">
                    <a:lumMod val="50000"/>
                  </a:schemeClr>
                </a:solidFill>
                <a:latin typeface="Arial" panose="020B0604020202020204" pitchFamily="34" charset="0"/>
                <a:cs typeface="Arial" panose="020B0604020202020204" pitchFamily="34" charset="0"/>
              </a:rPr>
              <a:t>             STUDENT ID -2236243</a:t>
            </a:r>
          </a:p>
          <a:p>
            <a:pPr algn="ctr"/>
            <a:r>
              <a:rPr lang="en-US" sz="2400" dirty="0">
                <a:solidFill>
                  <a:schemeClr val="accent1">
                    <a:lumMod val="50000"/>
                  </a:schemeClr>
                </a:solidFill>
                <a:latin typeface="Arial" panose="020B0604020202020204" pitchFamily="34" charset="0"/>
                <a:cs typeface="Arial" panose="020B0604020202020204" pitchFamily="34" charset="0"/>
              </a:rPr>
              <a:t>             MODULE  TITLE &amp; CODE- PRACTICE-BASED RESEARCH (LCHS7001)</a:t>
            </a:r>
          </a:p>
          <a:p>
            <a:pPr algn="ctr"/>
            <a:r>
              <a:rPr lang="en-US" sz="2400" dirty="0">
                <a:solidFill>
                  <a:schemeClr val="accent1">
                    <a:lumMod val="50000"/>
                  </a:schemeClr>
                </a:solidFill>
                <a:latin typeface="Arial" panose="020B0604020202020204" pitchFamily="34" charset="0"/>
                <a:cs typeface="Arial" panose="020B0604020202020204" pitchFamily="34" charset="0"/>
              </a:rPr>
              <a:t>             LECTURER NAME- Dr DIOLA BIJLHOUT</a:t>
            </a:r>
          </a:p>
        </p:txBody>
      </p:sp>
      <p:pic>
        <p:nvPicPr>
          <p:cNvPr id="13" name="Picture 12">
            <a:extLst>
              <a:ext uri="{FF2B5EF4-FFF2-40B4-BE49-F238E27FC236}">
                <a16:creationId xmlns:a16="http://schemas.microsoft.com/office/drawing/2014/main" id="{094E27FF-29A9-5C80-01B6-F8EB1EAAB392}"/>
              </a:ext>
            </a:extLst>
          </p:cNvPr>
          <p:cNvPicPr>
            <a:picLocks noChangeAspect="1"/>
          </p:cNvPicPr>
          <p:nvPr/>
        </p:nvPicPr>
        <p:blipFill>
          <a:blip r:embed="rId2"/>
          <a:stretch>
            <a:fillRect/>
          </a:stretch>
        </p:blipFill>
        <p:spPr>
          <a:xfrm>
            <a:off x="0" y="5143500"/>
            <a:ext cx="2638425" cy="1714500"/>
          </a:xfrm>
          <a:prstGeom prst="rect">
            <a:avLst/>
          </a:prstGeom>
        </p:spPr>
      </p:pic>
    </p:spTree>
    <p:extLst>
      <p:ext uri="{BB962C8B-B14F-4D97-AF65-F5344CB8AC3E}">
        <p14:creationId xmlns:p14="http://schemas.microsoft.com/office/powerpoint/2010/main" val="3478323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94497-8BAE-3D0F-8105-1F4B7CBB65CD}"/>
              </a:ext>
            </a:extLst>
          </p:cNvPr>
          <p:cNvSpPr>
            <a:spLocks noGrp="1"/>
          </p:cNvSpPr>
          <p:nvPr>
            <p:ph type="ctrTitle"/>
          </p:nvPr>
        </p:nvSpPr>
        <p:spPr>
          <a:xfrm>
            <a:off x="1765935" y="-781049"/>
            <a:ext cx="9966960" cy="2143318"/>
          </a:xfrm>
        </p:spPr>
        <p:txBody>
          <a:bodyPr/>
          <a:lstStyle/>
          <a:p>
            <a:pPr algn="r"/>
            <a:r>
              <a:rPr lang="en-US" u="sng" dirty="0">
                <a:solidFill>
                  <a:srgbClr val="C00000"/>
                </a:solidFill>
                <a:highlight>
                  <a:srgbClr val="FFFF00"/>
                </a:highlight>
                <a:latin typeface="Arial" panose="020B0604020202020204" pitchFamily="34" charset="0"/>
                <a:cs typeface="Arial" panose="020B0604020202020204" pitchFamily="34" charset="0"/>
              </a:rPr>
              <a:t>OVERVIEW</a:t>
            </a:r>
            <a:endParaRPr lang="en-IN" u="sng" dirty="0">
              <a:solidFill>
                <a:srgbClr val="C00000"/>
              </a:solidFill>
              <a:highlight>
                <a:srgbClr val="FFFF00"/>
              </a:highlight>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09543D8E-3B3C-6221-BA08-BC212AA43EA9}"/>
              </a:ext>
            </a:extLst>
          </p:cNvPr>
          <p:cNvSpPr>
            <a:spLocks noGrp="1"/>
          </p:cNvSpPr>
          <p:nvPr>
            <p:ph type="subTitle" idx="1"/>
          </p:nvPr>
        </p:nvSpPr>
        <p:spPr>
          <a:xfrm>
            <a:off x="1095375" y="1779269"/>
            <a:ext cx="9582149" cy="4537555"/>
          </a:xfrm>
        </p:spPr>
        <p:txBody>
          <a:bodyPr/>
          <a:lstStyle/>
          <a:p>
            <a:pPr algn="r"/>
            <a:r>
              <a:rPr lang="en-US" b="1" dirty="0">
                <a:solidFill>
                  <a:srgbClr val="FF0000"/>
                </a:solidFill>
                <a:highlight>
                  <a:srgbClr val="FFFF00"/>
                </a:highlight>
                <a:latin typeface="Arial" panose="020B0604020202020204" pitchFamily="34" charset="0"/>
                <a:cs typeface="Arial" panose="020B0604020202020204" pitchFamily="34" charset="0"/>
              </a:rPr>
              <a:t>INTRODUCTION TO STUDY</a:t>
            </a:r>
          </a:p>
          <a:p>
            <a:pPr algn="r"/>
            <a:r>
              <a:rPr lang="en-US" b="1" dirty="0">
                <a:solidFill>
                  <a:srgbClr val="FF0000"/>
                </a:solidFill>
                <a:highlight>
                  <a:srgbClr val="FFFF00"/>
                </a:highlight>
                <a:latin typeface="Arial" panose="020B0604020202020204" pitchFamily="34" charset="0"/>
                <a:cs typeface="Arial" panose="020B0604020202020204" pitchFamily="34" charset="0"/>
              </a:rPr>
              <a:t>RATIONALE FOR STUDY</a:t>
            </a:r>
          </a:p>
          <a:p>
            <a:pPr algn="r"/>
            <a:r>
              <a:rPr lang="en-US" b="1" dirty="0">
                <a:solidFill>
                  <a:srgbClr val="FF0000"/>
                </a:solidFill>
                <a:highlight>
                  <a:srgbClr val="FFFF00"/>
                </a:highlight>
                <a:latin typeface="Arial" panose="020B0604020202020204" pitchFamily="34" charset="0"/>
                <a:cs typeface="Arial" panose="020B0604020202020204" pitchFamily="34" charset="0"/>
              </a:rPr>
              <a:t>AIM AND HYPOTHESIS OF RESEARCH</a:t>
            </a:r>
          </a:p>
          <a:p>
            <a:pPr algn="r"/>
            <a:r>
              <a:rPr lang="en-US" b="1" dirty="0">
                <a:solidFill>
                  <a:srgbClr val="FF0000"/>
                </a:solidFill>
                <a:highlight>
                  <a:srgbClr val="FFFF00"/>
                </a:highlight>
                <a:latin typeface="Arial" panose="020B0604020202020204" pitchFamily="34" charset="0"/>
                <a:cs typeface="Arial" panose="020B0604020202020204" pitchFamily="34" charset="0"/>
              </a:rPr>
              <a:t>RESEARCH QUESTION ABOUT STUDY</a:t>
            </a:r>
          </a:p>
          <a:p>
            <a:pPr algn="r"/>
            <a:r>
              <a:rPr lang="en-US" b="1" dirty="0">
                <a:solidFill>
                  <a:srgbClr val="FF0000"/>
                </a:solidFill>
                <a:highlight>
                  <a:srgbClr val="FFFF00"/>
                </a:highlight>
                <a:latin typeface="Arial" panose="020B0604020202020204" pitchFamily="34" charset="0"/>
                <a:cs typeface="Arial" panose="020B0604020202020204" pitchFamily="34" charset="0"/>
              </a:rPr>
              <a:t>OBJECTIVES OF STUDY</a:t>
            </a:r>
          </a:p>
          <a:p>
            <a:pPr algn="r"/>
            <a:r>
              <a:rPr lang="en-US" b="1" dirty="0">
                <a:solidFill>
                  <a:srgbClr val="FF0000"/>
                </a:solidFill>
                <a:highlight>
                  <a:srgbClr val="FFFF00"/>
                </a:highlight>
                <a:latin typeface="Arial" panose="020B0604020202020204" pitchFamily="34" charset="0"/>
                <a:cs typeface="Arial" panose="020B0604020202020204" pitchFamily="34" charset="0"/>
              </a:rPr>
              <a:t>RESEARCH DESIGN</a:t>
            </a:r>
          </a:p>
          <a:p>
            <a:pPr algn="r"/>
            <a:r>
              <a:rPr lang="en-US" b="1" dirty="0">
                <a:solidFill>
                  <a:srgbClr val="FF0000"/>
                </a:solidFill>
                <a:highlight>
                  <a:srgbClr val="FFFF00"/>
                </a:highlight>
                <a:latin typeface="Arial" panose="020B0604020202020204" pitchFamily="34" charset="0"/>
                <a:cs typeface="Arial" panose="020B0604020202020204" pitchFamily="34" charset="0"/>
              </a:rPr>
              <a:t>DESCRIPTIVE RESEARCH</a:t>
            </a:r>
          </a:p>
          <a:p>
            <a:pPr algn="r"/>
            <a:r>
              <a:rPr lang="en-US" b="1" dirty="0">
                <a:solidFill>
                  <a:srgbClr val="FF0000"/>
                </a:solidFill>
                <a:highlight>
                  <a:srgbClr val="FFFF00"/>
                </a:highlight>
                <a:latin typeface="Arial" panose="020B0604020202020204" pitchFamily="34" charset="0"/>
                <a:cs typeface="Arial" panose="020B0604020202020204" pitchFamily="34" charset="0"/>
              </a:rPr>
              <a:t>SURVEY QUESTIONS</a:t>
            </a:r>
          </a:p>
          <a:p>
            <a:pPr algn="r"/>
            <a:r>
              <a:rPr lang="en-IN" b="1" dirty="0">
                <a:solidFill>
                  <a:srgbClr val="FF0000"/>
                </a:solidFill>
                <a:highlight>
                  <a:srgbClr val="FFFF00"/>
                </a:highlight>
                <a:latin typeface="Arial" panose="020B0604020202020204" pitchFamily="34" charset="0"/>
                <a:cs typeface="Arial" panose="020B0604020202020204" pitchFamily="34" charset="0"/>
              </a:rPr>
              <a:t>IMPLICATION OF STUDY</a:t>
            </a:r>
          </a:p>
        </p:txBody>
      </p:sp>
    </p:spTree>
    <p:extLst>
      <p:ext uri="{BB962C8B-B14F-4D97-AF65-F5344CB8AC3E}">
        <p14:creationId xmlns:p14="http://schemas.microsoft.com/office/powerpoint/2010/main" val="3912319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E17850F7-DE98-8DCF-6B35-E97E99C311E4}"/>
              </a:ext>
            </a:extLst>
          </p:cNvPr>
          <p:cNvSpPr>
            <a:spLocks noGrp="1"/>
          </p:cNvSpPr>
          <p:nvPr>
            <p:ph type="ctrTitle"/>
          </p:nvPr>
        </p:nvSpPr>
        <p:spPr>
          <a:xfrm>
            <a:off x="133350" y="114300"/>
            <a:ext cx="11696699" cy="1066800"/>
          </a:xfrm>
        </p:spPr>
        <p:txBody>
          <a:bodyPr/>
          <a:lstStyle/>
          <a:p>
            <a:pPr algn="ctr"/>
            <a:r>
              <a:rPr lang="en-US" dirty="0"/>
              <a:t>INTRODUCTION</a:t>
            </a:r>
            <a:endParaRPr lang="en-IN" dirty="0"/>
          </a:p>
        </p:txBody>
      </p:sp>
      <p:sp>
        <p:nvSpPr>
          <p:cNvPr id="3" name="Subtitle 2">
            <a:extLst>
              <a:ext uri="{FF2B5EF4-FFF2-40B4-BE49-F238E27FC236}">
                <a16:creationId xmlns:a16="http://schemas.microsoft.com/office/drawing/2014/main" id="{FFFBAAB9-EC80-6255-AE25-FD66A17FBD2D}"/>
              </a:ext>
            </a:extLst>
          </p:cNvPr>
          <p:cNvSpPr>
            <a:spLocks noGrp="1"/>
          </p:cNvSpPr>
          <p:nvPr>
            <p:ph type="subTitle" idx="1"/>
          </p:nvPr>
        </p:nvSpPr>
        <p:spPr>
          <a:xfrm>
            <a:off x="19051" y="857251"/>
            <a:ext cx="11696699" cy="4324350"/>
          </a:xfrm>
        </p:spPr>
        <p:txBody>
          <a:bodyPr>
            <a:normAutofit/>
          </a:bodyPr>
          <a:lstStyle/>
          <a:p>
            <a:pPr marL="0" marR="0">
              <a:lnSpc>
                <a:spcPct val="107000"/>
              </a:lnSpc>
              <a:spcBef>
                <a:spcPts val="0"/>
              </a:spcBef>
              <a:spcAft>
                <a:spcPts val="800"/>
              </a:spcAft>
            </a:pP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285750" marR="0" indent="-285750">
              <a:lnSpc>
                <a:spcPct val="150000"/>
              </a:lnSpc>
              <a:spcBef>
                <a:spcPts val="0"/>
              </a:spcBef>
              <a:spcAft>
                <a:spcPts val="80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Arial" panose="020B0604020202020204" pitchFamily="34" charset="0"/>
              </a:rPr>
              <a:t>Research on the growing number of teenage smokers in the UK has been carried out in an effort to comprehend the reasons, effects, and potential solutions to this troubling problem, which includes barriers, prevalence, health effects, and socioeconomic impact</a:t>
            </a:r>
            <a:r>
              <a:rPr lang="en-US" sz="1800" kern="100" dirty="0">
                <a:effectLst/>
                <a:latin typeface="Arial" panose="020B0604020202020204" pitchFamily="34" charset="0"/>
                <a:ea typeface="Calibri" panose="020F0502020204030204" pitchFamily="34" charset="0"/>
                <a:cs typeface="Arial" panose="020B0604020202020204" pitchFamily="34" charset="0"/>
              </a:rPr>
              <a:t> (Hammond et al.,2019).</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285750" marR="0" lvl="0" indent="-285750">
              <a:lnSpc>
                <a:spcPct val="150000"/>
              </a:lnSpc>
              <a:spcBef>
                <a:spcPts val="0"/>
              </a:spcBef>
              <a:spcAft>
                <a:spcPts val="800"/>
              </a:spcAft>
              <a:buFont typeface="Arial" panose="020B0604020202020204" pitchFamily="34" charset="0"/>
              <a:buChar char="•"/>
            </a:pPr>
            <a:r>
              <a:rPr lang="en-US" sz="1800" dirty="0">
                <a:latin typeface="Arial" panose="020B0604020202020204" pitchFamily="34" charset="0"/>
                <a:cs typeface="Arial" panose="020B0604020202020204" pitchFamily="34" charset="0"/>
              </a:rPr>
              <a:t>According to </a:t>
            </a:r>
            <a:r>
              <a:rPr lang="en-US" sz="1800" dirty="0" err="1">
                <a:latin typeface="Arial" panose="020B0604020202020204" pitchFamily="34" charset="0"/>
                <a:cs typeface="Arial" panose="020B0604020202020204" pitchFamily="34" charset="0"/>
              </a:rPr>
              <a:t>Ekpu</a:t>
            </a:r>
            <a:r>
              <a:rPr lang="en-US" sz="1800" dirty="0">
                <a:latin typeface="Arial" panose="020B0604020202020204" pitchFamily="34" charset="0"/>
                <a:cs typeface="Arial" panose="020B0604020202020204" pitchFamily="34" charset="0"/>
              </a:rPr>
              <a:t> and Brown, 2015 in order to comprehend the causes of the rising number of teenage smokers in the UK, the literature review attempts to critically assess and integrate the research studies, surveys, and publications that have already  been conducted.</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p>
          <a:p>
            <a:pPr marL="285750" marR="0" lvl="0" indent="-285750">
              <a:lnSpc>
                <a:spcPct val="150000"/>
              </a:lnSpc>
              <a:spcBef>
                <a:spcPts val="0"/>
              </a:spcBef>
              <a:spcAft>
                <a:spcPts val="800"/>
              </a:spcAft>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Arial" panose="020B0604020202020204" pitchFamily="34" charset="0"/>
              </a:rPr>
              <a:t>This study attempts to investigate and comprehend the elements influencing the rising incidence of 10-19 </a:t>
            </a:r>
          </a:p>
          <a:p>
            <a:pPr marR="0" lvl="0">
              <a:lnSpc>
                <a:spcPct val="150000"/>
              </a:lnSpc>
              <a:spcBef>
                <a:spcPts val="0"/>
              </a:spcBef>
              <a:spcAft>
                <a:spcPts val="800"/>
              </a:spcAft>
            </a:pPr>
            <a:r>
              <a:rPr lang="en-US" sz="1800" kern="100" dirty="0">
                <a:latin typeface="Arial" panose="020B0604020202020204" pitchFamily="34" charset="0"/>
                <a:ea typeface="Calibri" panose="020F0502020204030204" pitchFamily="34" charset="0"/>
                <a:cs typeface="Arial" panose="020B0604020202020204" pitchFamily="34" charset="0"/>
              </a:rPr>
              <a:t>      </a:t>
            </a:r>
            <a:r>
              <a:rPr lang="en-US" sz="1800" kern="100" dirty="0">
                <a:effectLst/>
                <a:latin typeface="Arial" panose="020B0604020202020204" pitchFamily="34" charset="0"/>
                <a:ea typeface="Calibri" panose="020F0502020204030204" pitchFamily="34" charset="0"/>
                <a:cs typeface="Arial" panose="020B0604020202020204" pitchFamily="34" charset="0"/>
              </a:rPr>
              <a:t>  age group smokers in the UK.</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0641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8292B-0833-4523-178B-76C308B37522}"/>
              </a:ext>
            </a:extLst>
          </p:cNvPr>
          <p:cNvSpPr>
            <a:spLocks noGrp="1"/>
          </p:cNvSpPr>
          <p:nvPr>
            <p:ph type="ctrTitle"/>
          </p:nvPr>
        </p:nvSpPr>
        <p:spPr>
          <a:xfrm rot="10800000" flipV="1">
            <a:off x="1790700" y="686225"/>
            <a:ext cx="9437370" cy="466299"/>
          </a:xfrm>
        </p:spPr>
        <p:txBody>
          <a:bodyPr>
            <a:normAutofit fontScale="90000"/>
          </a:bodyPr>
          <a:lstStyle/>
          <a:p>
            <a:pPr algn="ctr"/>
            <a:r>
              <a:rPr lang="en-US" dirty="0"/>
              <a:t>rationale</a:t>
            </a:r>
            <a:endParaRPr lang="en-IN" dirty="0"/>
          </a:p>
        </p:txBody>
      </p:sp>
      <p:sp>
        <p:nvSpPr>
          <p:cNvPr id="3" name="Subtitle 2">
            <a:extLst>
              <a:ext uri="{FF2B5EF4-FFF2-40B4-BE49-F238E27FC236}">
                <a16:creationId xmlns:a16="http://schemas.microsoft.com/office/drawing/2014/main" id="{907A77A2-BB21-62EB-14A2-E36391FC7F4F}"/>
              </a:ext>
            </a:extLst>
          </p:cNvPr>
          <p:cNvSpPr>
            <a:spLocks noGrp="1"/>
          </p:cNvSpPr>
          <p:nvPr>
            <p:ph type="subTitle" idx="1"/>
          </p:nvPr>
        </p:nvSpPr>
        <p:spPr>
          <a:xfrm>
            <a:off x="200025" y="1314450"/>
            <a:ext cx="11782425" cy="5276850"/>
          </a:xfrm>
        </p:spPr>
        <p:txBody>
          <a:bodyPr/>
          <a:lstStyle/>
          <a:p>
            <a:pPr marL="342900" indent="-342900">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Underage smoking is still a major public health concern in the United Kingdom </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(Bonnie et al.,2015; Hughes et al., 2015; Fairchild et al.,2019)</a:t>
            </a:r>
            <a:r>
              <a:rPr lang="en-US" sz="1800" dirty="0">
                <a:latin typeface="Arial" panose="020B0604020202020204" pitchFamily="34" charset="0"/>
                <a:cs typeface="Arial" panose="020B0604020202020204" pitchFamily="34" charset="0"/>
              </a:rPr>
              <a:t>. </a:t>
            </a:r>
          </a:p>
          <a:p>
            <a:pPr marL="342900" indent="-342900">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About 5% of students between the ages of 11 and 15 reported being frequent smokers in 2020, according to the NHS Digital Smoking, Drinking, and Drug Use among Young People in England study (smoking at least one cigarette per week).</a:t>
            </a:r>
          </a:p>
          <a:p>
            <a:pPr marL="342900" indent="-342900">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Teens who smoke may face a number of detrimental health consequences </a:t>
            </a:r>
            <a:r>
              <a:rPr lang="en-IN" sz="18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(Lanier et al.,2018).</a:t>
            </a:r>
            <a:endParaRPr lang="en-IN" sz="1800" kern="100" dirty="0">
              <a:solidFill>
                <a:srgbClr val="333333"/>
              </a:solidFill>
              <a:latin typeface="Arial" panose="020B0604020202020204" pitchFamily="34" charset="0"/>
              <a:ea typeface="Calibri" panose="020F0502020204030204" pitchFamily="34" charset="0"/>
              <a:cs typeface="Arial" panose="020B0604020202020204" pitchFamily="34" charset="0"/>
            </a:endParaRPr>
          </a:p>
          <a:p>
            <a:pPr marL="342900" indent="-342900">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The age range of 10 to 19 is marked by a variety of cognitive, emotional, and physical changes that can have an impact on an individual's behavior in multiple ways</a:t>
            </a:r>
            <a:r>
              <a:rPr lang="en-IN" sz="18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(Sawyer et al.,2018)</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8634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FCA10-5F98-C125-97FB-59039884D1A9}"/>
              </a:ext>
            </a:extLst>
          </p:cNvPr>
          <p:cNvSpPr>
            <a:spLocks noGrp="1"/>
          </p:cNvSpPr>
          <p:nvPr>
            <p:ph type="ctrTitle"/>
          </p:nvPr>
        </p:nvSpPr>
        <p:spPr>
          <a:xfrm>
            <a:off x="1162050" y="365130"/>
            <a:ext cx="9448800" cy="768345"/>
          </a:xfrm>
        </p:spPr>
        <p:txBody>
          <a:bodyPr>
            <a:normAutofit fontScale="90000"/>
          </a:bodyPr>
          <a:lstStyle/>
          <a:p>
            <a:pPr algn="ctr"/>
            <a:r>
              <a:rPr lang="en-US" dirty="0"/>
              <a:t>aim</a:t>
            </a:r>
            <a:endParaRPr lang="en-IN" dirty="0"/>
          </a:p>
        </p:txBody>
      </p:sp>
      <p:sp>
        <p:nvSpPr>
          <p:cNvPr id="3" name="Subtitle 2">
            <a:extLst>
              <a:ext uri="{FF2B5EF4-FFF2-40B4-BE49-F238E27FC236}">
                <a16:creationId xmlns:a16="http://schemas.microsoft.com/office/drawing/2014/main" id="{AEDB6AFD-0379-148B-9F1D-9276B9C7E3F7}"/>
              </a:ext>
            </a:extLst>
          </p:cNvPr>
          <p:cNvSpPr>
            <a:spLocks noGrp="1"/>
          </p:cNvSpPr>
          <p:nvPr>
            <p:ph type="subTitle" idx="1"/>
          </p:nvPr>
        </p:nvSpPr>
        <p:spPr>
          <a:xfrm>
            <a:off x="228599" y="1438274"/>
            <a:ext cx="11744325" cy="5054595"/>
          </a:xfrm>
        </p:spPr>
        <p:txBody>
          <a:bodyPr>
            <a:normAutofit/>
          </a:bodyPr>
          <a:lstStyle/>
          <a:p>
            <a:pPr>
              <a:lnSpc>
                <a:spcPct val="150000"/>
              </a:lnSpc>
            </a:pPr>
            <a:r>
              <a:rPr lang="en-US" sz="1800" dirty="0">
                <a:latin typeface="Arial" panose="020B0604020202020204" pitchFamily="34" charset="0"/>
                <a:cs typeface="Arial" panose="020B0604020202020204" pitchFamily="34" charset="0"/>
              </a:rPr>
              <a:t>The aim of this study is to </a:t>
            </a:r>
            <a:r>
              <a:rPr lang="en-US" sz="1800" dirty="0">
                <a:latin typeface="Arial" panose="020B0604020202020204" pitchFamily="34" charset="0"/>
                <a:ea typeface="Calibri" panose="020F0502020204030204" pitchFamily="34" charset="0"/>
                <a:cs typeface="Arial" panose="020B0604020202020204" pitchFamily="34" charset="0"/>
              </a:rPr>
              <a:t>g</a:t>
            </a:r>
            <a:r>
              <a:rPr lang="en-US" sz="1800" dirty="0">
                <a:effectLst/>
                <a:latin typeface="Arial" panose="020B0604020202020204" pitchFamily="34" charset="0"/>
                <a:ea typeface="Calibri" panose="020F0502020204030204" pitchFamily="34" charset="0"/>
                <a:cs typeface="Arial" panose="020B0604020202020204" pitchFamily="34" charset="0"/>
              </a:rPr>
              <a:t>ain better understanding of health problems as a result of smoking and to  reduce smoking among teenagers, resulting in effectively tackling the issue of teen smoking rates in UK</a:t>
            </a:r>
          </a:p>
          <a:p>
            <a:pPr algn="ctr">
              <a:lnSpc>
                <a:spcPct val="150000"/>
              </a:lnSpc>
            </a:pPr>
            <a:r>
              <a:rPr lang="en-US" sz="3200" dirty="0">
                <a:latin typeface="Arial" panose="020B0604020202020204" pitchFamily="34" charset="0"/>
                <a:ea typeface="Calibri" panose="020F0502020204030204" pitchFamily="34" charset="0"/>
                <a:cs typeface="Arial" panose="020B0604020202020204" pitchFamily="34" charset="0"/>
              </a:rPr>
              <a:t>Hypothesis of study</a:t>
            </a:r>
          </a:p>
          <a:p>
            <a:pPr algn="ctr">
              <a:lnSpc>
                <a:spcPct val="150000"/>
              </a:lnSpc>
            </a:pPr>
            <a:r>
              <a:rPr lang="en-US" sz="1800" kern="100" dirty="0">
                <a:effectLst/>
                <a:latin typeface="Arial" panose="020B0604020202020204" pitchFamily="34" charset="0"/>
                <a:ea typeface="Calibri" panose="020F0502020204030204" pitchFamily="34" charset="0"/>
                <a:cs typeface="Arial" panose="020B0604020202020204" pitchFamily="34" charset="0"/>
              </a:rPr>
              <a:t>Hypothesis suggests smoking among teenagers in the UK is becoming more common. It is assumed that there has been a noticeable rise in the number of smoking youngsters in the past several years. The notion could be supported by a number of variables, including shifting social dynamics, an increase in peer or media exposure to smoking, and teens' waning belief that smoking is a bad habit.</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pPr>
            <a:endParaRPr lang="en-IN"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5755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DFC53-7B8D-9894-BBC2-36810F12104B}"/>
              </a:ext>
            </a:extLst>
          </p:cNvPr>
          <p:cNvSpPr>
            <a:spLocks noGrp="1"/>
          </p:cNvSpPr>
          <p:nvPr>
            <p:ph type="title"/>
          </p:nvPr>
        </p:nvSpPr>
        <p:spPr/>
        <p:txBody>
          <a:bodyPr/>
          <a:lstStyle/>
          <a:p>
            <a:pPr algn="ctr"/>
            <a:r>
              <a:rPr lang="en-US" dirty="0"/>
              <a:t>Research question  </a:t>
            </a:r>
            <a:endParaRPr lang="en-IN" dirty="0"/>
          </a:p>
        </p:txBody>
      </p:sp>
      <p:sp>
        <p:nvSpPr>
          <p:cNvPr id="3" name="Content Placeholder 2">
            <a:extLst>
              <a:ext uri="{FF2B5EF4-FFF2-40B4-BE49-F238E27FC236}">
                <a16:creationId xmlns:a16="http://schemas.microsoft.com/office/drawing/2014/main" id="{E3B5F3DD-B84D-14B5-548D-028CDEE23AAA}"/>
              </a:ext>
            </a:extLst>
          </p:cNvPr>
          <p:cNvSpPr>
            <a:spLocks noGrp="1"/>
          </p:cNvSpPr>
          <p:nvPr>
            <p:ph idx="1"/>
          </p:nvPr>
        </p:nvSpPr>
        <p:spPr/>
        <p:txBody>
          <a:bodyPr/>
          <a:lstStyle/>
          <a:p>
            <a:pPr marL="0" indent="0">
              <a:lnSpc>
                <a:spcPct val="150000"/>
              </a:lnSpc>
              <a:buNone/>
            </a:pPr>
            <a:r>
              <a:rPr lang="en-US" sz="1800" kern="100" dirty="0">
                <a:effectLst/>
                <a:latin typeface="Arial" panose="020B0604020202020204" pitchFamily="34" charset="0"/>
                <a:ea typeface="Calibri" panose="020F0502020204030204" pitchFamily="34" charset="0"/>
                <a:cs typeface="Arial" panose="020B0604020202020204" pitchFamily="34" charset="0"/>
              </a:rPr>
              <a:t>What are the contributing causes to the rising rates of teenage Smoking in the United Kingdom and which interventions and prevention strategies work best in the UK to stop and lessen teen smoking?</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7DE79287-1DEF-6166-953E-A7F051E8CB92}"/>
              </a:ext>
            </a:extLst>
          </p:cNvPr>
          <p:cNvPicPr>
            <a:picLocks noChangeAspect="1"/>
          </p:cNvPicPr>
          <p:nvPr/>
        </p:nvPicPr>
        <p:blipFill>
          <a:blip r:embed="rId2"/>
          <a:stretch>
            <a:fillRect/>
          </a:stretch>
        </p:blipFill>
        <p:spPr>
          <a:xfrm>
            <a:off x="4019550" y="3838575"/>
            <a:ext cx="3619500" cy="1714500"/>
          </a:xfrm>
          <a:prstGeom prst="rect">
            <a:avLst/>
          </a:prstGeom>
        </p:spPr>
      </p:pic>
    </p:spTree>
    <p:extLst>
      <p:ext uri="{BB962C8B-B14F-4D97-AF65-F5344CB8AC3E}">
        <p14:creationId xmlns:p14="http://schemas.microsoft.com/office/powerpoint/2010/main" val="2669565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99B6-8A2B-79B1-94C9-B78574A9FFB9}"/>
              </a:ext>
            </a:extLst>
          </p:cNvPr>
          <p:cNvSpPr>
            <a:spLocks noGrp="1"/>
          </p:cNvSpPr>
          <p:nvPr>
            <p:ph type="ctrTitle"/>
          </p:nvPr>
        </p:nvSpPr>
        <p:spPr>
          <a:xfrm>
            <a:off x="1371600" y="831855"/>
            <a:ext cx="9448800" cy="777870"/>
          </a:xfrm>
        </p:spPr>
        <p:txBody>
          <a:bodyPr>
            <a:normAutofit fontScale="90000"/>
          </a:bodyPr>
          <a:lstStyle/>
          <a:p>
            <a:r>
              <a:rPr lang="en-US" dirty="0"/>
              <a:t>objectives</a:t>
            </a:r>
            <a:endParaRPr lang="en-IN" dirty="0"/>
          </a:p>
        </p:txBody>
      </p:sp>
      <p:sp>
        <p:nvSpPr>
          <p:cNvPr id="3" name="Subtitle 2">
            <a:extLst>
              <a:ext uri="{FF2B5EF4-FFF2-40B4-BE49-F238E27FC236}">
                <a16:creationId xmlns:a16="http://schemas.microsoft.com/office/drawing/2014/main" id="{0B347256-63B8-4A49-BB04-D37CBD51093D}"/>
              </a:ext>
            </a:extLst>
          </p:cNvPr>
          <p:cNvSpPr>
            <a:spLocks noGrp="1"/>
          </p:cNvSpPr>
          <p:nvPr>
            <p:ph type="subTitle" idx="1"/>
          </p:nvPr>
        </p:nvSpPr>
        <p:spPr>
          <a:xfrm>
            <a:off x="133349" y="1943100"/>
            <a:ext cx="11953875" cy="4419600"/>
          </a:xfrm>
        </p:spPr>
        <p:txBody>
          <a:bodyPr/>
          <a:lstStyle/>
          <a:p>
            <a:pPr marL="342900" marR="0" lvl="0" indent="-342900">
              <a:lnSpc>
                <a:spcPct val="150000"/>
              </a:lnSpc>
              <a:spcBef>
                <a:spcPts val="0"/>
              </a:spcBef>
              <a:spcAft>
                <a:spcPts val="0"/>
              </a:spcAft>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Arial" panose="020B0604020202020204" pitchFamily="34" charset="0"/>
              </a:rPr>
              <a:t>Determine the best methods for involving parents, schools in the fight against teen smoking.</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Symbol" panose="05050102010706020507" pitchFamily="18" charset="2"/>
              <a:buChar char=""/>
            </a:pPr>
            <a:r>
              <a:rPr lang="en-US" sz="1800" kern="100" dirty="0">
                <a:latin typeface="Arial" panose="020B0604020202020204" pitchFamily="34" charset="0"/>
                <a:ea typeface="Calibri" panose="020F0502020204030204" pitchFamily="34" charset="0"/>
                <a:cs typeface="Arial" panose="020B0604020202020204" pitchFamily="34" charset="0"/>
              </a:rPr>
              <a:t>Examine</a:t>
            </a:r>
            <a:r>
              <a:rPr lang="en-US" sz="1800" kern="100" dirty="0">
                <a:effectLst/>
                <a:latin typeface="Arial" panose="020B0604020202020204" pitchFamily="34" charset="0"/>
                <a:ea typeface="Calibri" panose="020F0502020204030204" pitchFamily="34" charset="0"/>
                <a:cs typeface="Arial" panose="020B0604020202020204" pitchFamily="34" charset="0"/>
              </a:rPr>
              <a:t> the primary causes behind the rising number of teenage smokers in the United Kingdom.</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Arial" panose="020B0604020202020204" pitchFamily="34" charset="0"/>
              </a:rPr>
              <a:t>Analyze the impact of teen exposure to tobacco advertising and marketing, and assess how well the current regulatory framework is working to limit it.</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800"/>
              </a:spcAft>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Arial" panose="020B0604020202020204" pitchFamily="34" charset="0"/>
              </a:rPr>
              <a:t>Examine how easily and affordably teens can obtain cigarettes and other tobacco products, and consider possible policy measures to address these problems.</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2221611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8DDA6-030F-E27A-52FF-3DE75EE14D90}"/>
              </a:ext>
            </a:extLst>
          </p:cNvPr>
          <p:cNvSpPr>
            <a:spLocks noGrp="1"/>
          </p:cNvSpPr>
          <p:nvPr>
            <p:ph type="ctrTitle"/>
          </p:nvPr>
        </p:nvSpPr>
        <p:spPr>
          <a:xfrm>
            <a:off x="1962150" y="869955"/>
            <a:ext cx="9448800" cy="454020"/>
          </a:xfrm>
        </p:spPr>
        <p:txBody>
          <a:bodyPr>
            <a:normAutofit fontScale="90000"/>
          </a:bodyPr>
          <a:lstStyle/>
          <a:p>
            <a:r>
              <a:rPr lang="en-US" dirty="0"/>
              <a:t>Research designs</a:t>
            </a:r>
            <a:endParaRPr lang="en-IN" dirty="0"/>
          </a:p>
        </p:txBody>
      </p:sp>
      <p:sp>
        <p:nvSpPr>
          <p:cNvPr id="3" name="Subtitle 2">
            <a:extLst>
              <a:ext uri="{FF2B5EF4-FFF2-40B4-BE49-F238E27FC236}">
                <a16:creationId xmlns:a16="http://schemas.microsoft.com/office/drawing/2014/main" id="{61A13F06-13A3-1B81-4068-457D97374B74}"/>
              </a:ext>
            </a:extLst>
          </p:cNvPr>
          <p:cNvSpPr>
            <a:spLocks noGrp="1"/>
          </p:cNvSpPr>
          <p:nvPr>
            <p:ph type="subTitle" idx="1"/>
          </p:nvPr>
        </p:nvSpPr>
        <p:spPr>
          <a:xfrm>
            <a:off x="0" y="0"/>
            <a:ext cx="12191999" cy="6858001"/>
          </a:xfrm>
          <a:blipFill>
            <a:blip r:embed="rId2"/>
            <a:tile tx="0" ty="0" sx="100000" sy="100000" flip="none" algn="tl"/>
          </a:blipFill>
          <a:ln>
            <a:noFill/>
          </a:ln>
        </p:spPr>
        <p:txBody>
          <a:bodyPr>
            <a:normAutofit/>
          </a:bodyPr>
          <a:lstStyle/>
          <a:p>
            <a:pPr algn="r"/>
            <a:r>
              <a:rPr lang="en-US" sz="3600" dirty="0">
                <a:solidFill>
                  <a:schemeClr val="tx1">
                    <a:lumMod val="95000"/>
                    <a:lumOff val="5000"/>
                  </a:schemeClr>
                </a:solidFill>
                <a:highlight>
                  <a:srgbClr val="800000"/>
                </a:highlight>
                <a:latin typeface="Arial" panose="020B0604020202020204" pitchFamily="34" charset="0"/>
                <a:cs typeface="Arial" panose="020B0604020202020204" pitchFamily="34" charset="0"/>
              </a:rPr>
              <a:t>DESCRIPTIVE RESEARCH DESIGN</a:t>
            </a:r>
            <a:endParaRPr lang="en-IN" sz="3600" dirty="0">
              <a:solidFill>
                <a:schemeClr val="tx1">
                  <a:lumMod val="95000"/>
                  <a:lumOff val="5000"/>
                </a:schemeClr>
              </a:solidFill>
              <a:highlight>
                <a:srgbClr val="800000"/>
              </a:highlight>
              <a:latin typeface="Arial" panose="020B0604020202020204" pitchFamily="34" charset="0"/>
              <a:cs typeface="Arial" panose="020B0604020202020204" pitchFamily="34" charset="0"/>
            </a:endParaRPr>
          </a:p>
        </p:txBody>
      </p:sp>
      <p:sp>
        <p:nvSpPr>
          <p:cNvPr id="4" name="Oval 3">
            <a:extLst>
              <a:ext uri="{FF2B5EF4-FFF2-40B4-BE49-F238E27FC236}">
                <a16:creationId xmlns:a16="http://schemas.microsoft.com/office/drawing/2014/main" id="{6C54332D-A9F0-3DD2-ED91-E6692992473F}"/>
              </a:ext>
            </a:extLst>
          </p:cNvPr>
          <p:cNvSpPr/>
          <p:nvPr/>
        </p:nvSpPr>
        <p:spPr>
          <a:xfrm>
            <a:off x="177086" y="1420682"/>
            <a:ext cx="2921588" cy="163858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DESCRIPTIVE QUANTATIVE </a:t>
            </a:r>
          </a:p>
          <a:p>
            <a:pPr algn="ctr"/>
            <a:r>
              <a:rPr lang="en-US" dirty="0">
                <a:latin typeface="Arial" panose="020B0604020202020204" pitchFamily="34" charset="0"/>
                <a:cs typeface="Arial" panose="020B0604020202020204" pitchFamily="34" charset="0"/>
              </a:rPr>
              <a:t>RESEARCH</a:t>
            </a:r>
            <a:endParaRPr lang="en-IN" dirty="0">
              <a:latin typeface="Arial" panose="020B0604020202020204" pitchFamily="34" charset="0"/>
              <a:cs typeface="Arial" panose="020B0604020202020204" pitchFamily="34" charset="0"/>
            </a:endParaRPr>
          </a:p>
        </p:txBody>
      </p:sp>
      <p:sp>
        <p:nvSpPr>
          <p:cNvPr id="5" name="Arrow: Down 4">
            <a:extLst>
              <a:ext uri="{FF2B5EF4-FFF2-40B4-BE49-F238E27FC236}">
                <a16:creationId xmlns:a16="http://schemas.microsoft.com/office/drawing/2014/main" id="{6394CD63-4962-9344-98F9-B8E25662E7C0}"/>
              </a:ext>
            </a:extLst>
          </p:cNvPr>
          <p:cNvSpPr/>
          <p:nvPr/>
        </p:nvSpPr>
        <p:spPr>
          <a:xfrm rot="16200000">
            <a:off x="3706686" y="1997985"/>
            <a:ext cx="354563" cy="39188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Oval 5">
            <a:extLst>
              <a:ext uri="{FF2B5EF4-FFF2-40B4-BE49-F238E27FC236}">
                <a16:creationId xmlns:a16="http://schemas.microsoft.com/office/drawing/2014/main" id="{DB298279-4499-41C2-E26C-108044CF243B}"/>
              </a:ext>
            </a:extLst>
          </p:cNvPr>
          <p:cNvSpPr/>
          <p:nvPr/>
        </p:nvSpPr>
        <p:spPr>
          <a:xfrm>
            <a:off x="4439485" y="1374635"/>
            <a:ext cx="2806184" cy="163858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INTRODUCING MEASURES TO STOP SMOKING</a:t>
            </a:r>
            <a:endParaRPr lang="en-IN" dirty="0"/>
          </a:p>
        </p:txBody>
      </p:sp>
      <p:sp>
        <p:nvSpPr>
          <p:cNvPr id="7" name="Arrow: Down 6">
            <a:extLst>
              <a:ext uri="{FF2B5EF4-FFF2-40B4-BE49-F238E27FC236}">
                <a16:creationId xmlns:a16="http://schemas.microsoft.com/office/drawing/2014/main" id="{2DF63BCD-2D29-D879-FF1A-FC4CD4234EF8}"/>
              </a:ext>
            </a:extLst>
          </p:cNvPr>
          <p:cNvSpPr/>
          <p:nvPr/>
        </p:nvSpPr>
        <p:spPr>
          <a:xfrm rot="16036312">
            <a:off x="7614494" y="1991662"/>
            <a:ext cx="352484" cy="38852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Oval 7">
            <a:extLst>
              <a:ext uri="{FF2B5EF4-FFF2-40B4-BE49-F238E27FC236}">
                <a16:creationId xmlns:a16="http://schemas.microsoft.com/office/drawing/2014/main" id="{6BA6A17F-5C91-E38B-EEE9-95354E014F81}"/>
              </a:ext>
            </a:extLst>
          </p:cNvPr>
          <p:cNvSpPr/>
          <p:nvPr/>
        </p:nvSpPr>
        <p:spPr>
          <a:xfrm>
            <a:off x="8793292" y="1366627"/>
            <a:ext cx="2598579" cy="163858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COLLECTING OUTCOMES</a:t>
            </a:r>
            <a:endParaRPr lang="en-IN" dirty="0"/>
          </a:p>
        </p:txBody>
      </p:sp>
      <p:sp>
        <p:nvSpPr>
          <p:cNvPr id="9" name="Arrow: Down 8">
            <a:extLst>
              <a:ext uri="{FF2B5EF4-FFF2-40B4-BE49-F238E27FC236}">
                <a16:creationId xmlns:a16="http://schemas.microsoft.com/office/drawing/2014/main" id="{586CB692-B8D1-9B73-22AD-12FCC434673A}"/>
              </a:ext>
            </a:extLst>
          </p:cNvPr>
          <p:cNvSpPr/>
          <p:nvPr/>
        </p:nvSpPr>
        <p:spPr>
          <a:xfrm>
            <a:off x="1637880" y="3476625"/>
            <a:ext cx="324270" cy="352425"/>
          </a:xfrm>
          <a:prstGeom prst="downArrow">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Rectangle 9">
            <a:extLst>
              <a:ext uri="{FF2B5EF4-FFF2-40B4-BE49-F238E27FC236}">
                <a16:creationId xmlns:a16="http://schemas.microsoft.com/office/drawing/2014/main" id="{949430FF-ACEF-A638-EEC3-1FD5F0FCDFEC}"/>
              </a:ext>
            </a:extLst>
          </p:cNvPr>
          <p:cNvSpPr/>
          <p:nvPr/>
        </p:nvSpPr>
        <p:spPr>
          <a:xfrm>
            <a:off x="542925" y="4295775"/>
            <a:ext cx="3038475" cy="2038350"/>
          </a:xfrm>
          <a:prstGeom prst="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DESCRIPTIVE SESSION AT KINGSNYMPTON YOUTH &amp; COMMUNITY CENTRE</a:t>
            </a:r>
            <a:endParaRPr lang="en-IN" dirty="0">
              <a:latin typeface="Arial" panose="020B0604020202020204" pitchFamily="34" charset="0"/>
              <a:cs typeface="Arial" panose="020B0604020202020204" pitchFamily="34" charset="0"/>
            </a:endParaRPr>
          </a:p>
        </p:txBody>
      </p:sp>
      <p:sp>
        <p:nvSpPr>
          <p:cNvPr id="11" name="Arrow: Down 10">
            <a:extLst>
              <a:ext uri="{FF2B5EF4-FFF2-40B4-BE49-F238E27FC236}">
                <a16:creationId xmlns:a16="http://schemas.microsoft.com/office/drawing/2014/main" id="{E89BB9E6-0885-63DF-B5CA-B985A2DF1561}"/>
              </a:ext>
            </a:extLst>
          </p:cNvPr>
          <p:cNvSpPr/>
          <p:nvPr/>
        </p:nvSpPr>
        <p:spPr>
          <a:xfrm>
            <a:off x="9982200" y="3476625"/>
            <a:ext cx="324270" cy="352425"/>
          </a:xfrm>
          <a:prstGeom prst="downArrow">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Rectangle 11">
            <a:extLst>
              <a:ext uri="{FF2B5EF4-FFF2-40B4-BE49-F238E27FC236}">
                <a16:creationId xmlns:a16="http://schemas.microsoft.com/office/drawing/2014/main" id="{FF70CA3F-DBB3-BA10-D6FD-342BC05166EC}"/>
              </a:ext>
            </a:extLst>
          </p:cNvPr>
          <p:cNvSpPr/>
          <p:nvPr/>
        </p:nvSpPr>
        <p:spPr>
          <a:xfrm>
            <a:off x="8793292" y="4295775"/>
            <a:ext cx="2855783" cy="2038350"/>
          </a:xfrm>
          <a:prstGeom prst="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HELDING SURVEYS</a:t>
            </a:r>
            <a:endParaRPr lang="en-IN" dirty="0"/>
          </a:p>
        </p:txBody>
      </p:sp>
      <p:sp>
        <p:nvSpPr>
          <p:cNvPr id="13" name="Arrow: Down 12">
            <a:extLst>
              <a:ext uri="{FF2B5EF4-FFF2-40B4-BE49-F238E27FC236}">
                <a16:creationId xmlns:a16="http://schemas.microsoft.com/office/drawing/2014/main" id="{CC8A3067-6254-145D-E1AE-22BB5FB88118}"/>
              </a:ext>
            </a:extLst>
          </p:cNvPr>
          <p:cNvSpPr/>
          <p:nvPr/>
        </p:nvSpPr>
        <p:spPr>
          <a:xfrm>
            <a:off x="5591175" y="3429000"/>
            <a:ext cx="324270" cy="400050"/>
          </a:xfrm>
          <a:prstGeom prst="downArrow">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Rectangle 13">
            <a:extLst>
              <a:ext uri="{FF2B5EF4-FFF2-40B4-BE49-F238E27FC236}">
                <a16:creationId xmlns:a16="http://schemas.microsoft.com/office/drawing/2014/main" id="{747BA138-630D-3E1A-2DCE-E15684673869}"/>
              </a:ext>
            </a:extLst>
          </p:cNvPr>
          <p:cNvSpPr/>
          <p:nvPr/>
        </p:nvSpPr>
        <p:spPr>
          <a:xfrm>
            <a:off x="4599503" y="4302265"/>
            <a:ext cx="2806184" cy="2038350"/>
          </a:xfrm>
          <a:prstGeom prst="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dirty="0"/>
              <a:t>QUIT GENIUS</a:t>
            </a:r>
          </a:p>
          <a:p>
            <a:pPr marL="285750" indent="-285750" algn="just">
              <a:buFont typeface="Arial" panose="020B0604020202020204" pitchFamily="34" charset="0"/>
              <a:buChar char="•"/>
            </a:pPr>
            <a:r>
              <a:rPr lang="en-US" dirty="0"/>
              <a:t>SMOKE FREE</a:t>
            </a:r>
          </a:p>
          <a:p>
            <a:pPr marL="285750" indent="-285750" algn="just">
              <a:buFont typeface="Arial" panose="020B0604020202020204" pitchFamily="34" charset="0"/>
              <a:buChar char="•"/>
            </a:pPr>
            <a:r>
              <a:rPr lang="en-US" dirty="0"/>
              <a:t>KWIT</a:t>
            </a:r>
            <a:endParaRPr lang="en-IN" dirty="0"/>
          </a:p>
        </p:txBody>
      </p:sp>
    </p:spTree>
    <p:extLst>
      <p:ext uri="{BB962C8B-B14F-4D97-AF65-F5344CB8AC3E}">
        <p14:creationId xmlns:p14="http://schemas.microsoft.com/office/powerpoint/2010/main" val="3389107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1216-0FB2-E55B-A5AB-01875BC05A3E}"/>
              </a:ext>
            </a:extLst>
          </p:cNvPr>
          <p:cNvSpPr>
            <a:spLocks noGrp="1"/>
          </p:cNvSpPr>
          <p:nvPr>
            <p:ph type="ctrTitle"/>
          </p:nvPr>
        </p:nvSpPr>
        <p:spPr>
          <a:xfrm>
            <a:off x="4086225" y="711210"/>
            <a:ext cx="7915275" cy="587370"/>
          </a:xfrm>
        </p:spPr>
        <p:txBody>
          <a:bodyPr>
            <a:normAutofit fontScale="90000"/>
          </a:bodyPr>
          <a:lstStyle/>
          <a:p>
            <a:endParaRPr lang="en-IN" b="1" dirty="0"/>
          </a:p>
        </p:txBody>
      </p:sp>
      <p:sp>
        <p:nvSpPr>
          <p:cNvPr id="3" name="Subtitle 2">
            <a:extLst>
              <a:ext uri="{FF2B5EF4-FFF2-40B4-BE49-F238E27FC236}">
                <a16:creationId xmlns:a16="http://schemas.microsoft.com/office/drawing/2014/main" id="{FF7B8171-0E35-76DF-7F09-7499E957C41C}"/>
              </a:ext>
            </a:extLst>
          </p:cNvPr>
          <p:cNvSpPr>
            <a:spLocks noGrp="1"/>
          </p:cNvSpPr>
          <p:nvPr>
            <p:ph type="subTitle" idx="1"/>
          </p:nvPr>
        </p:nvSpPr>
        <p:spPr>
          <a:xfrm>
            <a:off x="0" y="-95250"/>
            <a:ext cx="12192000" cy="6953249"/>
          </a:xfr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a:normAutofit lnSpcReduction="10000"/>
          </a:bodyPr>
          <a:lstStyle/>
          <a:p>
            <a:r>
              <a:rPr lang="en-US" dirty="0"/>
              <a:t>   </a:t>
            </a:r>
          </a:p>
          <a:p>
            <a:pPr>
              <a:lnSpc>
                <a:spcPct val="150000"/>
              </a:lnSpc>
            </a:pPr>
            <a:r>
              <a:rPr lang="en-US" dirty="0"/>
              <a:t> </a:t>
            </a:r>
            <a:r>
              <a:rPr lang="en-US" b="1" dirty="0">
                <a:latin typeface="Arial" panose="020B0604020202020204" pitchFamily="34" charset="0"/>
                <a:cs typeface="Arial" panose="020B0604020202020204" pitchFamily="34" charset="0"/>
              </a:rPr>
              <a:t>PARTICIPANTS</a:t>
            </a:r>
            <a:r>
              <a:rPr lang="en-US" dirty="0"/>
              <a:t> - </a:t>
            </a:r>
            <a:r>
              <a:rPr lang="en-US" sz="1800" dirty="0">
                <a:effectLst/>
                <a:latin typeface="Arial" panose="020B0604020202020204" pitchFamily="34" charset="0"/>
                <a:ea typeface="Calibri" panose="020F0502020204030204" pitchFamily="34" charset="0"/>
                <a:cs typeface="Arial" panose="020B0604020202020204" pitchFamily="34" charset="0"/>
              </a:rPr>
              <a:t>Simple random sampling of five different schools in Kingston inviting teenagers of 10-19 age group along their parents and teachers through </a:t>
            </a:r>
            <a:r>
              <a:rPr lang="en-US" sz="1800" dirty="0" err="1">
                <a:effectLst/>
                <a:latin typeface="Arial" panose="020B0604020202020204" pitchFamily="34" charset="0"/>
                <a:ea typeface="Calibri" panose="020F0502020204030204" pitchFamily="34" charset="0"/>
                <a:cs typeface="Arial" panose="020B0604020202020204" pitchFamily="34" charset="0"/>
              </a:rPr>
              <a:t>Kingsnympton</a:t>
            </a:r>
            <a:r>
              <a:rPr lang="en-US" sz="1800" dirty="0">
                <a:effectLst/>
                <a:latin typeface="Arial" panose="020B0604020202020204" pitchFamily="34" charset="0"/>
                <a:ea typeface="Calibri" panose="020F0502020204030204" pitchFamily="34" charset="0"/>
                <a:cs typeface="Arial" panose="020B0604020202020204" pitchFamily="34" charset="0"/>
              </a:rPr>
              <a:t> Youth &amp; Community Centre.</a:t>
            </a:r>
          </a:p>
          <a:p>
            <a:pPr>
              <a:lnSpc>
                <a:spcPct val="150000"/>
              </a:lnSpc>
            </a:pPr>
            <a:r>
              <a:rPr lang="en-IN" b="1" dirty="0">
                <a:latin typeface="Arial" panose="020B0604020202020204" pitchFamily="34" charset="0"/>
                <a:cs typeface="Arial" panose="020B0604020202020204" pitchFamily="34" charset="0"/>
              </a:rPr>
              <a:t>RECRUITEMENT- </a:t>
            </a:r>
            <a:r>
              <a:rPr lang="en-US" sz="1800" kern="100" dirty="0">
                <a:effectLst/>
                <a:latin typeface="Arial" panose="020B0604020202020204" pitchFamily="34" charset="0"/>
                <a:ea typeface="Calibri" panose="020F0502020204030204" pitchFamily="34" charset="0"/>
                <a:cs typeface="Arial" panose="020B0604020202020204" pitchFamily="34" charset="0"/>
              </a:rPr>
              <a:t>Voluntary 5 students of Masters of </a:t>
            </a:r>
            <a:r>
              <a:rPr lang="en-US" sz="1800" kern="100" dirty="0">
                <a:latin typeface="Arial" panose="020B0604020202020204" pitchFamily="34" charset="0"/>
                <a:ea typeface="Calibri" panose="020F0502020204030204" pitchFamily="34" charset="0"/>
                <a:cs typeface="Arial" panose="020B0604020202020204" pitchFamily="34" charset="0"/>
              </a:rPr>
              <a:t>P</a:t>
            </a:r>
            <a:r>
              <a:rPr lang="en-US" sz="1800" kern="100" dirty="0">
                <a:effectLst/>
                <a:latin typeface="Arial" panose="020B0604020202020204" pitchFamily="34" charset="0"/>
                <a:ea typeface="Calibri" panose="020F0502020204030204" pitchFamily="34" charset="0"/>
                <a:cs typeface="Arial" panose="020B0604020202020204" pitchFamily="34" charset="0"/>
              </a:rPr>
              <a:t>ublic </a:t>
            </a:r>
            <a:r>
              <a:rPr lang="en-US" sz="1800" kern="100" dirty="0">
                <a:latin typeface="Arial" panose="020B0604020202020204" pitchFamily="34" charset="0"/>
                <a:ea typeface="Calibri" panose="020F0502020204030204" pitchFamily="34" charset="0"/>
                <a:cs typeface="Arial" panose="020B0604020202020204" pitchFamily="34" charset="0"/>
              </a:rPr>
              <a:t>H</a:t>
            </a:r>
            <a:r>
              <a:rPr lang="en-US" sz="1800" kern="100" dirty="0">
                <a:effectLst/>
                <a:latin typeface="Arial" panose="020B0604020202020204" pitchFamily="34" charset="0"/>
                <a:ea typeface="Calibri" panose="020F0502020204030204" pitchFamily="34" charset="0"/>
                <a:cs typeface="Arial" panose="020B0604020202020204" pitchFamily="34" charset="0"/>
              </a:rPr>
              <a:t>ealth and Social </a:t>
            </a:r>
            <a:r>
              <a:rPr lang="en-US" sz="1800" kern="100" dirty="0">
                <a:latin typeface="Arial" panose="020B0604020202020204" pitchFamily="34" charset="0"/>
                <a:ea typeface="Calibri" panose="020F0502020204030204" pitchFamily="34" charset="0"/>
                <a:cs typeface="Arial" panose="020B0604020202020204" pitchFamily="34" charset="0"/>
              </a:rPr>
              <a:t>C</a:t>
            </a:r>
            <a:r>
              <a:rPr lang="en-US" sz="1800" kern="100" dirty="0">
                <a:effectLst/>
                <a:latin typeface="Arial" panose="020B0604020202020204" pitchFamily="34" charset="0"/>
                <a:ea typeface="Calibri" panose="020F0502020204030204" pitchFamily="34" charset="0"/>
                <a:cs typeface="Arial" panose="020B0604020202020204" pitchFamily="34" charset="0"/>
              </a:rPr>
              <a:t>are Practice from University of Wales Trinity Saint David London Campus recruit through random sampling</a:t>
            </a:r>
            <a:r>
              <a:rPr lang="en-US" sz="1800" kern="100" dirty="0">
                <a:effectLst/>
                <a:latin typeface="Calibri" panose="020F0502020204030204" pitchFamily="34" charset="0"/>
                <a:ea typeface="Calibri" panose="020F0502020204030204" pitchFamily="34" charset="0"/>
                <a:cs typeface="Raavi" panose="020B0502040204020203" pitchFamily="34" charset="0"/>
              </a:rPr>
              <a:t>.</a:t>
            </a:r>
          </a:p>
          <a:p>
            <a:pPr marL="457200" marR="0">
              <a:lnSpc>
                <a:spcPct val="107000"/>
              </a:lnSpc>
              <a:spcBef>
                <a:spcPts val="0"/>
              </a:spcBef>
              <a:spcAft>
                <a:spcPts val="0"/>
              </a:spcAft>
            </a:pPr>
            <a:r>
              <a:rPr lang="en-US" b="1" kern="100" dirty="0">
                <a:effectLst/>
                <a:latin typeface="Arial" panose="020B0604020202020204" pitchFamily="34" charset="0"/>
                <a:ea typeface="Calibri" panose="020F0502020204030204" pitchFamily="34" charset="0"/>
                <a:cs typeface="Arial" panose="020B0604020202020204" pitchFamily="34" charset="0"/>
              </a:rPr>
              <a:t>MATERIAL                                     </a:t>
            </a:r>
            <a:endParaRPr lang="en-IN" b="1"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Arial" panose="020B0604020202020204" pitchFamily="34" charset="0"/>
              </a:rPr>
              <a:t>Government reports</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Arial" panose="020B0604020202020204" pitchFamily="34" charset="0"/>
              </a:rPr>
              <a:t>Statistical data</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Arial" panose="020B0604020202020204" pitchFamily="34" charset="0"/>
              </a:rPr>
              <a:t>Educational resources </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Arial" panose="020B0604020202020204" pitchFamily="34" charset="0"/>
              </a:rPr>
              <a:t>Previous researches</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800"/>
              </a:spcAft>
              <a:buFont typeface="Symbol" panose="05050102010706020507" pitchFamily="18" charset="2"/>
              <a:buChar char=""/>
            </a:pPr>
            <a:r>
              <a:rPr lang="en-US" sz="1800" kern="100" dirty="0">
                <a:effectLst/>
                <a:latin typeface="Arial" panose="020B0604020202020204" pitchFamily="34" charset="0"/>
                <a:ea typeface="Calibri" panose="020F0502020204030204" pitchFamily="34" charset="0"/>
                <a:cs typeface="Arial" panose="020B0604020202020204" pitchFamily="34" charset="0"/>
              </a:rPr>
              <a:t>Introducing smoking quit apps</a:t>
            </a:r>
          </a:p>
          <a:p>
            <a:pPr marR="0" lvl="0">
              <a:lnSpc>
                <a:spcPct val="107000"/>
              </a:lnSpc>
              <a:spcBef>
                <a:spcPts val="0"/>
              </a:spcBef>
              <a:spcAft>
                <a:spcPts val="800"/>
              </a:spcAft>
            </a:pPr>
            <a:r>
              <a:rPr lang="en-US" b="1" kern="100" dirty="0">
                <a:effectLst/>
                <a:latin typeface="Arial" panose="020B0604020202020204" pitchFamily="34" charset="0"/>
                <a:ea typeface="Calibri" panose="020F0502020204030204" pitchFamily="34" charset="0"/>
                <a:cs typeface="Arial" panose="020B0604020202020204" pitchFamily="34" charset="0"/>
              </a:rPr>
              <a:t>   </a:t>
            </a:r>
          </a:p>
          <a:p>
            <a:pPr marR="0" lvl="0">
              <a:lnSpc>
                <a:spcPct val="107000"/>
              </a:lnSpc>
              <a:spcBef>
                <a:spcPts val="0"/>
              </a:spcBef>
              <a:spcAft>
                <a:spcPts val="800"/>
              </a:spcAft>
            </a:pPr>
            <a:r>
              <a:rPr lang="en-US" b="1" kern="100" dirty="0">
                <a:effectLst/>
                <a:latin typeface="Arial" panose="020B0604020202020204" pitchFamily="34" charset="0"/>
                <a:ea typeface="Calibri" panose="020F0502020204030204" pitchFamily="34" charset="0"/>
                <a:cs typeface="Arial" panose="020B0604020202020204" pitchFamily="34" charset="0"/>
              </a:rPr>
              <a:t>DATA COLLECTION METHODS </a:t>
            </a:r>
          </a:p>
          <a:p>
            <a:pPr marR="0" lvl="0">
              <a:lnSpc>
                <a:spcPct val="107000"/>
              </a:lnSpc>
              <a:spcBef>
                <a:spcPts val="0"/>
              </a:spcBef>
              <a:spcAft>
                <a:spcPts val="800"/>
              </a:spcAft>
            </a:pPr>
            <a:r>
              <a:rPr lang="en-US" sz="800" b="1" kern="100" dirty="0">
                <a:effectLst/>
                <a:latin typeface="Arial" panose="020B0604020202020204" pitchFamily="34" charset="0"/>
                <a:ea typeface="Calibri" panose="020F0502020204030204" pitchFamily="34" charset="0"/>
                <a:cs typeface="Arial" panose="020B0604020202020204" pitchFamily="34" charset="0"/>
              </a:rPr>
              <a:t>                                                                                                                                                                                                                                                                       </a:t>
            </a:r>
            <a:r>
              <a:rPr lang="en-US" sz="800" b="1" kern="100" dirty="0">
                <a:latin typeface="Arial" panose="020B0604020202020204" pitchFamily="34" charset="0"/>
                <a:ea typeface="Calibri" panose="020F0502020204030204" pitchFamily="34" charset="0"/>
                <a:cs typeface="Arial" panose="020B0604020202020204" pitchFamily="34" charset="0"/>
                <a:hlinkClick r:id="rId2"/>
              </a:rPr>
              <a:t>https://tse4.mm.bing.net/th?id=OIP.iyJNNDG1gQ7DGsH9KnEeIgAAAA&amp;pid=Api&amp;P=0&amp;h=180</a:t>
            </a:r>
            <a:endParaRPr lang="en-US" sz="800" b="1" kern="100" dirty="0">
              <a:latin typeface="Arial" panose="020B0604020202020204" pitchFamily="34" charset="0"/>
              <a:ea typeface="Calibri" panose="020F0502020204030204" pitchFamily="34" charset="0"/>
              <a:cs typeface="Arial" panose="020B0604020202020204" pitchFamily="34" charset="0"/>
            </a:endParaRPr>
          </a:p>
          <a:p>
            <a:pPr marR="0" lvl="0">
              <a:lnSpc>
                <a:spcPct val="107000"/>
              </a:lnSpc>
              <a:spcBef>
                <a:spcPts val="0"/>
              </a:spcBef>
              <a:spcAft>
                <a:spcPts val="800"/>
              </a:spcAft>
            </a:pPr>
            <a:r>
              <a:rPr lang="en-US" sz="1800" kern="100" dirty="0">
                <a:effectLst/>
                <a:latin typeface="Arial" panose="020B0604020202020204" pitchFamily="34" charset="0"/>
                <a:ea typeface="Calibri" panose="020F0502020204030204" pitchFamily="34" charset="0"/>
                <a:cs typeface="Arial" panose="020B0604020202020204" pitchFamily="34" charset="0"/>
              </a:rPr>
              <a:t>Conducting Survey after descriptive research to understand the outcome .</a:t>
            </a:r>
          </a:p>
          <a:p>
            <a:pPr marR="0" lvl="0">
              <a:lnSpc>
                <a:spcPct val="107000"/>
              </a:lnSpc>
              <a:spcBef>
                <a:spcPts val="0"/>
              </a:spcBef>
              <a:spcAft>
                <a:spcPts val="800"/>
              </a:spcAft>
            </a:pPr>
            <a:r>
              <a:rPr lang="en-US" sz="1800" b="1" kern="100" dirty="0">
                <a:latin typeface="Calibri" panose="020F0502020204030204" pitchFamily="34" charset="0"/>
                <a:ea typeface="Calibri" panose="020F0502020204030204" pitchFamily="34" charset="0"/>
                <a:cs typeface="Raavi" panose="020B0502040204020203" pitchFamily="34" charset="0"/>
              </a:rPr>
              <a:t>    </a:t>
            </a:r>
            <a:r>
              <a:rPr lang="en-US" b="1" kern="100" dirty="0">
                <a:effectLst/>
                <a:latin typeface="Arial" panose="020B0604020202020204" pitchFamily="34" charset="0"/>
                <a:ea typeface="Calibri" panose="020F0502020204030204" pitchFamily="34" charset="0"/>
                <a:cs typeface="Arial" panose="020B0604020202020204" pitchFamily="34" charset="0"/>
              </a:rPr>
              <a:t>DATA ANALYSIS METHODS</a:t>
            </a:r>
          </a:p>
          <a:p>
            <a:pPr marL="285750" marR="0" lvl="0" indent="-285750">
              <a:lnSpc>
                <a:spcPct val="150000"/>
              </a:lnSpc>
              <a:spcBef>
                <a:spcPts val="0"/>
              </a:spcBef>
              <a:spcAft>
                <a:spcPts val="800"/>
              </a:spcAft>
              <a:buFont typeface="Arial" panose="020B0604020202020204" pitchFamily="34" charset="0"/>
              <a:buChar char="•"/>
            </a:pPr>
            <a:r>
              <a:rPr lang="en-US" sz="1800" kern="100" dirty="0">
                <a:effectLst/>
                <a:latin typeface="Arial" panose="020B0604020202020204" pitchFamily="34" charset="0"/>
                <a:ea typeface="Calibri" panose="020F0502020204030204" pitchFamily="34" charset="0"/>
                <a:cs typeface="Arial" panose="020B0604020202020204" pitchFamily="34" charset="0"/>
              </a:rPr>
              <a:t>Descriptive and inferential Statistics method</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R="0" lvl="0">
              <a:lnSpc>
                <a:spcPct val="107000"/>
              </a:lnSpc>
              <a:spcBef>
                <a:spcPts val="0"/>
              </a:spcBef>
              <a:spcAft>
                <a:spcPts val="800"/>
              </a:spcAft>
            </a:pPr>
            <a:endParaRPr lang="en-IN" sz="1800" kern="100" dirty="0">
              <a:effectLst/>
              <a:latin typeface="Calibri" panose="020F0502020204030204" pitchFamily="34" charset="0"/>
              <a:ea typeface="Calibri" panose="020F0502020204030204" pitchFamily="34" charset="0"/>
              <a:cs typeface="Raavi" panose="020B0502040204020203" pitchFamily="34" charset="0"/>
            </a:endParaRPr>
          </a:p>
          <a:p>
            <a:endParaRPr lang="en-IN" sz="1800" kern="100" dirty="0">
              <a:effectLst/>
              <a:latin typeface="Calibri" panose="020F0502020204030204" pitchFamily="34" charset="0"/>
              <a:ea typeface="Calibri" panose="020F0502020204030204" pitchFamily="34" charset="0"/>
              <a:cs typeface="Raavi" panose="020B0502040204020203" pitchFamily="34" charset="0"/>
            </a:endParaRPr>
          </a:p>
          <a:p>
            <a:endParaRPr lang="en-IN"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15A7279-21B4-C2F7-5573-BBA2041FA3D1}"/>
              </a:ext>
            </a:extLst>
          </p:cNvPr>
          <p:cNvPicPr>
            <a:picLocks noChangeAspect="1"/>
          </p:cNvPicPr>
          <p:nvPr/>
        </p:nvPicPr>
        <p:blipFill>
          <a:blip r:embed="rId3"/>
          <a:stretch>
            <a:fillRect/>
          </a:stretch>
        </p:blipFill>
        <p:spPr>
          <a:xfrm>
            <a:off x="7810500" y="2600325"/>
            <a:ext cx="2352675" cy="2038350"/>
          </a:xfrm>
          <a:prstGeom prst="rect">
            <a:avLst/>
          </a:prstGeom>
        </p:spPr>
      </p:pic>
    </p:spTree>
    <p:extLst>
      <p:ext uri="{BB962C8B-B14F-4D97-AF65-F5344CB8AC3E}">
        <p14:creationId xmlns:p14="http://schemas.microsoft.com/office/powerpoint/2010/main" val="614993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57945-63A4-1A98-7F7D-445C0BA92E0F}"/>
              </a:ext>
            </a:extLst>
          </p:cNvPr>
          <p:cNvSpPr>
            <a:spLocks noGrp="1"/>
          </p:cNvSpPr>
          <p:nvPr>
            <p:ph type="title"/>
          </p:nvPr>
        </p:nvSpPr>
        <p:spPr>
          <a:xfrm>
            <a:off x="3286125" y="164298"/>
            <a:ext cx="8610600" cy="616752"/>
          </a:xfrm>
        </p:spPr>
        <p:txBody>
          <a:bodyPr>
            <a:normAutofit fontScale="90000"/>
          </a:bodyPr>
          <a:lstStyle/>
          <a:p>
            <a:r>
              <a:rPr lang="en-US" dirty="0"/>
              <a:t>DESCRIPTIVE RESEARCH </a:t>
            </a:r>
            <a:endParaRPr lang="en-IN" dirty="0"/>
          </a:p>
        </p:txBody>
      </p:sp>
      <p:sp>
        <p:nvSpPr>
          <p:cNvPr id="3" name="Content Placeholder 2">
            <a:extLst>
              <a:ext uri="{FF2B5EF4-FFF2-40B4-BE49-F238E27FC236}">
                <a16:creationId xmlns:a16="http://schemas.microsoft.com/office/drawing/2014/main" id="{B90C31F1-A015-D1F6-FCCB-7DA3A6830727}"/>
              </a:ext>
            </a:extLst>
          </p:cNvPr>
          <p:cNvSpPr>
            <a:spLocks noGrp="1"/>
          </p:cNvSpPr>
          <p:nvPr>
            <p:ph idx="1"/>
          </p:nvPr>
        </p:nvSpPr>
        <p:spPr>
          <a:xfrm>
            <a:off x="76200" y="1038225"/>
            <a:ext cx="12020550" cy="5753099"/>
          </a:xfrm>
        </p:spPr>
        <p:txBody>
          <a:bodyPr>
            <a:normAutofit lnSpcReduction="10000"/>
          </a:bodyPr>
          <a:lstStyle/>
          <a:p>
            <a:r>
              <a:rPr lang="en-US" dirty="0"/>
              <a:t>        CAUSES OF TEENAGER SMOKING</a:t>
            </a:r>
          </a:p>
          <a:p>
            <a:pPr marL="457200" indent="-457200">
              <a:lnSpc>
                <a:spcPct val="150000"/>
              </a:lnSpc>
              <a:buFont typeface="+mj-lt"/>
              <a:buAutoNum type="arabicPeriod"/>
            </a:pPr>
            <a:r>
              <a:rPr lang="en-US" sz="1800" dirty="0">
                <a:latin typeface="Arial" panose="020B0604020202020204" pitchFamily="34" charset="0"/>
                <a:cs typeface="Arial" panose="020B0604020202020204" pitchFamily="34" charset="0"/>
              </a:rPr>
              <a:t>Stress and peer pressure – Maxwell (2012) suggests that teenagers may think that smoking will make them more relaxed or fit in, therefore smoking is sometimes considered as a coping mechanism for stress or peer pressure (Maxwell,2012). </a:t>
            </a:r>
          </a:p>
          <a:p>
            <a:pPr marL="457200" indent="-457200">
              <a:lnSpc>
                <a:spcPct val="150000"/>
              </a:lnSpc>
              <a:buFont typeface="+mj-lt"/>
              <a:buAutoNum type="arabicPeriod"/>
            </a:pPr>
            <a:r>
              <a:rPr lang="en-US" sz="1800" dirty="0">
                <a:latin typeface="Arial" panose="020B0604020202020204" pitchFamily="34" charset="0"/>
                <a:cs typeface="Arial" panose="020B0604020202020204" pitchFamily="34" charset="0"/>
              </a:rPr>
              <a:t>Advertising and media - Through media campaigns and advertisements that promote smoking, tobacco firms specifically target young people (Simon et al.,2018).</a:t>
            </a:r>
          </a:p>
          <a:p>
            <a:pPr marL="457200" indent="-457200">
              <a:lnSpc>
                <a:spcPct val="150000"/>
              </a:lnSpc>
              <a:buFont typeface="+mj-lt"/>
              <a:buAutoNum type="arabicPeriod"/>
            </a:pPr>
            <a:r>
              <a:rPr lang="en-US" sz="1800" dirty="0">
                <a:latin typeface="Arial" panose="020B0604020202020204" pitchFamily="34" charset="0"/>
                <a:cs typeface="Arial" panose="020B0604020202020204" pitchFamily="34" charset="0"/>
              </a:rPr>
              <a:t>Lack of knowledge about the risks - Teenagers who are unaware of the harmful effects smoking can have on their health may begin to smoke (</a:t>
            </a:r>
            <a:r>
              <a:rPr lang="en-IN" sz="1800" dirty="0" err="1">
                <a:solidFill>
                  <a:srgbClr val="222222"/>
                </a:solidFill>
                <a:effectLst/>
                <a:latin typeface="Arial" panose="020B0604020202020204" pitchFamily="34" charset="0"/>
                <a:ea typeface="Calibri" panose="020F0502020204030204" pitchFamily="34" charset="0"/>
              </a:rPr>
              <a:t>Lewit</a:t>
            </a:r>
            <a:r>
              <a:rPr lang="en-IN" sz="1800" dirty="0">
                <a:solidFill>
                  <a:srgbClr val="222222"/>
                </a:solidFill>
                <a:effectLst/>
                <a:latin typeface="Arial" panose="020B0604020202020204" pitchFamily="34" charset="0"/>
                <a:ea typeface="Calibri" panose="020F0502020204030204" pitchFamily="34" charset="0"/>
              </a:rPr>
              <a:t>, </a:t>
            </a:r>
            <a:r>
              <a:rPr lang="en-IN" sz="1800" dirty="0" err="1">
                <a:solidFill>
                  <a:srgbClr val="222222"/>
                </a:solidFill>
                <a:effectLst/>
                <a:latin typeface="Arial" panose="020B0604020202020204" pitchFamily="34" charset="0"/>
                <a:ea typeface="Calibri" panose="020F0502020204030204" pitchFamily="34" charset="0"/>
              </a:rPr>
              <a:t>Coate</a:t>
            </a:r>
            <a:r>
              <a:rPr lang="en-IN" sz="1800" dirty="0">
                <a:solidFill>
                  <a:srgbClr val="222222"/>
                </a:solidFill>
                <a:latin typeface="Arial" panose="020B0604020202020204" pitchFamily="34" charset="0"/>
                <a:ea typeface="Calibri" panose="020F0502020204030204" pitchFamily="34" charset="0"/>
              </a:rPr>
              <a:t> </a:t>
            </a:r>
            <a:r>
              <a:rPr lang="en-IN" sz="1800" dirty="0">
                <a:solidFill>
                  <a:srgbClr val="222222"/>
                </a:solidFill>
                <a:effectLst/>
                <a:latin typeface="Arial" panose="020B0604020202020204" pitchFamily="34" charset="0"/>
                <a:ea typeface="Calibri" panose="020F0502020204030204" pitchFamily="34" charset="0"/>
              </a:rPr>
              <a:t>and Grossman, 2017)</a:t>
            </a:r>
            <a:r>
              <a:rPr lang="en-US" sz="1800" dirty="0">
                <a:latin typeface="Arial" panose="020B0604020202020204" pitchFamily="34" charset="0"/>
                <a:cs typeface="Arial" panose="020B0604020202020204" pitchFamily="34" charset="0"/>
              </a:rPr>
              <a:t>.</a:t>
            </a:r>
          </a:p>
          <a:p>
            <a:pPr marL="457200" indent="-457200">
              <a:lnSpc>
                <a:spcPct val="150000"/>
              </a:lnSpc>
              <a:buFont typeface="+mj-lt"/>
              <a:buAutoNum type="arabicPeriod"/>
            </a:pPr>
            <a:r>
              <a:rPr lang="en-US" sz="1800" dirty="0">
                <a:latin typeface="Arial" panose="020B0604020202020204" pitchFamily="34" charset="0"/>
                <a:cs typeface="Arial" panose="020B0604020202020204" pitchFamily="34" charset="0"/>
              </a:rPr>
              <a:t>Easy access to tobacco products - It is more likely that youngsters are going to experiment with smoking if it is easily available and accessible( </a:t>
            </a:r>
            <a:r>
              <a:rPr lang="en-US" sz="1800" dirty="0" err="1">
                <a:latin typeface="Arial" panose="020B0604020202020204" pitchFamily="34" charset="0"/>
                <a:cs typeface="Arial" panose="020B0604020202020204" pitchFamily="34" charset="0"/>
              </a:rPr>
              <a:t>Kuipers</a:t>
            </a:r>
            <a:r>
              <a:rPr lang="en-US" sz="1800" dirty="0">
                <a:latin typeface="Arial" panose="020B0604020202020204" pitchFamily="34" charset="0"/>
                <a:cs typeface="Arial" panose="020B0604020202020204" pitchFamily="34" charset="0"/>
              </a:rPr>
              <a:t> et al.,2017).</a:t>
            </a:r>
          </a:p>
          <a:p>
            <a:pPr marL="457200" indent="-457200">
              <a:lnSpc>
                <a:spcPct val="150000"/>
              </a:lnSpc>
              <a:buFont typeface="+mj-lt"/>
              <a:buAutoNum type="arabicPeriod"/>
            </a:pPr>
            <a:r>
              <a:rPr lang="en-US" sz="1800" dirty="0">
                <a:latin typeface="Arial" panose="020B0604020202020204" pitchFamily="34" charset="0"/>
                <a:cs typeface="Arial" panose="020B0604020202020204" pitchFamily="34" charset="0"/>
              </a:rPr>
              <a:t>Parental influence - Youngsters often follow their parents' conduct and view smoking as a common activity (Kim and Chun,2017).</a:t>
            </a:r>
          </a:p>
          <a:p>
            <a:pPr marL="0" indent="0" algn="just">
              <a:buNone/>
            </a:pPr>
            <a:r>
              <a:rPr lang="en-IN" dirty="0"/>
              <a:t>                                                                                                                            </a:t>
            </a:r>
            <a:r>
              <a:rPr lang="en-IN" sz="1400" dirty="0">
                <a:latin typeface="Arial" panose="020B0604020202020204" pitchFamily="34" charset="0"/>
                <a:cs typeface="Arial" panose="020B0604020202020204" pitchFamily="34" charset="0"/>
              </a:rPr>
              <a:t>(to be cont.)</a:t>
            </a:r>
          </a:p>
        </p:txBody>
      </p:sp>
    </p:spTree>
    <p:extLst>
      <p:ext uri="{BB962C8B-B14F-4D97-AF65-F5344CB8AC3E}">
        <p14:creationId xmlns:p14="http://schemas.microsoft.com/office/powerpoint/2010/main" val="2928256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DD56F8-ADB1-2914-E2DA-5161BAF0F0CE}"/>
              </a:ext>
            </a:extLst>
          </p:cNvPr>
          <p:cNvSpPr>
            <a:spLocks noGrp="1"/>
          </p:cNvSpPr>
          <p:nvPr>
            <p:ph idx="1"/>
          </p:nvPr>
        </p:nvSpPr>
        <p:spPr>
          <a:xfrm>
            <a:off x="66675" y="200026"/>
            <a:ext cx="12125325" cy="6486524"/>
          </a:xfrm>
        </p:spPr>
        <p:txBody>
          <a:bodyPr>
            <a:normAutofit/>
          </a:bodyPr>
          <a:lstStyle/>
          <a:p>
            <a:pPr marL="0" indent="0">
              <a:buNone/>
            </a:pPr>
            <a:endParaRPr lang="en-US" b="1" dirty="0">
              <a:latin typeface="Arial" panose="020B0604020202020204" pitchFamily="34" charset="0"/>
              <a:cs typeface="Arial" panose="020B0604020202020204" pitchFamily="34" charset="0"/>
            </a:endParaRPr>
          </a:p>
          <a:p>
            <a:pPr marL="0" indent="0" algn="ctr">
              <a:buNone/>
            </a:pPr>
            <a:r>
              <a:rPr lang="en-US" sz="2400" b="1" dirty="0">
                <a:latin typeface="Arial" panose="020B0604020202020204" pitchFamily="34" charset="0"/>
                <a:cs typeface="Arial" panose="020B0604020202020204" pitchFamily="34" charset="0"/>
              </a:rPr>
              <a:t>EFFECTS OF SMOKING</a:t>
            </a:r>
          </a:p>
          <a:p>
            <a:pPr>
              <a:lnSpc>
                <a:spcPct val="150000"/>
              </a:lnSpc>
            </a:pPr>
            <a:r>
              <a:rPr lang="en-US" sz="1800" dirty="0">
                <a:latin typeface="Arial" panose="020B0604020202020204" pitchFamily="34" charset="0"/>
                <a:cs typeface="Arial" panose="020B0604020202020204" pitchFamily="34" charset="0"/>
              </a:rPr>
              <a:t>Decreased Lung Function (Harvey and Chadi ,2016).</a:t>
            </a:r>
          </a:p>
          <a:p>
            <a:pPr>
              <a:lnSpc>
                <a:spcPct val="150000"/>
              </a:lnSpc>
            </a:pPr>
            <a:r>
              <a:rPr lang="en-US" sz="1800" dirty="0">
                <a:latin typeface="Arial" panose="020B0604020202020204" pitchFamily="34" charset="0"/>
                <a:cs typeface="Arial" panose="020B0604020202020204" pitchFamily="34" charset="0"/>
              </a:rPr>
              <a:t>Increased Risks of Respiratory infections (</a:t>
            </a:r>
            <a:r>
              <a:rPr lang="en-US" sz="1800" dirty="0" err="1">
                <a:latin typeface="Arial" panose="020B0604020202020204" pitchFamily="34" charset="0"/>
                <a:cs typeface="Arial" panose="020B0604020202020204" pitchFamily="34" charset="0"/>
              </a:rPr>
              <a:t>Vanker</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Gie</a:t>
            </a:r>
            <a:r>
              <a:rPr lang="en-US" sz="1800" dirty="0">
                <a:latin typeface="Arial" panose="020B0604020202020204" pitchFamily="34" charset="0"/>
                <a:cs typeface="Arial" panose="020B0604020202020204" pitchFamily="34" charset="0"/>
              </a:rPr>
              <a:t> and </a:t>
            </a:r>
            <a:r>
              <a:rPr lang="en-US" sz="1800" dirty="0" err="1">
                <a:latin typeface="Arial" panose="020B0604020202020204" pitchFamily="34" charset="0"/>
                <a:cs typeface="Arial" panose="020B0604020202020204" pitchFamily="34" charset="0"/>
              </a:rPr>
              <a:t>zar</a:t>
            </a:r>
            <a:r>
              <a:rPr lang="en-US" sz="1800" dirty="0">
                <a:latin typeface="Arial" panose="020B0604020202020204" pitchFamily="34" charset="0"/>
                <a:cs typeface="Arial" panose="020B0604020202020204" pitchFamily="34" charset="0"/>
              </a:rPr>
              <a:t>, 2017).</a:t>
            </a:r>
          </a:p>
          <a:p>
            <a:pPr>
              <a:lnSpc>
                <a:spcPct val="150000"/>
              </a:lnSpc>
            </a:pPr>
            <a:r>
              <a:rPr lang="en-US" sz="1800" dirty="0">
                <a:latin typeface="Arial" panose="020B0604020202020204" pitchFamily="34" charset="0"/>
                <a:cs typeface="Arial" panose="020B0604020202020204" pitchFamily="34" charset="0"/>
              </a:rPr>
              <a:t>Bad breath and stained Teeth's (Silk and Kwok, 2017).</a:t>
            </a:r>
          </a:p>
          <a:p>
            <a:pPr>
              <a:lnSpc>
                <a:spcPct val="150000"/>
              </a:lnSpc>
            </a:pPr>
            <a:r>
              <a:rPr lang="en-US" sz="1800" dirty="0">
                <a:latin typeface="Arial" panose="020B0604020202020204" pitchFamily="34" charset="0"/>
                <a:cs typeface="Arial" panose="020B0604020202020204" pitchFamily="34" charset="0"/>
              </a:rPr>
              <a:t>Increased risks of various cancers (Kaul et al.,2016).</a:t>
            </a:r>
          </a:p>
          <a:p>
            <a:pPr>
              <a:lnSpc>
                <a:spcPct val="150000"/>
              </a:lnSpc>
            </a:pPr>
            <a:r>
              <a:rPr lang="en-US" sz="1800" dirty="0">
                <a:latin typeface="Arial" panose="020B0604020202020204" pitchFamily="34" charset="0"/>
                <a:cs typeface="Arial" panose="020B0604020202020204" pitchFamily="34" charset="0"/>
              </a:rPr>
              <a:t>Heart and cardiovascular diseases (</a:t>
            </a:r>
            <a:r>
              <a:rPr lang="en-US" sz="1800" dirty="0" err="1">
                <a:latin typeface="Arial" panose="020B0604020202020204" pitchFamily="34" charset="0"/>
                <a:cs typeface="Arial" panose="020B0604020202020204" pitchFamily="34" charset="0"/>
              </a:rPr>
              <a:t>Charakida</a:t>
            </a:r>
            <a:r>
              <a:rPr lang="en-US" sz="1800" dirty="0">
                <a:latin typeface="Arial" panose="020B0604020202020204" pitchFamily="34" charset="0"/>
                <a:cs typeface="Arial" panose="020B0604020202020204" pitchFamily="34" charset="0"/>
              </a:rPr>
              <a:t> et al.,2019).</a:t>
            </a:r>
          </a:p>
          <a:p>
            <a:pPr>
              <a:lnSpc>
                <a:spcPct val="150000"/>
              </a:lnSpc>
            </a:pPr>
            <a:r>
              <a:rPr lang="en-US" sz="1800" dirty="0">
                <a:latin typeface="Arial" panose="020B0604020202020204" pitchFamily="34" charset="0"/>
                <a:cs typeface="Arial" panose="020B0604020202020204" pitchFamily="34" charset="0"/>
              </a:rPr>
              <a:t>Reduced immune system (</a:t>
            </a:r>
            <a:r>
              <a:rPr lang="en-US" sz="1800" dirty="0" err="1">
                <a:latin typeface="Arial" panose="020B0604020202020204" pitchFamily="34" charset="0"/>
                <a:cs typeface="Arial" panose="020B0604020202020204" pitchFamily="34" charset="0"/>
              </a:rPr>
              <a:t>Eltorai</a:t>
            </a:r>
            <a:r>
              <a:rPr lang="en-US" sz="1800" dirty="0">
                <a:latin typeface="Arial" panose="020B0604020202020204" pitchFamily="34" charset="0"/>
                <a:cs typeface="Arial" panose="020B0604020202020204" pitchFamily="34" charset="0"/>
              </a:rPr>
              <a:t> et al.,2019).</a:t>
            </a:r>
          </a:p>
          <a:p>
            <a:pPr>
              <a:lnSpc>
                <a:spcPct val="150000"/>
              </a:lnSpc>
            </a:pPr>
            <a:r>
              <a:rPr lang="en-US" sz="1800" dirty="0">
                <a:latin typeface="Arial" panose="020B0604020202020204" pitchFamily="34" charset="0"/>
                <a:cs typeface="Arial" panose="020B0604020202020204" pitchFamily="34" charset="0"/>
              </a:rPr>
              <a:t>Premature deaths (Jha,2020).</a:t>
            </a:r>
          </a:p>
          <a:p>
            <a:pPr>
              <a:lnSpc>
                <a:spcPct val="150000"/>
              </a:lnSpc>
            </a:pPr>
            <a:r>
              <a:rPr lang="en-US" sz="1800" dirty="0">
                <a:latin typeface="Arial" panose="020B0604020202020204" pitchFamily="34" charset="0"/>
                <a:cs typeface="Arial" panose="020B0604020202020204" pitchFamily="34" charset="0"/>
              </a:rPr>
              <a:t>Barriers to career (Thirlway,2019).</a:t>
            </a:r>
          </a:p>
          <a:p>
            <a:pPr>
              <a:lnSpc>
                <a:spcPct val="150000"/>
              </a:lnSpc>
            </a:pPr>
            <a:r>
              <a:rPr lang="en-US" sz="1800" dirty="0">
                <a:latin typeface="Arial" panose="020B0604020202020204" pitchFamily="34" charset="0"/>
                <a:cs typeface="Arial" panose="020B0604020202020204" pitchFamily="34" charset="0"/>
              </a:rPr>
              <a:t>Social discrimination(Read et al.,2018).</a:t>
            </a:r>
            <a:endParaRPr lang="en-IN" sz="18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99C850E-3AB8-DC39-3F87-87BDAD45FD3B}"/>
              </a:ext>
            </a:extLst>
          </p:cNvPr>
          <p:cNvPicPr>
            <a:picLocks noChangeAspect="1"/>
          </p:cNvPicPr>
          <p:nvPr/>
        </p:nvPicPr>
        <p:blipFill>
          <a:blip r:embed="rId2"/>
          <a:stretch>
            <a:fillRect/>
          </a:stretch>
        </p:blipFill>
        <p:spPr>
          <a:xfrm>
            <a:off x="7000875" y="2771775"/>
            <a:ext cx="4724400" cy="3581400"/>
          </a:xfrm>
          <a:prstGeom prst="rect">
            <a:avLst/>
          </a:prstGeom>
        </p:spPr>
      </p:pic>
      <p:sp>
        <p:nvSpPr>
          <p:cNvPr id="5" name="TextBox 4">
            <a:extLst>
              <a:ext uri="{FF2B5EF4-FFF2-40B4-BE49-F238E27FC236}">
                <a16:creationId xmlns:a16="http://schemas.microsoft.com/office/drawing/2014/main" id="{79FBA5CE-C5E0-9E21-FECD-35D62336702F}"/>
              </a:ext>
            </a:extLst>
          </p:cNvPr>
          <p:cNvSpPr txBox="1"/>
          <p:nvPr/>
        </p:nvSpPr>
        <p:spPr>
          <a:xfrm>
            <a:off x="7562850" y="6360794"/>
            <a:ext cx="6096000" cy="492443"/>
          </a:xfrm>
          <a:prstGeom prst="rect">
            <a:avLst/>
          </a:prstGeom>
          <a:noFill/>
        </p:spPr>
        <p:txBody>
          <a:bodyPr wrap="square">
            <a:spAutoFit/>
          </a:bodyPr>
          <a:lstStyle/>
          <a:p>
            <a:r>
              <a:rPr lang="en-IN" sz="800" dirty="0">
                <a:latin typeface="Arial" panose="020B0604020202020204" pitchFamily="34" charset="0"/>
                <a:cs typeface="Arial" panose="020B0604020202020204" pitchFamily="34" charset="0"/>
                <a:hlinkClick r:id="rId3"/>
              </a:rPr>
              <a:t>https://vapingdaily.com/wp-content/uploads/2019/02/effects_of_smoking_VapingDaily.jpg</a:t>
            </a:r>
            <a:endParaRPr lang="en-IN" sz="800"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946756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9D0D1-973A-5862-80C6-DBEA9DAEC581}"/>
              </a:ext>
            </a:extLst>
          </p:cNvPr>
          <p:cNvSpPr>
            <a:spLocks noGrp="1"/>
          </p:cNvSpPr>
          <p:nvPr>
            <p:ph type="title"/>
          </p:nvPr>
        </p:nvSpPr>
        <p:spPr>
          <a:xfrm>
            <a:off x="2419350" y="278598"/>
            <a:ext cx="8610600" cy="483402"/>
          </a:xfrm>
        </p:spPr>
        <p:txBody>
          <a:bodyPr>
            <a:normAutofit fontScale="90000"/>
          </a:bodyPr>
          <a:lstStyle/>
          <a:p>
            <a:r>
              <a:rPr lang="en-US" dirty="0"/>
              <a:t>SURVEY QUESTIONS</a:t>
            </a:r>
            <a:endParaRPr lang="en-IN" dirty="0"/>
          </a:p>
        </p:txBody>
      </p:sp>
      <p:sp>
        <p:nvSpPr>
          <p:cNvPr id="3" name="Content Placeholder 2">
            <a:extLst>
              <a:ext uri="{FF2B5EF4-FFF2-40B4-BE49-F238E27FC236}">
                <a16:creationId xmlns:a16="http://schemas.microsoft.com/office/drawing/2014/main" id="{C7ED143A-DCDB-731F-AAE7-3765F741444E}"/>
              </a:ext>
            </a:extLst>
          </p:cNvPr>
          <p:cNvSpPr>
            <a:spLocks noGrp="1"/>
          </p:cNvSpPr>
          <p:nvPr>
            <p:ph idx="1"/>
          </p:nvPr>
        </p:nvSpPr>
        <p:spPr>
          <a:xfrm>
            <a:off x="180975" y="1047750"/>
            <a:ext cx="11791950" cy="5531652"/>
          </a:xfrm>
        </p:spPr>
        <p:txBody>
          <a:bodyPr/>
          <a:lstStyle/>
          <a:p>
            <a:pPr marL="457200" indent="-457200">
              <a:buFont typeface="+mj-lt"/>
              <a:buAutoNum type="arabicPeriod"/>
            </a:pPr>
            <a:endParaRPr lang="en-US" dirty="0">
              <a:latin typeface="Arial" panose="020B0604020202020204" pitchFamily="34" charset="0"/>
              <a:cs typeface="Arial" panose="020B0604020202020204" pitchFamily="34" charset="0"/>
            </a:endParaRPr>
          </a:p>
          <a:p>
            <a:pPr marL="457200" indent="-457200">
              <a:buFont typeface="+mj-lt"/>
              <a:buAutoNum type="arabicPeriod"/>
            </a:pPr>
            <a:endParaRPr lang="en-US" dirty="0">
              <a:latin typeface="Arial" panose="020B0604020202020204" pitchFamily="34" charset="0"/>
              <a:cs typeface="Arial" panose="020B0604020202020204" pitchFamily="34" charset="0"/>
            </a:endParaRPr>
          </a:p>
          <a:p>
            <a:pPr marL="457200" indent="-457200">
              <a:buFont typeface="+mj-lt"/>
              <a:buAutoNum type="arabicPeriod"/>
            </a:pPr>
            <a:r>
              <a:rPr lang="en-US" dirty="0">
                <a:latin typeface="Arial" panose="020B0604020202020204" pitchFamily="34" charset="0"/>
                <a:cs typeface="Arial" panose="020B0604020202020204" pitchFamily="34" charset="0"/>
              </a:rPr>
              <a:t>Do you know the health hazards that come with smoking?</a:t>
            </a:r>
          </a:p>
          <a:p>
            <a:pPr marL="457200" indent="-457200">
              <a:buFont typeface="+mj-lt"/>
              <a:buAutoNum type="arabicPeriod"/>
            </a:pPr>
            <a:r>
              <a:rPr lang="en-US" dirty="0">
                <a:latin typeface="Arial" panose="020B0604020202020204" pitchFamily="34" charset="0"/>
                <a:cs typeface="Arial" panose="020B0604020202020204" pitchFamily="34" charset="0"/>
              </a:rPr>
              <a:t>Do you feel strict policies must be introduce against smoking?</a:t>
            </a:r>
          </a:p>
          <a:p>
            <a:pPr marL="457200" indent="-457200">
              <a:buFont typeface="+mj-lt"/>
              <a:buAutoNum type="arabicPeriod"/>
            </a:pPr>
            <a:r>
              <a:rPr lang="en-US" dirty="0">
                <a:latin typeface="Arial" panose="020B0604020202020204" pitchFamily="34" charset="0"/>
                <a:cs typeface="Arial" panose="020B0604020202020204" pitchFamily="34" charset="0"/>
              </a:rPr>
              <a:t>Have you ever tried to smoke?</a:t>
            </a:r>
          </a:p>
          <a:p>
            <a:pPr marL="0" indent="0">
              <a:buNone/>
            </a:pPr>
            <a:r>
              <a:rPr lang="en-US" dirty="0">
                <a:latin typeface="Arial" panose="020B0604020202020204" pitchFamily="34" charset="0"/>
                <a:cs typeface="Arial" panose="020B0604020202020204" pitchFamily="34" charset="0"/>
              </a:rPr>
              <a:t>                                                                More………</a:t>
            </a:r>
            <a:endParaRPr lang="en-IN"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B8188CF-B3C7-2CEB-068F-631C0DE250F3}"/>
              </a:ext>
            </a:extLst>
          </p:cNvPr>
          <p:cNvPicPr>
            <a:picLocks noChangeAspect="1"/>
          </p:cNvPicPr>
          <p:nvPr/>
        </p:nvPicPr>
        <p:blipFill>
          <a:blip r:embed="rId2"/>
          <a:stretch>
            <a:fillRect/>
          </a:stretch>
        </p:blipFill>
        <p:spPr>
          <a:xfrm>
            <a:off x="7620000" y="4095750"/>
            <a:ext cx="1914525" cy="1714500"/>
          </a:xfrm>
          <a:prstGeom prst="rect">
            <a:avLst/>
          </a:prstGeom>
        </p:spPr>
      </p:pic>
      <p:pic>
        <p:nvPicPr>
          <p:cNvPr id="5" name="Picture 4">
            <a:extLst>
              <a:ext uri="{FF2B5EF4-FFF2-40B4-BE49-F238E27FC236}">
                <a16:creationId xmlns:a16="http://schemas.microsoft.com/office/drawing/2014/main" id="{6CCD7F31-35F8-D6FC-7C4A-C6112639EE62}"/>
              </a:ext>
            </a:extLst>
          </p:cNvPr>
          <p:cNvPicPr>
            <a:picLocks noChangeAspect="1"/>
          </p:cNvPicPr>
          <p:nvPr/>
        </p:nvPicPr>
        <p:blipFill>
          <a:blip r:embed="rId3"/>
          <a:stretch>
            <a:fillRect/>
          </a:stretch>
        </p:blipFill>
        <p:spPr>
          <a:xfrm>
            <a:off x="1390650" y="4095750"/>
            <a:ext cx="2743200" cy="1714500"/>
          </a:xfrm>
          <a:prstGeom prst="rect">
            <a:avLst/>
          </a:prstGeom>
        </p:spPr>
      </p:pic>
      <p:sp>
        <p:nvSpPr>
          <p:cNvPr id="7" name="TextBox 6">
            <a:extLst>
              <a:ext uri="{FF2B5EF4-FFF2-40B4-BE49-F238E27FC236}">
                <a16:creationId xmlns:a16="http://schemas.microsoft.com/office/drawing/2014/main" id="{D92E2F5C-59D1-7875-608C-A0E05A15A23C}"/>
              </a:ext>
            </a:extLst>
          </p:cNvPr>
          <p:cNvSpPr txBox="1"/>
          <p:nvPr/>
        </p:nvSpPr>
        <p:spPr>
          <a:xfrm>
            <a:off x="171450" y="5933216"/>
            <a:ext cx="6096000" cy="523220"/>
          </a:xfrm>
          <a:prstGeom prst="rect">
            <a:avLst/>
          </a:prstGeom>
          <a:noFill/>
        </p:spPr>
        <p:txBody>
          <a:bodyPr wrap="square">
            <a:spAutoFit/>
          </a:bodyPr>
          <a:lstStyle/>
          <a:p>
            <a:r>
              <a:rPr lang="en-IN" sz="500" dirty="0">
                <a:latin typeface="Arial" panose="020B0604020202020204" pitchFamily="34" charset="0"/>
                <a:cs typeface="Arial" panose="020B0604020202020204" pitchFamily="34" charset="0"/>
              </a:rPr>
              <a:t>https://r.search.yahoo.com/_ylt=Awrth0W55lNl_NsGqSa9HAx.;_ylu=c2VjA3NyBHNsawNpbWcEb2lkAzQ1YTliZDI2ZTZkNDFlYzZkMmI3NDY5ZDYzZWEyOTgwBGdwb3MDMTQ4BGl0A2Jpbmc-/RV=2/RE=1700026169/RO=11/RU=http%3a%2f%2fbestwoldofknowledge.blogspot.com%2f2015%2f03%2fharmful-effects-of-smoking.html/RK=2/RS=sfFyWLms0.EogjLm.DhKbTOi0y4-</a:t>
            </a:r>
          </a:p>
          <a:p>
            <a:endParaRPr lang="en-IN" dirty="0"/>
          </a:p>
        </p:txBody>
      </p:sp>
      <p:sp>
        <p:nvSpPr>
          <p:cNvPr id="9" name="TextBox 8">
            <a:extLst>
              <a:ext uri="{FF2B5EF4-FFF2-40B4-BE49-F238E27FC236}">
                <a16:creationId xmlns:a16="http://schemas.microsoft.com/office/drawing/2014/main" id="{B3DE42D5-E158-2DDE-10DC-6F14564501F1}"/>
              </a:ext>
            </a:extLst>
          </p:cNvPr>
          <p:cNvSpPr txBox="1"/>
          <p:nvPr/>
        </p:nvSpPr>
        <p:spPr>
          <a:xfrm>
            <a:off x="6096000" y="5777151"/>
            <a:ext cx="6096000" cy="523220"/>
          </a:xfrm>
          <a:prstGeom prst="rect">
            <a:avLst/>
          </a:prstGeom>
          <a:noFill/>
        </p:spPr>
        <p:txBody>
          <a:bodyPr wrap="square">
            <a:spAutoFit/>
          </a:bodyPr>
          <a:lstStyle/>
          <a:p>
            <a:r>
              <a:rPr lang="en-IN" sz="500" dirty="0">
                <a:latin typeface="Arial" panose="020B0604020202020204" pitchFamily="34" charset="0"/>
                <a:cs typeface="Arial" panose="020B0604020202020204" pitchFamily="34" charset="0"/>
              </a:rPr>
              <a:t>https://r.search.yahoo.com/_ylt=Awrth0W55lNl_NsGqia9HAx.;_ylu=c2VjA3NyBHNsawNpbWcEb2lkA2M3M2YxY2MxZmZiNzliZjcxNTQyMjhhODZlMTU0YTA3BGdwb3MDMTQ5BGl0A2Jpbmc-/RV=2/RE=1700026169/RO=11/RU=https%3a%2f%2felscience.co.uk%2fthe-effects-of-smoking%2f/RK=2/RS=87F1HI80Hvo3FajNfslZFlk2vRk-</a:t>
            </a:r>
          </a:p>
          <a:p>
            <a:endParaRPr lang="en-IN" dirty="0"/>
          </a:p>
        </p:txBody>
      </p:sp>
    </p:spTree>
    <p:extLst>
      <p:ext uri="{BB962C8B-B14F-4D97-AF65-F5344CB8AC3E}">
        <p14:creationId xmlns:p14="http://schemas.microsoft.com/office/powerpoint/2010/main" val="2572634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EC376-32BC-F8B2-69A1-1FC12E4F0052}"/>
              </a:ext>
            </a:extLst>
          </p:cNvPr>
          <p:cNvSpPr>
            <a:spLocks noGrp="1"/>
          </p:cNvSpPr>
          <p:nvPr>
            <p:ph type="title"/>
          </p:nvPr>
        </p:nvSpPr>
        <p:spPr>
          <a:xfrm>
            <a:off x="3190875" y="-216702"/>
            <a:ext cx="8610600" cy="1293028"/>
          </a:xfrm>
        </p:spPr>
        <p:txBody>
          <a:bodyPr/>
          <a:lstStyle/>
          <a:p>
            <a:pPr algn="ctr"/>
            <a:r>
              <a:rPr lang="en-US" dirty="0"/>
              <a:t>plan</a:t>
            </a:r>
            <a:endParaRPr lang="en-IN" dirty="0"/>
          </a:p>
        </p:txBody>
      </p:sp>
      <p:graphicFrame>
        <p:nvGraphicFramePr>
          <p:cNvPr id="5" name="Content Placeholder 4">
            <a:extLst>
              <a:ext uri="{FF2B5EF4-FFF2-40B4-BE49-F238E27FC236}">
                <a16:creationId xmlns:a16="http://schemas.microsoft.com/office/drawing/2014/main" id="{EFE2906D-41EE-9F59-282C-1502EA4858B1}"/>
              </a:ext>
            </a:extLst>
          </p:cNvPr>
          <p:cNvGraphicFramePr>
            <a:graphicFrameLocks noGrp="1"/>
          </p:cNvGraphicFramePr>
          <p:nvPr>
            <p:ph idx="1"/>
            <p:extLst>
              <p:ext uri="{D42A27DB-BD31-4B8C-83A1-F6EECF244321}">
                <p14:modId xmlns:p14="http://schemas.microsoft.com/office/powerpoint/2010/main" val="2729206799"/>
              </p:ext>
            </p:extLst>
          </p:nvPr>
        </p:nvGraphicFramePr>
        <p:xfrm>
          <a:off x="685800" y="2193925"/>
          <a:ext cx="10820400" cy="1854200"/>
        </p:xfrm>
        <a:graphic>
          <a:graphicData uri="http://schemas.openxmlformats.org/drawingml/2006/table">
            <a:tbl>
              <a:tblPr firstRow="1" bandRow="1">
                <a:tableStyleId>{5C22544A-7EE6-4342-B048-85BDC9FD1C3A}</a:tableStyleId>
              </a:tblPr>
              <a:tblGrid>
                <a:gridCol w="5410200">
                  <a:extLst>
                    <a:ext uri="{9D8B030D-6E8A-4147-A177-3AD203B41FA5}">
                      <a16:colId xmlns:a16="http://schemas.microsoft.com/office/drawing/2014/main" val="2859337511"/>
                    </a:ext>
                  </a:extLst>
                </a:gridCol>
                <a:gridCol w="5410200">
                  <a:extLst>
                    <a:ext uri="{9D8B030D-6E8A-4147-A177-3AD203B41FA5}">
                      <a16:colId xmlns:a16="http://schemas.microsoft.com/office/drawing/2014/main" val="2795207384"/>
                    </a:ext>
                  </a:extLst>
                </a:gridCol>
              </a:tblGrid>
              <a:tr h="370840">
                <a:tc>
                  <a:txBody>
                    <a:bodyPr/>
                    <a:lstStyle/>
                    <a:p>
                      <a:pPr algn="ctr"/>
                      <a:r>
                        <a:rPr lang="en-US" dirty="0"/>
                        <a:t>ACTIVITIES</a:t>
                      </a:r>
                      <a:endParaRPr lang="en-IN" dirty="0"/>
                    </a:p>
                  </a:txBody>
                  <a:tcPr/>
                </a:tc>
                <a:tc>
                  <a:txBody>
                    <a:bodyPr/>
                    <a:lstStyle/>
                    <a:p>
                      <a:pPr algn="ctr"/>
                      <a:r>
                        <a:rPr lang="en-US" dirty="0"/>
                        <a:t>WEEK</a:t>
                      </a:r>
                      <a:endParaRPr lang="en-IN" dirty="0"/>
                    </a:p>
                  </a:txBody>
                  <a:tcPr/>
                </a:tc>
                <a:extLst>
                  <a:ext uri="{0D108BD9-81ED-4DB2-BD59-A6C34878D82A}">
                    <a16:rowId xmlns:a16="http://schemas.microsoft.com/office/drawing/2014/main" val="1851502239"/>
                  </a:ext>
                </a:extLst>
              </a:tr>
              <a:tr h="370840">
                <a:tc>
                  <a:txBody>
                    <a:bodyPr/>
                    <a:lstStyle/>
                    <a:p>
                      <a:pPr algn="ctr"/>
                      <a:r>
                        <a:rPr lang="en-US" dirty="0">
                          <a:latin typeface="Arial" panose="020B0604020202020204" pitchFamily="34" charset="0"/>
                          <a:cs typeface="Arial" panose="020B0604020202020204" pitchFamily="34" charset="0"/>
                        </a:rPr>
                        <a:t>RECRUITING &amp; HAVING PARTICIPANTS</a:t>
                      </a:r>
                    </a:p>
                  </a:txBody>
                  <a:tcPr/>
                </a:tc>
                <a:tc>
                  <a:txBody>
                    <a:bodyPr/>
                    <a:lstStyle/>
                    <a:p>
                      <a:pPr algn="ctr"/>
                      <a:r>
                        <a:rPr lang="en-US" dirty="0">
                          <a:latin typeface="Arial" panose="020B0604020202020204" pitchFamily="34" charset="0"/>
                          <a:cs typeface="Arial" panose="020B0604020202020204" pitchFamily="34" charset="0"/>
                        </a:rPr>
                        <a:t>WEEK 1</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60880765"/>
                  </a:ext>
                </a:extLst>
              </a:tr>
              <a:tr h="370840">
                <a:tc>
                  <a:txBody>
                    <a:bodyPr/>
                    <a:lstStyle/>
                    <a:p>
                      <a:pPr algn="ctr"/>
                      <a:r>
                        <a:rPr lang="en-US" dirty="0">
                          <a:latin typeface="Arial" panose="020B0604020202020204" pitchFamily="34" charset="0"/>
                          <a:cs typeface="Arial" panose="020B0604020202020204" pitchFamily="34" charset="0"/>
                        </a:rPr>
                        <a:t>SENDING INVITATIONS</a:t>
                      </a:r>
                    </a:p>
                  </a:txBody>
                  <a:tcPr/>
                </a:tc>
                <a:tc>
                  <a:txBody>
                    <a:bodyPr/>
                    <a:lstStyle/>
                    <a:p>
                      <a:pPr algn="ctr"/>
                      <a:r>
                        <a:rPr lang="en-US" dirty="0">
                          <a:latin typeface="Arial" panose="020B0604020202020204" pitchFamily="34" charset="0"/>
                          <a:cs typeface="Arial" panose="020B0604020202020204" pitchFamily="34" charset="0"/>
                        </a:rPr>
                        <a:t>WEEK 2</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45660074"/>
                  </a:ext>
                </a:extLst>
              </a:tr>
              <a:tr h="370840">
                <a:tc>
                  <a:txBody>
                    <a:bodyPr/>
                    <a:lstStyle/>
                    <a:p>
                      <a:pPr algn="ctr"/>
                      <a:r>
                        <a:rPr lang="en-US" dirty="0">
                          <a:latin typeface="Arial" panose="020B0604020202020204" pitchFamily="34" charset="0"/>
                          <a:cs typeface="Arial" panose="020B0604020202020204" pitchFamily="34" charset="0"/>
                        </a:rPr>
                        <a:t>CONDUCTING DESCRIPTIVE SESSION</a:t>
                      </a:r>
                      <a:endParaRPr lang="en-IN" dirty="0">
                        <a:latin typeface="Arial" panose="020B0604020202020204" pitchFamily="34" charset="0"/>
                        <a:cs typeface="Arial" panose="020B0604020202020204" pitchFamily="34" charset="0"/>
                      </a:endParaRPr>
                    </a:p>
                  </a:txBody>
                  <a:tcPr/>
                </a:tc>
                <a:tc>
                  <a:txBody>
                    <a:bodyPr/>
                    <a:lstStyle/>
                    <a:p>
                      <a:pPr algn="ctr"/>
                      <a:r>
                        <a:rPr lang="en-US" dirty="0">
                          <a:latin typeface="Arial" panose="020B0604020202020204" pitchFamily="34" charset="0"/>
                          <a:cs typeface="Arial" panose="020B0604020202020204" pitchFamily="34" charset="0"/>
                        </a:rPr>
                        <a:t>WEEK 3</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299460"/>
                  </a:ext>
                </a:extLst>
              </a:tr>
              <a:tr h="370840">
                <a:tc>
                  <a:txBody>
                    <a:bodyPr/>
                    <a:lstStyle/>
                    <a:p>
                      <a:pPr algn="ctr"/>
                      <a:r>
                        <a:rPr lang="en-US" dirty="0">
                          <a:latin typeface="Arial" panose="020B0604020202020204" pitchFamily="34" charset="0"/>
                          <a:cs typeface="Arial" panose="020B0604020202020204" pitchFamily="34" charset="0"/>
                        </a:rPr>
                        <a:t>COLLECTING FEEDBACK</a:t>
                      </a:r>
                      <a:endParaRPr lang="en-IN" dirty="0">
                        <a:latin typeface="Arial" panose="020B0604020202020204" pitchFamily="34" charset="0"/>
                        <a:cs typeface="Arial" panose="020B0604020202020204" pitchFamily="34" charset="0"/>
                      </a:endParaRPr>
                    </a:p>
                  </a:txBody>
                  <a:tcPr/>
                </a:tc>
                <a:tc>
                  <a:txBody>
                    <a:bodyPr/>
                    <a:lstStyle/>
                    <a:p>
                      <a:pPr algn="ctr"/>
                      <a:r>
                        <a:rPr lang="en-US" dirty="0">
                          <a:latin typeface="Arial" panose="020B0604020202020204" pitchFamily="34" charset="0"/>
                          <a:cs typeface="Arial" panose="020B0604020202020204" pitchFamily="34" charset="0"/>
                        </a:rPr>
                        <a:t>WEEK 4</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58783340"/>
                  </a:ext>
                </a:extLst>
              </a:tr>
            </a:tbl>
          </a:graphicData>
        </a:graphic>
      </p:graphicFrame>
    </p:spTree>
    <p:extLst>
      <p:ext uri="{BB962C8B-B14F-4D97-AF65-F5344CB8AC3E}">
        <p14:creationId xmlns:p14="http://schemas.microsoft.com/office/powerpoint/2010/main" val="3098456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15D35-701A-D7F5-9087-663C7516E729}"/>
              </a:ext>
            </a:extLst>
          </p:cNvPr>
          <p:cNvSpPr>
            <a:spLocks noGrp="1"/>
          </p:cNvSpPr>
          <p:nvPr>
            <p:ph type="ctrTitle"/>
          </p:nvPr>
        </p:nvSpPr>
        <p:spPr>
          <a:xfrm>
            <a:off x="2333625" y="936630"/>
            <a:ext cx="9448800" cy="577845"/>
          </a:xfrm>
        </p:spPr>
        <p:txBody>
          <a:bodyPr>
            <a:normAutofit/>
          </a:bodyPr>
          <a:lstStyle/>
          <a:p>
            <a:pPr algn="ctr"/>
            <a:r>
              <a:rPr lang="en-US" sz="3200" dirty="0">
                <a:latin typeface="Arial" panose="020B0604020202020204" pitchFamily="34" charset="0"/>
                <a:cs typeface="Arial" panose="020B0604020202020204" pitchFamily="34" charset="0"/>
              </a:rPr>
              <a:t>IMPLICATION OF STUDY</a:t>
            </a:r>
            <a:endParaRPr lang="en-IN" sz="3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8C7ED89-8B7B-3875-ABBC-A85722E3F93C}"/>
              </a:ext>
            </a:extLst>
          </p:cNvPr>
          <p:cNvSpPr>
            <a:spLocks noGrp="1"/>
          </p:cNvSpPr>
          <p:nvPr>
            <p:ph type="subTitle" idx="1"/>
          </p:nvPr>
        </p:nvSpPr>
        <p:spPr>
          <a:xfrm>
            <a:off x="209549" y="1724024"/>
            <a:ext cx="11763375" cy="4619625"/>
          </a:xfrm>
        </p:spPr>
        <p:txBody>
          <a:bodyPr>
            <a:normAutofit/>
          </a:bodyPr>
          <a:lstStyle/>
          <a:p>
            <a:pPr marL="342900" indent="-342900">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The rise in youth smoking indicates a possible increased incidence of youth smoking-related health problems, which may lead to chronic illness in maturity.</a:t>
            </a:r>
          </a:p>
          <a:p>
            <a:pPr marL="342900" indent="-342900">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The study highlights the necessity for stronger laws and guidelines regarding the sale of tobacco products in order to protect young people.</a:t>
            </a:r>
          </a:p>
          <a:p>
            <a:pPr marL="342900" indent="-342900">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The research suggests that the increased demand for medical treatments linked to diseases caused by smoking places an additional financial strain on healthcare systems.</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2171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0DDD13-6747-D014-F60D-BABBDC84A637}"/>
              </a:ext>
            </a:extLst>
          </p:cNvPr>
          <p:cNvSpPr>
            <a:spLocks noGrp="1"/>
          </p:cNvSpPr>
          <p:nvPr>
            <p:ph type="ctrTitle"/>
          </p:nvPr>
        </p:nvSpPr>
        <p:spPr>
          <a:xfrm>
            <a:off x="285750" y="-663570"/>
            <a:ext cx="9448800" cy="1825096"/>
          </a:xfrm>
        </p:spPr>
        <p:txBody>
          <a:bodyPr/>
          <a:lstStyle/>
          <a:p>
            <a:r>
              <a:rPr lang="en-US" dirty="0"/>
              <a:t>REFERENCES</a:t>
            </a:r>
            <a:endParaRPr lang="en-IN" dirty="0"/>
          </a:p>
        </p:txBody>
      </p:sp>
      <p:sp>
        <p:nvSpPr>
          <p:cNvPr id="5" name="Subtitle 4">
            <a:extLst>
              <a:ext uri="{FF2B5EF4-FFF2-40B4-BE49-F238E27FC236}">
                <a16:creationId xmlns:a16="http://schemas.microsoft.com/office/drawing/2014/main" id="{87A4B3EA-75E8-C98A-DDD0-CA98DE5B5042}"/>
              </a:ext>
            </a:extLst>
          </p:cNvPr>
          <p:cNvSpPr>
            <a:spLocks noGrp="1"/>
          </p:cNvSpPr>
          <p:nvPr>
            <p:ph type="subTitle" idx="1"/>
          </p:nvPr>
        </p:nvSpPr>
        <p:spPr>
          <a:xfrm>
            <a:off x="0" y="1161526"/>
            <a:ext cx="12192000" cy="5696474"/>
          </a:xfrm>
        </p:spPr>
        <p:txBody>
          <a:bodyPr/>
          <a:lstStyle/>
          <a:p>
            <a:pPr marL="0" marR="0">
              <a:lnSpc>
                <a:spcPct val="100000"/>
              </a:lnSpc>
              <a:spcBef>
                <a:spcPts val="0"/>
              </a:spcBef>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Amos, A., Angus, K., Bostock, Y., Fidler, J. and Hastings, G., 2019. A review of young people and smoking in England.</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0000"/>
              </a:lnSpc>
              <a:spcBef>
                <a:spcPts val="0"/>
              </a:spcBef>
              <a:spcAft>
                <a:spcPts val="800"/>
              </a:spcAft>
            </a:pPr>
            <a:r>
              <a:rPr lang="en-US"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https://www.pure.ed.ac.uk/ws/portalfiles/portal/8472628/PHRC_A7_08_Final_Report.pdf</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0000"/>
              </a:lnSpc>
              <a:spcBef>
                <a:spcPts val="0"/>
              </a:spcBef>
              <a:spcAft>
                <a:spcPts val="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Bonnie, R.J., Stratton, K. and Kwan, L.Y. eds., 2015. </a:t>
            </a:r>
            <a:r>
              <a:rPr lang="en-IN" sz="18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Public health implications of raising the minimum age of legal access to tobacco products</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(pp. 91-123). Washington, DC: National Academies Press.</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0000"/>
              </a:lnSpc>
              <a:spcBef>
                <a:spcPts val="0"/>
              </a:spcBef>
              <a:spcAft>
                <a:spcPts val="0"/>
              </a:spcAft>
            </a:pPr>
            <a:r>
              <a:rPr lang="en-IN" sz="18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http://tobacco.cleartheair.org.hk/wp-content/uploads/2015/08/18997-2.pdf</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0000"/>
              </a:lnSpc>
              <a:spcBef>
                <a:spcPts val="0"/>
              </a:spcBef>
              <a:spcAft>
                <a:spcPts val="0"/>
              </a:spcAft>
            </a:pP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Charakida</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Georgiopoulos</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G.,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Dangardt</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F., Chiesa, S.T., Hughes, A.D., Rapala, A., Davey Smith, G., Lawlor, D., Finer, N. and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Deanfield</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J.E., 2019. Early vascular damage from smoking and alcohol in teenage years: the ALSPAC study. </a:t>
            </a:r>
            <a:r>
              <a:rPr lang="en-IN" sz="1800" i="1" kern="100" dirty="0">
                <a:effectLst/>
                <a:latin typeface="Arial" panose="020B0604020202020204" pitchFamily="34" charset="0"/>
                <a:ea typeface="Calibri" panose="020F0502020204030204" pitchFamily="34" charset="0"/>
                <a:cs typeface="Arial" panose="020B0604020202020204" pitchFamily="34" charset="0"/>
              </a:rPr>
              <a:t>European heart journal</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40</a:t>
            </a:r>
            <a:r>
              <a:rPr lang="en-IN" sz="1800" kern="100" dirty="0">
                <a:effectLst/>
                <a:latin typeface="Arial" panose="020B0604020202020204" pitchFamily="34" charset="0"/>
                <a:ea typeface="Calibri" panose="020F0502020204030204" pitchFamily="34" charset="0"/>
                <a:cs typeface="Arial" panose="020B0604020202020204" pitchFamily="34" charset="0"/>
              </a:rPr>
              <a:t>(4), pp.345-353.</a:t>
            </a:r>
          </a:p>
          <a:p>
            <a:pPr marL="0" marR="0">
              <a:lnSpc>
                <a:spcPct val="100000"/>
              </a:lnSpc>
              <a:spcBef>
                <a:spcPts val="0"/>
              </a:spcBef>
              <a:spcAft>
                <a:spcPts val="0"/>
              </a:spcAft>
            </a:pPr>
            <a:r>
              <a:rPr lang="en-IN" sz="18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https://doi.org/10.1093/eurheartj/ehy524</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0000"/>
              </a:lnSpc>
              <a:spcBef>
                <a:spcPts val="0"/>
              </a:spcBef>
              <a:spcAft>
                <a:spcPts val="0"/>
              </a:spcAft>
            </a:pP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Charakida</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Georgiopoulos</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G.,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Dangardt</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F., Chiesa, S.T., Hughes, A.D., Rapala, A., Davey Smith, G., Lawlor, D., Finer, N. and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Deanfield</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J.E., 2019. Early vascular damage from smoking and alcohol in teenage years: the ALSPAC study. </a:t>
            </a:r>
            <a:r>
              <a:rPr lang="en-IN" sz="1800" i="1" kern="100" dirty="0">
                <a:effectLst/>
                <a:latin typeface="Arial" panose="020B0604020202020204" pitchFamily="34" charset="0"/>
                <a:ea typeface="Calibri" panose="020F0502020204030204" pitchFamily="34" charset="0"/>
                <a:cs typeface="Arial" panose="020B0604020202020204" pitchFamily="34" charset="0"/>
              </a:rPr>
              <a:t>European heart journal</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40</a:t>
            </a:r>
            <a:r>
              <a:rPr lang="en-IN" sz="1800" kern="100" dirty="0">
                <a:effectLst/>
                <a:latin typeface="Arial" panose="020B0604020202020204" pitchFamily="34" charset="0"/>
                <a:ea typeface="Calibri" panose="020F0502020204030204" pitchFamily="34" charset="0"/>
                <a:cs typeface="Arial" panose="020B0604020202020204" pitchFamily="34" charset="0"/>
              </a:rPr>
              <a:t>(4), pp.345-353.</a:t>
            </a:r>
          </a:p>
          <a:p>
            <a:pPr>
              <a:lnSpc>
                <a:spcPct val="100000"/>
              </a:lnSpc>
            </a:pPr>
            <a:r>
              <a:rPr lang="en-IN" sz="18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https://doi.org/10.1093/eurheartj/ehy524</a:t>
            </a:r>
            <a:endParaRPr lang="en-US" sz="1800" i="0" dirty="0">
              <a:solidFill>
                <a:srgbClr val="222222"/>
              </a:solidFill>
              <a:effectLst/>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29569406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3D13C-EE77-6553-2698-D5E49BEFDA0E}"/>
              </a:ext>
            </a:extLst>
          </p:cNvPr>
          <p:cNvSpPr>
            <a:spLocks noGrp="1"/>
          </p:cNvSpPr>
          <p:nvPr>
            <p:ph type="ctrTitle"/>
          </p:nvPr>
        </p:nvSpPr>
        <p:spPr>
          <a:xfrm>
            <a:off x="1247775" y="0"/>
            <a:ext cx="9448800" cy="82545"/>
          </a:xfrm>
        </p:spPr>
        <p:txBody>
          <a:bodyPr>
            <a:normAutofit fontScale="90000"/>
          </a:bodyPr>
          <a:lstStyle/>
          <a:p>
            <a:endParaRPr lang="en-IN" dirty="0"/>
          </a:p>
        </p:txBody>
      </p:sp>
      <p:sp>
        <p:nvSpPr>
          <p:cNvPr id="3" name="Subtitle 2">
            <a:extLst>
              <a:ext uri="{FF2B5EF4-FFF2-40B4-BE49-F238E27FC236}">
                <a16:creationId xmlns:a16="http://schemas.microsoft.com/office/drawing/2014/main" id="{D16F7071-E390-12D2-66B4-95F2A96B93B1}"/>
              </a:ext>
            </a:extLst>
          </p:cNvPr>
          <p:cNvSpPr>
            <a:spLocks noGrp="1"/>
          </p:cNvSpPr>
          <p:nvPr>
            <p:ph type="subTitle" idx="1"/>
          </p:nvPr>
        </p:nvSpPr>
        <p:spPr>
          <a:xfrm>
            <a:off x="0" y="200024"/>
            <a:ext cx="12192000" cy="6657975"/>
          </a:xfrm>
        </p:spPr>
        <p:txBody>
          <a:bodyPr/>
          <a:lstStyle/>
          <a:p>
            <a:pPr marL="0" marR="0">
              <a:lnSpc>
                <a:spcPct val="107000"/>
              </a:lnSpc>
              <a:spcBef>
                <a:spcPts val="0"/>
              </a:spcBef>
              <a:spcAft>
                <a:spcPts val="800"/>
              </a:spcAft>
            </a:pP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Ekpu</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V.U. and Brown, A.K., 2015. The economic impact of smoking and of reducing smoking prevalence: review of evidence. </a:t>
            </a:r>
            <a:r>
              <a:rPr lang="en-IN" sz="18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Tobacco use insights</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8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8</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pp.TUI-S15628.</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https://doi.org/10.4137/TUI.S15628</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Eltorai</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A.E., Choi, A.R. and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Eltorai</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A.S., 2019. Impact of electronic cigarettes on various organ systems. </a:t>
            </a:r>
            <a:r>
              <a:rPr lang="en-IN" sz="1800" i="1" kern="100" dirty="0">
                <a:effectLst/>
                <a:latin typeface="Arial" panose="020B0604020202020204" pitchFamily="34" charset="0"/>
                <a:ea typeface="Calibri" panose="020F0502020204030204" pitchFamily="34" charset="0"/>
                <a:cs typeface="Arial" panose="020B0604020202020204" pitchFamily="34" charset="0"/>
              </a:rPr>
              <a:t>Respiratory care</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64</a:t>
            </a:r>
            <a:r>
              <a:rPr lang="en-IN" sz="1800" kern="100" dirty="0">
                <a:effectLst/>
                <a:latin typeface="Arial" panose="020B0604020202020204" pitchFamily="34" charset="0"/>
                <a:ea typeface="Calibri" panose="020F0502020204030204" pitchFamily="34" charset="0"/>
                <a:cs typeface="Arial" panose="020B0604020202020204" pitchFamily="34" charset="0"/>
              </a:rPr>
              <a:t>(3), pp.328-336.</a:t>
            </a:r>
          </a:p>
          <a:p>
            <a:pPr marL="0" marR="0">
              <a:lnSpc>
                <a:spcPct val="107000"/>
              </a:lnSpc>
              <a:spcBef>
                <a:spcPts val="0"/>
              </a:spcBef>
              <a:spcAft>
                <a:spcPts val="0"/>
              </a:spcAft>
            </a:pPr>
            <a:r>
              <a:rPr lang="en-IN" sz="1800" u="sng" kern="100" dirty="0">
                <a:solidFill>
                  <a:srgbClr val="2E2B2B"/>
                </a:solidFill>
                <a:effectLst/>
                <a:latin typeface="Arial" panose="020B0604020202020204" pitchFamily="34" charset="0"/>
                <a:ea typeface="Calibri" panose="020F0502020204030204" pitchFamily="34" charset="0"/>
                <a:cs typeface="Arial" panose="020B0604020202020204" pitchFamily="34" charset="0"/>
                <a:hlinkClick r:id="rId3"/>
              </a:rPr>
              <a:t>https://doi.org/10.4187/respcare.06300</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Fairchild, A.L., Bayer, R. and Lee, J.S., 2019. The e-cigarette debate: what counts as evidence?. </a:t>
            </a:r>
            <a:r>
              <a:rPr lang="en-IN" sz="18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American journal of public health</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8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109</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(7), pp.1000-1006.</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https://ajph.aphapublications.org/doi/full/10.2105/AJPH.2019.305107</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Green, M.J., Gray, L., Sweeting, H. and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Benzeval</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2020. Socioeconomic patterning of vaping by smoking status among UK adults and youth. </a:t>
            </a:r>
            <a:r>
              <a:rPr lang="en-IN" sz="1800" i="1" kern="100" dirty="0">
                <a:effectLst/>
                <a:latin typeface="Arial" panose="020B0604020202020204" pitchFamily="34" charset="0"/>
                <a:ea typeface="Calibri" panose="020F0502020204030204" pitchFamily="34" charset="0"/>
                <a:cs typeface="Arial" panose="020B0604020202020204" pitchFamily="34" charset="0"/>
              </a:rPr>
              <a:t>BMC Public Health</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20</a:t>
            </a:r>
            <a:r>
              <a:rPr lang="en-IN" sz="1800" kern="100" dirty="0">
                <a:effectLst/>
                <a:latin typeface="Arial" panose="020B0604020202020204" pitchFamily="34" charset="0"/>
                <a:ea typeface="Calibri" panose="020F0502020204030204" pitchFamily="34" charset="0"/>
                <a:cs typeface="Arial" panose="020B0604020202020204" pitchFamily="34" charset="0"/>
              </a:rPr>
              <a:t>, pp.1-11.</a:t>
            </a:r>
          </a:p>
          <a:p>
            <a:pPr marL="0" marR="0">
              <a:lnSpc>
                <a:spcPct val="107000"/>
              </a:lnSpc>
              <a:spcBef>
                <a:spcPts val="0"/>
              </a:spcBef>
              <a:spcAft>
                <a:spcPts val="0"/>
              </a:spcAft>
            </a:pPr>
            <a:r>
              <a:rPr lang="en-IN" sz="1800" u="sng" kern="100" dirty="0">
                <a:solidFill>
                  <a:srgbClr val="222222"/>
                </a:solidFill>
                <a:effectLst/>
                <a:latin typeface="Arial" panose="020B0604020202020204" pitchFamily="34" charset="0"/>
                <a:ea typeface="Calibri" panose="020F0502020204030204" pitchFamily="34" charset="0"/>
                <a:cs typeface="Arial" panose="020B0604020202020204" pitchFamily="34" charset="0"/>
                <a:hlinkClick r:id="rId5"/>
              </a:rPr>
              <a:t>https://doi.org/10.1186/s12889-020-8270-3</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Hammond, D., Reid, J.L.,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Rynard</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V.L., Fong, G.T., Cummings, K.M., McNeill, A.,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Hitchman</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 Thrasher, J.F.,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Goniewicz</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M.L., Bansal-Travers, M. and O’Connor, R., 2019. Prevalence of vaping and smoking among adolescents in Canada, England, and the United States: repeat national cross sectional surveys. </a:t>
            </a:r>
            <a:r>
              <a:rPr lang="en-IN" sz="1800" i="1"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bmj</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8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365</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https://doi.org/10.1136/bmj.l2219</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Harvey, J., Chadi, N., Canadian Paediatric Society and Adolescent Health Committee, 2016. Preventing smoking in children and adolescents: Recommendations for practice and policy. </a:t>
            </a:r>
            <a:r>
              <a:rPr lang="en-IN" sz="1800" i="1" kern="100" dirty="0">
                <a:effectLst/>
                <a:latin typeface="Arial" panose="020B0604020202020204" pitchFamily="34" charset="0"/>
                <a:ea typeface="Calibri" panose="020F0502020204030204" pitchFamily="34" charset="0"/>
                <a:cs typeface="Arial" panose="020B0604020202020204" pitchFamily="34" charset="0"/>
              </a:rPr>
              <a:t>Paediatrics &amp; child health</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21</a:t>
            </a:r>
            <a:r>
              <a:rPr lang="en-IN" sz="1800" kern="100" dirty="0">
                <a:effectLst/>
                <a:latin typeface="Arial" panose="020B0604020202020204" pitchFamily="34" charset="0"/>
                <a:ea typeface="Calibri" panose="020F0502020204030204" pitchFamily="34" charset="0"/>
                <a:cs typeface="Arial" panose="020B0604020202020204" pitchFamily="34" charset="0"/>
              </a:rPr>
              <a:t>(4), pp.209-214.</a:t>
            </a:r>
          </a:p>
          <a:p>
            <a:pPr marL="0" marR="0">
              <a:lnSpc>
                <a:spcPct val="107000"/>
              </a:lnSpc>
              <a:spcBef>
                <a:spcPts val="0"/>
              </a:spcBef>
              <a:spcAft>
                <a:spcPts val="0"/>
              </a:spcAft>
            </a:pPr>
            <a:r>
              <a:rPr lang="en-IN" sz="18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7"/>
              </a:rPr>
              <a:t>https://doi.org/10.1093/pch/21.4.209</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2214772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77966-8FC9-2BEF-46EF-6407A8A76CAB}"/>
              </a:ext>
            </a:extLst>
          </p:cNvPr>
          <p:cNvSpPr>
            <a:spLocks noGrp="1"/>
          </p:cNvSpPr>
          <p:nvPr>
            <p:ph type="title"/>
          </p:nvPr>
        </p:nvSpPr>
        <p:spPr>
          <a:xfrm>
            <a:off x="2581275" y="69048"/>
            <a:ext cx="8610600" cy="73827"/>
          </a:xfrm>
        </p:spPr>
        <p:txBody>
          <a:bodyPr>
            <a:normAutofit fontScale="90000"/>
          </a:bodyPr>
          <a:lstStyle/>
          <a:p>
            <a:r>
              <a:rPr lang="en-US" dirty="0"/>
              <a:t>  </a:t>
            </a:r>
            <a:endParaRPr lang="en-IN" dirty="0"/>
          </a:p>
        </p:txBody>
      </p:sp>
      <p:sp>
        <p:nvSpPr>
          <p:cNvPr id="3" name="Content Placeholder 2">
            <a:extLst>
              <a:ext uri="{FF2B5EF4-FFF2-40B4-BE49-F238E27FC236}">
                <a16:creationId xmlns:a16="http://schemas.microsoft.com/office/drawing/2014/main" id="{965FDB3B-C2AA-3B1E-D090-72E23F3D2B37}"/>
              </a:ext>
            </a:extLst>
          </p:cNvPr>
          <p:cNvSpPr>
            <a:spLocks noGrp="1"/>
          </p:cNvSpPr>
          <p:nvPr>
            <p:ph idx="1"/>
          </p:nvPr>
        </p:nvSpPr>
        <p:spPr>
          <a:xfrm>
            <a:off x="-1" y="333376"/>
            <a:ext cx="12106275" cy="6455576"/>
          </a:xfrm>
        </p:spPr>
        <p:txBody>
          <a:bodyPr>
            <a:normAutofit fontScale="85000" lnSpcReduction="10000"/>
          </a:bodyPr>
          <a:lstStyle/>
          <a:p>
            <a:pPr marL="0" marR="0">
              <a:lnSpc>
                <a:spcPct val="107000"/>
              </a:lnSpc>
              <a:spcBef>
                <a:spcPts val="0"/>
              </a:spcBef>
              <a:spcAft>
                <a:spcPts val="0"/>
              </a:spcAft>
            </a:pP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Hilton, S., </a:t>
            </a:r>
            <a:r>
              <a:rPr lang="en-IN" sz="1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Weishaar</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H., Sweeting, H., </a:t>
            </a:r>
            <a:r>
              <a:rPr lang="en-IN" sz="1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Trevisan</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F. and </a:t>
            </a:r>
            <a:r>
              <a:rPr lang="en-IN" sz="1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Katikireddi</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S.V., 2016. E-cigarettes, a safer alternative for teenagers? A UK focus group study of teenagers' views. </a:t>
            </a:r>
            <a:r>
              <a:rPr lang="en-IN" sz="1900" i="1" kern="100" dirty="0">
                <a:effectLst/>
                <a:latin typeface="Arial" panose="020B0604020202020204" pitchFamily="34" charset="0"/>
                <a:ea typeface="Calibri" panose="020F0502020204030204" pitchFamily="34" charset="0"/>
                <a:cs typeface="Arial" panose="020B0604020202020204" pitchFamily="34" charset="0"/>
              </a:rPr>
              <a:t>BMJ open</a:t>
            </a:r>
            <a:r>
              <a:rPr lang="en-IN" sz="1900" kern="100" dirty="0">
                <a:effectLst/>
                <a:latin typeface="Arial" panose="020B0604020202020204" pitchFamily="34" charset="0"/>
                <a:ea typeface="Calibri" panose="020F0502020204030204" pitchFamily="34" charset="0"/>
                <a:cs typeface="Arial" panose="020B0604020202020204" pitchFamily="34" charset="0"/>
              </a:rPr>
              <a:t>, </a:t>
            </a:r>
            <a:r>
              <a:rPr lang="en-IN" sz="1900" i="1" kern="100" dirty="0">
                <a:effectLst/>
                <a:latin typeface="Arial" panose="020B0604020202020204" pitchFamily="34" charset="0"/>
                <a:ea typeface="Calibri" panose="020F0502020204030204" pitchFamily="34" charset="0"/>
                <a:cs typeface="Arial" panose="020B0604020202020204" pitchFamily="34" charset="0"/>
              </a:rPr>
              <a:t>6</a:t>
            </a:r>
            <a:r>
              <a:rPr lang="en-IN" sz="1900" kern="100" dirty="0">
                <a:effectLst/>
                <a:latin typeface="Arial" panose="020B0604020202020204" pitchFamily="34" charset="0"/>
                <a:ea typeface="Calibri" panose="020F0502020204030204" pitchFamily="34" charset="0"/>
                <a:cs typeface="Arial" panose="020B0604020202020204" pitchFamily="34" charset="0"/>
              </a:rPr>
              <a:t>(11), p.e013271.</a:t>
            </a:r>
          </a:p>
          <a:p>
            <a:pPr marL="0" marR="0">
              <a:lnSpc>
                <a:spcPct val="107000"/>
              </a:lnSpc>
              <a:spcBef>
                <a:spcPts val="0"/>
              </a:spcBef>
              <a:spcAft>
                <a:spcPts val="0"/>
              </a:spcAft>
            </a:pPr>
            <a:r>
              <a:rPr lang="en-IN" sz="19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2"/>
              </a:rPr>
              <a:t>https://bmjopen.bmj.com/content/6/11/e013271.short</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Hughes, K., Bellis, M.A., Hardcastle, K.A., McHale, P., Bennett, A., Ireland, R. and Pike, K., 2015. Associations between e-cigarette access and smoking and drinking behaviours in teenagers. </a:t>
            </a:r>
            <a:r>
              <a:rPr lang="en-IN" sz="19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BMC public health</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9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15</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pp.1-9.</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IN" sz="1900" u="sng" kern="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https://doi.org/10.1186/s12889-015-1618-4</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Jha, P., 2020. The hazards of smoking and the benefits of cessation: a critical summation of the epidemiological evidence in high-income countries. </a:t>
            </a:r>
            <a:r>
              <a:rPr lang="en-IN" sz="1900" i="1" kern="100" dirty="0" err="1">
                <a:effectLst/>
                <a:latin typeface="Arial" panose="020B0604020202020204" pitchFamily="34" charset="0"/>
                <a:ea typeface="Calibri" panose="020F0502020204030204" pitchFamily="34" charset="0"/>
                <a:cs typeface="Arial" panose="020B0604020202020204" pitchFamily="34" charset="0"/>
              </a:rPr>
              <a:t>Elife</a:t>
            </a:r>
            <a:r>
              <a:rPr lang="en-IN" sz="1900" kern="100" dirty="0">
                <a:effectLst/>
                <a:latin typeface="Arial" panose="020B0604020202020204" pitchFamily="34" charset="0"/>
                <a:ea typeface="Calibri" panose="020F0502020204030204" pitchFamily="34" charset="0"/>
                <a:cs typeface="Arial" panose="020B0604020202020204" pitchFamily="34" charset="0"/>
              </a:rPr>
              <a:t>, </a:t>
            </a:r>
            <a:r>
              <a:rPr lang="en-IN" sz="1900" i="1" kern="100" dirty="0">
                <a:effectLst/>
                <a:latin typeface="Arial" panose="020B0604020202020204" pitchFamily="34" charset="0"/>
                <a:ea typeface="Calibri" panose="020F0502020204030204" pitchFamily="34" charset="0"/>
                <a:cs typeface="Arial" panose="020B0604020202020204" pitchFamily="34" charset="0"/>
              </a:rPr>
              <a:t>9</a:t>
            </a:r>
            <a:r>
              <a:rPr lang="en-IN" sz="1900" kern="100" dirty="0">
                <a:effectLst/>
                <a:latin typeface="Arial" panose="020B0604020202020204" pitchFamily="34" charset="0"/>
                <a:ea typeface="Calibri" panose="020F0502020204030204" pitchFamily="34" charset="0"/>
                <a:cs typeface="Arial" panose="020B0604020202020204" pitchFamily="34" charset="0"/>
              </a:rPr>
              <a:t>, p.e49979.</a:t>
            </a:r>
          </a:p>
          <a:p>
            <a:pPr marL="0" marR="0">
              <a:lnSpc>
                <a:spcPct val="107000"/>
              </a:lnSpc>
              <a:spcBef>
                <a:spcPts val="0"/>
              </a:spcBef>
              <a:spcAft>
                <a:spcPts val="0"/>
              </a:spcAft>
            </a:pPr>
            <a:r>
              <a:rPr lang="en-IN" sz="19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https://doi.org/10.7554/eLife.49979</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Katikireddi</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S.V., Der, G., Roberts, C. and Haw, S., 2016. Has childhood smoking reduced following smoke-free public places legislation? A segmented regression analysis of cross-sectional UK school-based surveys. </a:t>
            </a:r>
            <a:r>
              <a:rPr lang="en-IN" sz="1900" i="1" kern="100" dirty="0">
                <a:effectLst/>
                <a:latin typeface="Arial" panose="020B0604020202020204" pitchFamily="34" charset="0"/>
                <a:ea typeface="Calibri" panose="020F0502020204030204" pitchFamily="34" charset="0"/>
                <a:cs typeface="Arial" panose="020B0604020202020204" pitchFamily="34" charset="0"/>
              </a:rPr>
              <a:t>Nicotine &amp; Tobacco Research</a:t>
            </a:r>
            <a:r>
              <a:rPr lang="en-IN" sz="1900" kern="100" dirty="0">
                <a:effectLst/>
                <a:latin typeface="Arial" panose="020B0604020202020204" pitchFamily="34" charset="0"/>
                <a:ea typeface="Calibri" panose="020F0502020204030204" pitchFamily="34" charset="0"/>
                <a:cs typeface="Arial" panose="020B0604020202020204" pitchFamily="34" charset="0"/>
              </a:rPr>
              <a:t>, </a:t>
            </a:r>
            <a:r>
              <a:rPr lang="en-IN" sz="1900" i="1" kern="100" dirty="0">
                <a:effectLst/>
                <a:latin typeface="Arial" panose="020B0604020202020204" pitchFamily="34" charset="0"/>
                <a:ea typeface="Calibri" panose="020F0502020204030204" pitchFamily="34" charset="0"/>
                <a:cs typeface="Arial" panose="020B0604020202020204" pitchFamily="34" charset="0"/>
              </a:rPr>
              <a:t>18</a:t>
            </a:r>
            <a:r>
              <a:rPr lang="en-IN" sz="1900" kern="100" dirty="0">
                <a:effectLst/>
                <a:latin typeface="Arial" panose="020B0604020202020204" pitchFamily="34" charset="0"/>
                <a:ea typeface="Calibri" panose="020F0502020204030204" pitchFamily="34" charset="0"/>
                <a:cs typeface="Arial" panose="020B0604020202020204" pitchFamily="34" charset="0"/>
              </a:rPr>
              <a:t>(7), pp.1670-1674.</a:t>
            </a:r>
          </a:p>
          <a:p>
            <a:pPr marL="0" marR="0">
              <a:lnSpc>
                <a:spcPct val="107000"/>
              </a:lnSpc>
              <a:spcBef>
                <a:spcPts val="0"/>
              </a:spcBef>
              <a:spcAft>
                <a:spcPts val="0"/>
              </a:spcAft>
            </a:pPr>
            <a:r>
              <a:rPr lang="en-IN" sz="19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https://doi.org/10.1093/ntr/ntw018</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Kaul, S., </a:t>
            </a:r>
            <a:r>
              <a:rPr lang="en-IN" sz="1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Veeranki</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S.P., Rodriguez, A.M. and Kuo, Y.F., 2016. Cigarette smoking, comorbidity, and general health among survivors of adolescent and young adult cancer. </a:t>
            </a:r>
            <a:r>
              <a:rPr lang="en-IN" sz="1900" i="1" kern="100" dirty="0">
                <a:effectLst/>
                <a:latin typeface="Arial" panose="020B0604020202020204" pitchFamily="34" charset="0"/>
                <a:ea typeface="Calibri" panose="020F0502020204030204" pitchFamily="34" charset="0"/>
                <a:cs typeface="Arial" panose="020B0604020202020204" pitchFamily="34" charset="0"/>
              </a:rPr>
              <a:t>Cancer</a:t>
            </a:r>
            <a:r>
              <a:rPr lang="en-IN" sz="1900" kern="100" dirty="0">
                <a:effectLst/>
                <a:latin typeface="Arial" panose="020B0604020202020204" pitchFamily="34" charset="0"/>
                <a:ea typeface="Calibri" panose="020F0502020204030204" pitchFamily="34" charset="0"/>
                <a:cs typeface="Arial" panose="020B0604020202020204" pitchFamily="34" charset="0"/>
              </a:rPr>
              <a:t>, </a:t>
            </a:r>
            <a:r>
              <a:rPr lang="en-IN" sz="1900" i="1" kern="100" dirty="0">
                <a:effectLst/>
                <a:latin typeface="Arial" panose="020B0604020202020204" pitchFamily="34" charset="0"/>
                <a:ea typeface="Calibri" panose="020F0502020204030204" pitchFamily="34" charset="0"/>
                <a:cs typeface="Arial" panose="020B0604020202020204" pitchFamily="34" charset="0"/>
              </a:rPr>
              <a:t>122</a:t>
            </a:r>
            <a:r>
              <a:rPr lang="en-IN" sz="1900" kern="100" dirty="0">
                <a:effectLst/>
                <a:latin typeface="Arial" panose="020B0604020202020204" pitchFamily="34" charset="0"/>
                <a:ea typeface="Calibri" panose="020F0502020204030204" pitchFamily="34" charset="0"/>
                <a:cs typeface="Arial" panose="020B0604020202020204" pitchFamily="34" charset="0"/>
              </a:rPr>
              <a:t>(18), pp.2895-2905.</a:t>
            </a:r>
          </a:p>
          <a:p>
            <a:pPr marL="0" marR="0">
              <a:lnSpc>
                <a:spcPct val="107000"/>
              </a:lnSpc>
              <a:spcBef>
                <a:spcPts val="0"/>
              </a:spcBef>
              <a:spcAft>
                <a:spcPts val="0"/>
              </a:spcAft>
            </a:pPr>
            <a:r>
              <a:rPr lang="en-IN" sz="19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6"/>
              </a:rPr>
              <a:t>https://doi.org/10.1002/cncr.30086</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Kim, H.H.S. and Chun, J., 2018. </a:t>
            </a:r>
            <a:r>
              <a:rPr lang="en-IN" sz="1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Analyzing</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multilevel factors underlying adolescent smoking </a:t>
            </a:r>
            <a:r>
              <a:rPr lang="en-IN" sz="1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behaviors</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the roles of friendship network, family relations, and school environment. </a:t>
            </a:r>
            <a:r>
              <a:rPr lang="en-IN" sz="1900" i="1" kern="100" dirty="0">
                <a:effectLst/>
                <a:latin typeface="Arial" panose="020B0604020202020204" pitchFamily="34" charset="0"/>
                <a:ea typeface="Calibri" panose="020F0502020204030204" pitchFamily="34" charset="0"/>
                <a:cs typeface="Arial" panose="020B0604020202020204" pitchFamily="34" charset="0"/>
              </a:rPr>
              <a:t>Journal of School Health</a:t>
            </a:r>
            <a:r>
              <a:rPr lang="en-IN" sz="1900" kern="100" dirty="0">
                <a:effectLst/>
                <a:latin typeface="Arial" panose="020B0604020202020204" pitchFamily="34" charset="0"/>
                <a:ea typeface="Calibri" panose="020F0502020204030204" pitchFamily="34" charset="0"/>
                <a:cs typeface="Arial" panose="020B0604020202020204" pitchFamily="34" charset="0"/>
              </a:rPr>
              <a:t>, </a:t>
            </a:r>
            <a:r>
              <a:rPr lang="en-IN" sz="1900" i="1" kern="100" dirty="0">
                <a:effectLst/>
                <a:latin typeface="Arial" panose="020B0604020202020204" pitchFamily="34" charset="0"/>
                <a:ea typeface="Calibri" panose="020F0502020204030204" pitchFamily="34" charset="0"/>
                <a:cs typeface="Arial" panose="020B0604020202020204" pitchFamily="34" charset="0"/>
              </a:rPr>
              <a:t>88</a:t>
            </a:r>
            <a:r>
              <a:rPr lang="en-IN" sz="1900" kern="100" dirty="0">
                <a:effectLst/>
                <a:latin typeface="Arial" panose="020B0604020202020204" pitchFamily="34" charset="0"/>
                <a:ea typeface="Calibri" panose="020F0502020204030204" pitchFamily="34" charset="0"/>
                <a:cs typeface="Arial" panose="020B0604020202020204" pitchFamily="34" charset="0"/>
              </a:rPr>
              <a:t>(6), pp.434-443.</a:t>
            </a:r>
          </a:p>
          <a:p>
            <a:pPr marL="0" marR="0">
              <a:lnSpc>
                <a:spcPct val="107000"/>
              </a:lnSpc>
              <a:spcBef>
                <a:spcPts val="0"/>
              </a:spcBef>
              <a:spcAft>
                <a:spcPts val="0"/>
              </a:spcAft>
            </a:pPr>
            <a:r>
              <a:rPr lang="en-IN" sz="19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7"/>
              </a:rPr>
              <a:t>https://doi.org/10.1111/josh.12630</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Kuipers</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M.A., </a:t>
            </a:r>
            <a:r>
              <a:rPr lang="en-IN" sz="1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Brandhof</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S.D., </a:t>
            </a:r>
            <a:r>
              <a:rPr lang="en-IN" sz="1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Monshouwer</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K., </a:t>
            </a:r>
            <a:r>
              <a:rPr lang="en-IN" sz="19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Stronks</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K. and Kunst, A.E., 2017. Impact of laws restricting the sale of tobacco to minors on adolescent smoking and perceived obtainability of cigarettes: an intervention–control pre–post study of 19 European Union countries. </a:t>
            </a:r>
            <a:r>
              <a:rPr lang="en-IN" sz="1900" i="1" kern="100" dirty="0">
                <a:effectLst/>
                <a:latin typeface="Arial" panose="020B0604020202020204" pitchFamily="34" charset="0"/>
                <a:ea typeface="Calibri" panose="020F0502020204030204" pitchFamily="34" charset="0"/>
                <a:cs typeface="Arial" panose="020B0604020202020204" pitchFamily="34" charset="0"/>
              </a:rPr>
              <a:t>Addiction</a:t>
            </a:r>
            <a:r>
              <a:rPr lang="en-IN" sz="1900" kern="100" dirty="0">
                <a:effectLst/>
                <a:latin typeface="Arial" panose="020B0604020202020204" pitchFamily="34" charset="0"/>
                <a:ea typeface="Calibri" panose="020F0502020204030204" pitchFamily="34" charset="0"/>
                <a:cs typeface="Arial" panose="020B0604020202020204" pitchFamily="34" charset="0"/>
              </a:rPr>
              <a:t>, </a:t>
            </a:r>
            <a:r>
              <a:rPr lang="en-IN" sz="1900" i="1" kern="100" dirty="0">
                <a:effectLst/>
                <a:latin typeface="Arial" panose="020B0604020202020204" pitchFamily="34" charset="0"/>
                <a:ea typeface="Calibri" panose="020F0502020204030204" pitchFamily="34" charset="0"/>
                <a:cs typeface="Arial" panose="020B0604020202020204" pitchFamily="34" charset="0"/>
              </a:rPr>
              <a:t>112</a:t>
            </a:r>
            <a:r>
              <a:rPr lang="en-IN" sz="1900" kern="100" dirty="0">
                <a:effectLst/>
                <a:latin typeface="Arial" panose="020B0604020202020204" pitchFamily="34" charset="0"/>
                <a:ea typeface="Calibri" panose="020F0502020204030204" pitchFamily="34" charset="0"/>
                <a:cs typeface="Arial" panose="020B0604020202020204" pitchFamily="34" charset="0"/>
              </a:rPr>
              <a:t>(2), pp.320-329.</a:t>
            </a:r>
          </a:p>
          <a:p>
            <a:pPr marL="0" marR="0">
              <a:lnSpc>
                <a:spcPct val="107000"/>
              </a:lnSpc>
              <a:spcBef>
                <a:spcPts val="0"/>
              </a:spcBef>
              <a:spcAft>
                <a:spcPts val="0"/>
              </a:spcAft>
            </a:pPr>
            <a:r>
              <a:rPr lang="en-IN" sz="19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8"/>
              </a:rPr>
              <a:t>https://doi.org/10.1111/add.13605</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Lanier, P., Maguire-Jack, K., Lombardi, B., Frey, J. and Rose, R.A., 2018. Adverse childhood experiences and child health outcomes: Comparing cumulative risk and latent class approaches. </a:t>
            </a:r>
            <a:r>
              <a:rPr lang="en-IN" sz="19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Maternal and child health journal</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9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22</a:t>
            </a:r>
            <a:r>
              <a:rPr lang="en-IN" sz="19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pp.288-297.</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9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9"/>
              </a:rPr>
              <a:t>https://doi.org/10.1007/s10995-017-2365-1</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IN" dirty="0"/>
          </a:p>
        </p:txBody>
      </p:sp>
    </p:spTree>
    <p:extLst>
      <p:ext uri="{BB962C8B-B14F-4D97-AF65-F5344CB8AC3E}">
        <p14:creationId xmlns:p14="http://schemas.microsoft.com/office/powerpoint/2010/main" val="22748064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0BB9E-B4BD-DEB4-0303-AC290352574A}"/>
              </a:ext>
            </a:extLst>
          </p:cNvPr>
          <p:cNvSpPr>
            <a:spLocks noGrp="1"/>
          </p:cNvSpPr>
          <p:nvPr>
            <p:ph type="title"/>
          </p:nvPr>
        </p:nvSpPr>
        <p:spPr>
          <a:xfrm>
            <a:off x="3019425" y="142875"/>
            <a:ext cx="8610600" cy="83352"/>
          </a:xfrm>
        </p:spPr>
        <p:txBody>
          <a:bodyPr>
            <a:normAutofit fontScale="90000"/>
          </a:bodyPr>
          <a:lstStyle/>
          <a:p>
            <a:r>
              <a:rPr lang="en-US" dirty="0"/>
              <a:t>  </a:t>
            </a:r>
            <a:endParaRPr lang="en-IN" dirty="0"/>
          </a:p>
        </p:txBody>
      </p:sp>
      <p:sp>
        <p:nvSpPr>
          <p:cNvPr id="3" name="Content Placeholder 2">
            <a:extLst>
              <a:ext uri="{FF2B5EF4-FFF2-40B4-BE49-F238E27FC236}">
                <a16:creationId xmlns:a16="http://schemas.microsoft.com/office/drawing/2014/main" id="{718C4966-219B-9D13-F16C-961E31CAE5ED}"/>
              </a:ext>
            </a:extLst>
          </p:cNvPr>
          <p:cNvSpPr>
            <a:spLocks noGrp="1"/>
          </p:cNvSpPr>
          <p:nvPr>
            <p:ph idx="1"/>
          </p:nvPr>
        </p:nvSpPr>
        <p:spPr>
          <a:xfrm>
            <a:off x="0" y="0"/>
            <a:ext cx="12192000" cy="6858000"/>
          </a:xfrm>
        </p:spPr>
        <p:txBody>
          <a:bodyPr>
            <a:normAutofit fontScale="92500" lnSpcReduction="10000"/>
          </a:bodyPr>
          <a:lstStyle/>
          <a:p>
            <a:pPr marL="0" marR="0">
              <a:lnSpc>
                <a:spcPct val="107000"/>
              </a:lnSpc>
              <a:spcBef>
                <a:spcPts val="0"/>
              </a:spcBef>
              <a:spcAft>
                <a:spcPts val="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Laverty, A.A.,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Filippidis</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F.T., Taylor-Robinson, D., Millett, C., Bush, A. and Hopkinson, N.S., 2019. Smoking uptake in UK children: analysis of the UK Millennium Cohort Study. </a:t>
            </a:r>
            <a:r>
              <a:rPr lang="en-IN" sz="1800" i="1" kern="100" dirty="0">
                <a:effectLst/>
                <a:latin typeface="Arial" panose="020B0604020202020204" pitchFamily="34" charset="0"/>
                <a:ea typeface="Calibri" panose="020F0502020204030204" pitchFamily="34" charset="0"/>
                <a:cs typeface="Arial" panose="020B0604020202020204" pitchFamily="34" charset="0"/>
              </a:rPr>
              <a:t>Thorax</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74</a:t>
            </a:r>
            <a:r>
              <a:rPr lang="en-IN" sz="1800" kern="100" dirty="0">
                <a:effectLst/>
                <a:latin typeface="Arial" panose="020B0604020202020204" pitchFamily="34" charset="0"/>
                <a:ea typeface="Calibri" panose="020F0502020204030204" pitchFamily="34" charset="0"/>
                <a:cs typeface="Arial" panose="020B0604020202020204" pitchFamily="34" charset="0"/>
              </a:rPr>
              <a:t>(6), pp.607-610.</a:t>
            </a:r>
          </a:p>
          <a:p>
            <a:pPr marL="0" marR="0">
              <a:lnSpc>
                <a:spcPct val="107000"/>
              </a:lnSpc>
              <a:spcBef>
                <a:spcPts val="0"/>
              </a:spcBef>
              <a:spcAft>
                <a:spcPts val="0"/>
              </a:spcAft>
            </a:pPr>
            <a:r>
              <a:rPr lang="en-IN" sz="18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2"/>
              </a:rPr>
              <a:t>http://dx.doi.org/10.1136/thoraxjnl-2018-212254</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Lewit</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E.M.,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Coate</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D. and Grossman, M., 2017. The effects of government regulation on teenage smoking. In </a:t>
            </a:r>
            <a:r>
              <a:rPr lang="en-IN" sz="1800" i="1" kern="100" dirty="0">
                <a:effectLst/>
                <a:latin typeface="Arial" panose="020B0604020202020204" pitchFamily="34" charset="0"/>
                <a:ea typeface="Calibri" panose="020F0502020204030204" pitchFamily="34" charset="0"/>
                <a:cs typeface="Arial" panose="020B0604020202020204" pitchFamily="34" charset="0"/>
              </a:rPr>
              <a:t>Determinants of Health: An Economic Perspective</a:t>
            </a:r>
            <a:r>
              <a:rPr lang="en-IN" sz="1800" kern="100" dirty="0">
                <a:effectLst/>
                <a:latin typeface="Arial" panose="020B0604020202020204" pitchFamily="34" charset="0"/>
                <a:ea typeface="Calibri" panose="020F0502020204030204" pitchFamily="34" charset="0"/>
                <a:cs typeface="Arial" panose="020B0604020202020204" pitchFamily="34" charset="0"/>
              </a:rPr>
              <a:t> (pp. 482-508). Columbia University Press.</a:t>
            </a:r>
          </a:p>
          <a:p>
            <a:pPr marL="0" marR="0">
              <a:lnSpc>
                <a:spcPct val="107000"/>
              </a:lnSpc>
              <a:spcBef>
                <a:spcPts val="0"/>
              </a:spcBef>
              <a:spcAft>
                <a:spcPts val="0"/>
              </a:spcAft>
            </a:pPr>
            <a:r>
              <a:rPr lang="en-IN" sz="18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https://doi.org/10.7312/gros17812-021</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Maxwell, K.A., 2012. Friends: The role of peer influence across adolescent risk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behaviors</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Journal of Youth and adolescence</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31</a:t>
            </a:r>
            <a:r>
              <a:rPr lang="en-IN" sz="1800" kern="100" dirty="0">
                <a:effectLst/>
                <a:latin typeface="Arial" panose="020B0604020202020204" pitchFamily="34" charset="0"/>
                <a:ea typeface="Calibri" panose="020F0502020204030204" pitchFamily="34" charset="0"/>
                <a:cs typeface="Arial" panose="020B0604020202020204" pitchFamily="34" charset="0"/>
              </a:rPr>
              <a:t>(4), pp.267-277.</a:t>
            </a:r>
          </a:p>
          <a:p>
            <a:pPr marL="0" marR="0">
              <a:lnSpc>
                <a:spcPct val="107000"/>
              </a:lnSpc>
              <a:spcBef>
                <a:spcPts val="0"/>
              </a:spcBef>
              <a:spcAft>
                <a:spcPts val="0"/>
              </a:spcAft>
            </a:pPr>
            <a:r>
              <a:rPr lang="en-IN" sz="1800" u="sng" kern="100" dirty="0">
                <a:solidFill>
                  <a:srgbClr val="333333"/>
                </a:solidFill>
                <a:effectLst/>
                <a:latin typeface="Arial" panose="020B0604020202020204" pitchFamily="34" charset="0"/>
                <a:ea typeface="Calibri" panose="020F0502020204030204" pitchFamily="34" charset="0"/>
                <a:cs typeface="Arial" panose="020B0604020202020204" pitchFamily="34" charset="0"/>
                <a:hlinkClick r:id="rId4"/>
              </a:rPr>
              <a:t>https://doi.org/10.1023/A:101549331665</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Pierce, J.P., Sargent, J.D., White, M.M., Borek, N., Portnoy, D.B., Green, V.R., Kaufman, A.R., Stanton, C.A., Bansal-Travers, M., Strong, D.R. and Pearson, J.L., 2017. Receptivity to tobacco advertising and susceptibility to tobacco products. </a:t>
            </a:r>
            <a:r>
              <a:rPr lang="en-IN" sz="1800" i="1" kern="100" dirty="0" err="1">
                <a:effectLst/>
                <a:latin typeface="Arial" panose="020B0604020202020204" pitchFamily="34" charset="0"/>
                <a:ea typeface="Calibri" panose="020F0502020204030204" pitchFamily="34" charset="0"/>
                <a:cs typeface="Arial" panose="020B0604020202020204" pitchFamily="34" charset="0"/>
              </a:rPr>
              <a:t>Pediatrics</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139</a:t>
            </a:r>
            <a:r>
              <a:rPr lang="en-IN" sz="1800" kern="100" dirty="0">
                <a:effectLst/>
                <a:latin typeface="Arial" panose="020B0604020202020204" pitchFamily="34" charset="0"/>
                <a:ea typeface="Calibri" panose="020F0502020204030204" pitchFamily="34" charset="0"/>
                <a:cs typeface="Arial" panose="020B0604020202020204" pitchFamily="34" charset="0"/>
              </a:rPr>
              <a:t>(6).</a:t>
            </a:r>
          </a:p>
          <a:p>
            <a:pPr marL="0" marR="0">
              <a:lnSpc>
                <a:spcPct val="107000"/>
              </a:lnSpc>
              <a:spcBef>
                <a:spcPts val="0"/>
              </a:spcBef>
              <a:spcAft>
                <a:spcPts val="0"/>
              </a:spcAft>
            </a:pPr>
            <a:r>
              <a:rPr lang="en-IN" sz="18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https://doi.org/10.1542/peds.2016-3353</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Pugh, G., Hough, R.,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Gravestock</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H. and Fisher, A., 2020. The health behaviour status of teenage and young adult cancer patients and survivors in the United Kingdom. </a:t>
            </a:r>
            <a:r>
              <a:rPr lang="en-IN" sz="1800" i="1" kern="100" dirty="0">
                <a:effectLst/>
                <a:latin typeface="Arial" panose="020B0604020202020204" pitchFamily="34" charset="0"/>
                <a:ea typeface="Calibri" panose="020F0502020204030204" pitchFamily="34" charset="0"/>
                <a:cs typeface="Arial" panose="020B0604020202020204" pitchFamily="34" charset="0"/>
              </a:rPr>
              <a:t>Supportive Care in Cancer</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28</a:t>
            </a:r>
            <a:r>
              <a:rPr lang="en-IN" sz="1800" kern="100" dirty="0">
                <a:effectLst/>
                <a:latin typeface="Arial" panose="020B0604020202020204" pitchFamily="34" charset="0"/>
                <a:ea typeface="Calibri" panose="020F0502020204030204" pitchFamily="34" charset="0"/>
                <a:cs typeface="Arial" panose="020B0604020202020204" pitchFamily="34" charset="0"/>
              </a:rPr>
              <a:t>, pp.767-777.</a:t>
            </a:r>
          </a:p>
          <a:p>
            <a:pPr marL="0" marR="0">
              <a:lnSpc>
                <a:spcPct val="107000"/>
              </a:lnSpc>
              <a:spcBef>
                <a:spcPts val="0"/>
              </a:spcBef>
              <a:spcAft>
                <a:spcPts val="0"/>
              </a:spcAft>
            </a:pPr>
            <a:r>
              <a:rPr lang="en-IN" sz="1800" u="sng" kern="100" dirty="0">
                <a:solidFill>
                  <a:srgbClr val="222222"/>
                </a:solidFill>
                <a:effectLst/>
                <a:latin typeface="Arial" panose="020B0604020202020204" pitchFamily="34" charset="0"/>
                <a:ea typeface="Calibri" panose="020F0502020204030204" pitchFamily="34" charset="0"/>
                <a:cs typeface="Arial" panose="020B0604020202020204" pitchFamily="34" charset="0"/>
                <a:hlinkClick r:id="rId6"/>
              </a:rPr>
              <a:t>https://doi.org/10.1007/s00520-019-04719-y</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Read, U.M.,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Karamanos</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João Silva, M.,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Molaodi</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O.R., Enayat, Z.E., Cassidy, A., Cruickshank, J.K. and Harding, S., 2018. The influence of racism on cigarette smoking: longitudinal study of young people in a British multiethnic cohort. </a:t>
            </a:r>
            <a:r>
              <a:rPr lang="en-IN" sz="1800" i="1" kern="100" dirty="0" err="1">
                <a:effectLst/>
                <a:latin typeface="Arial" panose="020B0604020202020204" pitchFamily="34" charset="0"/>
                <a:ea typeface="Calibri" panose="020F0502020204030204" pitchFamily="34" charset="0"/>
                <a:cs typeface="Arial" panose="020B0604020202020204" pitchFamily="34" charset="0"/>
              </a:rPr>
              <a:t>Plos</a:t>
            </a:r>
            <a:r>
              <a:rPr lang="en-IN" sz="1800" i="1" kern="100" dirty="0">
                <a:effectLst/>
                <a:latin typeface="Arial" panose="020B0604020202020204" pitchFamily="34" charset="0"/>
                <a:ea typeface="Calibri" panose="020F0502020204030204" pitchFamily="34" charset="0"/>
                <a:cs typeface="Arial" panose="020B0604020202020204" pitchFamily="34" charset="0"/>
              </a:rPr>
              <a:t> one</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13</a:t>
            </a:r>
            <a:r>
              <a:rPr lang="en-IN" sz="1800" kern="100" dirty="0">
                <a:effectLst/>
                <a:latin typeface="Arial" panose="020B0604020202020204" pitchFamily="34" charset="0"/>
                <a:ea typeface="Calibri" panose="020F0502020204030204" pitchFamily="34" charset="0"/>
                <a:cs typeface="Arial" panose="020B0604020202020204" pitchFamily="34" charset="0"/>
              </a:rPr>
              <a:t>(1), p.e0190496.</a:t>
            </a:r>
          </a:p>
          <a:p>
            <a:pPr marL="0" marR="0">
              <a:lnSpc>
                <a:spcPct val="107000"/>
              </a:lnSpc>
              <a:spcBef>
                <a:spcPts val="0"/>
              </a:spcBef>
              <a:spcAft>
                <a:spcPts val="0"/>
              </a:spcAft>
            </a:pPr>
            <a:r>
              <a:rPr lang="en-IN" sz="18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7"/>
              </a:rPr>
              <a:t>https://doi.org/10.1371/journal.pone.0190496</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Sawyer, S.M., Azzopardi, P.S.,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Wickremarathne</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D. and Patton, G.C., 2018. The age of adolescence. </a:t>
            </a:r>
            <a:r>
              <a:rPr lang="en-IN" sz="18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The lancet child &amp; adolescent health</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8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2</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(3), pp.223-228.</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u="sng"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https://doi.org/10.1016/S2352-4642(18)30022-1</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Silk, H. and Kwok, A., 2017. Addressing adolescent oral health: a review. </a:t>
            </a:r>
            <a:r>
              <a:rPr lang="en-IN" sz="1800" i="1" kern="100" dirty="0" err="1">
                <a:effectLst/>
                <a:latin typeface="Arial" panose="020B0604020202020204" pitchFamily="34" charset="0"/>
                <a:ea typeface="Calibri" panose="020F0502020204030204" pitchFamily="34" charset="0"/>
                <a:cs typeface="Arial" panose="020B0604020202020204" pitchFamily="34" charset="0"/>
              </a:rPr>
              <a:t>Pediatrics</a:t>
            </a:r>
            <a:r>
              <a:rPr lang="en-IN" sz="1800" i="1" kern="100" dirty="0">
                <a:effectLst/>
                <a:latin typeface="Arial" panose="020B0604020202020204" pitchFamily="34" charset="0"/>
                <a:ea typeface="Calibri" panose="020F0502020204030204" pitchFamily="34" charset="0"/>
                <a:cs typeface="Arial" panose="020B0604020202020204" pitchFamily="34" charset="0"/>
              </a:rPr>
              <a:t> in Review</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38</a:t>
            </a:r>
            <a:r>
              <a:rPr lang="en-IN" sz="1800" kern="100" dirty="0">
                <a:effectLst/>
                <a:latin typeface="Arial" panose="020B0604020202020204" pitchFamily="34" charset="0"/>
                <a:ea typeface="Calibri" panose="020F0502020204030204" pitchFamily="34" charset="0"/>
                <a:cs typeface="Arial" panose="020B0604020202020204" pitchFamily="34" charset="0"/>
              </a:rPr>
              <a:t>(2), pp.61-68.</a:t>
            </a:r>
          </a:p>
          <a:p>
            <a:pPr marL="0" marR="0">
              <a:lnSpc>
                <a:spcPct val="107000"/>
              </a:lnSpc>
              <a:spcBef>
                <a:spcPts val="0"/>
              </a:spcBef>
              <a:spcAft>
                <a:spcPts val="0"/>
              </a:spcAft>
            </a:pPr>
            <a:r>
              <a:rPr lang="en-IN" sz="18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9"/>
              </a:rPr>
              <a:t>https://doi.org/10.1542/pir.2016-0134</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28761133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648F-AAD6-0899-EF77-802D81355F7D}"/>
              </a:ext>
            </a:extLst>
          </p:cNvPr>
          <p:cNvSpPr>
            <a:spLocks noGrp="1"/>
          </p:cNvSpPr>
          <p:nvPr>
            <p:ph type="title"/>
          </p:nvPr>
        </p:nvSpPr>
        <p:spPr>
          <a:xfrm>
            <a:off x="3114675" y="116673"/>
            <a:ext cx="8610600" cy="83352"/>
          </a:xfrm>
        </p:spPr>
        <p:txBody>
          <a:bodyPr>
            <a:normAutofit fontScale="90000"/>
          </a:bodyPr>
          <a:lstStyle/>
          <a:p>
            <a:r>
              <a:rPr lang="en-US" dirty="0"/>
              <a:t>  </a:t>
            </a:r>
            <a:endParaRPr lang="en-IN" dirty="0"/>
          </a:p>
        </p:txBody>
      </p:sp>
      <p:sp>
        <p:nvSpPr>
          <p:cNvPr id="3" name="Content Placeholder 2">
            <a:extLst>
              <a:ext uri="{FF2B5EF4-FFF2-40B4-BE49-F238E27FC236}">
                <a16:creationId xmlns:a16="http://schemas.microsoft.com/office/drawing/2014/main" id="{F4F74BE7-4D67-ADA1-F64F-88EE233E867A}"/>
              </a:ext>
            </a:extLst>
          </p:cNvPr>
          <p:cNvSpPr>
            <a:spLocks noGrp="1"/>
          </p:cNvSpPr>
          <p:nvPr>
            <p:ph idx="1"/>
          </p:nvPr>
        </p:nvSpPr>
        <p:spPr>
          <a:xfrm>
            <a:off x="0" y="116674"/>
            <a:ext cx="12192000" cy="6741326"/>
          </a:xfrm>
        </p:spPr>
        <p:txBody>
          <a:bodyPr/>
          <a:lstStyle/>
          <a:p>
            <a:pPr marL="0" marR="0">
              <a:lnSpc>
                <a:spcPct val="107000"/>
              </a:lnSpc>
              <a:spcBef>
                <a:spcPts val="0"/>
              </a:spcBef>
              <a:spcAft>
                <a:spcPts val="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Simon, P.,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Camenga</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D.R.,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Morean</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M.E., Kong, G., Bold, K.W., Cavallo, D.A. and Krishnan-Sarin, S., 2018. Socioeconomic status and adolescent e-cigarette use: The mediating role of e-cigarette advertisement exposure. </a:t>
            </a:r>
            <a:r>
              <a:rPr lang="en-IN" sz="1800" i="1" kern="100" dirty="0">
                <a:effectLst/>
                <a:latin typeface="Arial" panose="020B0604020202020204" pitchFamily="34" charset="0"/>
                <a:ea typeface="Calibri" panose="020F0502020204030204" pitchFamily="34" charset="0"/>
                <a:cs typeface="Arial" panose="020B0604020202020204" pitchFamily="34" charset="0"/>
              </a:rPr>
              <a:t>Preventive medicine</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112</a:t>
            </a:r>
            <a:r>
              <a:rPr lang="en-IN" sz="1800" kern="100" dirty="0">
                <a:effectLst/>
                <a:latin typeface="Arial" panose="020B0604020202020204" pitchFamily="34" charset="0"/>
                <a:ea typeface="Calibri" panose="020F0502020204030204" pitchFamily="34" charset="0"/>
                <a:cs typeface="Arial" panose="020B0604020202020204" pitchFamily="34" charset="0"/>
              </a:rPr>
              <a:t>, pp.193-198.</a:t>
            </a:r>
          </a:p>
          <a:p>
            <a:pPr marL="0" marR="0">
              <a:lnSpc>
                <a:spcPct val="107000"/>
              </a:lnSpc>
              <a:spcBef>
                <a:spcPts val="0"/>
              </a:spcBef>
              <a:spcAft>
                <a:spcPts val="0"/>
              </a:spcAft>
            </a:pPr>
            <a:r>
              <a:rPr lang="en-IN" sz="18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https://doi.org/10.1016/j.ypmed.2018.04.019</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Thirlway</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F., 2019. Nicotine addiction as a moral problem: barriers to e-cigarette use for smoking cessation in two working-class areas in Northern England. </a:t>
            </a:r>
            <a:r>
              <a:rPr lang="en-IN" sz="1800" i="1" kern="100" dirty="0">
                <a:effectLst/>
                <a:latin typeface="Arial" panose="020B0604020202020204" pitchFamily="34" charset="0"/>
                <a:ea typeface="Calibri" panose="020F0502020204030204" pitchFamily="34" charset="0"/>
                <a:cs typeface="Arial" panose="020B0604020202020204" pitchFamily="34" charset="0"/>
              </a:rPr>
              <a:t>Social Science &amp; Medicine</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238</a:t>
            </a:r>
            <a:r>
              <a:rPr lang="en-IN" sz="1800" kern="100" dirty="0">
                <a:effectLst/>
                <a:latin typeface="Arial" panose="020B0604020202020204" pitchFamily="34" charset="0"/>
                <a:ea typeface="Calibri" panose="020F0502020204030204" pitchFamily="34" charset="0"/>
                <a:cs typeface="Arial" panose="020B0604020202020204" pitchFamily="34" charset="0"/>
              </a:rPr>
              <a:t>, p.112498.</a:t>
            </a:r>
          </a:p>
          <a:p>
            <a:pPr marL="0" marR="0">
              <a:lnSpc>
                <a:spcPct val="107000"/>
              </a:lnSpc>
              <a:spcBef>
                <a:spcPts val="0"/>
              </a:spcBef>
              <a:spcAft>
                <a:spcPts val="0"/>
              </a:spcAft>
            </a:pPr>
            <a:r>
              <a:rPr lang="en-IN" sz="1800" u="sng" kern="100" dirty="0">
                <a:solidFill>
                  <a:srgbClr val="222222"/>
                </a:solidFill>
                <a:effectLst/>
                <a:latin typeface="Arial" panose="020B0604020202020204" pitchFamily="34" charset="0"/>
                <a:ea typeface="Calibri" panose="020F0502020204030204" pitchFamily="34" charset="0"/>
                <a:cs typeface="Arial" panose="020B0604020202020204" pitchFamily="34" charset="0"/>
                <a:hlinkClick r:id="rId3"/>
              </a:rPr>
              <a:t>https://doi.org/10.1016/j.socscimed.2019.112498</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Tyas</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S.L. and Pederson, L.L., 1998. Psychosocial factors related to adolescent smoking: a critical review of the literature. </a:t>
            </a:r>
            <a:r>
              <a:rPr lang="en-IN" sz="1800" i="1" kern="100" dirty="0">
                <a:effectLst/>
                <a:latin typeface="Arial" panose="020B0604020202020204" pitchFamily="34" charset="0"/>
                <a:ea typeface="Calibri" panose="020F0502020204030204" pitchFamily="34" charset="0"/>
                <a:cs typeface="Arial" panose="020B0604020202020204" pitchFamily="34" charset="0"/>
              </a:rPr>
              <a:t>Tobacco control</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7</a:t>
            </a:r>
            <a:r>
              <a:rPr lang="en-IN" sz="1800" kern="100" dirty="0">
                <a:effectLst/>
                <a:latin typeface="Arial" panose="020B0604020202020204" pitchFamily="34" charset="0"/>
                <a:ea typeface="Calibri" panose="020F0502020204030204" pitchFamily="34" charset="0"/>
                <a:cs typeface="Arial" panose="020B0604020202020204" pitchFamily="34" charset="0"/>
              </a:rPr>
              <a:t>(4), pp.409-420.</a:t>
            </a:r>
          </a:p>
          <a:p>
            <a:pPr marL="0" marR="0">
              <a:lnSpc>
                <a:spcPct val="107000"/>
              </a:lnSpc>
              <a:spcBef>
                <a:spcPts val="0"/>
              </a:spcBef>
              <a:spcAft>
                <a:spcPts val="0"/>
              </a:spcAft>
            </a:pPr>
            <a:r>
              <a:rPr lang="en-IN" sz="18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4"/>
              </a:rPr>
              <a:t>https://tobaccocontrol.bmj.com/content/7/4/409.short</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Vanker</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Gie</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R.P. and </a:t>
            </a:r>
            <a:r>
              <a:rPr lang="en-IN"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Zar</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H.J., 2017. The association between environmental tobacco smoke exposure and childhood respiratory disease: a review. </a:t>
            </a:r>
            <a:r>
              <a:rPr lang="en-IN" sz="1800" i="1" kern="100" dirty="0">
                <a:effectLst/>
                <a:latin typeface="Arial" panose="020B0604020202020204" pitchFamily="34" charset="0"/>
                <a:ea typeface="Calibri" panose="020F0502020204030204" pitchFamily="34" charset="0"/>
                <a:cs typeface="Arial" panose="020B0604020202020204" pitchFamily="34" charset="0"/>
              </a:rPr>
              <a:t>Expert review of respiratory medicine</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11</a:t>
            </a:r>
            <a:r>
              <a:rPr lang="en-IN" sz="1800" kern="100" dirty="0">
                <a:effectLst/>
                <a:latin typeface="Arial" panose="020B0604020202020204" pitchFamily="34" charset="0"/>
                <a:ea typeface="Calibri" panose="020F0502020204030204" pitchFamily="34" charset="0"/>
                <a:cs typeface="Arial" panose="020B0604020202020204" pitchFamily="34" charset="0"/>
              </a:rPr>
              <a:t>(8), pp.661-673.</a:t>
            </a:r>
          </a:p>
          <a:p>
            <a:pPr marL="0" marR="0">
              <a:lnSpc>
                <a:spcPct val="107000"/>
              </a:lnSpc>
              <a:spcBef>
                <a:spcPts val="0"/>
              </a:spcBef>
              <a:spcAft>
                <a:spcPts val="0"/>
              </a:spcAft>
            </a:pPr>
            <a:r>
              <a:rPr lang="en-IN" sz="18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https://doi.org/10.1080/17476348.2017.1338949</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West, R., 2017. Tobacco smoking: Health impact, prevalence, correlates and interventions. </a:t>
            </a:r>
            <a:r>
              <a:rPr lang="en-IN" sz="18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Psychology &amp; health</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8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32</a:t>
            </a: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(8), pp.1018-1036.</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https://doi.org/10.1080/08870446.2017.1325890</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IN"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Xin, Y., Li, J. and Liu, X., 2019. Does smoking or alcohol cause early vascular damage in teenage years?. </a:t>
            </a:r>
            <a:r>
              <a:rPr lang="en-IN" sz="1800" i="1" kern="100" dirty="0">
                <a:effectLst/>
                <a:latin typeface="Arial" panose="020B0604020202020204" pitchFamily="34" charset="0"/>
                <a:ea typeface="Calibri" panose="020F0502020204030204" pitchFamily="34" charset="0"/>
                <a:cs typeface="Arial" panose="020B0604020202020204" pitchFamily="34" charset="0"/>
              </a:rPr>
              <a:t>European Heart Journal</a:t>
            </a:r>
            <a:r>
              <a:rPr lang="en-IN" sz="1800" kern="100" dirty="0">
                <a:effectLst/>
                <a:latin typeface="Arial" panose="020B0604020202020204" pitchFamily="34" charset="0"/>
                <a:ea typeface="Calibri" panose="020F0502020204030204" pitchFamily="34" charset="0"/>
                <a:cs typeface="Arial" panose="020B0604020202020204" pitchFamily="34" charset="0"/>
              </a:rPr>
              <a:t>, </a:t>
            </a:r>
            <a:r>
              <a:rPr lang="en-IN" sz="1800" i="1" kern="100" dirty="0">
                <a:effectLst/>
                <a:latin typeface="Arial" panose="020B0604020202020204" pitchFamily="34" charset="0"/>
                <a:ea typeface="Calibri" panose="020F0502020204030204" pitchFamily="34" charset="0"/>
                <a:cs typeface="Arial" panose="020B0604020202020204" pitchFamily="34" charset="0"/>
              </a:rPr>
              <a:t>40</a:t>
            </a:r>
            <a:r>
              <a:rPr lang="en-IN" sz="1800" kern="100" dirty="0">
                <a:effectLst/>
                <a:latin typeface="Arial" panose="020B0604020202020204" pitchFamily="34" charset="0"/>
                <a:ea typeface="Calibri" panose="020F0502020204030204" pitchFamily="34" charset="0"/>
                <a:cs typeface="Arial" panose="020B0604020202020204" pitchFamily="34" charset="0"/>
              </a:rPr>
              <a:t>(42), pp.3496-3496.</a:t>
            </a:r>
          </a:p>
          <a:p>
            <a:pPr marL="0" marR="0">
              <a:lnSpc>
                <a:spcPct val="107000"/>
              </a:lnSpc>
              <a:spcBef>
                <a:spcPts val="0"/>
              </a:spcBef>
              <a:spcAft>
                <a:spcPts val="0"/>
              </a:spcAft>
            </a:pPr>
            <a:r>
              <a:rPr lang="en-IN" sz="1800" u="sng"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7"/>
              </a:rPr>
              <a:t>https://doi.org/10.1093/eurheartj/ehz600</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IN" dirty="0"/>
          </a:p>
        </p:txBody>
      </p:sp>
    </p:spTree>
    <p:extLst>
      <p:ext uri="{BB962C8B-B14F-4D97-AF65-F5344CB8AC3E}">
        <p14:creationId xmlns:p14="http://schemas.microsoft.com/office/powerpoint/2010/main" val="192637259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746</TotalTime>
  <Words>3224</Words>
  <Application>Microsoft Office PowerPoint</Application>
  <PresentationFormat>Widescreen</PresentationFormat>
  <Paragraphs>178</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Century Gothic</vt:lpstr>
      <vt:lpstr>Symbol</vt:lpstr>
      <vt:lpstr>Vapor Trail</vt:lpstr>
      <vt:lpstr>     </vt:lpstr>
      <vt:lpstr>OVERVIEW</vt:lpstr>
      <vt:lpstr>INTRODUCTION</vt:lpstr>
      <vt:lpstr>rationale</vt:lpstr>
      <vt:lpstr>aim</vt:lpstr>
      <vt:lpstr>Research question  </vt:lpstr>
      <vt:lpstr>objectives</vt:lpstr>
      <vt:lpstr>Research designs</vt:lpstr>
      <vt:lpstr>PowerPoint Presentation</vt:lpstr>
      <vt:lpstr>DESCRIPTIVE RESEARCH </vt:lpstr>
      <vt:lpstr>PowerPoint Presentation</vt:lpstr>
      <vt:lpstr>SURVEY QUESTIONS</vt:lpstr>
      <vt:lpstr>plan</vt:lpstr>
      <vt:lpstr>IMPLICATION OF STUDY</vt:lpstr>
      <vt:lpstr>REFERENCES</vt:lpstr>
      <vt:lpstr>PowerPoint Presentation</vt:lpstr>
      <vt:lpstr>  </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https://imageusa.com/wp-content/uploads/2015/08/HP-08-19-15-007.jpg</dc:title>
  <dc:creator>HARDEEP KAUR</dc:creator>
  <cp:lastModifiedBy>HARDEEP KAUR</cp:lastModifiedBy>
  <cp:revision>2</cp:revision>
  <dcterms:created xsi:type="dcterms:W3CDTF">2023-11-04T20:41:11Z</dcterms:created>
  <dcterms:modified xsi:type="dcterms:W3CDTF">2023-11-14T21:58:22Z</dcterms:modified>
</cp:coreProperties>
</file>