
<file path=[Content_Types].xml><?xml version="1.0" encoding="utf-8"?>
<Types xmlns="http://schemas.openxmlformats.org/package/2006/content-types">
  <Default Extension="xml" ContentType="application/xml"/>
  <Default Extension="jpeg" ContentType="image/jpeg"/>
  <Default Extension="xlsx" ContentType="application/vnd.openxmlformats-officedocument.spreadsheetml.sheet"/>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291" r:id="rId1"/>
  </p:sldMasterIdLst>
  <p:notesMasterIdLst>
    <p:notesMasterId r:id="rId20"/>
  </p:notesMasterIdLst>
  <p:sldIdLst>
    <p:sldId id="274" r:id="rId2"/>
    <p:sldId id="256" r:id="rId3"/>
    <p:sldId id="260" r:id="rId4"/>
    <p:sldId id="257" r:id="rId5"/>
    <p:sldId id="262" r:id="rId6"/>
    <p:sldId id="259" r:id="rId7"/>
    <p:sldId id="276" r:id="rId8"/>
    <p:sldId id="279" r:id="rId9"/>
    <p:sldId id="280" r:id="rId10"/>
    <p:sldId id="281" r:id="rId11"/>
    <p:sldId id="269" r:id="rId12"/>
    <p:sldId id="278" r:id="rId13"/>
    <p:sldId id="277" r:id="rId14"/>
    <p:sldId id="270" r:id="rId15"/>
    <p:sldId id="258" r:id="rId16"/>
    <p:sldId id="273" r:id="rId17"/>
    <p:sldId id="275" r:id="rId18"/>
    <p:sldId id="271"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8"/>
    <p:restoredTop sz="94745"/>
  </p:normalViewPr>
  <p:slideViewPr>
    <p:cSldViewPr snapToGrid="0" snapToObjects="1">
      <p:cViewPr>
        <p:scale>
          <a:sx n="74" d="100"/>
          <a:sy n="74" d="100"/>
        </p:scale>
        <p:origin x="392" y="8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notesMaster" Target="notesMasters/notesMaster1.xml"/><Relationship Id="rId21" Type="http://schemas.openxmlformats.org/officeDocument/2006/relationships/presProps" Target="presProps.xml"/><Relationship Id="rId22" Type="http://schemas.openxmlformats.org/officeDocument/2006/relationships/viewProps" Target="viewProps.xml"/><Relationship Id="rId23" Type="http://schemas.openxmlformats.org/officeDocument/2006/relationships/theme" Target="theme/theme1.xml"/><Relationship Id="rId24"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layout/>
      <c:overlay val="0"/>
    </c:title>
    <c:autoTitleDeleted val="0"/>
    <c:plotArea>
      <c:layout>
        <c:manualLayout>
          <c:layoutTarget val="inner"/>
          <c:xMode val="edge"/>
          <c:yMode val="edge"/>
          <c:x val="0.0993318450727697"/>
          <c:y val="0.251054726113053"/>
          <c:w val="0.578231758971225"/>
          <c:h val="0.571943217135418"/>
        </c:manualLayout>
      </c:layout>
      <c:barChart>
        <c:barDir val="col"/>
        <c:grouping val="clustered"/>
        <c:varyColors val="0"/>
        <c:ser>
          <c:idx val="0"/>
          <c:order val="0"/>
          <c:tx>
            <c:strRef>
              <c:f>Sheet1!$B$1</c:f>
              <c:strCache>
                <c:ptCount val="1"/>
                <c:pt idx="0">
                  <c:v>Games</c:v>
                </c:pt>
              </c:strCache>
            </c:strRef>
          </c:tx>
          <c:invertIfNegative val="0"/>
          <c:cat>
            <c:strRef>
              <c:f>Sheet1!$A$2:$A$5</c:f>
              <c:strCache>
                <c:ptCount val="3"/>
                <c:pt idx="0">
                  <c:v>Game 1 </c:v>
                </c:pt>
                <c:pt idx="1">
                  <c:v>Game 2</c:v>
                </c:pt>
                <c:pt idx="2">
                  <c:v>Game 3 </c:v>
                </c:pt>
              </c:strCache>
            </c:strRef>
          </c:cat>
          <c:val>
            <c:numRef>
              <c:f>Sheet1!$B$2:$B$5</c:f>
              <c:numCache>
                <c:formatCode>General</c:formatCode>
                <c:ptCount val="4"/>
                <c:pt idx="0">
                  <c:v>2.0</c:v>
                </c:pt>
                <c:pt idx="1">
                  <c:v>2.0</c:v>
                </c:pt>
                <c:pt idx="2">
                  <c:v>3.0</c:v>
                </c:pt>
              </c:numCache>
            </c:numRef>
          </c:val>
        </c:ser>
        <c:dLbls>
          <c:showLegendKey val="0"/>
          <c:showVal val="0"/>
          <c:showCatName val="0"/>
          <c:showSerName val="0"/>
          <c:showPercent val="0"/>
          <c:showBubbleSize val="0"/>
        </c:dLbls>
        <c:gapWidth val="150"/>
        <c:axId val="-2106634944"/>
        <c:axId val="-2064324864"/>
      </c:barChart>
      <c:catAx>
        <c:axId val="-2106634944"/>
        <c:scaling>
          <c:orientation val="minMax"/>
        </c:scaling>
        <c:delete val="0"/>
        <c:axPos val="b"/>
        <c:numFmt formatCode="General" sourceLinked="0"/>
        <c:majorTickMark val="out"/>
        <c:minorTickMark val="none"/>
        <c:tickLblPos val="nextTo"/>
        <c:crossAx val="-2064324864"/>
        <c:crosses val="autoZero"/>
        <c:auto val="1"/>
        <c:lblAlgn val="ctr"/>
        <c:lblOffset val="100"/>
        <c:noMultiLvlLbl val="0"/>
      </c:catAx>
      <c:valAx>
        <c:axId val="-2064324864"/>
        <c:scaling>
          <c:orientation val="minMax"/>
        </c:scaling>
        <c:delete val="0"/>
        <c:axPos val="l"/>
        <c:majorGridlines/>
        <c:numFmt formatCode="General" sourceLinked="1"/>
        <c:majorTickMark val="out"/>
        <c:minorTickMark val="none"/>
        <c:tickLblPos val="nextTo"/>
        <c:crossAx val="-2106634944"/>
        <c:crosses val="autoZero"/>
        <c:crossBetween val="between"/>
      </c:valAx>
    </c:plotArea>
    <c:legend>
      <c:legendPos val="r"/>
      <c:layout/>
      <c:overlay val="0"/>
    </c:legend>
    <c:plotVisOnly val="1"/>
    <c:dispBlanksAs val="gap"/>
    <c:showDLblsOverMax val="0"/>
  </c:chart>
  <c:txPr>
    <a:bodyPr/>
    <a:lstStyle/>
    <a:p>
      <a:pPr>
        <a:defRPr sz="1800"/>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BEF1E9-92B8-E345-9C9E-BD3F61DC6909}" type="datetimeFigureOut">
              <a:rPr lang="en-US" smtClean="0"/>
              <a:t>2/17/20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F7189C-C30A-2945-9C34-1130C31CBA44}" type="slidenum">
              <a:rPr lang="en-US" smtClean="0"/>
              <a:t>‹#›</a:t>
            </a:fld>
            <a:endParaRPr lang="en-US"/>
          </a:p>
        </p:txBody>
      </p:sp>
    </p:spTree>
    <p:extLst>
      <p:ext uri="{BB962C8B-B14F-4D97-AF65-F5344CB8AC3E}">
        <p14:creationId xmlns:p14="http://schemas.microsoft.com/office/powerpoint/2010/main" val="16402844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EF7189C-C30A-2945-9C34-1130C31CBA44}" type="slidenum">
              <a:rPr lang="en-US" smtClean="0"/>
              <a:t>5</a:t>
            </a:fld>
            <a:endParaRPr lang="en-US"/>
          </a:p>
        </p:txBody>
      </p:sp>
    </p:spTree>
    <p:extLst>
      <p:ext uri="{BB962C8B-B14F-4D97-AF65-F5344CB8AC3E}">
        <p14:creationId xmlns:p14="http://schemas.microsoft.com/office/powerpoint/2010/main" val="10134099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B61BEF0D-F0BB-DE4B-95CE-6DB70DBA9567}" type="datetimeFigureOut">
              <a:rPr lang="en-US" smtClean="0"/>
              <a:pPr/>
              <a:t>2/17/20</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D57F1E4F-1CFF-5643-939E-217C01CDF565}" type="slidenum">
              <a:rPr lang="en-US" smtClean="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66043195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98413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B61BEF0D-F0BB-DE4B-95CE-6DB70DBA9567}" type="datetimeFigureOut">
              <a:rPr lang="en-US" smtClean="0"/>
              <a:pPr/>
              <a:t>2/17/20</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D57F1E4F-1CFF-5643-939E-217C01CDF565}"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98753703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2/17/20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1781323229"/>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2/17/20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29986976"/>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2/17/20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967259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2/17/20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20428853"/>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42A54C80-263E-416B-A8E0-580EDEADCBDC}" type="datetimeFigureOut">
              <a:rPr lang="en-US" smtClean="0"/>
              <a:t>2/17/20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519954A3-9DFD-4C44-94BA-B95130A3BA1C}" type="slidenum">
              <a:rPr lang="en-US" smtClean="0"/>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02718631"/>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B61BEF0D-F0BB-DE4B-95CE-6DB70DBA9567}" type="datetimeFigureOut">
              <a:rPr lang="en-US" smtClean="0"/>
              <a:pPr/>
              <a:t>2/17/20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57F1E4F-1CFF-5643-939E-217C01CDF565}"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011361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2/17/20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17376719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22180027"/>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B61BEF0D-F0BB-DE4B-95CE-6DB70DBA9567}" type="datetimeFigureOut">
              <a:rPr lang="en-US" smtClean="0"/>
              <a:pPr/>
              <a:t>2/17/20</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D57F1E4F-1CFF-5643-939E-217C01CDF565}" type="slidenum">
              <a:rPr lang="en-US" smtClean="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94418193"/>
      </p:ext>
    </p:extLst>
  </p:cSld>
  <p:clrMap bg1="lt1" tx1="dk1" bg2="lt2" tx2="dk2" accent1="accent1" accent2="accent2" accent3="accent3" accent4="accent4" accent5="accent5" accent6="accent6" hlink="hlink" folHlink="folHlink"/>
  <p:sldLayoutIdLst>
    <p:sldLayoutId id="2147484292" r:id="rId1"/>
    <p:sldLayoutId id="2147484293" r:id="rId2"/>
    <p:sldLayoutId id="2147484294" r:id="rId3"/>
    <p:sldLayoutId id="2147484295" r:id="rId4"/>
    <p:sldLayoutId id="2147484296" r:id="rId5"/>
    <p:sldLayoutId id="2147484297" r:id="rId6"/>
    <p:sldLayoutId id="2147484298" r:id="rId7"/>
    <p:sldLayoutId id="2147484299" r:id="rId8"/>
    <p:sldLayoutId id="2147484300" r:id="rId9"/>
    <p:sldLayoutId id="2147484301" r:id="rId10"/>
    <p:sldLayoutId id="2147484302"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chart" Target="../charts/char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tif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youtu.be/wnz0_t16WYY"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tiff"/></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tiff"/></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learningscientists.org/blog/2018/3/8-1" TargetMode="External"/><Relationship Id="rId4" Type="http://schemas.openxmlformats.org/officeDocument/2006/relationships/hyperlink" Target="https://journals.sagepub.com/doi/full/10.1177/0741713617739347" TargetMode="External"/><Relationship Id="rId5" Type="http://schemas.openxmlformats.org/officeDocument/2006/relationships/hyperlink" Target="https://www.simplypsychology.org/qualitative-quantitative.html" TargetMode="External"/><Relationship Id="rId6" Type="http://schemas.openxmlformats.org/officeDocument/2006/relationships/hyperlink" Target="https://www.skillsyouneed.com/learn/research-ethics.html" TargetMode="External"/><Relationship Id="rId7" Type="http://schemas.openxmlformats.org/officeDocument/2006/relationships/hyperlink" Target="https://sapientiamontessori.com/montessori/about-montessori/" TargetMode="External"/><Relationship Id="rId8" Type="http://schemas.openxmlformats.org/officeDocument/2006/relationships/hyperlink" Target="https://montessoriacademy.com.au/montessori-freedom-within-limits/" TargetMode="External"/><Relationship Id="rId1" Type="http://schemas.openxmlformats.org/officeDocument/2006/relationships/slideLayout" Target="../slideLayouts/slideLayout2.xml"/><Relationship Id="rId2" Type="http://schemas.openxmlformats.org/officeDocument/2006/relationships/hyperlink" Target="https://www.nature.com/articles/s41539-017-0012-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5688" y="276044"/>
            <a:ext cx="8911687" cy="1280890"/>
          </a:xfrm>
        </p:spPr>
        <p:txBody>
          <a:bodyPr>
            <a:normAutofit/>
          </a:bodyPr>
          <a:lstStyle/>
          <a:p>
            <a:r>
              <a:rPr lang="en-US" sz="4800" dirty="0" smtClean="0"/>
              <a:t>Introduction </a:t>
            </a:r>
            <a:endParaRPr lang="en-US" sz="4800" dirty="0"/>
          </a:p>
        </p:txBody>
      </p:sp>
      <p:sp>
        <p:nvSpPr>
          <p:cNvPr id="3" name="Content Placeholder 2"/>
          <p:cNvSpPr>
            <a:spLocks noGrp="1"/>
          </p:cNvSpPr>
          <p:nvPr>
            <p:ph idx="1"/>
          </p:nvPr>
        </p:nvSpPr>
        <p:spPr>
          <a:xfrm>
            <a:off x="915688" y="1115682"/>
            <a:ext cx="11075029" cy="5621547"/>
          </a:xfrm>
        </p:spPr>
        <p:txBody>
          <a:bodyPr>
            <a:normAutofit fontScale="77500" lnSpcReduction="20000"/>
          </a:bodyPr>
          <a:lstStyle/>
          <a:p>
            <a:pPr marL="0" indent="0" algn="just">
              <a:buNone/>
            </a:pPr>
            <a:r>
              <a:rPr lang="en-US" sz="3600" dirty="0" smtClean="0"/>
              <a:t>In this research proposal I will be be identify and outlining a potential research topic that is a key issue in education that is relevant to my work placement setting.  Which will be outlining ways in which I might seek to examine that topic giving due to consideration to methodology, ethics and appropriate research tools . My presentation will be including information about the methodology, how I would collect the data? Why I would do it this particular way? What participants will be involved? And whether there’s any limitations to my research topic. I will be considering the ethics side to my research topic, whether the study is potentially harming an individual and what I will do to minimize the risks. I will be explaining how I will be gathering the context and where would I keep the data kept. Towards the end I will also be considering what research tools to use to best fit the research topic if I were to carry this study out. As well as conducting a conclusion.   </a:t>
            </a:r>
          </a:p>
          <a:p>
            <a:pPr marL="0" indent="0">
              <a:buNone/>
            </a:pPr>
            <a:endParaRPr lang="en-US" sz="2400" dirty="0"/>
          </a:p>
        </p:txBody>
      </p:sp>
    </p:spTree>
    <p:extLst>
      <p:ext uri="{BB962C8B-B14F-4D97-AF65-F5344CB8AC3E}">
        <p14:creationId xmlns:p14="http://schemas.microsoft.com/office/powerpoint/2010/main" val="199497948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542329" y="6315888"/>
            <a:ext cx="8915399" cy="1126283"/>
          </a:xfrm>
        </p:spPr>
        <p:txBody>
          <a:bodyPr/>
          <a:lstStyle/>
          <a:p>
            <a:r>
              <a:rPr lang="en-US" dirty="0" err="1" smtClean="0"/>
              <a:t>Wroud</a:t>
            </a:r>
            <a:r>
              <a:rPr lang="en-US" dirty="0" smtClean="0"/>
              <a:t> Al </a:t>
            </a:r>
            <a:r>
              <a:rPr lang="en-US" dirty="0" err="1" smtClean="0"/>
              <a:t>Roshoq</a:t>
            </a:r>
            <a:r>
              <a:rPr lang="en-US" dirty="0" smtClean="0"/>
              <a:t> </a:t>
            </a:r>
            <a:endParaRPr lang="en-US" dirty="0"/>
          </a:p>
        </p:txBody>
      </p:sp>
      <p:sp>
        <p:nvSpPr>
          <p:cNvPr id="12" name="TextBox 11"/>
          <p:cNvSpPr txBox="1"/>
          <p:nvPr/>
        </p:nvSpPr>
        <p:spPr>
          <a:xfrm>
            <a:off x="2251099" y="3217827"/>
            <a:ext cx="8105920" cy="830997"/>
          </a:xfrm>
          <a:prstGeom prst="rect">
            <a:avLst/>
          </a:prstGeom>
          <a:noFill/>
        </p:spPr>
        <p:txBody>
          <a:bodyPr wrap="square" rtlCol="0">
            <a:spAutoFit/>
          </a:bodyPr>
          <a:lstStyle/>
          <a:p>
            <a:r>
              <a:rPr lang="en-US" sz="2400" dirty="0"/>
              <a:t/>
            </a:r>
            <a:br>
              <a:rPr lang="en-US" sz="2400" dirty="0"/>
            </a:br>
            <a:endParaRPr lang="en-US" sz="2400" dirty="0"/>
          </a:p>
        </p:txBody>
      </p:sp>
      <p:sp>
        <p:nvSpPr>
          <p:cNvPr id="13" name="TextBox 12"/>
          <p:cNvSpPr txBox="1"/>
          <p:nvPr/>
        </p:nvSpPr>
        <p:spPr>
          <a:xfrm>
            <a:off x="1878861" y="345056"/>
            <a:ext cx="8850396" cy="8833187"/>
          </a:xfrm>
          <a:prstGeom prst="rect">
            <a:avLst/>
          </a:prstGeom>
          <a:noFill/>
        </p:spPr>
        <p:txBody>
          <a:bodyPr wrap="square" rtlCol="0">
            <a:spAutoFit/>
          </a:bodyPr>
          <a:lstStyle/>
          <a:p>
            <a:endParaRPr lang="en-US" sz="2400" dirty="0" smtClean="0"/>
          </a:p>
          <a:p>
            <a:endParaRPr lang="en-US" sz="6000" dirty="0">
              <a:latin typeface="+mj-lt"/>
            </a:endParaRPr>
          </a:p>
          <a:p>
            <a:r>
              <a:rPr lang="en-US" sz="6000" dirty="0" smtClean="0">
                <a:latin typeface="+mj-lt"/>
              </a:rPr>
              <a:t>‘’How has the Montessori method introduction improved </a:t>
            </a:r>
            <a:r>
              <a:rPr lang="en-US" sz="6000" dirty="0" smtClean="0">
                <a:latin typeface="+mj-lt"/>
              </a:rPr>
              <a:t>the pre </a:t>
            </a:r>
            <a:r>
              <a:rPr lang="en-US" sz="6000" dirty="0" smtClean="0">
                <a:latin typeface="+mj-lt"/>
              </a:rPr>
              <a:t>school </a:t>
            </a:r>
            <a:r>
              <a:rPr lang="en-US" sz="6000" dirty="0" smtClean="0">
                <a:latin typeface="+mj-lt"/>
              </a:rPr>
              <a:t>system’’ </a:t>
            </a:r>
          </a:p>
          <a:p>
            <a:endParaRPr lang="en-US" sz="2800" dirty="0"/>
          </a:p>
          <a:p>
            <a:endParaRPr lang="en-US" sz="2800" dirty="0" smtClean="0"/>
          </a:p>
          <a:p>
            <a:endParaRPr lang="en-US" sz="2800" dirty="0"/>
          </a:p>
          <a:p>
            <a:endParaRPr lang="en-US" sz="3200" dirty="0" smtClean="0"/>
          </a:p>
          <a:p>
            <a:endParaRPr lang="en-US" sz="3200" dirty="0"/>
          </a:p>
          <a:p>
            <a:endParaRPr lang="en-US" sz="3200" dirty="0" smtClean="0"/>
          </a:p>
          <a:p>
            <a:endParaRPr lang="en-US" sz="3200" dirty="0"/>
          </a:p>
          <a:p>
            <a:endParaRPr lang="en-US" sz="3200" dirty="0"/>
          </a:p>
        </p:txBody>
      </p:sp>
      <p:sp>
        <p:nvSpPr>
          <p:cNvPr id="14" name="TextBox 13"/>
          <p:cNvSpPr txBox="1"/>
          <p:nvPr/>
        </p:nvSpPr>
        <p:spPr>
          <a:xfrm>
            <a:off x="1367732" y="1181078"/>
            <a:ext cx="9253512" cy="461665"/>
          </a:xfrm>
          <a:prstGeom prst="rect">
            <a:avLst/>
          </a:prstGeom>
          <a:noFill/>
        </p:spPr>
        <p:txBody>
          <a:bodyPr wrap="square" rtlCol="0">
            <a:spAutoFit/>
          </a:bodyPr>
          <a:lstStyle/>
          <a:p>
            <a:r>
              <a:rPr lang="en-US" sz="2400" dirty="0" smtClean="0"/>
              <a:t>The Research proposal that I have chosen to identify is:  </a:t>
            </a:r>
            <a:endParaRPr lang="en-US" sz="2400" dirty="0"/>
          </a:p>
        </p:txBody>
      </p:sp>
    </p:spTree>
    <p:extLst>
      <p:ext uri="{BB962C8B-B14F-4D97-AF65-F5344CB8AC3E}">
        <p14:creationId xmlns:p14="http://schemas.microsoft.com/office/powerpoint/2010/main" val="2226435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2786" y="172848"/>
            <a:ext cx="8911687" cy="1509490"/>
          </a:xfrm>
        </p:spPr>
        <p:txBody>
          <a:bodyPr>
            <a:noAutofit/>
          </a:bodyPr>
          <a:lstStyle/>
          <a:p>
            <a:r>
              <a:rPr lang="en-GB" sz="4800" dirty="0">
                <a:cs typeface="Arial" panose="020B0604020202020204" pitchFamily="34" charset="0"/>
              </a:rPr>
              <a:t>D</a:t>
            </a:r>
            <a:r>
              <a:rPr lang="en-GB" sz="4800" dirty="0" smtClean="0">
                <a:cs typeface="Arial" panose="020B0604020202020204" pitchFamily="34" charset="0"/>
              </a:rPr>
              <a:t>evelop </a:t>
            </a:r>
            <a:r>
              <a:rPr lang="en-GB" sz="4800" dirty="0">
                <a:cs typeface="Arial" panose="020B0604020202020204" pitchFamily="34" charset="0"/>
              </a:rPr>
              <a:t>a plan for own research </a:t>
            </a:r>
            <a:endParaRPr lang="en-US" sz="4800" dirty="0"/>
          </a:p>
        </p:txBody>
      </p:sp>
      <p:graphicFrame>
        <p:nvGraphicFramePr>
          <p:cNvPr id="4" name="Table 3"/>
          <p:cNvGraphicFramePr>
            <a:graphicFrameLocks noGrp="1"/>
          </p:cNvGraphicFramePr>
          <p:nvPr>
            <p:extLst>
              <p:ext uri="{D42A27DB-BD31-4B8C-83A1-F6EECF244321}">
                <p14:modId xmlns:p14="http://schemas.microsoft.com/office/powerpoint/2010/main" val="668338993"/>
              </p:ext>
            </p:extLst>
          </p:nvPr>
        </p:nvGraphicFramePr>
        <p:xfrm>
          <a:off x="1556200" y="1682336"/>
          <a:ext cx="9106049" cy="4787474"/>
        </p:xfrm>
        <a:graphic>
          <a:graphicData uri="http://schemas.openxmlformats.org/drawingml/2006/table">
            <a:tbl>
              <a:tblPr firstRow="1" bandRow="1">
                <a:tableStyleId>{5C22544A-7EE6-4342-B048-85BDC9FD1C3A}</a:tableStyleId>
              </a:tblPr>
              <a:tblGrid>
                <a:gridCol w="3262260"/>
                <a:gridCol w="2808440"/>
                <a:gridCol w="3035349"/>
              </a:tblGrid>
              <a:tr h="652057">
                <a:tc>
                  <a:txBody>
                    <a:bodyPr/>
                    <a:lstStyle/>
                    <a:p>
                      <a:r>
                        <a:rPr lang="en-GB" sz="1600" dirty="0" smtClean="0">
                          <a:latin typeface="Arial" panose="020B0604020202020204" pitchFamily="34" charset="0"/>
                          <a:cs typeface="Arial" panose="020B0604020202020204" pitchFamily="34" charset="0"/>
                        </a:rPr>
                        <a:t>What</a:t>
                      </a:r>
                      <a:r>
                        <a:rPr lang="en-GB" sz="1600" baseline="0" dirty="0" smtClean="0">
                          <a:latin typeface="Arial" panose="020B0604020202020204" pitchFamily="34" charset="0"/>
                          <a:cs typeface="Arial" panose="020B0604020202020204" pitchFamily="34" charset="0"/>
                        </a:rPr>
                        <a:t> I need to do </a:t>
                      </a:r>
                      <a:endParaRPr lang="en-GB" sz="1600" dirty="0">
                        <a:latin typeface="Arial" panose="020B0604020202020204" pitchFamily="34" charset="0"/>
                        <a:cs typeface="Arial" panose="020B0604020202020204" pitchFamily="34" charset="0"/>
                      </a:endParaRPr>
                    </a:p>
                  </a:txBody>
                  <a:tcPr/>
                </a:tc>
                <a:tc>
                  <a:txBody>
                    <a:bodyPr/>
                    <a:lstStyle/>
                    <a:p>
                      <a:r>
                        <a:rPr lang="en-GB" sz="1600" dirty="0" smtClean="0">
                          <a:latin typeface="Arial" panose="020B0604020202020204" pitchFamily="34" charset="0"/>
                          <a:cs typeface="Arial" panose="020B0604020202020204" pitchFamily="34" charset="0"/>
                        </a:rPr>
                        <a:t>When</a:t>
                      </a:r>
                      <a:r>
                        <a:rPr lang="en-GB" sz="1600" baseline="0" dirty="0" smtClean="0">
                          <a:latin typeface="Arial" panose="020B0604020202020204" pitchFamily="34" charset="0"/>
                          <a:cs typeface="Arial" panose="020B0604020202020204" pitchFamily="34" charset="0"/>
                        </a:rPr>
                        <a:t> I need to do it by </a:t>
                      </a:r>
                      <a:endParaRPr lang="en-GB" sz="1600" dirty="0">
                        <a:latin typeface="Arial" panose="020B0604020202020204" pitchFamily="34" charset="0"/>
                        <a:cs typeface="Arial" panose="020B0604020202020204" pitchFamily="34" charset="0"/>
                      </a:endParaRPr>
                    </a:p>
                  </a:txBody>
                  <a:tcPr/>
                </a:tc>
                <a:tc>
                  <a:txBody>
                    <a:bodyPr/>
                    <a:lstStyle/>
                    <a:p>
                      <a:r>
                        <a:rPr lang="en-GB" sz="1600" dirty="0" smtClean="0">
                          <a:latin typeface="Arial" panose="020B0604020202020204" pitchFamily="34" charset="0"/>
                          <a:cs typeface="Arial" panose="020B0604020202020204" pitchFamily="34" charset="0"/>
                        </a:rPr>
                        <a:t>Did I do it on time </a:t>
                      </a:r>
                      <a:endParaRPr lang="en-GB" sz="1600" dirty="0">
                        <a:latin typeface="Arial" panose="020B0604020202020204" pitchFamily="34" charset="0"/>
                        <a:cs typeface="Arial" panose="020B0604020202020204" pitchFamily="34" charset="0"/>
                      </a:endParaRPr>
                    </a:p>
                  </a:txBody>
                  <a:tcPr/>
                </a:tc>
              </a:tr>
              <a:tr h="652057">
                <a:tc>
                  <a:txBody>
                    <a:bodyPr/>
                    <a:lstStyle/>
                    <a:p>
                      <a:r>
                        <a:rPr lang="en-GB" sz="1600" dirty="0" smtClean="0">
                          <a:latin typeface="Arial" panose="020B0604020202020204" pitchFamily="34" charset="0"/>
                          <a:cs typeface="Arial" panose="020B0604020202020204" pitchFamily="34" charset="0"/>
                        </a:rPr>
                        <a:t>Chose</a:t>
                      </a:r>
                      <a:r>
                        <a:rPr lang="en-GB" sz="1600" baseline="0" dirty="0" smtClean="0">
                          <a:latin typeface="Arial" panose="020B0604020202020204" pitchFamily="34" charset="0"/>
                          <a:cs typeface="Arial" panose="020B0604020202020204" pitchFamily="34" charset="0"/>
                        </a:rPr>
                        <a:t> methods and rationale </a:t>
                      </a:r>
                      <a:endParaRPr lang="en-GB" sz="1600" dirty="0">
                        <a:latin typeface="Arial" panose="020B0604020202020204" pitchFamily="34" charset="0"/>
                        <a:cs typeface="Arial" panose="020B0604020202020204" pitchFamily="34" charset="0"/>
                      </a:endParaRPr>
                    </a:p>
                  </a:txBody>
                  <a:tcPr/>
                </a:tc>
                <a:tc>
                  <a:txBody>
                    <a:bodyPr/>
                    <a:lstStyle/>
                    <a:p>
                      <a:endParaRPr lang="en-GB" sz="1600" dirty="0">
                        <a:latin typeface="Arial" panose="020B0604020202020204" pitchFamily="34" charset="0"/>
                        <a:cs typeface="Arial" panose="020B0604020202020204" pitchFamily="34" charset="0"/>
                      </a:endParaRPr>
                    </a:p>
                  </a:txBody>
                  <a:tcPr/>
                </a:tc>
                <a:tc>
                  <a:txBody>
                    <a:bodyPr/>
                    <a:lstStyle/>
                    <a:p>
                      <a:endParaRPr lang="en-GB" sz="1600" dirty="0">
                        <a:latin typeface="Arial" panose="020B0604020202020204" pitchFamily="34" charset="0"/>
                        <a:cs typeface="Arial" panose="020B0604020202020204" pitchFamily="34" charset="0"/>
                      </a:endParaRPr>
                    </a:p>
                  </a:txBody>
                  <a:tcPr/>
                </a:tc>
              </a:tr>
              <a:tr h="652057">
                <a:tc>
                  <a:txBody>
                    <a:bodyPr/>
                    <a:lstStyle/>
                    <a:p>
                      <a:r>
                        <a:rPr lang="en-GB" sz="1600" dirty="0" smtClean="0">
                          <a:latin typeface="Arial" panose="020B0604020202020204" pitchFamily="34" charset="0"/>
                          <a:cs typeface="Arial" panose="020B0604020202020204" pitchFamily="34" charset="0"/>
                        </a:rPr>
                        <a:t>Carry out and record research</a:t>
                      </a:r>
                      <a:r>
                        <a:rPr lang="en-GB" sz="1600" baseline="0" dirty="0" smtClean="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a:txBody>
                  <a:tcPr/>
                </a:tc>
                <a:tc>
                  <a:txBody>
                    <a:bodyPr/>
                    <a:lstStyle/>
                    <a:p>
                      <a:endParaRPr lang="en-GB" sz="1600" dirty="0">
                        <a:latin typeface="Arial" panose="020B0604020202020204" pitchFamily="34" charset="0"/>
                        <a:cs typeface="Arial" panose="020B0604020202020204" pitchFamily="34" charset="0"/>
                      </a:endParaRPr>
                    </a:p>
                  </a:txBody>
                  <a:tcPr/>
                </a:tc>
                <a:tc>
                  <a:txBody>
                    <a:bodyPr/>
                    <a:lstStyle/>
                    <a:p>
                      <a:endParaRPr lang="en-GB" sz="1600" dirty="0">
                        <a:latin typeface="Arial" panose="020B0604020202020204" pitchFamily="34" charset="0"/>
                        <a:cs typeface="Arial" panose="020B0604020202020204" pitchFamily="34" charset="0"/>
                      </a:endParaRPr>
                    </a:p>
                  </a:txBody>
                  <a:tcPr/>
                </a:tc>
              </a:tr>
              <a:tr h="926608">
                <a:tc>
                  <a:txBody>
                    <a:bodyPr/>
                    <a:lstStyle/>
                    <a:p>
                      <a:r>
                        <a:rPr lang="en-GB" sz="1600" dirty="0" smtClean="0">
                          <a:latin typeface="Arial" panose="020B0604020202020204" pitchFamily="34" charset="0"/>
                          <a:cs typeface="Arial" panose="020B0604020202020204" pitchFamily="34" charset="0"/>
                        </a:rPr>
                        <a:t>Compare</a:t>
                      </a:r>
                      <a:r>
                        <a:rPr lang="en-GB" sz="1600" baseline="0" dirty="0" smtClean="0">
                          <a:latin typeface="Arial" panose="020B0604020202020204" pitchFamily="34" charset="0"/>
                          <a:cs typeface="Arial" panose="020B0604020202020204" pitchFamily="34" charset="0"/>
                        </a:rPr>
                        <a:t> and contrast different methods of analysing data</a:t>
                      </a:r>
                      <a:endParaRPr lang="en-GB" sz="1600" dirty="0">
                        <a:latin typeface="Arial" panose="020B0604020202020204" pitchFamily="34" charset="0"/>
                        <a:cs typeface="Arial" panose="020B0604020202020204" pitchFamily="34" charset="0"/>
                      </a:endParaRPr>
                    </a:p>
                  </a:txBody>
                  <a:tcPr/>
                </a:tc>
                <a:tc>
                  <a:txBody>
                    <a:bodyPr/>
                    <a:lstStyle/>
                    <a:p>
                      <a:endParaRPr lang="en-GB" sz="1600" dirty="0">
                        <a:latin typeface="Arial" panose="020B0604020202020204" pitchFamily="34" charset="0"/>
                        <a:cs typeface="Arial" panose="020B0604020202020204" pitchFamily="34" charset="0"/>
                      </a:endParaRPr>
                    </a:p>
                  </a:txBody>
                  <a:tcPr/>
                </a:tc>
                <a:tc>
                  <a:txBody>
                    <a:bodyPr/>
                    <a:lstStyle/>
                    <a:p>
                      <a:endParaRPr lang="en-GB" sz="1600" dirty="0">
                        <a:latin typeface="Arial" panose="020B0604020202020204" pitchFamily="34" charset="0"/>
                        <a:cs typeface="Arial" panose="020B0604020202020204" pitchFamily="34" charset="0"/>
                      </a:endParaRPr>
                    </a:p>
                  </a:txBody>
                  <a:tcPr/>
                </a:tc>
              </a:tr>
              <a:tr h="417546">
                <a:tc>
                  <a:txBody>
                    <a:bodyPr/>
                    <a:lstStyle/>
                    <a:p>
                      <a:r>
                        <a:rPr lang="en-GB" sz="1600" dirty="0" smtClean="0">
                          <a:latin typeface="Arial" panose="020B0604020202020204" pitchFamily="34" charset="0"/>
                          <a:cs typeface="Arial" panose="020B0604020202020204" pitchFamily="34" charset="0"/>
                        </a:rPr>
                        <a:t>Analyse data </a:t>
                      </a:r>
                      <a:endParaRPr lang="en-GB" sz="1600" dirty="0">
                        <a:latin typeface="Arial" panose="020B0604020202020204" pitchFamily="34" charset="0"/>
                        <a:cs typeface="Arial" panose="020B0604020202020204" pitchFamily="34" charset="0"/>
                      </a:endParaRPr>
                    </a:p>
                  </a:txBody>
                  <a:tcPr/>
                </a:tc>
                <a:tc>
                  <a:txBody>
                    <a:bodyPr/>
                    <a:lstStyle/>
                    <a:p>
                      <a:endParaRPr lang="en-GB" sz="1600" dirty="0">
                        <a:latin typeface="Arial" panose="020B0604020202020204" pitchFamily="34" charset="0"/>
                        <a:cs typeface="Arial" panose="020B0604020202020204" pitchFamily="34" charset="0"/>
                      </a:endParaRPr>
                    </a:p>
                  </a:txBody>
                  <a:tcPr/>
                </a:tc>
                <a:tc>
                  <a:txBody>
                    <a:bodyPr/>
                    <a:lstStyle/>
                    <a:p>
                      <a:endParaRPr lang="en-GB" sz="1600">
                        <a:latin typeface="Arial" panose="020B0604020202020204" pitchFamily="34" charset="0"/>
                        <a:cs typeface="Arial" panose="020B0604020202020204" pitchFamily="34" charset="0"/>
                      </a:endParaRPr>
                    </a:p>
                  </a:txBody>
                  <a:tcPr/>
                </a:tc>
              </a:tr>
              <a:tr h="652057">
                <a:tc>
                  <a:txBody>
                    <a:bodyPr/>
                    <a:lstStyle/>
                    <a:p>
                      <a:r>
                        <a:rPr lang="en-GB" sz="1600" dirty="0" smtClean="0">
                          <a:latin typeface="Arial" panose="020B0604020202020204" pitchFamily="34" charset="0"/>
                          <a:cs typeface="Arial" panose="020B0604020202020204" pitchFamily="34" charset="0"/>
                        </a:rPr>
                        <a:t>Draw conclusion and make recommendations</a:t>
                      </a:r>
                      <a:endParaRPr lang="en-GB" sz="1600" dirty="0">
                        <a:latin typeface="Arial" panose="020B0604020202020204" pitchFamily="34" charset="0"/>
                        <a:cs typeface="Arial" panose="020B0604020202020204" pitchFamily="34" charset="0"/>
                      </a:endParaRPr>
                    </a:p>
                  </a:txBody>
                  <a:tcPr/>
                </a:tc>
                <a:tc>
                  <a:txBody>
                    <a:bodyPr/>
                    <a:lstStyle/>
                    <a:p>
                      <a:endParaRPr lang="en-GB" sz="1600" dirty="0">
                        <a:latin typeface="Arial" panose="020B0604020202020204" pitchFamily="34" charset="0"/>
                        <a:cs typeface="Arial" panose="020B0604020202020204" pitchFamily="34" charset="0"/>
                      </a:endParaRPr>
                    </a:p>
                  </a:txBody>
                  <a:tcPr/>
                </a:tc>
                <a:tc>
                  <a:txBody>
                    <a:bodyPr/>
                    <a:lstStyle/>
                    <a:p>
                      <a:endParaRPr lang="en-GB" sz="1600" dirty="0">
                        <a:latin typeface="Arial" panose="020B0604020202020204" pitchFamily="34" charset="0"/>
                        <a:cs typeface="Arial" panose="020B0604020202020204" pitchFamily="34" charset="0"/>
                      </a:endParaRPr>
                    </a:p>
                  </a:txBody>
                  <a:tcPr/>
                </a:tc>
              </a:tr>
              <a:tr h="417546">
                <a:tc>
                  <a:txBody>
                    <a:bodyPr/>
                    <a:lstStyle/>
                    <a:p>
                      <a:r>
                        <a:rPr lang="en-GB" sz="1600" dirty="0" smtClean="0">
                          <a:latin typeface="Arial" panose="020B0604020202020204" pitchFamily="34" charset="0"/>
                          <a:cs typeface="Arial" panose="020B0604020202020204" pitchFamily="34" charset="0"/>
                        </a:rPr>
                        <a:t>Compare reflection</a:t>
                      </a:r>
                      <a:endParaRPr lang="en-GB" sz="1600" dirty="0">
                        <a:latin typeface="Arial" panose="020B0604020202020204" pitchFamily="34" charset="0"/>
                        <a:cs typeface="Arial" panose="020B0604020202020204" pitchFamily="34" charset="0"/>
                      </a:endParaRPr>
                    </a:p>
                  </a:txBody>
                  <a:tcPr/>
                </a:tc>
                <a:tc>
                  <a:txBody>
                    <a:bodyPr/>
                    <a:lstStyle/>
                    <a:p>
                      <a:endParaRPr lang="en-GB" sz="1600" dirty="0">
                        <a:latin typeface="Arial" panose="020B0604020202020204" pitchFamily="34" charset="0"/>
                        <a:cs typeface="Arial" panose="020B0604020202020204" pitchFamily="34" charset="0"/>
                      </a:endParaRPr>
                    </a:p>
                  </a:txBody>
                  <a:tcPr/>
                </a:tc>
                <a:tc>
                  <a:txBody>
                    <a:bodyPr/>
                    <a:lstStyle/>
                    <a:p>
                      <a:endParaRPr lang="en-GB" sz="1600" dirty="0">
                        <a:latin typeface="Arial" panose="020B0604020202020204" pitchFamily="34" charset="0"/>
                        <a:cs typeface="Arial" panose="020B0604020202020204" pitchFamily="34" charset="0"/>
                      </a:endParaRPr>
                    </a:p>
                  </a:txBody>
                  <a:tcPr/>
                </a:tc>
              </a:tr>
              <a:tr h="417546">
                <a:tc>
                  <a:txBody>
                    <a:bodyPr/>
                    <a:lstStyle/>
                    <a:p>
                      <a:r>
                        <a:rPr lang="en-GB" sz="1600" dirty="0" smtClean="0">
                          <a:latin typeface="Arial" panose="020B0604020202020204" pitchFamily="34" charset="0"/>
                          <a:cs typeface="Arial" panose="020B0604020202020204" pitchFamily="34" charset="0"/>
                        </a:rPr>
                        <a:t>Present the findings</a:t>
                      </a:r>
                      <a:endParaRPr lang="en-GB" sz="1600" dirty="0">
                        <a:latin typeface="Arial" panose="020B0604020202020204" pitchFamily="34" charset="0"/>
                        <a:cs typeface="Arial" panose="020B0604020202020204" pitchFamily="34" charset="0"/>
                      </a:endParaRPr>
                    </a:p>
                  </a:txBody>
                  <a:tcPr/>
                </a:tc>
                <a:tc>
                  <a:txBody>
                    <a:bodyPr/>
                    <a:lstStyle/>
                    <a:p>
                      <a:endParaRPr lang="en-GB" sz="1600" dirty="0">
                        <a:latin typeface="Arial" panose="020B0604020202020204" pitchFamily="34" charset="0"/>
                        <a:cs typeface="Arial" panose="020B0604020202020204" pitchFamily="34" charset="0"/>
                      </a:endParaRPr>
                    </a:p>
                  </a:txBody>
                  <a:tcPr/>
                </a:tc>
                <a:tc>
                  <a:txBody>
                    <a:bodyPr/>
                    <a:lstStyle/>
                    <a:p>
                      <a:endParaRPr lang="en-GB" sz="1600" dirty="0">
                        <a:latin typeface="Arial" panose="020B0604020202020204" pitchFamily="34" charset="0"/>
                        <a:cs typeface="Arial" panose="020B0604020202020204" pitchFamily="34" charset="0"/>
                      </a:endParaRPr>
                    </a:p>
                  </a:txBody>
                  <a:tcPr/>
                </a:tc>
              </a:tr>
            </a:tbl>
          </a:graphicData>
        </a:graphic>
      </p:graphicFrame>
      <p:sp>
        <p:nvSpPr>
          <p:cNvPr id="5" name="TextBox 4"/>
          <p:cNvSpPr txBox="1"/>
          <p:nvPr/>
        </p:nvSpPr>
        <p:spPr>
          <a:xfrm>
            <a:off x="952786" y="959271"/>
            <a:ext cx="9398912" cy="523220"/>
          </a:xfrm>
          <a:prstGeom prst="rect">
            <a:avLst/>
          </a:prstGeom>
          <a:noFill/>
        </p:spPr>
        <p:txBody>
          <a:bodyPr wrap="square" rtlCol="0">
            <a:spAutoFit/>
          </a:bodyPr>
          <a:lstStyle/>
          <a:p>
            <a:r>
              <a:rPr lang="en-US" sz="2800" dirty="0" smtClean="0">
                <a:latin typeface="+mj-lt"/>
              </a:rPr>
              <a:t>If I were to carry out this research topic I would need to: </a:t>
            </a:r>
            <a:endParaRPr lang="en-US" sz="2800" dirty="0">
              <a:latin typeface="+mj-lt"/>
            </a:endParaRPr>
          </a:p>
        </p:txBody>
      </p:sp>
    </p:spTree>
    <p:extLst>
      <p:ext uri="{BB962C8B-B14F-4D97-AF65-F5344CB8AC3E}">
        <p14:creationId xmlns:p14="http://schemas.microsoft.com/office/powerpoint/2010/main" val="79480409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70963" y="434329"/>
            <a:ext cx="8911687" cy="1280890"/>
          </a:xfrm>
        </p:spPr>
        <p:txBody>
          <a:bodyPr>
            <a:normAutofit/>
          </a:bodyPr>
          <a:lstStyle/>
          <a:p>
            <a:r>
              <a:rPr lang="en-US" sz="4800" dirty="0" smtClean="0"/>
              <a:t>Reasons for my Research </a:t>
            </a:r>
            <a:endParaRPr lang="en-US" sz="4800" dirty="0"/>
          </a:p>
        </p:txBody>
      </p:sp>
      <p:sp>
        <p:nvSpPr>
          <p:cNvPr id="3" name="Content Placeholder 2"/>
          <p:cNvSpPr>
            <a:spLocks noGrp="1"/>
          </p:cNvSpPr>
          <p:nvPr>
            <p:ph idx="1"/>
          </p:nvPr>
        </p:nvSpPr>
        <p:spPr>
          <a:xfrm>
            <a:off x="1067249" y="1370161"/>
            <a:ext cx="10923467" cy="5099649"/>
          </a:xfrm>
        </p:spPr>
        <p:txBody>
          <a:bodyPr>
            <a:noAutofit/>
          </a:bodyPr>
          <a:lstStyle/>
          <a:p>
            <a:r>
              <a:rPr lang="en-US" sz="2800" dirty="0" smtClean="0"/>
              <a:t>This research is being undertaken in my placement </a:t>
            </a:r>
          </a:p>
          <a:p>
            <a:r>
              <a:rPr lang="en-US" sz="2800" dirty="0" smtClean="0"/>
              <a:t>To see how the teachers in the setting help promote this approach </a:t>
            </a:r>
          </a:p>
          <a:p>
            <a:r>
              <a:rPr lang="en-US" sz="2800" dirty="0" smtClean="0"/>
              <a:t>To see whether the system has improved </a:t>
            </a:r>
          </a:p>
          <a:p>
            <a:r>
              <a:rPr lang="en-US" sz="2800" dirty="0" smtClean="0"/>
              <a:t>How it is implemented and carried out </a:t>
            </a:r>
          </a:p>
          <a:p>
            <a:r>
              <a:rPr lang="en-US" sz="2800" dirty="0" smtClean="0"/>
              <a:t>The goal for Montessori education is to allow the child’s optimal development which is their intellectual, physical, emotional and social to unfold and to be able to discover and explore for themselves, which would also help them recognize their mistakes (Marshall, 2017).   </a:t>
            </a:r>
            <a:endParaRPr lang="en-US" sz="2800" dirty="0"/>
          </a:p>
        </p:txBody>
      </p:sp>
    </p:spTree>
    <p:extLst>
      <p:ext uri="{BB962C8B-B14F-4D97-AF65-F5344CB8AC3E}">
        <p14:creationId xmlns:p14="http://schemas.microsoft.com/office/powerpoint/2010/main" val="54699385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9204" y="259167"/>
            <a:ext cx="9602788" cy="1121059"/>
          </a:xfrm>
        </p:spPr>
        <p:txBody>
          <a:bodyPr>
            <a:noAutofit/>
          </a:bodyPr>
          <a:lstStyle/>
          <a:p>
            <a:r>
              <a:rPr lang="en-US" sz="4800" dirty="0" smtClean="0"/>
              <a:t>Methodology </a:t>
            </a:r>
            <a:endParaRPr lang="en-US" sz="4800" dirty="0"/>
          </a:p>
        </p:txBody>
      </p:sp>
      <p:sp>
        <p:nvSpPr>
          <p:cNvPr id="3" name="Content Placeholder 2"/>
          <p:cNvSpPr>
            <a:spLocks noGrp="1"/>
          </p:cNvSpPr>
          <p:nvPr>
            <p:ph idx="1"/>
          </p:nvPr>
        </p:nvSpPr>
        <p:spPr>
          <a:xfrm>
            <a:off x="1019203" y="1224950"/>
            <a:ext cx="9602789" cy="4347715"/>
          </a:xfrm>
        </p:spPr>
        <p:txBody>
          <a:bodyPr>
            <a:normAutofit fontScale="85000" lnSpcReduction="20000"/>
          </a:bodyPr>
          <a:lstStyle/>
          <a:p>
            <a:pPr marL="0" indent="0">
              <a:buNone/>
            </a:pPr>
            <a:r>
              <a:rPr lang="en-US" sz="3300" dirty="0" smtClean="0"/>
              <a:t>Mixed method approach </a:t>
            </a:r>
          </a:p>
          <a:p>
            <a:pPr marL="0" indent="0">
              <a:buNone/>
            </a:pPr>
            <a:r>
              <a:rPr lang="en-US" sz="3300" dirty="0" smtClean="0"/>
              <a:t>Qualitative data </a:t>
            </a:r>
          </a:p>
          <a:p>
            <a:r>
              <a:rPr lang="en-US" sz="3300" dirty="0" smtClean="0"/>
              <a:t>This type of research method is known for a more human approach, (</a:t>
            </a:r>
            <a:r>
              <a:rPr lang="en-US" sz="3300" dirty="0" err="1" smtClean="0"/>
              <a:t>Denzin</a:t>
            </a:r>
            <a:r>
              <a:rPr lang="en-US" sz="3300" dirty="0" smtClean="0"/>
              <a:t> </a:t>
            </a:r>
            <a:r>
              <a:rPr lang="en-US" sz="3300" dirty="0"/>
              <a:t>and Lincoln (1994, p. 2</a:t>
            </a:r>
            <a:r>
              <a:rPr lang="en-US" sz="3300" dirty="0" smtClean="0"/>
              <a:t>). This type of method is concerned with exploring facts about the social situation. It is a method that assumes a fixed and measurable reality (</a:t>
            </a:r>
            <a:r>
              <a:rPr lang="en-US" sz="3300" dirty="0" err="1" smtClean="0"/>
              <a:t>Minchiello</a:t>
            </a:r>
            <a:r>
              <a:rPr lang="en-US" sz="3300" dirty="0" smtClean="0"/>
              <a:t>, 1990). </a:t>
            </a:r>
          </a:p>
          <a:p>
            <a:r>
              <a:rPr lang="en-US" sz="3300" dirty="0" smtClean="0"/>
              <a:t>Quantitative data</a:t>
            </a:r>
          </a:p>
          <a:p>
            <a:pPr marL="0" indent="0">
              <a:buNone/>
            </a:pPr>
            <a:r>
              <a:rPr lang="en-US" sz="3300" dirty="0" smtClean="0"/>
              <a:t>This type of research method is data that is collected through measuring things, this is data that is analyzed through numerical statistical measures </a:t>
            </a:r>
            <a:r>
              <a:rPr lang="en-US" sz="3300" dirty="0"/>
              <a:t>(</a:t>
            </a:r>
            <a:r>
              <a:rPr lang="en-US" sz="3300" dirty="0" err="1"/>
              <a:t>Minchiello</a:t>
            </a:r>
            <a:r>
              <a:rPr lang="en-US" sz="3300" dirty="0"/>
              <a:t>, 1990</a:t>
            </a:r>
            <a:r>
              <a:rPr lang="en-US" sz="3300" dirty="0" smtClean="0"/>
              <a:t>). </a:t>
            </a:r>
            <a:endParaRPr lang="en-US" sz="3300" dirty="0"/>
          </a:p>
          <a:p>
            <a:pPr marL="0" indent="0">
              <a:buNone/>
            </a:pPr>
            <a:endParaRPr lang="en-US" sz="2000" dirty="0" smtClean="0"/>
          </a:p>
          <a:p>
            <a:pPr marL="0" indent="0">
              <a:buNone/>
            </a:pPr>
            <a:endParaRPr lang="en-US" sz="2000" dirty="0" smtClean="0"/>
          </a:p>
          <a:p>
            <a:pPr marL="0" indent="0">
              <a:buNone/>
            </a:pPr>
            <a:endParaRPr lang="en-US" sz="2000" dirty="0"/>
          </a:p>
          <a:p>
            <a:endParaRPr lang="en-US" sz="2000" dirty="0" smtClean="0"/>
          </a:p>
          <a:p>
            <a:endParaRPr lang="en-US" sz="2300" dirty="0"/>
          </a:p>
          <a:p>
            <a:pPr marL="0" indent="0">
              <a:buNone/>
            </a:pPr>
            <a:endParaRPr lang="en-US" sz="2400" dirty="0"/>
          </a:p>
          <a:p>
            <a:endParaRPr lang="en-US" dirty="0" smtClean="0"/>
          </a:p>
          <a:p>
            <a:endParaRPr lang="en-US" dirty="0"/>
          </a:p>
        </p:txBody>
      </p:sp>
    </p:spTree>
    <p:extLst>
      <p:ext uri="{BB962C8B-B14F-4D97-AF65-F5344CB8AC3E}">
        <p14:creationId xmlns:p14="http://schemas.microsoft.com/office/powerpoint/2010/main" val="171692531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3114" y="241540"/>
            <a:ext cx="8911687" cy="1483659"/>
          </a:xfrm>
        </p:spPr>
        <p:txBody>
          <a:bodyPr>
            <a:noAutofit/>
          </a:bodyPr>
          <a:lstStyle/>
          <a:p>
            <a:r>
              <a:rPr lang="en-US" sz="4800" dirty="0" smtClean="0"/>
              <a:t>How I would collect data </a:t>
            </a:r>
            <a:endParaRPr lang="en-US" sz="4800" dirty="0"/>
          </a:p>
        </p:txBody>
      </p:sp>
      <p:sp>
        <p:nvSpPr>
          <p:cNvPr id="3" name="Content Placeholder 2"/>
          <p:cNvSpPr>
            <a:spLocks noGrp="1"/>
          </p:cNvSpPr>
          <p:nvPr>
            <p:ph idx="1"/>
          </p:nvPr>
        </p:nvSpPr>
        <p:spPr>
          <a:xfrm>
            <a:off x="923113" y="983369"/>
            <a:ext cx="11119361" cy="4595392"/>
          </a:xfrm>
        </p:spPr>
        <p:txBody>
          <a:bodyPr>
            <a:noAutofit/>
          </a:bodyPr>
          <a:lstStyle/>
          <a:p>
            <a:pPr marL="0" indent="0">
              <a:buNone/>
            </a:pPr>
            <a:r>
              <a:rPr lang="en-US" sz="2800" dirty="0" smtClean="0"/>
              <a:t>Qualitative approach;</a:t>
            </a:r>
          </a:p>
          <a:p>
            <a:pPr marL="0" indent="0">
              <a:buNone/>
            </a:pPr>
            <a:r>
              <a:rPr lang="en-US" sz="2800" dirty="0" smtClean="0"/>
              <a:t>A Qualitative approach would be more suitable to use for my research proposal as it is better suited to find out specific information from staff members and parents at the school. Data would be collected by having group interviews which would </a:t>
            </a:r>
            <a:r>
              <a:rPr lang="en-GB" sz="2800" dirty="0" smtClean="0"/>
              <a:t>give </a:t>
            </a:r>
            <a:r>
              <a:rPr lang="en-GB" sz="2800" dirty="0"/>
              <a:t>room for explanations of the question and </a:t>
            </a:r>
            <a:r>
              <a:rPr lang="en-GB" sz="2800" dirty="0" smtClean="0"/>
              <a:t>discussions </a:t>
            </a:r>
            <a:r>
              <a:rPr lang="en-GB" sz="2800" dirty="0"/>
              <a:t>are </a:t>
            </a:r>
            <a:r>
              <a:rPr lang="en-GB" sz="2800" dirty="0" smtClean="0"/>
              <a:t>formed, </a:t>
            </a:r>
            <a:r>
              <a:rPr lang="en-US" sz="2800" dirty="0" smtClean="0"/>
              <a:t>organizing focus groups, written observations and Questionnaires. </a:t>
            </a:r>
          </a:p>
          <a:p>
            <a:pPr marL="0" indent="0">
              <a:buNone/>
            </a:pPr>
            <a:r>
              <a:rPr lang="en-US" sz="2800" dirty="0" smtClean="0"/>
              <a:t>Some of the strengths of using an Qualitative approach is that </a:t>
            </a:r>
            <a:r>
              <a:rPr lang="en-GB" sz="2800" dirty="0"/>
              <a:t>is that it gives a more depth answer however this can be a weakness as sometimes it can be time consuming to go into depth for each question. As well as some questions could be miss lead when giving too much information (</a:t>
            </a:r>
            <a:r>
              <a:rPr lang="en-US" sz="2800" dirty="0"/>
              <a:t>Sumerack, 2018).</a:t>
            </a:r>
          </a:p>
          <a:p>
            <a:pPr marL="0" indent="0">
              <a:buNone/>
            </a:pPr>
            <a:endParaRPr lang="en-US" sz="2800" dirty="0" smtClean="0"/>
          </a:p>
        </p:txBody>
      </p:sp>
    </p:spTree>
    <p:extLst>
      <p:ext uri="{BB962C8B-B14F-4D97-AF65-F5344CB8AC3E}">
        <p14:creationId xmlns:p14="http://schemas.microsoft.com/office/powerpoint/2010/main" val="171579167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58510" y="-1"/>
            <a:ext cx="10833490" cy="3962929"/>
          </a:xfrm>
        </p:spPr>
        <p:txBody>
          <a:bodyPr>
            <a:noAutofit/>
          </a:bodyPr>
          <a:lstStyle/>
          <a:p>
            <a:r>
              <a:rPr lang="en-US" sz="2800" dirty="0" smtClean="0"/>
              <a:t>Quantitative data</a:t>
            </a:r>
          </a:p>
          <a:p>
            <a:pPr marL="0" indent="0">
              <a:buNone/>
            </a:pPr>
            <a:r>
              <a:rPr lang="en-US" sz="2800" dirty="0" smtClean="0"/>
              <a:t>Quantitative data is data that incorporates statistical, numerical and mathematical data that is gathered through surveys, tally charts, questionnaires, graphs and observations (</a:t>
            </a:r>
            <a:r>
              <a:rPr lang="en-US" sz="2800" dirty="0" err="1" smtClean="0"/>
              <a:t>Boeren</a:t>
            </a:r>
            <a:r>
              <a:rPr lang="en-US" sz="2800" dirty="0" smtClean="0"/>
              <a:t>, 2017).   </a:t>
            </a:r>
          </a:p>
          <a:p>
            <a:pPr marL="0" indent="0">
              <a:buNone/>
            </a:pPr>
            <a:r>
              <a:rPr lang="en-US" sz="2800" dirty="0" smtClean="0"/>
              <a:t>For my research proposal I could use this type of method so that my research could be more reliable and practical it can also help me have an insight on how this methodology of the Montessori approach is implemented </a:t>
            </a:r>
            <a:r>
              <a:rPr lang="en-US" sz="2800" dirty="0"/>
              <a:t>(</a:t>
            </a:r>
            <a:r>
              <a:rPr lang="en-US" sz="2800" dirty="0" err="1"/>
              <a:t>Boeren</a:t>
            </a:r>
            <a:r>
              <a:rPr lang="en-US" sz="2800" dirty="0"/>
              <a:t>, 2017). </a:t>
            </a:r>
            <a:r>
              <a:rPr lang="en-US" sz="2800" dirty="0" smtClean="0"/>
              <a:t>Some weaknesses of using this method data is that it could be inaccurate.  </a:t>
            </a:r>
            <a:endParaRPr lang="en-US" sz="2800" dirty="0"/>
          </a:p>
        </p:txBody>
      </p:sp>
      <p:graphicFrame>
        <p:nvGraphicFramePr>
          <p:cNvPr id="5" name="Table 4"/>
          <p:cNvGraphicFramePr>
            <a:graphicFrameLocks noGrp="1"/>
          </p:cNvGraphicFramePr>
          <p:nvPr>
            <p:extLst>
              <p:ext uri="{D42A27DB-BD31-4B8C-83A1-F6EECF244321}">
                <p14:modId xmlns:p14="http://schemas.microsoft.com/office/powerpoint/2010/main" val="1100458511"/>
              </p:ext>
            </p:extLst>
          </p:nvPr>
        </p:nvGraphicFramePr>
        <p:xfrm>
          <a:off x="1267139" y="4221722"/>
          <a:ext cx="6096000" cy="828040"/>
        </p:xfrm>
        <a:graphic>
          <a:graphicData uri="http://schemas.openxmlformats.org/drawingml/2006/table">
            <a:tbl>
              <a:tblPr firstRow="1" bandRow="1">
                <a:tableStyleId>{5C22544A-7EE6-4342-B048-85BDC9FD1C3A}</a:tableStyleId>
              </a:tblPr>
              <a:tblGrid>
                <a:gridCol w="2032000"/>
                <a:gridCol w="2032000"/>
                <a:gridCol w="2032000"/>
              </a:tblGrid>
              <a:tr h="370840">
                <a:tc>
                  <a:txBody>
                    <a:bodyPr/>
                    <a:lstStyle/>
                    <a:p>
                      <a:r>
                        <a:rPr lang="en-GB" sz="2400" dirty="0" smtClean="0">
                          <a:latin typeface="Arial" panose="020B0604020202020204" pitchFamily="34" charset="0"/>
                          <a:cs typeface="Arial" panose="020B0604020202020204" pitchFamily="34" charset="0"/>
                        </a:rPr>
                        <a:t>Game 1 </a:t>
                      </a:r>
                      <a:endParaRPr lang="en-GB" sz="2400" dirty="0">
                        <a:latin typeface="Arial" panose="020B0604020202020204" pitchFamily="34" charset="0"/>
                        <a:cs typeface="Arial" panose="020B0604020202020204" pitchFamily="34" charset="0"/>
                      </a:endParaRPr>
                    </a:p>
                  </a:txBody>
                  <a:tcPr/>
                </a:tc>
                <a:tc>
                  <a:txBody>
                    <a:bodyPr/>
                    <a:lstStyle/>
                    <a:p>
                      <a:r>
                        <a:rPr lang="en-GB" sz="2400" dirty="0" smtClean="0">
                          <a:latin typeface="Arial" panose="020B0604020202020204" pitchFamily="34" charset="0"/>
                          <a:cs typeface="Arial" panose="020B0604020202020204" pitchFamily="34" charset="0"/>
                        </a:rPr>
                        <a:t>Game 2 </a:t>
                      </a:r>
                      <a:endParaRPr lang="en-GB" sz="2400" dirty="0">
                        <a:latin typeface="Arial" panose="020B0604020202020204" pitchFamily="34" charset="0"/>
                        <a:cs typeface="Arial" panose="020B0604020202020204" pitchFamily="34" charset="0"/>
                      </a:endParaRPr>
                    </a:p>
                  </a:txBody>
                  <a:tcPr/>
                </a:tc>
                <a:tc>
                  <a:txBody>
                    <a:bodyPr/>
                    <a:lstStyle/>
                    <a:p>
                      <a:r>
                        <a:rPr lang="en-GB" sz="2400" dirty="0" smtClean="0">
                          <a:latin typeface="Arial" panose="020B0604020202020204" pitchFamily="34" charset="0"/>
                          <a:cs typeface="Arial" panose="020B0604020202020204" pitchFamily="34" charset="0"/>
                        </a:rPr>
                        <a:t>Game 3 </a:t>
                      </a:r>
                      <a:endParaRPr lang="en-GB" sz="2400" dirty="0">
                        <a:latin typeface="Arial" panose="020B0604020202020204" pitchFamily="34" charset="0"/>
                        <a:cs typeface="Arial" panose="020B0604020202020204" pitchFamily="34" charset="0"/>
                      </a:endParaRPr>
                    </a:p>
                  </a:txBody>
                  <a:tcPr/>
                </a:tc>
              </a:tr>
              <a:tr h="370840">
                <a:tc>
                  <a:txBody>
                    <a:bodyPr/>
                    <a:lstStyle/>
                    <a:p>
                      <a:r>
                        <a:rPr lang="en-GB" dirty="0" smtClean="0"/>
                        <a:t>11</a:t>
                      </a:r>
                      <a:endParaRPr lang="en-GB" dirty="0"/>
                    </a:p>
                  </a:txBody>
                  <a:tcPr/>
                </a:tc>
                <a:tc>
                  <a:txBody>
                    <a:bodyPr/>
                    <a:lstStyle/>
                    <a:p>
                      <a:r>
                        <a:rPr lang="en-GB" dirty="0" smtClean="0"/>
                        <a:t>11</a:t>
                      </a:r>
                      <a:endParaRPr lang="en-GB" dirty="0"/>
                    </a:p>
                  </a:txBody>
                  <a:tcPr/>
                </a:tc>
                <a:tc>
                  <a:txBody>
                    <a:bodyPr/>
                    <a:lstStyle/>
                    <a:p>
                      <a:r>
                        <a:rPr lang="en-GB" dirty="0" smtClean="0"/>
                        <a:t>111</a:t>
                      </a:r>
                      <a:endParaRPr lang="en-GB" dirty="0"/>
                    </a:p>
                  </a:txBody>
                  <a:tcPr/>
                </a:tc>
              </a:tr>
            </a:tbl>
          </a:graphicData>
        </a:graphic>
      </p:graphicFrame>
      <p:graphicFrame>
        <p:nvGraphicFramePr>
          <p:cNvPr id="6" name="Content Placeholder 3"/>
          <p:cNvGraphicFramePr>
            <a:graphicFrameLocks/>
          </p:cNvGraphicFramePr>
          <p:nvPr>
            <p:extLst>
              <p:ext uri="{D42A27DB-BD31-4B8C-83A1-F6EECF244321}">
                <p14:modId xmlns:p14="http://schemas.microsoft.com/office/powerpoint/2010/main" val="601698578"/>
              </p:ext>
            </p:extLst>
          </p:nvPr>
        </p:nvGraphicFramePr>
        <p:xfrm>
          <a:off x="7563928" y="3962929"/>
          <a:ext cx="4608512" cy="2808312"/>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9798319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796" y="612475"/>
            <a:ext cx="11148204" cy="2596551"/>
          </a:xfrm>
        </p:spPr>
        <p:txBody>
          <a:bodyPr>
            <a:normAutofit/>
          </a:bodyPr>
          <a:lstStyle/>
          <a:p>
            <a:pPr marL="0" indent="0">
              <a:buNone/>
            </a:pPr>
            <a:r>
              <a:rPr lang="en-GB" sz="2800" dirty="0">
                <a:solidFill>
                  <a:schemeClr val="tx1">
                    <a:lumMod val="95000"/>
                    <a:lumOff val="5000"/>
                  </a:schemeClr>
                </a:solidFill>
                <a:latin typeface="Arial" panose="020B0604020202020204" pitchFamily="34" charset="0"/>
                <a:cs typeface="Arial" panose="020B0604020202020204" pitchFamily="34" charset="0"/>
              </a:rPr>
              <a:t>For my hypothesis the research methods that I have chosen to use are a:</a:t>
            </a:r>
          </a:p>
          <a:p>
            <a:r>
              <a:rPr lang="en-GB" sz="2800" dirty="0">
                <a:solidFill>
                  <a:schemeClr val="tx1">
                    <a:lumMod val="95000"/>
                    <a:lumOff val="5000"/>
                  </a:schemeClr>
                </a:solidFill>
                <a:latin typeface="Arial" panose="020B0604020202020204" pitchFamily="34" charset="0"/>
                <a:cs typeface="Arial" panose="020B0604020202020204" pitchFamily="34" charset="0"/>
              </a:rPr>
              <a:t>Time sample observation </a:t>
            </a:r>
          </a:p>
          <a:p>
            <a:r>
              <a:rPr lang="en-GB" sz="2800" dirty="0">
                <a:solidFill>
                  <a:schemeClr val="tx1">
                    <a:lumMod val="95000"/>
                    <a:lumOff val="5000"/>
                  </a:schemeClr>
                </a:solidFill>
                <a:latin typeface="Arial" panose="020B0604020202020204" pitchFamily="34" charset="0"/>
                <a:cs typeface="Arial" panose="020B0604020202020204" pitchFamily="34" charset="0"/>
              </a:rPr>
              <a:t>Semi structured interview </a:t>
            </a:r>
            <a:endParaRPr lang="en-GB" sz="2800" dirty="0" smtClean="0">
              <a:solidFill>
                <a:schemeClr val="tx1">
                  <a:lumMod val="95000"/>
                  <a:lumOff val="5000"/>
                </a:schemeClr>
              </a:solidFill>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9668700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795" y="439945"/>
            <a:ext cx="10636371" cy="5650304"/>
          </a:xfrm>
        </p:spPr>
        <p:txBody>
          <a:bodyPr>
            <a:normAutofit lnSpcReduction="10000"/>
          </a:bodyPr>
          <a:lstStyle/>
          <a:p>
            <a:r>
              <a:rPr lang="en-GB" sz="2800" dirty="0">
                <a:solidFill>
                  <a:schemeClr val="tx1">
                    <a:lumMod val="95000"/>
                    <a:lumOff val="5000"/>
                  </a:schemeClr>
                </a:solidFill>
                <a:latin typeface="Arial" panose="020B0604020202020204" pitchFamily="34" charset="0"/>
                <a:cs typeface="Arial" panose="020B0604020202020204" pitchFamily="34" charset="0"/>
              </a:rPr>
              <a:t>Time sample observation </a:t>
            </a:r>
          </a:p>
          <a:p>
            <a:pPr marL="0" indent="0">
              <a:buNone/>
            </a:pPr>
            <a:r>
              <a:rPr lang="en-GB" sz="2800" dirty="0">
                <a:solidFill>
                  <a:schemeClr val="tx1">
                    <a:lumMod val="95000"/>
                    <a:lumOff val="5000"/>
                  </a:schemeClr>
                </a:solidFill>
                <a:latin typeface="Arial" panose="020B0604020202020204" pitchFamily="34" charset="0"/>
                <a:cs typeface="Arial" panose="020B0604020202020204" pitchFamily="34" charset="0"/>
              </a:rPr>
              <a:t>I have chosen to use a time sample observation to carry out my research hypothesis because this would allow me to observe the child in different areas of classroom and how well they get along in different activities this would also identify the child's strengths and weakness and where might they need extra help and support</a:t>
            </a:r>
            <a:r>
              <a:rPr lang="en-GB" sz="2800" dirty="0" smtClean="0">
                <a:solidFill>
                  <a:schemeClr val="tx1">
                    <a:lumMod val="95000"/>
                    <a:lumOff val="5000"/>
                  </a:schemeClr>
                </a:solidFill>
                <a:latin typeface="Arial" panose="020B0604020202020204" pitchFamily="34" charset="0"/>
                <a:cs typeface="Arial" panose="020B0604020202020204" pitchFamily="34" charset="0"/>
              </a:rPr>
              <a:t>.</a:t>
            </a:r>
          </a:p>
          <a:p>
            <a:pPr marL="0" indent="0">
              <a:buNone/>
            </a:pPr>
            <a:endParaRPr lang="en-GB" sz="2800" dirty="0">
              <a:solidFill>
                <a:schemeClr val="tx1">
                  <a:lumMod val="95000"/>
                  <a:lumOff val="5000"/>
                </a:schemeClr>
              </a:solidFill>
              <a:latin typeface="Arial" panose="020B0604020202020204" pitchFamily="34" charset="0"/>
              <a:cs typeface="Arial" panose="020B0604020202020204" pitchFamily="34" charset="0"/>
            </a:endParaRPr>
          </a:p>
          <a:p>
            <a:pPr marL="0" indent="0">
              <a:buNone/>
            </a:pPr>
            <a:r>
              <a:rPr lang="en-GB" sz="2800" dirty="0">
                <a:latin typeface="Arial" panose="020B0604020202020204" pitchFamily="34" charset="0"/>
                <a:cs typeface="Arial" panose="020B0604020202020204" pitchFamily="34" charset="0"/>
              </a:rPr>
              <a:t>Time sample observation, I have chosen to do a time sample observation as ‘’ </a:t>
            </a:r>
            <a:r>
              <a:rPr lang="en-US" sz="2800" dirty="0">
                <a:latin typeface="Arial" panose="020B0604020202020204" pitchFamily="34" charset="0"/>
                <a:cs typeface="Arial" panose="020B0604020202020204" pitchFamily="34" charset="0"/>
              </a:rPr>
              <a:t>Time sampling is an efficient method of data collection which allows the measurement of discrete behaviors, such as vocalization, and provides information on the frequency and sequencing of behavior’’. (child, adolescent and family development, 2012)  </a:t>
            </a:r>
            <a:endParaRPr lang="en-GB" sz="2800" dirty="0">
              <a:latin typeface="Arial" panose="020B0604020202020204" pitchFamily="34" charset="0"/>
              <a:cs typeface="Arial" panose="020B0604020202020204" pitchFamily="34" charset="0"/>
            </a:endParaRPr>
          </a:p>
          <a:p>
            <a:pPr marL="0" indent="0">
              <a:buNone/>
            </a:pPr>
            <a:endParaRPr lang="en-GB" sz="2800" dirty="0" smtClean="0">
              <a:solidFill>
                <a:schemeClr val="tx1">
                  <a:lumMod val="95000"/>
                  <a:lumOff val="5000"/>
                </a:schemeClr>
              </a:solidFill>
              <a:latin typeface="Arial" panose="020B0604020202020204" pitchFamily="34" charset="0"/>
              <a:cs typeface="Arial" panose="020B0604020202020204" pitchFamily="34" charset="0"/>
            </a:endParaRPr>
          </a:p>
          <a:p>
            <a:pPr marL="0" indent="0">
              <a:buNone/>
            </a:pPr>
            <a:endParaRPr lang="en-GB" sz="3000" dirty="0">
              <a:solidFill>
                <a:schemeClr val="tx1">
                  <a:lumMod val="95000"/>
                  <a:lumOff val="5000"/>
                </a:schemeClr>
              </a:solidFill>
              <a:latin typeface="Arial" panose="020B0604020202020204" pitchFamily="34" charset="0"/>
              <a:cs typeface="Arial" panose="020B0604020202020204" pitchFamily="34" charset="0"/>
            </a:endParaRPr>
          </a:p>
          <a:p>
            <a:pPr marL="0" indent="0">
              <a:buNone/>
            </a:pPr>
            <a:endParaRPr lang="en-US" sz="3300" dirty="0" smtClean="0"/>
          </a:p>
          <a:p>
            <a:pPr marL="0" indent="0">
              <a:buNone/>
            </a:pPr>
            <a:endParaRPr lang="en-GB" sz="3000" dirty="0">
              <a:solidFill>
                <a:schemeClr val="tx1">
                  <a:lumMod val="95000"/>
                  <a:lumOff val="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04211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7312" y="439948"/>
            <a:ext cx="11044687" cy="4787660"/>
          </a:xfrm>
        </p:spPr>
        <p:txBody>
          <a:bodyPr>
            <a:noAutofit/>
          </a:bodyPr>
          <a:lstStyle/>
          <a:p>
            <a:r>
              <a:rPr lang="en-GB" sz="2800" dirty="0">
                <a:solidFill>
                  <a:schemeClr val="tx1">
                    <a:lumMod val="95000"/>
                    <a:lumOff val="5000"/>
                  </a:schemeClr>
                </a:solidFill>
                <a:latin typeface="Arial" panose="020B0604020202020204" pitchFamily="34" charset="0"/>
                <a:cs typeface="Arial" panose="020B0604020202020204" pitchFamily="34" charset="0"/>
              </a:rPr>
              <a:t>Semi structured interview </a:t>
            </a:r>
          </a:p>
          <a:p>
            <a:pPr marL="0" indent="0">
              <a:buNone/>
            </a:pPr>
            <a:r>
              <a:rPr lang="en-GB" sz="2800" dirty="0">
                <a:solidFill>
                  <a:schemeClr val="tx1">
                    <a:lumMod val="95000"/>
                    <a:lumOff val="5000"/>
                  </a:schemeClr>
                </a:solidFill>
                <a:latin typeface="Arial" panose="020B0604020202020204" pitchFamily="34" charset="0"/>
                <a:cs typeface="Arial" panose="020B0604020202020204" pitchFamily="34" charset="0"/>
              </a:rPr>
              <a:t>I have also chosen to carry out a semi structured interview with the class teacher and head teacher so that I could get the opportunity to ask a few questions that may lead to further more discussions. </a:t>
            </a:r>
          </a:p>
          <a:p>
            <a:pPr marL="0" indent="0">
              <a:buNone/>
            </a:pPr>
            <a:r>
              <a:rPr lang="en-GB" sz="2800" dirty="0">
                <a:latin typeface="Arial" panose="020B0604020202020204" pitchFamily="34" charset="0"/>
                <a:cs typeface="Arial" panose="020B0604020202020204" pitchFamily="34" charset="0"/>
              </a:rPr>
              <a:t>Semi structured interview, I have chosen to do a semi structured interview as ‘’it allows me to tick or circle responses on previously prepared schedule, then I should be able to leave the interview with a set of responses that can be fairly easily recorded, summarised and analysed’’ (Bell., J et al, page 179) (2014)</a:t>
            </a:r>
          </a:p>
          <a:p>
            <a:endParaRPr lang="en-US" sz="2800" dirty="0"/>
          </a:p>
        </p:txBody>
      </p:sp>
    </p:spTree>
    <p:extLst>
      <p:ext uri="{BB962C8B-B14F-4D97-AF65-F5344CB8AC3E}">
        <p14:creationId xmlns:p14="http://schemas.microsoft.com/office/powerpoint/2010/main" val="6209802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1407" y="64459"/>
            <a:ext cx="8911687" cy="956717"/>
          </a:xfrm>
        </p:spPr>
        <p:txBody>
          <a:bodyPr>
            <a:normAutofit/>
          </a:bodyPr>
          <a:lstStyle/>
          <a:p>
            <a:r>
              <a:rPr lang="en-US" sz="4800" dirty="0" smtClean="0"/>
              <a:t>Literature Review </a:t>
            </a:r>
            <a:endParaRPr lang="en-US" sz="4800" dirty="0"/>
          </a:p>
        </p:txBody>
      </p:sp>
      <p:sp>
        <p:nvSpPr>
          <p:cNvPr id="4" name="Content Placeholder 3"/>
          <p:cNvSpPr>
            <a:spLocks noGrp="1"/>
          </p:cNvSpPr>
          <p:nvPr>
            <p:ph idx="1"/>
          </p:nvPr>
        </p:nvSpPr>
        <p:spPr>
          <a:xfrm>
            <a:off x="819350" y="2707418"/>
            <a:ext cx="11372649" cy="3952174"/>
          </a:xfrm>
        </p:spPr>
        <p:txBody>
          <a:bodyPr>
            <a:noAutofit/>
          </a:bodyPr>
          <a:lstStyle/>
          <a:p>
            <a:pPr marL="0" indent="0">
              <a:buNone/>
            </a:pPr>
            <a:r>
              <a:rPr lang="en-US" sz="2400" dirty="0"/>
              <a:t>T</a:t>
            </a:r>
            <a:r>
              <a:rPr lang="en-US" sz="2400" dirty="0" smtClean="0"/>
              <a:t>he </a:t>
            </a:r>
            <a:r>
              <a:rPr lang="en-US" sz="2400" dirty="0"/>
              <a:t>M</a:t>
            </a:r>
            <a:r>
              <a:rPr lang="en-US" sz="2400" dirty="0" smtClean="0"/>
              <a:t>ontessori approach system has been existed for over 100 years (Marshall, 2017). </a:t>
            </a:r>
          </a:p>
          <a:p>
            <a:pPr marL="0" indent="0">
              <a:buNone/>
            </a:pPr>
            <a:r>
              <a:rPr lang="en-US" sz="2400" dirty="0" smtClean="0"/>
              <a:t>What is Montessori education?</a:t>
            </a:r>
          </a:p>
          <a:p>
            <a:pPr marL="0" indent="0">
              <a:buNone/>
            </a:pPr>
            <a:r>
              <a:rPr lang="en-US" sz="2400" dirty="0" smtClean="0"/>
              <a:t>Montessori is a method of education that focuses on hands on learning as well as self directed play. Its where the child’s social, emotional, physical, and intellectual development is equally important. </a:t>
            </a:r>
          </a:p>
          <a:p>
            <a:pPr marL="0" indent="0">
              <a:buNone/>
            </a:pPr>
            <a:r>
              <a:rPr lang="en-US" sz="2400" dirty="0" smtClean="0"/>
              <a:t>In a Montessori classroom children are given the opportunity to make creative choices in their own learning  while the classroom offer a range of appropriate age activities for children as well as having a highly trained teacher to help guide the process. Children get to work individually and in small groups to explore and discover the world around them.  </a:t>
            </a:r>
          </a:p>
          <a:p>
            <a:endParaRPr lang="en-US" sz="2800" dirty="0"/>
          </a:p>
          <a:p>
            <a:endParaRPr lang="en-US" sz="2800" dirty="0" smtClean="0"/>
          </a:p>
          <a:p>
            <a:endParaRPr lang="en-US" sz="2800" dirty="0"/>
          </a:p>
        </p:txBody>
      </p:sp>
      <p:pic>
        <p:nvPicPr>
          <p:cNvPr id="5" name="Picture 4"/>
          <p:cNvPicPr>
            <a:picLocks noChangeAspect="1"/>
          </p:cNvPicPr>
          <p:nvPr/>
        </p:nvPicPr>
        <p:blipFill>
          <a:blip r:embed="rId2"/>
          <a:stretch>
            <a:fillRect/>
          </a:stretch>
        </p:blipFill>
        <p:spPr>
          <a:xfrm>
            <a:off x="10351698" y="74722"/>
            <a:ext cx="1840302" cy="2517393"/>
          </a:xfrm>
          <a:prstGeom prst="rect">
            <a:avLst/>
          </a:prstGeom>
        </p:spPr>
      </p:pic>
      <p:sp>
        <p:nvSpPr>
          <p:cNvPr id="9" name="TextBox 8"/>
          <p:cNvSpPr txBox="1"/>
          <p:nvPr/>
        </p:nvSpPr>
        <p:spPr>
          <a:xfrm>
            <a:off x="819350" y="776233"/>
            <a:ext cx="7729267" cy="1815882"/>
          </a:xfrm>
          <a:prstGeom prst="rect">
            <a:avLst/>
          </a:prstGeom>
          <a:noFill/>
        </p:spPr>
        <p:txBody>
          <a:bodyPr wrap="square" rtlCol="0">
            <a:spAutoFit/>
          </a:bodyPr>
          <a:lstStyle/>
          <a:p>
            <a:r>
              <a:rPr lang="en-US" sz="2800" dirty="0"/>
              <a:t>‘</a:t>
            </a:r>
            <a:r>
              <a:rPr lang="en-US" sz="2800" dirty="0" smtClean="0"/>
              <a:t>’Education </a:t>
            </a:r>
            <a:r>
              <a:rPr lang="en-US" sz="2800" dirty="0"/>
              <a:t>is a natural process carried out by the child and is not acquired by listening to words but by experiences in the environment’’ </a:t>
            </a:r>
          </a:p>
          <a:p>
            <a:pPr algn="r"/>
            <a:r>
              <a:rPr lang="en-US" sz="2800" dirty="0"/>
              <a:t>-Dr. Maria </a:t>
            </a:r>
            <a:r>
              <a:rPr lang="en-US" sz="2800" dirty="0" smtClean="0"/>
              <a:t>Montessori. </a:t>
            </a:r>
            <a:endParaRPr lang="en-US" sz="2800" dirty="0"/>
          </a:p>
        </p:txBody>
      </p:sp>
    </p:spTree>
    <p:extLst>
      <p:ext uri="{BB962C8B-B14F-4D97-AF65-F5344CB8AC3E}">
        <p14:creationId xmlns:p14="http://schemas.microsoft.com/office/powerpoint/2010/main" val="52096162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1928" y="330812"/>
            <a:ext cx="9380540" cy="1549746"/>
          </a:xfrm>
        </p:spPr>
        <p:txBody>
          <a:bodyPr>
            <a:noAutofit/>
          </a:bodyPr>
          <a:lstStyle/>
          <a:p>
            <a:r>
              <a:rPr lang="en-US" sz="4800" dirty="0" smtClean="0"/>
              <a:t>Short video inside a Montessori school </a:t>
            </a:r>
            <a:endParaRPr lang="en-US" sz="4800" dirty="0"/>
          </a:p>
        </p:txBody>
      </p:sp>
      <p:sp>
        <p:nvSpPr>
          <p:cNvPr id="3" name="Content Placeholder 2"/>
          <p:cNvSpPr>
            <a:spLocks noGrp="1"/>
          </p:cNvSpPr>
          <p:nvPr>
            <p:ph idx="1"/>
          </p:nvPr>
        </p:nvSpPr>
        <p:spPr/>
        <p:txBody>
          <a:bodyPr>
            <a:normAutofit/>
          </a:bodyPr>
          <a:lstStyle/>
          <a:p>
            <a:r>
              <a:rPr lang="en-US" sz="2800" dirty="0">
                <a:hlinkClick r:id="rId2"/>
              </a:rPr>
              <a:t>https://</a:t>
            </a:r>
            <a:r>
              <a:rPr lang="en-US" sz="2800" dirty="0" smtClean="0">
                <a:hlinkClick r:id="rId2"/>
              </a:rPr>
              <a:t>youtu.be/wnz0_t16WYY</a:t>
            </a:r>
            <a:r>
              <a:rPr lang="en-US" sz="2800" dirty="0" smtClean="0"/>
              <a:t> </a:t>
            </a:r>
            <a:endParaRPr lang="en-US" sz="2800" dirty="0"/>
          </a:p>
        </p:txBody>
      </p:sp>
      <p:sp>
        <p:nvSpPr>
          <p:cNvPr id="4" name="TextBox 3"/>
          <p:cNvSpPr txBox="1"/>
          <p:nvPr/>
        </p:nvSpPr>
        <p:spPr>
          <a:xfrm>
            <a:off x="1519537" y="2898476"/>
            <a:ext cx="5761158" cy="523220"/>
          </a:xfrm>
          <a:prstGeom prst="rect">
            <a:avLst/>
          </a:prstGeom>
          <a:noFill/>
        </p:spPr>
        <p:txBody>
          <a:bodyPr wrap="square" rtlCol="0">
            <a:spAutoFit/>
          </a:bodyPr>
          <a:lstStyle/>
          <a:p>
            <a:r>
              <a:rPr lang="en-US" sz="2800" dirty="0" smtClean="0"/>
              <a:t>(Inside a Montessori school, 2017)</a:t>
            </a:r>
            <a:endParaRPr lang="en-US" sz="2800" dirty="0"/>
          </a:p>
        </p:txBody>
      </p:sp>
    </p:spTree>
    <p:extLst>
      <p:ext uri="{BB962C8B-B14F-4D97-AF65-F5344CB8AC3E}">
        <p14:creationId xmlns:p14="http://schemas.microsoft.com/office/powerpoint/2010/main" val="204835516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txBox="1">
            <a:spLocks noGrp="1"/>
          </p:cNvSpPr>
          <p:nvPr>
            <p:ph type="title"/>
          </p:nvPr>
        </p:nvSpPr>
        <p:spPr>
          <a:xfrm>
            <a:off x="867643" y="120770"/>
            <a:ext cx="8911687" cy="1569660"/>
          </a:xfrm>
          <a:prstGeom prst="rect">
            <a:avLst/>
          </a:prstGeom>
          <a:noFill/>
        </p:spPr>
        <p:txBody>
          <a:bodyPr wrap="square" rtlCol="0">
            <a:spAutoFit/>
          </a:bodyPr>
          <a:lstStyle/>
          <a:p>
            <a:r>
              <a:rPr lang="en-US" sz="4800" dirty="0" smtClean="0">
                <a:latin typeface="+mj-lt"/>
              </a:rPr>
              <a:t>Strengths and weaknesses of the Montessori approach   </a:t>
            </a:r>
            <a:endParaRPr lang="en-US" sz="4800" dirty="0">
              <a:latin typeface="+mj-lt"/>
            </a:endParaRPr>
          </a:p>
        </p:txBody>
      </p:sp>
      <p:sp>
        <p:nvSpPr>
          <p:cNvPr id="5" name="Content Placeholder 4"/>
          <p:cNvSpPr txBox="1">
            <a:spLocks noGrp="1"/>
          </p:cNvSpPr>
          <p:nvPr>
            <p:ph idx="1"/>
          </p:nvPr>
        </p:nvSpPr>
        <p:spPr>
          <a:xfrm>
            <a:off x="867642" y="1575112"/>
            <a:ext cx="11324357" cy="5220019"/>
          </a:xfrm>
          <a:prstGeom prst="rect">
            <a:avLst/>
          </a:prstGeom>
          <a:noFill/>
        </p:spPr>
        <p:txBody>
          <a:bodyPr wrap="square" rtlCol="0">
            <a:spAutoFit/>
          </a:bodyPr>
          <a:lstStyle/>
          <a:p>
            <a:pPr marL="0" indent="0">
              <a:buNone/>
            </a:pPr>
            <a:r>
              <a:rPr lang="en-US" sz="2800" dirty="0" smtClean="0"/>
              <a:t>Some of the strengths of using the Montessori approach is that: </a:t>
            </a:r>
          </a:p>
          <a:p>
            <a:r>
              <a:rPr lang="en-US" sz="2800" dirty="0" smtClean="0"/>
              <a:t>Provides hands on learning</a:t>
            </a:r>
          </a:p>
          <a:p>
            <a:r>
              <a:rPr lang="en-US" sz="2800" dirty="0" smtClean="0"/>
              <a:t>Enhances social interactions </a:t>
            </a:r>
          </a:p>
          <a:p>
            <a:r>
              <a:rPr lang="en-US" sz="2800" dirty="0" smtClean="0"/>
              <a:t>Provides independence </a:t>
            </a:r>
          </a:p>
          <a:p>
            <a:r>
              <a:rPr lang="en-US" sz="2800" dirty="0" smtClean="0"/>
              <a:t>Develops skills </a:t>
            </a:r>
          </a:p>
          <a:p>
            <a:pPr marL="0" indent="0">
              <a:buNone/>
            </a:pPr>
            <a:r>
              <a:rPr lang="en-US" sz="2800" dirty="0" smtClean="0"/>
              <a:t>Some weaknesses is that:</a:t>
            </a:r>
          </a:p>
          <a:p>
            <a:r>
              <a:rPr lang="en-US" sz="2800" dirty="0" smtClean="0"/>
              <a:t>Independence is not always helpful for some children, as some might need guidance and support in certain areas </a:t>
            </a:r>
          </a:p>
          <a:p>
            <a:r>
              <a:rPr lang="en-US" sz="2800" dirty="0" smtClean="0"/>
              <a:t> Some areas of development might be unseen and observation records might also be bias and mislead </a:t>
            </a:r>
            <a:endParaRPr lang="en-US" sz="2800" dirty="0"/>
          </a:p>
        </p:txBody>
      </p:sp>
      <p:sp>
        <p:nvSpPr>
          <p:cNvPr id="6" name="TextBox 5"/>
          <p:cNvSpPr txBox="1"/>
          <p:nvPr/>
        </p:nvSpPr>
        <p:spPr>
          <a:xfrm>
            <a:off x="9051985" y="6425799"/>
            <a:ext cx="3467819" cy="369332"/>
          </a:xfrm>
          <a:prstGeom prst="rect">
            <a:avLst/>
          </a:prstGeom>
          <a:noFill/>
        </p:spPr>
        <p:txBody>
          <a:bodyPr wrap="square" rtlCol="0">
            <a:spAutoFit/>
          </a:bodyPr>
          <a:lstStyle/>
          <a:p>
            <a:r>
              <a:rPr lang="en-US" dirty="0" smtClean="0">
                <a:latin typeface="+mj-lt"/>
              </a:rPr>
              <a:t>(Child Development, 2019)</a:t>
            </a:r>
            <a:endParaRPr lang="en-US" dirty="0">
              <a:latin typeface="+mj-lt"/>
            </a:endParaRPr>
          </a:p>
        </p:txBody>
      </p:sp>
    </p:spTree>
    <p:extLst>
      <p:ext uri="{BB962C8B-B14F-4D97-AF65-F5344CB8AC3E}">
        <p14:creationId xmlns:p14="http://schemas.microsoft.com/office/powerpoint/2010/main" val="114075351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699403" y="353618"/>
            <a:ext cx="9049109" cy="6124754"/>
          </a:xfrm>
          <a:prstGeom prst="rect">
            <a:avLst/>
          </a:prstGeom>
          <a:noFill/>
        </p:spPr>
        <p:txBody>
          <a:bodyPr wrap="square" rtlCol="0">
            <a:spAutoFit/>
          </a:bodyPr>
          <a:lstStyle/>
          <a:p>
            <a:r>
              <a:rPr lang="en-US" sz="2800" dirty="0"/>
              <a:t>W</a:t>
            </a:r>
            <a:r>
              <a:rPr lang="en-US" sz="2800" dirty="0" smtClean="0"/>
              <a:t>hile attending the two week work placement in a school that implements the Montessori approach I have  noticed that it is hugely promoted by the teachers encouraging the children to explore freely and independently with no disruption. Children are given the opportunity to participate in any activity  that they enjoy and are interest in.  Some of the activities that are out for children is </a:t>
            </a:r>
          </a:p>
          <a:p>
            <a:pPr marL="342900" indent="-342900">
              <a:buFont typeface="Wingdings" charset="2"/>
              <a:buChar char="Ø"/>
            </a:pPr>
            <a:r>
              <a:rPr lang="en-US" sz="2800" dirty="0" smtClean="0"/>
              <a:t>The sensory room </a:t>
            </a:r>
          </a:p>
          <a:p>
            <a:pPr marL="342900" indent="-342900">
              <a:buFont typeface="Wingdings" charset="2"/>
              <a:buChar char="Ø"/>
            </a:pPr>
            <a:r>
              <a:rPr lang="en-US" sz="2800" dirty="0" smtClean="0"/>
              <a:t>Creative area </a:t>
            </a:r>
          </a:p>
          <a:p>
            <a:pPr marL="342900" indent="-342900">
              <a:buFont typeface="Wingdings" charset="2"/>
              <a:buChar char="Ø"/>
            </a:pPr>
            <a:r>
              <a:rPr lang="en-US" sz="2800" dirty="0" smtClean="0"/>
              <a:t>Movement area </a:t>
            </a:r>
          </a:p>
          <a:p>
            <a:pPr marL="342900" indent="-342900">
              <a:buFont typeface="Wingdings" charset="2"/>
              <a:buChar char="Ø"/>
            </a:pPr>
            <a:r>
              <a:rPr lang="en-US" sz="2800" dirty="0" smtClean="0"/>
              <a:t>Construction painting </a:t>
            </a:r>
          </a:p>
          <a:p>
            <a:pPr marL="342900" indent="-342900">
              <a:buFont typeface="Wingdings" charset="2"/>
              <a:buChar char="Ø"/>
            </a:pPr>
            <a:r>
              <a:rPr lang="en-US" sz="2800" dirty="0" smtClean="0"/>
              <a:t>Role play </a:t>
            </a:r>
          </a:p>
          <a:p>
            <a:pPr marL="342900" indent="-342900">
              <a:buFont typeface="Wingdings" charset="2"/>
              <a:buChar char="Ø"/>
            </a:pPr>
            <a:r>
              <a:rPr lang="en-US" sz="2800" dirty="0" smtClean="0"/>
              <a:t>Sand/ water </a:t>
            </a:r>
          </a:p>
          <a:p>
            <a:pPr marL="342900" indent="-342900">
              <a:buFont typeface="Wingdings" charset="2"/>
              <a:buChar char="Ø"/>
            </a:pPr>
            <a:r>
              <a:rPr lang="en-US" sz="2800" dirty="0" smtClean="0"/>
              <a:t>Outdoor play  </a:t>
            </a:r>
            <a:endParaRPr lang="en-US" sz="2800" dirty="0"/>
          </a:p>
        </p:txBody>
      </p:sp>
      <p:pic>
        <p:nvPicPr>
          <p:cNvPr id="12" name="Picture 11"/>
          <p:cNvPicPr>
            <a:picLocks noChangeAspect="1"/>
          </p:cNvPicPr>
          <p:nvPr/>
        </p:nvPicPr>
        <p:blipFill>
          <a:blip r:embed="rId2"/>
          <a:stretch>
            <a:fillRect/>
          </a:stretch>
        </p:blipFill>
        <p:spPr>
          <a:xfrm>
            <a:off x="6072996" y="3533069"/>
            <a:ext cx="4249730" cy="2787686"/>
          </a:xfrm>
          <a:prstGeom prst="rect">
            <a:avLst/>
          </a:prstGeom>
        </p:spPr>
      </p:pic>
      <p:sp>
        <p:nvSpPr>
          <p:cNvPr id="13" name="TextBox 12"/>
          <p:cNvSpPr txBox="1"/>
          <p:nvPr/>
        </p:nvSpPr>
        <p:spPr>
          <a:xfrm>
            <a:off x="7125419" y="6355261"/>
            <a:ext cx="4641012" cy="369332"/>
          </a:xfrm>
          <a:prstGeom prst="rect">
            <a:avLst/>
          </a:prstGeom>
          <a:noFill/>
        </p:spPr>
        <p:txBody>
          <a:bodyPr wrap="square" rtlCol="0">
            <a:spAutoFit/>
          </a:bodyPr>
          <a:lstStyle/>
          <a:p>
            <a:r>
              <a:rPr lang="en-US" dirty="0" smtClean="0"/>
              <a:t>(Montessori Academy, 2017)</a:t>
            </a:r>
            <a:endParaRPr lang="en-US" dirty="0"/>
          </a:p>
        </p:txBody>
      </p:sp>
    </p:spTree>
    <p:extLst>
      <p:ext uri="{BB962C8B-B14F-4D97-AF65-F5344CB8AC3E}">
        <p14:creationId xmlns:p14="http://schemas.microsoft.com/office/powerpoint/2010/main" val="144918998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a:srcRect t="2768" b="3647"/>
          <a:stretch/>
        </p:blipFill>
        <p:spPr>
          <a:xfrm>
            <a:off x="2760452" y="878345"/>
            <a:ext cx="5990201" cy="5979655"/>
          </a:xfrm>
          <a:prstGeom prst="rect">
            <a:avLst/>
          </a:prstGeom>
        </p:spPr>
      </p:pic>
      <p:sp>
        <p:nvSpPr>
          <p:cNvPr id="9" name="TextBox 8"/>
          <p:cNvSpPr txBox="1"/>
          <p:nvPr/>
        </p:nvSpPr>
        <p:spPr>
          <a:xfrm>
            <a:off x="1276709" y="0"/>
            <a:ext cx="10593237" cy="830997"/>
          </a:xfrm>
          <a:prstGeom prst="rect">
            <a:avLst/>
          </a:prstGeom>
          <a:noFill/>
        </p:spPr>
        <p:txBody>
          <a:bodyPr wrap="square" rtlCol="0">
            <a:spAutoFit/>
          </a:bodyPr>
          <a:lstStyle/>
          <a:p>
            <a:r>
              <a:rPr lang="en-US" sz="4800" dirty="0" smtClean="0">
                <a:latin typeface="+mj-lt"/>
              </a:rPr>
              <a:t>Principles  of Montessori education: </a:t>
            </a:r>
            <a:endParaRPr lang="en-US" sz="4800" dirty="0">
              <a:latin typeface="+mj-lt"/>
            </a:endParaRPr>
          </a:p>
        </p:txBody>
      </p:sp>
      <p:sp>
        <p:nvSpPr>
          <p:cNvPr id="10" name="TextBox 9"/>
          <p:cNvSpPr txBox="1"/>
          <p:nvPr/>
        </p:nvSpPr>
        <p:spPr>
          <a:xfrm>
            <a:off x="7643003" y="6488668"/>
            <a:ext cx="3657599" cy="369332"/>
          </a:xfrm>
          <a:prstGeom prst="rect">
            <a:avLst/>
          </a:prstGeom>
          <a:noFill/>
        </p:spPr>
        <p:txBody>
          <a:bodyPr wrap="square" rtlCol="0">
            <a:spAutoFit/>
          </a:bodyPr>
          <a:lstStyle/>
          <a:p>
            <a:r>
              <a:rPr lang="en-US" dirty="0" smtClean="0"/>
              <a:t>(</a:t>
            </a:r>
            <a:r>
              <a:rPr lang="en-US" dirty="0" err="1" smtClean="0"/>
              <a:t>Sapientia</a:t>
            </a:r>
            <a:r>
              <a:rPr lang="en-US" dirty="0" smtClean="0"/>
              <a:t> Montessori, 2020)  </a:t>
            </a:r>
            <a:endParaRPr lang="en-US" dirty="0"/>
          </a:p>
        </p:txBody>
      </p:sp>
    </p:spTree>
    <p:extLst>
      <p:ext uri="{BB962C8B-B14F-4D97-AF65-F5344CB8AC3E}">
        <p14:creationId xmlns:p14="http://schemas.microsoft.com/office/powerpoint/2010/main" val="12056620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dirty="0" smtClean="0"/>
              <a:t>Ethics </a:t>
            </a:r>
            <a:endParaRPr lang="en-US" sz="4800" dirty="0"/>
          </a:p>
        </p:txBody>
      </p:sp>
      <p:sp>
        <p:nvSpPr>
          <p:cNvPr id="3" name="Content Placeholder 2"/>
          <p:cNvSpPr>
            <a:spLocks noGrp="1"/>
          </p:cNvSpPr>
          <p:nvPr>
            <p:ph idx="1"/>
          </p:nvPr>
        </p:nvSpPr>
        <p:spPr>
          <a:xfrm>
            <a:off x="1371600" y="1639018"/>
            <a:ext cx="8915400" cy="3592939"/>
          </a:xfrm>
        </p:spPr>
        <p:txBody>
          <a:bodyPr>
            <a:normAutofit fontScale="92500" lnSpcReduction="10000"/>
          </a:bodyPr>
          <a:lstStyle/>
          <a:p>
            <a:pPr marL="0" indent="0">
              <a:buNone/>
            </a:pPr>
            <a:r>
              <a:rPr lang="en-US" sz="2800" dirty="0" smtClean="0"/>
              <a:t>What is Ethics? </a:t>
            </a:r>
          </a:p>
          <a:p>
            <a:pPr marL="0" indent="0">
              <a:buNone/>
            </a:pPr>
            <a:r>
              <a:rPr lang="en-US" sz="2800" dirty="0" smtClean="0"/>
              <a:t>A </a:t>
            </a:r>
            <a:r>
              <a:rPr lang="en-US" sz="2800" dirty="0"/>
              <a:t>Ethics is a system of moral principles that is concerned with what is good for children and society. (skills you need, 2011). </a:t>
            </a:r>
          </a:p>
          <a:p>
            <a:pPr marL="0" indent="0">
              <a:buNone/>
            </a:pPr>
            <a:r>
              <a:rPr lang="en-US" sz="2800" dirty="0" smtClean="0"/>
              <a:t>While </a:t>
            </a:r>
            <a:r>
              <a:rPr lang="en-US" sz="2800" dirty="0"/>
              <a:t>carrying out my Research proposal I need to bear in mind the ethical side to honestly and making sure that no child </a:t>
            </a:r>
            <a:r>
              <a:rPr lang="en-US" sz="2800" dirty="0" smtClean="0"/>
              <a:t>or staff members of </a:t>
            </a:r>
            <a:r>
              <a:rPr lang="en-US" sz="2800" dirty="0"/>
              <a:t>the school are at risk or </a:t>
            </a:r>
            <a:r>
              <a:rPr lang="en-US" sz="2800" dirty="0" smtClean="0"/>
              <a:t>harm</a:t>
            </a:r>
            <a:r>
              <a:rPr lang="en-US" sz="2800" dirty="0" smtClean="0"/>
              <a:t>. Making sure that any data and observations collected are always kept in a safe and secure place where it is locked up in a cupboard</a:t>
            </a:r>
            <a:r>
              <a:rPr lang="en-US" sz="2800" dirty="0" smtClean="0"/>
              <a:t>. </a:t>
            </a:r>
            <a:r>
              <a:rPr lang="en-US" sz="2800" dirty="0" smtClean="0"/>
              <a:t> </a:t>
            </a:r>
            <a:endParaRPr lang="en-US" sz="2800" dirty="0"/>
          </a:p>
        </p:txBody>
      </p:sp>
    </p:spTree>
    <p:extLst>
      <p:ext uri="{BB962C8B-B14F-4D97-AF65-F5344CB8AC3E}">
        <p14:creationId xmlns:p14="http://schemas.microsoft.com/office/powerpoint/2010/main" val="90945855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210042"/>
            <a:ext cx="8911687" cy="1280890"/>
          </a:xfrm>
        </p:spPr>
        <p:txBody>
          <a:bodyPr>
            <a:normAutofit/>
          </a:bodyPr>
          <a:lstStyle/>
          <a:p>
            <a:r>
              <a:rPr lang="en-US" sz="4800" dirty="0" smtClean="0"/>
              <a:t>Conclusion </a:t>
            </a:r>
            <a:endParaRPr lang="en-US" sz="4800" dirty="0"/>
          </a:p>
        </p:txBody>
      </p:sp>
      <p:sp>
        <p:nvSpPr>
          <p:cNvPr id="4" name="Content Placeholder 2"/>
          <p:cNvSpPr>
            <a:spLocks noGrp="1"/>
          </p:cNvSpPr>
          <p:nvPr>
            <p:ph idx="1"/>
          </p:nvPr>
        </p:nvSpPr>
        <p:spPr>
          <a:xfrm>
            <a:off x="2037122" y="1253706"/>
            <a:ext cx="10154878" cy="5129841"/>
          </a:xfrm>
        </p:spPr>
        <p:txBody>
          <a:bodyPr>
            <a:noAutofit/>
          </a:bodyPr>
          <a:lstStyle/>
          <a:p>
            <a:pPr marL="0" indent="0">
              <a:buNone/>
            </a:pPr>
            <a:r>
              <a:rPr lang="en-US" sz="2000" dirty="0" smtClean="0"/>
              <a:t>Overall in conclusion the Montessori approach is hugely impacted the education system that I am currently attending. If I was to carry this proposal out. The methodology data that I have chose to carry this proposal out is better suited for my hypothesis because it allows me to explore different methods such as the materials and resources to get an accurate data and analysis collected. Maria Montessori was a very well known and one of the most important educator in early years. That developed a highly effective method of teaching which could be used with great success with each and every child. The work setting that I have attended follow the foot steps of Montessori approach throughout the day, by always giving the children  a choice and independence.  </a:t>
            </a:r>
            <a:endParaRPr lang="en-US" sz="2000" dirty="0"/>
          </a:p>
          <a:p>
            <a:pPr marL="0" indent="0">
              <a:buNone/>
            </a:pPr>
            <a:r>
              <a:rPr lang="en-US" sz="2000" dirty="0" smtClean="0"/>
              <a:t>If I was to take this research project further I could compare the school that I’m currently in with other school setting and see how the Montessori approach is implemented and see whether the system has improved the pre school system.  </a:t>
            </a:r>
            <a:endParaRPr lang="en-US" sz="2000" dirty="0"/>
          </a:p>
        </p:txBody>
      </p:sp>
    </p:spTree>
    <p:extLst>
      <p:ext uri="{BB962C8B-B14F-4D97-AF65-F5344CB8AC3E}">
        <p14:creationId xmlns:p14="http://schemas.microsoft.com/office/powerpoint/2010/main" val="49634549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4789" y="0"/>
            <a:ext cx="8911687" cy="958837"/>
          </a:xfrm>
        </p:spPr>
        <p:txBody>
          <a:bodyPr>
            <a:normAutofit/>
          </a:bodyPr>
          <a:lstStyle/>
          <a:p>
            <a:r>
              <a:rPr lang="en-US" sz="4800" dirty="0" smtClean="0"/>
              <a:t>Bibliography  </a:t>
            </a:r>
            <a:endParaRPr lang="en-US" sz="4800" dirty="0"/>
          </a:p>
        </p:txBody>
      </p:sp>
      <p:sp>
        <p:nvSpPr>
          <p:cNvPr id="3" name="Content Placeholder 2"/>
          <p:cNvSpPr>
            <a:spLocks noGrp="1"/>
          </p:cNvSpPr>
          <p:nvPr>
            <p:ph idx="1"/>
          </p:nvPr>
        </p:nvSpPr>
        <p:spPr>
          <a:xfrm>
            <a:off x="1764789" y="958837"/>
            <a:ext cx="9794608" cy="5865963"/>
          </a:xfrm>
        </p:spPr>
        <p:txBody>
          <a:bodyPr>
            <a:noAutofit/>
          </a:bodyPr>
          <a:lstStyle/>
          <a:p>
            <a:endParaRPr lang="en-US" sz="1600" dirty="0"/>
          </a:p>
          <a:p>
            <a:pPr marL="0" indent="0">
              <a:buNone/>
            </a:pPr>
            <a:endParaRPr lang="en-US" sz="1600" dirty="0"/>
          </a:p>
        </p:txBody>
      </p:sp>
      <p:sp>
        <p:nvSpPr>
          <p:cNvPr id="4" name="Rectangle 3"/>
          <p:cNvSpPr/>
          <p:nvPr/>
        </p:nvSpPr>
        <p:spPr>
          <a:xfrm>
            <a:off x="1385017" y="746600"/>
            <a:ext cx="10398665" cy="5509200"/>
          </a:xfrm>
          <a:prstGeom prst="rect">
            <a:avLst/>
          </a:prstGeom>
        </p:spPr>
        <p:txBody>
          <a:bodyPr wrap="square">
            <a:spAutoFit/>
          </a:bodyPr>
          <a:lstStyle/>
          <a:p>
            <a:r>
              <a:rPr lang="en-US" sz="1600" dirty="0"/>
              <a:t>Marshall., C. (2017), Montessori education a review of the evidence [online] Available at: </a:t>
            </a:r>
            <a:r>
              <a:rPr lang="en-US" sz="1600" dirty="0">
                <a:hlinkClick r:id="rId2"/>
              </a:rPr>
              <a:t>https://www.nature.com/articles/s41539-017-0012-7</a:t>
            </a:r>
            <a:r>
              <a:rPr lang="en-US" sz="1600" dirty="0"/>
              <a:t> (Accessed on: 5th February 2020]. </a:t>
            </a:r>
          </a:p>
          <a:p>
            <a:r>
              <a:rPr lang="en-US" sz="1600" dirty="0" err="1"/>
              <a:t>Sumeracki</a:t>
            </a:r>
            <a:r>
              <a:rPr lang="en-US" sz="1600" dirty="0"/>
              <a:t>., M. (2018) ‘’Different Research Methods: Strengths and Weaknesses’’ [online] Available at: </a:t>
            </a:r>
            <a:r>
              <a:rPr lang="en-US" sz="1600" u="sng" dirty="0">
                <a:hlinkClick r:id="rId3"/>
              </a:rPr>
              <a:t>https://www.learningscientists.org/blog/2018/3/8-1</a:t>
            </a:r>
            <a:r>
              <a:rPr lang="en-US" sz="1600" dirty="0"/>
              <a:t> (Accessed on: 8th February 2020).</a:t>
            </a:r>
          </a:p>
          <a:p>
            <a:r>
              <a:rPr lang="en-US" sz="1600" dirty="0" err="1"/>
              <a:t>Boeren</a:t>
            </a:r>
            <a:r>
              <a:rPr lang="en-US" sz="1600" dirty="0"/>
              <a:t>,. E. (2017) ‘’A review of Quantitative research’’ [Online] Available at: </a:t>
            </a:r>
            <a:r>
              <a:rPr lang="fr-FR" sz="1600" dirty="0">
                <a:hlinkClick r:id="rId4"/>
              </a:rPr>
              <a:t>https://journals.sagepub.com/doi/full/10.1177/0741713617739347</a:t>
            </a:r>
            <a:r>
              <a:rPr lang="fr-FR" sz="1600" dirty="0"/>
              <a:t> (Accessed on: 8th </a:t>
            </a:r>
            <a:r>
              <a:rPr lang="fr-FR" sz="1600" dirty="0" err="1"/>
              <a:t>February</a:t>
            </a:r>
            <a:r>
              <a:rPr lang="fr-FR" sz="1600" dirty="0"/>
              <a:t> 2020) </a:t>
            </a:r>
          </a:p>
          <a:p>
            <a:r>
              <a:rPr lang="fr-FR" sz="1600" dirty="0" err="1"/>
              <a:t>Denzin</a:t>
            </a:r>
            <a:r>
              <a:rPr lang="fr-FR" sz="1600" dirty="0"/>
              <a:t>, N., &amp; Lincoln. Y. (1994). </a:t>
            </a:r>
            <a:r>
              <a:rPr lang="fr-FR" sz="1600" i="1" dirty="0" err="1"/>
              <a:t>Handbook</a:t>
            </a:r>
            <a:r>
              <a:rPr lang="fr-FR" sz="1600" i="1" dirty="0"/>
              <a:t> of Qualitative </a:t>
            </a:r>
            <a:r>
              <a:rPr lang="fr-FR" sz="1600" i="1" dirty="0" err="1"/>
              <a:t>Research.</a:t>
            </a:r>
            <a:r>
              <a:rPr lang="fr-FR" sz="1600" dirty="0" err="1"/>
              <a:t>Thousand</a:t>
            </a:r>
            <a:r>
              <a:rPr lang="fr-FR" sz="1600" dirty="0"/>
              <a:t> Oaks, CA, US: Sage Publications Inc. [online] Avalable at: </a:t>
            </a:r>
            <a:r>
              <a:rPr lang="fr-FR" sz="1600" dirty="0">
                <a:hlinkClick r:id="rId5"/>
              </a:rPr>
              <a:t>https://www.simplypsychology.org/qualitative-quantitative.html</a:t>
            </a:r>
            <a:r>
              <a:rPr lang="fr-FR" sz="1600" dirty="0"/>
              <a:t> (Accessed on: 8th </a:t>
            </a:r>
            <a:r>
              <a:rPr lang="fr-FR" sz="1600" dirty="0" err="1"/>
              <a:t>February</a:t>
            </a:r>
            <a:r>
              <a:rPr lang="fr-FR" sz="1600" dirty="0"/>
              <a:t> 2020) </a:t>
            </a:r>
          </a:p>
          <a:p>
            <a:r>
              <a:rPr lang="fr-FR" sz="1600" dirty="0" err="1"/>
              <a:t>Minichiello</a:t>
            </a:r>
            <a:r>
              <a:rPr lang="fr-FR" sz="1600" dirty="0"/>
              <a:t>, V. (1990). </a:t>
            </a:r>
            <a:r>
              <a:rPr lang="fr-FR" sz="1600" i="1" dirty="0"/>
              <a:t>In-</a:t>
            </a:r>
            <a:r>
              <a:rPr lang="fr-FR" sz="1600" i="1" dirty="0" err="1"/>
              <a:t>Depth</a:t>
            </a:r>
            <a:r>
              <a:rPr lang="fr-FR" sz="1600" i="1" dirty="0"/>
              <a:t> </a:t>
            </a:r>
            <a:r>
              <a:rPr lang="fr-FR" sz="1600" i="1" dirty="0" err="1"/>
              <a:t>Interviewing</a:t>
            </a:r>
            <a:r>
              <a:rPr lang="fr-FR" sz="1600" i="1" dirty="0"/>
              <a:t>: </a:t>
            </a:r>
            <a:r>
              <a:rPr lang="fr-FR" sz="1600" i="1" dirty="0" err="1"/>
              <a:t>Researching</a:t>
            </a:r>
            <a:r>
              <a:rPr lang="fr-FR" sz="1600" i="1" dirty="0"/>
              <a:t> </a:t>
            </a:r>
            <a:r>
              <a:rPr lang="fr-FR" sz="1600" i="1" dirty="0" err="1"/>
              <a:t>People.</a:t>
            </a:r>
            <a:r>
              <a:rPr lang="fr-FR" sz="1600" dirty="0" err="1"/>
              <a:t>Longman</a:t>
            </a:r>
            <a:r>
              <a:rPr lang="fr-FR" sz="1600" dirty="0"/>
              <a:t> Cheshire. {Online] Avalable at: </a:t>
            </a:r>
            <a:r>
              <a:rPr lang="fr-FR" sz="1600" dirty="0">
                <a:hlinkClick r:id="rId5"/>
              </a:rPr>
              <a:t>https://www.simplypsychology.org/qualitative-quantitative.html</a:t>
            </a:r>
            <a:r>
              <a:rPr lang="fr-FR" sz="1600" dirty="0"/>
              <a:t> (Accessed on: 9th </a:t>
            </a:r>
            <a:r>
              <a:rPr lang="fr-FR" sz="1600" dirty="0" err="1"/>
              <a:t>February</a:t>
            </a:r>
            <a:r>
              <a:rPr lang="fr-FR" sz="1600" dirty="0"/>
              <a:t> 2020)</a:t>
            </a:r>
          </a:p>
          <a:p>
            <a:r>
              <a:rPr lang="fr-FR" sz="1600" dirty="0"/>
              <a:t>S</a:t>
            </a:r>
            <a:r>
              <a:rPr lang="en-US" sz="1600" dirty="0"/>
              <a:t>kills you need (2011) ‘’Ethical issues in research’’ [online] Available at: </a:t>
            </a:r>
            <a:r>
              <a:rPr lang="en-US" sz="1600" dirty="0">
                <a:hlinkClick r:id="rId6"/>
              </a:rPr>
              <a:t>https://www.skillsyouneed.com/learn/research-ethics.html</a:t>
            </a:r>
            <a:r>
              <a:rPr lang="en-US" sz="1600" dirty="0"/>
              <a:t> (Accessed on: 14th February 2020) </a:t>
            </a:r>
          </a:p>
          <a:p>
            <a:r>
              <a:rPr lang="en-US" sz="1600" dirty="0" err="1"/>
              <a:t>Sapientia</a:t>
            </a:r>
            <a:r>
              <a:rPr lang="en-US" sz="1600" dirty="0"/>
              <a:t> Montessori (2020) ‘’Montessori 101’’ [Online] Available at: </a:t>
            </a:r>
            <a:r>
              <a:rPr lang="en-US" sz="1600" dirty="0">
                <a:hlinkClick r:id="rId7"/>
              </a:rPr>
              <a:t>https://sapientiamontessori.com/montessori/about-montessori/</a:t>
            </a:r>
            <a:r>
              <a:rPr lang="en-US" sz="1600" dirty="0"/>
              <a:t> (Accessed on: 15t February 2020) </a:t>
            </a:r>
          </a:p>
          <a:p>
            <a:r>
              <a:rPr lang="en-US" sz="1600" dirty="0" err="1"/>
              <a:t>Youtube</a:t>
            </a:r>
            <a:r>
              <a:rPr lang="en-US" sz="1600" dirty="0"/>
              <a:t> (2017) ‘’inside a Montessori school’’ [online] Available at: https://www.youtube.com/</a:t>
            </a:r>
            <a:r>
              <a:rPr lang="en-US" sz="1600" dirty="0" err="1"/>
              <a:t>watch?v</a:t>
            </a:r>
            <a:r>
              <a:rPr lang="en-US" sz="1600" dirty="0"/>
              <a:t>=wnz0_t16WYY&amp;t=120s (Accessed on 15</a:t>
            </a:r>
            <a:r>
              <a:rPr lang="en-US" sz="1600" baseline="30000" dirty="0"/>
              <a:t>th</a:t>
            </a:r>
            <a:r>
              <a:rPr lang="en-US" sz="1600" dirty="0"/>
              <a:t> February 2020) </a:t>
            </a:r>
          </a:p>
          <a:p>
            <a:r>
              <a:rPr lang="en-US" sz="1600" dirty="0"/>
              <a:t>Marshall,. C,. (2017) ‘’Montessori education’’ [Online] Available at: </a:t>
            </a:r>
            <a:r>
              <a:rPr lang="en-US" sz="1600" dirty="0">
                <a:hlinkClick r:id="rId2"/>
              </a:rPr>
              <a:t>https://www.nature.com/articles/s41539-017-0012-7</a:t>
            </a:r>
            <a:r>
              <a:rPr lang="en-US" sz="1600" dirty="0"/>
              <a:t> (Accessed on: 16th February 2020)</a:t>
            </a:r>
          </a:p>
          <a:p>
            <a:r>
              <a:rPr lang="en-US" sz="1600" dirty="0"/>
              <a:t>Montessori Academy (2017) ‘’what is freedom within limits’’ [Online] Available at? </a:t>
            </a:r>
            <a:r>
              <a:rPr lang="en-US" sz="1600" dirty="0">
                <a:hlinkClick r:id="rId8"/>
              </a:rPr>
              <a:t>https://montessoriacademy.com.au/montessori-freedom-within-limits/</a:t>
            </a:r>
            <a:r>
              <a:rPr lang="en-US" sz="1600" dirty="0"/>
              <a:t> [Accessed on: 10</a:t>
            </a:r>
            <a:r>
              <a:rPr lang="en-US" sz="1600" baseline="30000" dirty="0"/>
              <a:t>th</a:t>
            </a:r>
            <a:r>
              <a:rPr lang="en-US" sz="1600" dirty="0"/>
              <a:t> February 2020</a:t>
            </a:r>
            <a:r>
              <a:rPr lang="en-US" sz="1600" dirty="0" smtClean="0"/>
              <a:t>)</a:t>
            </a:r>
          </a:p>
          <a:p>
            <a:r>
              <a:rPr lang="en-GB" sz="1600" dirty="0">
                <a:latin typeface="Arial" panose="020B0604020202020204" pitchFamily="34" charset="0"/>
                <a:cs typeface="Arial" panose="020B0604020202020204" pitchFamily="34" charset="0"/>
              </a:rPr>
              <a:t>Bell, J,. and Waters, S,. (2014) ‘doing your research project’ </a:t>
            </a:r>
            <a:r>
              <a:rPr lang="en-GB" sz="1600" dirty="0" smtClean="0">
                <a:latin typeface="Arial" panose="020B0604020202020204" pitchFamily="34" charset="0"/>
                <a:cs typeface="Arial" panose="020B0604020202020204" pitchFamily="34" charset="0"/>
              </a:rPr>
              <a:t>London (Accessed on: 15</a:t>
            </a:r>
            <a:r>
              <a:rPr lang="en-GB" sz="1600" baseline="30000" dirty="0" smtClean="0">
                <a:latin typeface="Arial" panose="020B0604020202020204" pitchFamily="34" charset="0"/>
                <a:cs typeface="Arial" panose="020B0604020202020204" pitchFamily="34" charset="0"/>
              </a:rPr>
              <a:t>th</a:t>
            </a:r>
            <a:r>
              <a:rPr lang="en-GB" sz="1600" dirty="0" smtClean="0">
                <a:latin typeface="Arial" panose="020B0604020202020204" pitchFamily="34" charset="0"/>
                <a:cs typeface="Arial" panose="020B0604020202020204" pitchFamily="34" charset="0"/>
              </a:rPr>
              <a:t> February 2020). </a:t>
            </a:r>
          </a:p>
          <a:p>
            <a:r>
              <a:rPr lang="en-US" sz="1600" dirty="0">
                <a:latin typeface="Arial" panose="020B0604020202020204" pitchFamily="34" charset="0"/>
                <a:cs typeface="Arial" panose="020B0604020202020204" pitchFamily="34" charset="0"/>
              </a:rPr>
              <a:t>Direct observation ‘’Child, adolescent and family development’’ (2012</a:t>
            </a:r>
            <a:r>
              <a:rPr lang="en-US" sz="1600" dirty="0" smtClean="0">
                <a:latin typeface="Arial" panose="020B0604020202020204" pitchFamily="34" charset="0"/>
                <a:cs typeface="Arial" panose="020B0604020202020204" pitchFamily="34" charset="0"/>
              </a:rPr>
              <a:t>) (Accessed on: 15</a:t>
            </a:r>
            <a:r>
              <a:rPr lang="en-US" sz="1600" baseline="30000" dirty="0" smtClean="0">
                <a:latin typeface="Arial" panose="020B0604020202020204" pitchFamily="34" charset="0"/>
                <a:cs typeface="Arial" panose="020B0604020202020204" pitchFamily="34" charset="0"/>
              </a:rPr>
              <a:t>th</a:t>
            </a:r>
            <a:r>
              <a:rPr lang="en-US" sz="1600" dirty="0" smtClean="0">
                <a:latin typeface="Arial" panose="020B0604020202020204" pitchFamily="34" charset="0"/>
                <a:cs typeface="Arial" panose="020B0604020202020204" pitchFamily="34" charset="0"/>
              </a:rPr>
              <a:t> February 2020)</a:t>
            </a:r>
            <a:endParaRPr lang="en-US" sz="1600" dirty="0"/>
          </a:p>
        </p:txBody>
      </p:sp>
    </p:spTree>
    <p:extLst>
      <p:ext uri="{BB962C8B-B14F-4D97-AF65-F5344CB8AC3E}">
        <p14:creationId xmlns:p14="http://schemas.microsoft.com/office/powerpoint/2010/main" val="1037226049"/>
      </p:ext>
    </p:extLst>
  </p:cSld>
  <p:clrMapOvr>
    <a:masterClrMapping/>
  </p:clrMapOvr>
  <p:timing>
    <p:tnLst>
      <p:par>
        <p:cTn id="1" dur="indefinite" restart="never" nodeType="tmRoot"/>
      </p:par>
    </p:tnLst>
  </p:timing>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majorFont>
      <a:minorFont>
        <a:latin typeface="Franklin Gothic Book" panose="020B0503020102020204"/>
        <a:ea typeface=""/>
        <a:cs typeface=""/>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20550</TotalTime>
  <Words>1658</Words>
  <Application>Microsoft Macintosh PowerPoint</Application>
  <PresentationFormat>Widescreen</PresentationFormat>
  <Paragraphs>123</Paragraphs>
  <Slides>18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Calibri</vt:lpstr>
      <vt:lpstr>Franklin Gothic Book</vt:lpstr>
      <vt:lpstr>Wingdings</vt:lpstr>
      <vt:lpstr>Arial</vt:lpstr>
      <vt:lpstr>Crop</vt:lpstr>
      <vt:lpstr>Introduction </vt:lpstr>
      <vt:lpstr>PowerPoint Presentation</vt:lpstr>
      <vt:lpstr>Develop a plan for own research </vt:lpstr>
      <vt:lpstr>Reasons for my Research </vt:lpstr>
      <vt:lpstr>Methodology </vt:lpstr>
      <vt:lpstr>How I would collect data </vt:lpstr>
      <vt:lpstr>PowerPoint Presentation</vt:lpstr>
      <vt:lpstr>PowerPoint Presentation</vt:lpstr>
      <vt:lpstr>PowerPoint Presentation</vt:lpstr>
      <vt:lpstr>PowerPoint Presentation</vt:lpstr>
      <vt:lpstr>Literature Review </vt:lpstr>
      <vt:lpstr>Short video inside a Montessori school </vt:lpstr>
      <vt:lpstr>Strengths and weaknesses of the Montessori approach   </vt:lpstr>
      <vt:lpstr>PowerPoint Presentation</vt:lpstr>
      <vt:lpstr>PowerPoint Presentation</vt:lpstr>
      <vt:lpstr>Ethics </vt:lpstr>
      <vt:lpstr>Conclusion </vt:lpstr>
      <vt:lpstr>Bibliography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is intellecual development impacted in the workplcae </dc:title>
  <dc:creator>HANAN AL-ROSHOQ</dc:creator>
  <cp:lastModifiedBy>HANAN AL-ROSHOQ</cp:lastModifiedBy>
  <cp:revision>75</cp:revision>
  <dcterms:created xsi:type="dcterms:W3CDTF">2020-02-02T20:19:48Z</dcterms:created>
  <dcterms:modified xsi:type="dcterms:W3CDTF">2020-02-17T12:54:29Z</dcterms:modified>
</cp:coreProperties>
</file>