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4"/>
  </p:sldMasterIdLst>
  <p:notesMasterIdLst>
    <p:notesMasterId r:id="rId32"/>
  </p:notesMasterIdLst>
  <p:sldIdLst>
    <p:sldId id="256" r:id="rId5"/>
    <p:sldId id="397" r:id="rId6"/>
    <p:sldId id="403" r:id="rId7"/>
    <p:sldId id="276" r:id="rId8"/>
    <p:sldId id="277" r:id="rId9"/>
    <p:sldId id="278" r:id="rId10"/>
    <p:sldId id="280" r:id="rId11"/>
    <p:sldId id="257" r:id="rId12"/>
    <p:sldId id="258" r:id="rId13"/>
    <p:sldId id="259" r:id="rId14"/>
    <p:sldId id="260" r:id="rId15"/>
    <p:sldId id="261" r:id="rId16"/>
    <p:sldId id="262" r:id="rId17"/>
    <p:sldId id="398" r:id="rId18"/>
    <p:sldId id="263" r:id="rId19"/>
    <p:sldId id="264" r:id="rId20"/>
    <p:sldId id="401" r:id="rId21"/>
    <p:sldId id="505" r:id="rId22"/>
    <p:sldId id="410" r:id="rId23"/>
    <p:sldId id="502" r:id="rId24"/>
    <p:sldId id="496" r:id="rId25"/>
    <p:sldId id="503" r:id="rId26"/>
    <p:sldId id="395" r:id="rId27"/>
    <p:sldId id="394" r:id="rId28"/>
    <p:sldId id="390" r:id="rId29"/>
    <p:sldId id="504" r:id="rId30"/>
    <p:sldId id="499" r:id="rId31"/>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4D4D4D"/>
    <a:srgbClr val="006699"/>
    <a:srgbClr val="007BC1"/>
    <a:srgbClr val="ABE1FF"/>
    <a:srgbClr val="8A8AA3"/>
    <a:srgbClr val="DA0033"/>
    <a:srgbClr val="FF6600"/>
    <a:srgbClr val="FF9933"/>
    <a:srgbClr val="64AA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100" d="100"/>
          <a:sy n="100" d="100"/>
        </p:scale>
        <p:origin x="190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DF3B5D-E57C-41A3-9737-B8AFB4DD79FD}" type="doc">
      <dgm:prSet loTypeId="urn:microsoft.com/office/officeart/2005/8/layout/default#1" loCatId="list" qsTypeId="urn:microsoft.com/office/officeart/2005/8/quickstyle/simple1" qsCatId="simple" csTypeId="urn:microsoft.com/office/officeart/2005/8/colors/accent0_1" csCatId="mainScheme" phldr="1"/>
      <dgm:spPr/>
      <dgm:t>
        <a:bodyPr/>
        <a:lstStyle/>
        <a:p>
          <a:endParaRPr lang="en-GB"/>
        </a:p>
      </dgm:t>
    </dgm:pt>
    <dgm:pt modelId="{686BDD60-8A5F-48BB-AD2C-4E7605B1C655}">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Promote forward thinking and identification of short-term problems</a:t>
          </a:r>
        </a:p>
      </dgm:t>
    </dgm:pt>
    <dgm:pt modelId="{C8D41452-D687-44FA-8994-08A0AC4892A4}" type="parTrans" cxnId="{363470FC-08EE-437C-83A7-201F97BACD4D}">
      <dgm:prSet/>
      <dgm:spPr/>
      <dgm:t>
        <a:bodyPr/>
        <a:lstStyle/>
        <a:p>
          <a:endParaRPr lang="en-GB"/>
        </a:p>
      </dgm:t>
    </dgm:pt>
    <dgm:pt modelId="{72C30463-66CC-41AF-ABFC-F24CADF447A8}" type="sibTrans" cxnId="{363470FC-08EE-437C-83A7-201F97BACD4D}">
      <dgm:prSet/>
      <dgm:spPr/>
      <dgm:t>
        <a:bodyPr/>
        <a:lstStyle/>
        <a:p>
          <a:endParaRPr lang="en-GB"/>
        </a:p>
      </dgm:t>
    </dgm:pt>
    <dgm:pt modelId="{B90F6263-8C9E-4736-ACB4-445ABB7E8DCB}">
      <dgm:prSet phldrT="[Text]" custT="1"/>
      <dgm:spPr>
        <a:solidFill>
          <a:schemeClr val="accent1"/>
        </a:solidFill>
      </dgm:spPr>
      <dgm:t>
        <a:bodyPr/>
        <a:lstStyle/>
        <a:p>
          <a:r>
            <a:rPr lang="en-GB" sz="4400" b="1" dirty="0">
              <a:solidFill>
                <a:srgbClr val="FFFF00"/>
              </a:solidFill>
              <a:latin typeface="Times New Roman" panose="02020603050405020304" pitchFamily="18" charset="0"/>
              <a:cs typeface="Times New Roman" panose="02020603050405020304" pitchFamily="18" charset="0"/>
            </a:rPr>
            <a:t>Budgets</a:t>
          </a:r>
        </a:p>
      </dgm:t>
    </dgm:pt>
    <dgm:pt modelId="{827BC485-E7E6-490B-AAB5-07E9987F9068}" type="parTrans" cxnId="{BBA05DF0-A91A-4391-9854-E89FDAC32BC6}">
      <dgm:prSet/>
      <dgm:spPr/>
      <dgm:t>
        <a:bodyPr/>
        <a:lstStyle/>
        <a:p>
          <a:endParaRPr lang="en-GB"/>
        </a:p>
      </dgm:t>
    </dgm:pt>
    <dgm:pt modelId="{948094A7-D150-4CBB-8240-75D81106066B}" type="sibTrans" cxnId="{BBA05DF0-A91A-4391-9854-E89FDAC32BC6}">
      <dgm:prSet/>
      <dgm:spPr/>
      <dgm:t>
        <a:bodyPr/>
        <a:lstStyle/>
        <a:p>
          <a:endParaRPr lang="en-GB"/>
        </a:p>
      </dgm:t>
    </dgm:pt>
    <dgm:pt modelId="{80D21149-A820-4BFD-B60B-1B74C1FDD871}">
      <dgm:prSet phldrT="[Text]" custT="1">
        <dgm:style>
          <a:lnRef idx="2">
            <a:schemeClr val="dk1"/>
          </a:lnRef>
          <a:fillRef idx="1">
            <a:schemeClr val="lt1"/>
          </a:fillRef>
          <a:effectRef idx="0">
            <a:schemeClr val="dk1"/>
          </a:effectRef>
          <a:fontRef idx="minor">
            <a:schemeClr val="dk1"/>
          </a:fontRef>
        </dgm:style>
      </dgm:prSet>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Help co-ordinate the various sections of the business</a:t>
          </a:r>
        </a:p>
      </dgm:t>
    </dgm:pt>
    <dgm:pt modelId="{C8D7FC56-7CC5-4E96-8146-750A9C7EAB09}" type="parTrans" cxnId="{CE11D500-AA04-47E9-ADA8-A34A3A77FFBB}">
      <dgm:prSet/>
      <dgm:spPr/>
      <dgm:t>
        <a:bodyPr/>
        <a:lstStyle/>
        <a:p>
          <a:endParaRPr lang="en-GB"/>
        </a:p>
      </dgm:t>
    </dgm:pt>
    <dgm:pt modelId="{9B24E3A6-A171-41B9-8ACF-D17AF45F7E23}" type="sibTrans" cxnId="{CE11D500-AA04-47E9-ADA8-A34A3A77FFBB}">
      <dgm:prSet/>
      <dgm:spPr/>
      <dgm:t>
        <a:bodyPr/>
        <a:lstStyle/>
        <a:p>
          <a:endParaRPr lang="en-GB"/>
        </a:p>
      </dgm:t>
    </dgm:pt>
    <dgm:pt modelId="{BDFC08DB-69CC-4B79-8C46-378D90698A9D}">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Motivate managers to better performance</a:t>
          </a:r>
        </a:p>
      </dgm:t>
    </dgm:pt>
    <dgm:pt modelId="{8EF1497E-CA76-4A4F-A9FF-BE51CBC95BA9}" type="parTrans" cxnId="{847E8488-B37F-47B0-8FC3-DD6E3C71116C}">
      <dgm:prSet/>
      <dgm:spPr/>
      <dgm:t>
        <a:bodyPr/>
        <a:lstStyle/>
        <a:p>
          <a:endParaRPr lang="en-GB"/>
        </a:p>
      </dgm:t>
    </dgm:pt>
    <dgm:pt modelId="{9CFDF52E-BD68-411F-B36E-7BC2972CCA5E}" type="sibTrans" cxnId="{847E8488-B37F-47B0-8FC3-DD6E3C71116C}">
      <dgm:prSet/>
      <dgm:spPr/>
      <dgm:t>
        <a:bodyPr/>
        <a:lstStyle/>
        <a:p>
          <a:endParaRPr lang="en-GB"/>
        </a:p>
      </dgm:t>
    </dgm:pt>
    <dgm:pt modelId="{AA85E657-BB1E-4CA6-9A19-70B094221B5A}">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Provide a basis for a system of control</a:t>
          </a:r>
        </a:p>
      </dgm:t>
    </dgm:pt>
    <dgm:pt modelId="{76B2A271-7123-4EF6-959C-3921733EB4D9}" type="parTrans" cxnId="{3797C1C8-328A-48C4-9F79-3C0E06BE61EA}">
      <dgm:prSet/>
      <dgm:spPr/>
      <dgm:t>
        <a:bodyPr/>
        <a:lstStyle/>
        <a:p>
          <a:endParaRPr lang="en-GB"/>
        </a:p>
      </dgm:t>
    </dgm:pt>
    <dgm:pt modelId="{36790D34-55D9-4394-A458-FA1896E684F9}" type="sibTrans" cxnId="{3797C1C8-328A-48C4-9F79-3C0E06BE61EA}">
      <dgm:prSet/>
      <dgm:spPr/>
      <dgm:t>
        <a:bodyPr/>
        <a:lstStyle/>
        <a:p>
          <a:endParaRPr lang="en-GB"/>
        </a:p>
      </dgm:t>
    </dgm:pt>
    <dgm:pt modelId="{7ABD3D5D-2890-4FA4-8850-2E3B36240370}">
      <dgm:prSe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Provide a system of authorisation</a:t>
          </a:r>
        </a:p>
      </dgm:t>
    </dgm:pt>
    <dgm:pt modelId="{5CDBBA01-5351-4C66-BC17-C1ADAC430886}" type="parTrans" cxnId="{EF5B11A8-2332-4C3C-B88C-00B406682ED1}">
      <dgm:prSet/>
      <dgm:spPr/>
      <dgm:t>
        <a:bodyPr/>
        <a:lstStyle/>
        <a:p>
          <a:endParaRPr lang="en-GB"/>
        </a:p>
      </dgm:t>
    </dgm:pt>
    <dgm:pt modelId="{F6EC90E2-B098-4C05-B117-EB7918FFFB7B}" type="sibTrans" cxnId="{EF5B11A8-2332-4C3C-B88C-00B406682ED1}">
      <dgm:prSet/>
      <dgm:spPr/>
      <dgm:t>
        <a:bodyPr/>
        <a:lstStyle/>
        <a:p>
          <a:endParaRPr lang="en-GB"/>
        </a:p>
      </dgm:t>
    </dgm:pt>
    <dgm:pt modelId="{620F76D8-41A8-4966-B48B-69D29BDA391A}" type="pres">
      <dgm:prSet presAssocID="{A7DF3B5D-E57C-41A3-9737-B8AFB4DD79FD}" presName="diagram" presStyleCnt="0">
        <dgm:presLayoutVars>
          <dgm:dir/>
          <dgm:resizeHandles val="exact"/>
        </dgm:presLayoutVars>
      </dgm:prSet>
      <dgm:spPr/>
    </dgm:pt>
    <dgm:pt modelId="{DE8EDB08-F61D-4A33-9305-133400C5E9A1}" type="pres">
      <dgm:prSet presAssocID="{686BDD60-8A5F-48BB-AD2C-4E7605B1C655}" presName="node" presStyleLbl="node1" presStyleIdx="0" presStyleCnt="6" custScaleX="101753">
        <dgm:presLayoutVars>
          <dgm:bulletEnabled val="1"/>
        </dgm:presLayoutVars>
      </dgm:prSet>
      <dgm:spPr/>
    </dgm:pt>
    <dgm:pt modelId="{C580433F-9658-4707-9607-C04276D08AB7}" type="pres">
      <dgm:prSet presAssocID="{72C30463-66CC-41AF-ABFC-F24CADF447A8}" presName="sibTrans" presStyleCnt="0"/>
      <dgm:spPr/>
    </dgm:pt>
    <dgm:pt modelId="{C4C89B53-A645-47F0-91BA-94A3D4502FC9}" type="pres">
      <dgm:prSet presAssocID="{B90F6263-8C9E-4736-ACB4-445ABB7E8DCB}" presName="node" presStyleLbl="node1" presStyleIdx="1" presStyleCnt="6" custScaleX="129818">
        <dgm:presLayoutVars>
          <dgm:bulletEnabled val="1"/>
        </dgm:presLayoutVars>
      </dgm:prSet>
      <dgm:spPr/>
    </dgm:pt>
    <dgm:pt modelId="{B811100D-E366-47CE-8EE8-B9533022A476}" type="pres">
      <dgm:prSet presAssocID="{948094A7-D150-4CBB-8240-75D81106066B}" presName="sibTrans" presStyleCnt="0"/>
      <dgm:spPr/>
    </dgm:pt>
    <dgm:pt modelId="{0118D207-ABAB-4011-9EF4-68BA95CC17B8}" type="pres">
      <dgm:prSet presAssocID="{80D21149-A820-4BFD-B60B-1B74C1FDD871}" presName="node" presStyleLbl="node1" presStyleIdx="2" presStyleCnt="6">
        <dgm:presLayoutVars>
          <dgm:bulletEnabled val="1"/>
        </dgm:presLayoutVars>
      </dgm:prSet>
      <dgm:spPr/>
    </dgm:pt>
    <dgm:pt modelId="{EE4010AF-6E6F-48F1-99AF-16707AF8D197}" type="pres">
      <dgm:prSet presAssocID="{9B24E3A6-A171-41B9-8ACF-D17AF45F7E23}" presName="sibTrans" presStyleCnt="0"/>
      <dgm:spPr/>
    </dgm:pt>
    <dgm:pt modelId="{65112046-DAEA-4758-B713-F9266AF2A9E8}" type="pres">
      <dgm:prSet presAssocID="{BDFC08DB-69CC-4B79-8C46-378D90698A9D}" presName="node" presStyleLbl="node1" presStyleIdx="3" presStyleCnt="6" custLinFactNeighborX="-9116" custLinFactNeighborY="21299">
        <dgm:presLayoutVars>
          <dgm:bulletEnabled val="1"/>
        </dgm:presLayoutVars>
      </dgm:prSet>
      <dgm:spPr/>
    </dgm:pt>
    <dgm:pt modelId="{28A36442-7713-4004-AA92-FDE3E7BEB616}" type="pres">
      <dgm:prSet presAssocID="{9CFDF52E-BD68-411F-B36E-7BC2972CCA5E}" presName="sibTrans" presStyleCnt="0"/>
      <dgm:spPr/>
    </dgm:pt>
    <dgm:pt modelId="{CDD95D0E-FCC1-4216-823D-645F62F89D50}" type="pres">
      <dgm:prSet presAssocID="{AA85E657-BB1E-4CA6-9A19-70B094221B5A}" presName="node" presStyleLbl="node1" presStyleIdx="4" presStyleCnt="6" custLinFactNeighborX="-588" custLinFactNeighborY="21299">
        <dgm:presLayoutVars>
          <dgm:bulletEnabled val="1"/>
        </dgm:presLayoutVars>
      </dgm:prSet>
      <dgm:spPr/>
    </dgm:pt>
    <dgm:pt modelId="{E7165D96-9FB3-4596-87E1-826DF2641D39}" type="pres">
      <dgm:prSet presAssocID="{36790D34-55D9-4394-A458-FA1896E684F9}" presName="sibTrans" presStyleCnt="0"/>
      <dgm:spPr/>
    </dgm:pt>
    <dgm:pt modelId="{14460A9F-882D-4C46-83D3-9B61B835BC08}" type="pres">
      <dgm:prSet presAssocID="{7ABD3D5D-2890-4FA4-8850-2E3B36240370}" presName="node" presStyleLbl="node1" presStyleIdx="5" presStyleCnt="6" custLinFactNeighborX="7941" custLinFactNeighborY="21299">
        <dgm:presLayoutVars>
          <dgm:bulletEnabled val="1"/>
        </dgm:presLayoutVars>
      </dgm:prSet>
      <dgm:spPr/>
    </dgm:pt>
  </dgm:ptLst>
  <dgm:cxnLst>
    <dgm:cxn modelId="{CE11D500-AA04-47E9-ADA8-A34A3A77FFBB}" srcId="{A7DF3B5D-E57C-41A3-9737-B8AFB4DD79FD}" destId="{80D21149-A820-4BFD-B60B-1B74C1FDD871}" srcOrd="2" destOrd="0" parTransId="{C8D7FC56-7CC5-4E96-8146-750A9C7EAB09}" sibTransId="{9B24E3A6-A171-41B9-8ACF-D17AF45F7E23}"/>
    <dgm:cxn modelId="{81BD5002-A5B8-4484-9222-273142E82A61}" type="presOf" srcId="{BDFC08DB-69CC-4B79-8C46-378D90698A9D}" destId="{65112046-DAEA-4758-B713-F9266AF2A9E8}" srcOrd="0" destOrd="0" presId="urn:microsoft.com/office/officeart/2005/8/layout/default#1"/>
    <dgm:cxn modelId="{BF488145-B7E4-45A2-9637-542E8B599A4D}" type="presOf" srcId="{80D21149-A820-4BFD-B60B-1B74C1FDD871}" destId="{0118D207-ABAB-4011-9EF4-68BA95CC17B8}" srcOrd="0" destOrd="0" presId="urn:microsoft.com/office/officeart/2005/8/layout/default#1"/>
    <dgm:cxn modelId="{F7552551-5C82-4935-BBF6-3281B081691B}" type="presOf" srcId="{7ABD3D5D-2890-4FA4-8850-2E3B36240370}" destId="{14460A9F-882D-4C46-83D3-9B61B835BC08}" srcOrd="0" destOrd="0" presId="urn:microsoft.com/office/officeart/2005/8/layout/default#1"/>
    <dgm:cxn modelId="{E40B4B55-7BE0-4BF7-90EB-D7C7869AFDFA}" type="presOf" srcId="{686BDD60-8A5F-48BB-AD2C-4E7605B1C655}" destId="{DE8EDB08-F61D-4A33-9305-133400C5E9A1}" srcOrd="0" destOrd="0" presId="urn:microsoft.com/office/officeart/2005/8/layout/default#1"/>
    <dgm:cxn modelId="{45219A78-DC18-4C9F-A79E-BA9B44F2069B}" type="presOf" srcId="{B90F6263-8C9E-4736-ACB4-445ABB7E8DCB}" destId="{C4C89B53-A645-47F0-91BA-94A3D4502FC9}" srcOrd="0" destOrd="0" presId="urn:microsoft.com/office/officeart/2005/8/layout/default#1"/>
    <dgm:cxn modelId="{847E8488-B37F-47B0-8FC3-DD6E3C71116C}" srcId="{A7DF3B5D-E57C-41A3-9737-B8AFB4DD79FD}" destId="{BDFC08DB-69CC-4B79-8C46-378D90698A9D}" srcOrd="3" destOrd="0" parTransId="{8EF1497E-CA76-4A4F-A9FF-BE51CBC95BA9}" sibTransId="{9CFDF52E-BD68-411F-B36E-7BC2972CCA5E}"/>
    <dgm:cxn modelId="{EF5B11A8-2332-4C3C-B88C-00B406682ED1}" srcId="{A7DF3B5D-E57C-41A3-9737-B8AFB4DD79FD}" destId="{7ABD3D5D-2890-4FA4-8850-2E3B36240370}" srcOrd="5" destOrd="0" parTransId="{5CDBBA01-5351-4C66-BC17-C1ADAC430886}" sibTransId="{F6EC90E2-B098-4C05-B117-EB7918FFFB7B}"/>
    <dgm:cxn modelId="{3797C1C8-328A-48C4-9F79-3C0E06BE61EA}" srcId="{A7DF3B5D-E57C-41A3-9737-B8AFB4DD79FD}" destId="{AA85E657-BB1E-4CA6-9A19-70B094221B5A}" srcOrd="4" destOrd="0" parTransId="{76B2A271-7123-4EF6-959C-3921733EB4D9}" sibTransId="{36790D34-55D9-4394-A458-FA1896E684F9}"/>
    <dgm:cxn modelId="{06AE14E1-67D1-4186-BC0A-2C58B5388245}" type="presOf" srcId="{A7DF3B5D-E57C-41A3-9737-B8AFB4DD79FD}" destId="{620F76D8-41A8-4966-B48B-69D29BDA391A}" srcOrd="0" destOrd="0" presId="urn:microsoft.com/office/officeart/2005/8/layout/default#1"/>
    <dgm:cxn modelId="{994961E5-3E11-497A-9F54-400206713417}" type="presOf" srcId="{AA85E657-BB1E-4CA6-9A19-70B094221B5A}" destId="{CDD95D0E-FCC1-4216-823D-645F62F89D50}" srcOrd="0" destOrd="0" presId="urn:microsoft.com/office/officeart/2005/8/layout/default#1"/>
    <dgm:cxn modelId="{BBA05DF0-A91A-4391-9854-E89FDAC32BC6}" srcId="{A7DF3B5D-E57C-41A3-9737-B8AFB4DD79FD}" destId="{B90F6263-8C9E-4736-ACB4-445ABB7E8DCB}" srcOrd="1" destOrd="0" parTransId="{827BC485-E7E6-490B-AAB5-07E9987F9068}" sibTransId="{948094A7-D150-4CBB-8240-75D81106066B}"/>
    <dgm:cxn modelId="{363470FC-08EE-437C-83A7-201F97BACD4D}" srcId="{A7DF3B5D-E57C-41A3-9737-B8AFB4DD79FD}" destId="{686BDD60-8A5F-48BB-AD2C-4E7605B1C655}" srcOrd="0" destOrd="0" parTransId="{C8D41452-D687-44FA-8994-08A0AC4892A4}" sibTransId="{72C30463-66CC-41AF-ABFC-F24CADF447A8}"/>
    <dgm:cxn modelId="{9DC09765-328E-4831-A5B2-EDBA79E91826}" type="presParOf" srcId="{620F76D8-41A8-4966-B48B-69D29BDA391A}" destId="{DE8EDB08-F61D-4A33-9305-133400C5E9A1}" srcOrd="0" destOrd="0" presId="urn:microsoft.com/office/officeart/2005/8/layout/default#1"/>
    <dgm:cxn modelId="{E1052817-2D6D-4335-96C2-197A69F5BDCA}" type="presParOf" srcId="{620F76D8-41A8-4966-B48B-69D29BDA391A}" destId="{C580433F-9658-4707-9607-C04276D08AB7}" srcOrd="1" destOrd="0" presId="urn:microsoft.com/office/officeart/2005/8/layout/default#1"/>
    <dgm:cxn modelId="{EB36BAC3-36C6-4C4C-94B8-7D3E5C3537B9}" type="presParOf" srcId="{620F76D8-41A8-4966-B48B-69D29BDA391A}" destId="{C4C89B53-A645-47F0-91BA-94A3D4502FC9}" srcOrd="2" destOrd="0" presId="urn:microsoft.com/office/officeart/2005/8/layout/default#1"/>
    <dgm:cxn modelId="{4A72B854-653F-4A4A-A391-B15B8D8CF30B}" type="presParOf" srcId="{620F76D8-41A8-4966-B48B-69D29BDA391A}" destId="{B811100D-E366-47CE-8EE8-B9533022A476}" srcOrd="3" destOrd="0" presId="urn:microsoft.com/office/officeart/2005/8/layout/default#1"/>
    <dgm:cxn modelId="{4CFA1DDC-0697-4992-9F45-B3B2EC5DD231}" type="presParOf" srcId="{620F76D8-41A8-4966-B48B-69D29BDA391A}" destId="{0118D207-ABAB-4011-9EF4-68BA95CC17B8}" srcOrd="4" destOrd="0" presId="urn:microsoft.com/office/officeart/2005/8/layout/default#1"/>
    <dgm:cxn modelId="{CDC2382F-99F2-4A38-8D52-4A137088DAED}" type="presParOf" srcId="{620F76D8-41A8-4966-B48B-69D29BDA391A}" destId="{EE4010AF-6E6F-48F1-99AF-16707AF8D197}" srcOrd="5" destOrd="0" presId="urn:microsoft.com/office/officeart/2005/8/layout/default#1"/>
    <dgm:cxn modelId="{71CF3F02-1588-49D7-9FF7-754DBDE306AE}" type="presParOf" srcId="{620F76D8-41A8-4966-B48B-69D29BDA391A}" destId="{65112046-DAEA-4758-B713-F9266AF2A9E8}" srcOrd="6" destOrd="0" presId="urn:microsoft.com/office/officeart/2005/8/layout/default#1"/>
    <dgm:cxn modelId="{4C038ADA-5122-4B9B-A9A2-A8F5577BA6BE}" type="presParOf" srcId="{620F76D8-41A8-4966-B48B-69D29BDA391A}" destId="{28A36442-7713-4004-AA92-FDE3E7BEB616}" srcOrd="7" destOrd="0" presId="urn:microsoft.com/office/officeart/2005/8/layout/default#1"/>
    <dgm:cxn modelId="{10B16CE7-19A3-4B01-B334-10647A94CD5C}" type="presParOf" srcId="{620F76D8-41A8-4966-B48B-69D29BDA391A}" destId="{CDD95D0E-FCC1-4216-823D-645F62F89D50}" srcOrd="8" destOrd="0" presId="urn:microsoft.com/office/officeart/2005/8/layout/default#1"/>
    <dgm:cxn modelId="{432EE618-146C-4A9D-9EF6-32A401FBB9E3}" type="presParOf" srcId="{620F76D8-41A8-4966-B48B-69D29BDA391A}" destId="{E7165D96-9FB3-4596-87E1-826DF2641D39}" srcOrd="9" destOrd="0" presId="urn:microsoft.com/office/officeart/2005/8/layout/default#1"/>
    <dgm:cxn modelId="{00B0ABE4-0CD0-402C-8880-B058D255859A}" type="presParOf" srcId="{620F76D8-41A8-4966-B48B-69D29BDA391A}" destId="{14460A9F-882D-4C46-83D3-9B61B835BC08}" srcOrd="10" destOrd="0" presId="urn:microsoft.com/office/officeart/2005/8/layout/default#1"/>
  </dgm:cxnLst>
  <dgm:bg>
    <a:solidFill>
      <a:schemeClr val="tx2"/>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EDB08-F61D-4A33-9305-133400C5E9A1}">
      <dsp:nvSpPr>
        <dsp:cNvPr id="0" name=""/>
        <dsp:cNvSpPr/>
      </dsp:nvSpPr>
      <dsp:spPr>
        <a:xfrm>
          <a:off x="3856" y="516793"/>
          <a:ext cx="245997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Promote forward thinking and identification of short-term problems</a:t>
          </a:r>
        </a:p>
      </dsp:txBody>
      <dsp:txXfrm>
        <a:off x="3856" y="516793"/>
        <a:ext cx="2459978" cy="1450559"/>
      </dsp:txXfrm>
    </dsp:sp>
    <dsp:sp modelId="{C4C89B53-A645-47F0-91BA-94A3D4502FC9}">
      <dsp:nvSpPr>
        <dsp:cNvPr id="0" name=""/>
        <dsp:cNvSpPr/>
      </dsp:nvSpPr>
      <dsp:spPr>
        <a:xfrm>
          <a:off x="2705595" y="516793"/>
          <a:ext cx="3138477"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solidFill>
                <a:srgbClr val="FFFF00"/>
              </a:solidFill>
              <a:latin typeface="Times New Roman" panose="02020603050405020304" pitchFamily="18" charset="0"/>
              <a:cs typeface="Times New Roman" panose="02020603050405020304" pitchFamily="18" charset="0"/>
            </a:rPr>
            <a:t>Budgets</a:t>
          </a:r>
        </a:p>
      </dsp:txBody>
      <dsp:txXfrm>
        <a:off x="2705595" y="516793"/>
        <a:ext cx="3138477" cy="1450559"/>
      </dsp:txXfrm>
    </dsp:sp>
    <dsp:sp modelId="{0118D207-ABAB-4011-9EF4-68BA95CC17B8}">
      <dsp:nvSpPr>
        <dsp:cNvPr id="0" name=""/>
        <dsp:cNvSpPr/>
      </dsp:nvSpPr>
      <dsp:spPr>
        <a:xfrm>
          <a:off x="6085833" y="516793"/>
          <a:ext cx="2417598" cy="1450559"/>
        </a:xfrm>
        <a:prstGeom prst="rect">
          <a:avLst/>
        </a:prstGeom>
        <a:solidFill>
          <a:schemeClr val="accen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Help co-ordinate the various sections of the business</a:t>
          </a:r>
        </a:p>
      </dsp:txBody>
      <dsp:txXfrm>
        <a:off x="6085833" y="516793"/>
        <a:ext cx="2417598" cy="1450559"/>
      </dsp:txXfrm>
    </dsp:sp>
    <dsp:sp modelId="{65112046-DAEA-4758-B713-F9266AF2A9E8}">
      <dsp:nvSpPr>
        <dsp:cNvPr id="0" name=""/>
        <dsp:cNvSpPr/>
      </dsp:nvSpPr>
      <dsp:spPr>
        <a:xfrm>
          <a:off x="165098"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Motivate managers to better performance</a:t>
          </a:r>
        </a:p>
      </dsp:txBody>
      <dsp:txXfrm>
        <a:off x="165098" y="2518066"/>
        <a:ext cx="2417598" cy="1450559"/>
      </dsp:txXfrm>
    </dsp:sp>
    <dsp:sp modelId="{CDD95D0E-FCC1-4216-823D-645F62F89D50}">
      <dsp:nvSpPr>
        <dsp:cNvPr id="0" name=""/>
        <dsp:cNvSpPr/>
      </dsp:nvSpPr>
      <dsp:spPr>
        <a:xfrm>
          <a:off x="3030629"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Provide a basis for a system of control</a:t>
          </a:r>
        </a:p>
      </dsp:txBody>
      <dsp:txXfrm>
        <a:off x="3030629" y="2518066"/>
        <a:ext cx="2417598" cy="1450559"/>
      </dsp:txXfrm>
    </dsp:sp>
    <dsp:sp modelId="{14460A9F-882D-4C46-83D3-9B61B835BC08}">
      <dsp:nvSpPr>
        <dsp:cNvPr id="0" name=""/>
        <dsp:cNvSpPr/>
      </dsp:nvSpPr>
      <dsp:spPr>
        <a:xfrm>
          <a:off x="5896184"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Provide a system of authorisation</a:t>
          </a:r>
        </a:p>
      </dsp:txBody>
      <dsp:txXfrm>
        <a:off x="5896184" y="2518066"/>
        <a:ext cx="2417598" cy="14505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09/07/2024</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F53CF32-8122-4999-9186-40B2C835266A}" type="datetime1">
              <a:rPr lang="en-GB" smtClean="0"/>
              <a:t>09/07/2024</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35EFE9-7D85-4726-A174-E940EBD7AC37}" type="datetime1">
              <a:rPr lang="en-GB" smtClean="0"/>
              <a:t>09/07/2024</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0AFAE1-A993-4E72-806E-B3CFB79C07F5}" type="datetime1">
              <a:rPr lang="en-GB" smtClean="0"/>
              <a:t>09/07/2024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C14FB2E-E7AC-449E-8E3C-39AC5E0ECA41}" type="datetime1">
              <a:rPr lang="en-GB" smtClean="0"/>
              <a:t>09/07/2024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60826C1-DFC1-4060-8CC7-3A8C0DD79512}" type="datetime1">
              <a:rPr lang="en-GB" smtClean="0"/>
              <a:t>09/07/2024</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8D97E5E-2B74-42FE-B429-209B02D6BB47}" type="datetime1">
              <a:rPr lang="en-GB" smtClean="0"/>
              <a:t>09/07/2024</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0DE9B7-3B46-45ED-890A-841EE98AA334}" type="datetime1">
              <a:rPr lang="en-GB" smtClean="0"/>
              <a:t>09/07/2024</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AFE3F0-3AE5-4468-A90E-9CFB4EF6D022}" type="datetime1">
              <a:rPr lang="en-GB" smtClean="0"/>
              <a:t>09/07/2024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54D23D-26EC-4EFF-A09E-5B8FADBE81D3}" type="datetime1">
              <a:rPr lang="en-GB" smtClean="0"/>
              <a:t>09/07/2024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DF8052-B75A-466F-9365-8D276877E458}" type="datetime1">
              <a:rPr lang="en-GB" smtClean="0"/>
              <a:t>09/07/2024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07D3A8-9F23-405D-96AB-E7D31D8D861E}" type="datetime1">
              <a:rPr lang="en-GB" smtClean="0"/>
              <a:t>09/07/2024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C86E64-E218-457C-B38D-CF38F4D1B7E6}" type="datetime1">
              <a:rPr lang="en-GB" smtClean="0"/>
              <a:t>09/07/2024</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27E73D0-9DD4-4CA7-A010-7F434FD882FE}" type="datetime1">
              <a:rPr lang="en-GB" smtClean="0"/>
              <a:t>09/07/2024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moodle.uwtsd.ac.uk/mod/resource/view.php?id=428998"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DE37-F19A-447B-AB28-F841F153A120}"/>
              </a:ext>
            </a:extLst>
          </p:cNvPr>
          <p:cNvSpPr>
            <a:spLocks noGrp="1"/>
          </p:cNvSpPr>
          <p:nvPr>
            <p:ph type="ctrTitle"/>
          </p:nvPr>
        </p:nvSpPr>
        <p:spPr/>
        <p:txBody>
          <a:bodyPr>
            <a:normAutofit/>
          </a:bodyPr>
          <a:lstStyle/>
          <a:p>
            <a:r>
              <a:rPr lang="en-GB" sz="5000" dirty="0">
                <a:solidFill>
                  <a:schemeClr val="accent2"/>
                </a:solidFill>
              </a:rPr>
              <a:t>Management Accounting</a:t>
            </a:r>
          </a:p>
        </p:txBody>
      </p:sp>
      <p:sp>
        <p:nvSpPr>
          <p:cNvPr id="3" name="Subtitle 2">
            <a:extLst>
              <a:ext uri="{FF2B5EF4-FFF2-40B4-BE49-F238E27FC236}">
                <a16:creationId xmlns:a16="http://schemas.microsoft.com/office/drawing/2014/main" id="{FC9B7775-74EA-4F2A-9E10-EEB23AEED51A}"/>
              </a:ext>
            </a:extLst>
          </p:cNvPr>
          <p:cNvSpPr>
            <a:spLocks noGrp="1"/>
          </p:cNvSpPr>
          <p:nvPr>
            <p:ph type="subTitle" idx="1"/>
          </p:nvPr>
        </p:nvSpPr>
        <p:spPr/>
        <p:txBody>
          <a:bodyPr/>
          <a:lstStyle/>
          <a:p>
            <a:r>
              <a:rPr lang="en-GB" dirty="0">
                <a:solidFill>
                  <a:schemeClr val="bg1"/>
                </a:solidFill>
              </a:rPr>
              <a:t>Budgetary control: cash and profit budgeting</a:t>
            </a:r>
          </a:p>
        </p:txBody>
      </p:sp>
    </p:spTree>
    <p:extLst>
      <p:ext uri="{BB962C8B-B14F-4D97-AF65-F5344CB8AC3E}">
        <p14:creationId xmlns:p14="http://schemas.microsoft.com/office/powerpoint/2010/main" val="36783084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EACC-9DAC-42CC-8412-8F3BD39C1334}"/>
              </a:ext>
            </a:extLst>
          </p:cNvPr>
          <p:cNvSpPr>
            <a:spLocks noGrp="1"/>
          </p:cNvSpPr>
          <p:nvPr>
            <p:ph type="title"/>
          </p:nvPr>
        </p:nvSpPr>
        <p:spPr>
          <a:xfrm>
            <a:off x="457200" y="57843"/>
            <a:ext cx="8229600" cy="778098"/>
          </a:xfrm>
        </p:spPr>
        <p:txBody>
          <a:bodyPr>
            <a:normAutofit/>
          </a:bodyPr>
          <a:lstStyle/>
          <a:p>
            <a:r>
              <a:rPr lang="en-GB" dirty="0">
                <a:solidFill>
                  <a:srgbClr val="0070C0"/>
                </a:solidFill>
              </a:rPr>
              <a:t>Overview</a:t>
            </a:r>
          </a:p>
        </p:txBody>
      </p:sp>
      <p:sp>
        <p:nvSpPr>
          <p:cNvPr id="3" name="Content Placeholder 2">
            <a:extLst>
              <a:ext uri="{FF2B5EF4-FFF2-40B4-BE49-F238E27FC236}">
                <a16:creationId xmlns:a16="http://schemas.microsoft.com/office/drawing/2014/main" id="{52488935-4504-4566-BD10-7D279DC1B5FF}"/>
              </a:ext>
            </a:extLst>
          </p:cNvPr>
          <p:cNvSpPr>
            <a:spLocks noGrp="1"/>
          </p:cNvSpPr>
          <p:nvPr>
            <p:ph idx="1"/>
          </p:nvPr>
        </p:nvSpPr>
        <p:spPr>
          <a:xfrm>
            <a:off x="457200" y="1331984"/>
            <a:ext cx="8229600" cy="3917032"/>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46FBC7D5-CB0A-47A3-85DF-E016CAC4098B}"/>
              </a:ext>
            </a:extLst>
          </p:cNvPr>
          <p:cNvSpPr>
            <a:spLocks noGrp="1"/>
          </p:cNvSpPr>
          <p:nvPr>
            <p:ph type="sldNum" sz="quarter" idx="12"/>
          </p:nvPr>
        </p:nvSpPr>
        <p:spPr>
          <a:xfrm>
            <a:off x="7956376" y="6380972"/>
            <a:ext cx="730424" cy="340503"/>
          </a:xfrm>
        </p:spPr>
        <p:txBody>
          <a:bodyPr/>
          <a:lstStyle/>
          <a:p>
            <a:fld id="{C3F65BB1-9206-4D7F-97F9-47DCC7DC6334}" type="slidenum">
              <a:rPr lang="en-GB" smtClean="0"/>
              <a:pPr/>
              <a:t>2</a:t>
            </a:fld>
            <a:endParaRPr lang="en-GB" dirty="0"/>
          </a:p>
        </p:txBody>
      </p:sp>
      <p:sp>
        <p:nvSpPr>
          <p:cNvPr id="5" name="Rectangle 4">
            <a:extLst>
              <a:ext uri="{FF2B5EF4-FFF2-40B4-BE49-F238E27FC236}">
                <a16:creationId xmlns:a16="http://schemas.microsoft.com/office/drawing/2014/main" id="{C88EF028-AAC5-47B1-BFB0-B1932CF82FE4}"/>
              </a:ext>
            </a:extLst>
          </p:cNvPr>
          <p:cNvSpPr/>
          <p:nvPr/>
        </p:nvSpPr>
        <p:spPr>
          <a:xfrm>
            <a:off x="277180" y="1164703"/>
            <a:ext cx="8589640" cy="4093428"/>
          </a:xfrm>
          <a:prstGeom prst="rect">
            <a:avLst/>
          </a:prstGeom>
          <a:solidFill>
            <a:schemeClr val="accent1">
              <a:lumMod val="75000"/>
            </a:schemeClr>
          </a:solidFill>
        </p:spPr>
        <p:txBody>
          <a:bodyPr wrap="square">
            <a:spAutoFit/>
          </a:bodyPr>
          <a:lstStyle/>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All businesses need to plan for the future if they are to survive</a:t>
            </a:r>
          </a:p>
          <a:p>
            <a:endParaRPr lang="en-GB" sz="3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Budgeting is a technique widely used in business when planning for the future</a:t>
            </a:r>
          </a:p>
          <a:p>
            <a:pPr>
              <a:buFont typeface="Arial" panose="020B0604020202020204" pitchFamily="34" charset="0"/>
              <a:buChar char="•"/>
            </a:pPr>
            <a:endParaRPr lang="en-GB" sz="3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Budgeting is a management accounting method</a:t>
            </a:r>
          </a:p>
          <a:p>
            <a:endParaRPr lang="en-GB" sz="3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30792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88662-482A-442A-8E87-0FA53031DE4E}"/>
              </a:ext>
            </a:extLst>
          </p:cNvPr>
          <p:cNvSpPr>
            <a:spLocks noGrp="1"/>
          </p:cNvSpPr>
          <p:nvPr>
            <p:ph type="title"/>
          </p:nvPr>
        </p:nvSpPr>
        <p:spPr/>
        <p:txBody>
          <a:bodyPr>
            <a:normAutofit/>
          </a:bodyPr>
          <a:lstStyle/>
          <a:p>
            <a:r>
              <a:rPr lang="en-GB" sz="3200" dirty="0"/>
              <a:t>Financial Accounting versus Management Accounting</a:t>
            </a:r>
          </a:p>
        </p:txBody>
      </p:sp>
      <p:sp>
        <p:nvSpPr>
          <p:cNvPr id="3" name="Text Placeholder 2">
            <a:extLst>
              <a:ext uri="{FF2B5EF4-FFF2-40B4-BE49-F238E27FC236}">
                <a16:creationId xmlns:a16="http://schemas.microsoft.com/office/drawing/2014/main" id="{5757FBB1-80A7-402E-A0C5-1A90E27314BE}"/>
              </a:ext>
            </a:extLst>
          </p:cNvPr>
          <p:cNvSpPr>
            <a:spLocks noGrp="1"/>
          </p:cNvSpPr>
          <p:nvPr>
            <p:ph type="body" idx="1"/>
          </p:nvPr>
        </p:nvSpPr>
        <p:spPr>
          <a:xfrm>
            <a:off x="506161" y="1414849"/>
            <a:ext cx="4040188" cy="639762"/>
          </a:xfrm>
          <a:solidFill>
            <a:schemeClr val="accent1">
              <a:lumMod val="50000"/>
            </a:schemeClr>
          </a:solidFill>
        </p:spPr>
        <p:txBody>
          <a:bodyPr/>
          <a:lstStyle/>
          <a:p>
            <a:r>
              <a:rPr lang="en-GB" b="0" dirty="0">
                <a:solidFill>
                  <a:schemeClr val="bg1"/>
                </a:solidFill>
                <a:latin typeface="Times New Roman" panose="02020603050405020304" pitchFamily="18" charset="0"/>
                <a:cs typeface="Times New Roman" panose="02020603050405020304" pitchFamily="18" charset="0"/>
              </a:rPr>
              <a:t>Financial Accounting</a:t>
            </a:r>
          </a:p>
        </p:txBody>
      </p:sp>
      <p:sp>
        <p:nvSpPr>
          <p:cNvPr id="4" name="Content Placeholder 3">
            <a:extLst>
              <a:ext uri="{FF2B5EF4-FFF2-40B4-BE49-F238E27FC236}">
                <a16:creationId xmlns:a16="http://schemas.microsoft.com/office/drawing/2014/main" id="{018C57AB-EE4E-47AF-99C6-24A9FC56412C}"/>
              </a:ext>
            </a:extLst>
          </p:cNvPr>
          <p:cNvSpPr>
            <a:spLocks noGrp="1"/>
          </p:cNvSpPr>
          <p:nvPr>
            <p:ph sz="half" idx="2"/>
          </p:nvPr>
        </p:nvSpPr>
        <p:spPr>
          <a:solidFill>
            <a:schemeClr val="accent1">
              <a:lumMod val="75000"/>
            </a:schemeClr>
          </a:solidFill>
        </p:spPr>
        <p:txBody>
          <a:bodyPr/>
          <a:lstStyle/>
          <a:p>
            <a:r>
              <a:rPr lang="en-GB" altLang="en-US" dirty="0">
                <a:solidFill>
                  <a:schemeClr val="bg1"/>
                </a:solidFill>
                <a:latin typeface="Times New Roman" panose="02020603050405020304" pitchFamily="18" charset="0"/>
                <a:cs typeface="Times New Roman" panose="02020603050405020304" pitchFamily="18" charset="0"/>
              </a:rPr>
              <a:t>For external consumption</a:t>
            </a:r>
          </a:p>
          <a:p>
            <a:r>
              <a:rPr lang="en-GB" altLang="en-US" dirty="0">
                <a:solidFill>
                  <a:schemeClr val="bg1"/>
                </a:solidFill>
                <a:latin typeface="Times New Roman" panose="02020603050405020304" pitchFamily="18" charset="0"/>
                <a:cs typeface="Times New Roman" panose="02020603050405020304" pitchFamily="18" charset="0"/>
              </a:rPr>
              <a:t>Past activities</a:t>
            </a:r>
          </a:p>
          <a:p>
            <a:r>
              <a:rPr lang="en-GB" altLang="en-US" dirty="0">
                <a:solidFill>
                  <a:schemeClr val="bg1"/>
                </a:solidFill>
                <a:latin typeface="Times New Roman" panose="02020603050405020304" pitchFamily="18" charset="0"/>
                <a:cs typeface="Times New Roman" panose="02020603050405020304" pitchFamily="18" charset="0"/>
              </a:rPr>
              <a:t>Objectivity (audit)</a:t>
            </a:r>
          </a:p>
          <a:p>
            <a:r>
              <a:rPr lang="en-GB" altLang="en-US" dirty="0">
                <a:solidFill>
                  <a:schemeClr val="bg1"/>
                </a:solidFill>
                <a:latin typeface="Times New Roman" panose="02020603050405020304" pitchFamily="18" charset="0"/>
                <a:cs typeface="Times New Roman" panose="02020603050405020304" pitchFamily="18" charset="0"/>
              </a:rPr>
              <a:t>Precise (accurate?) data</a:t>
            </a:r>
          </a:p>
          <a:p>
            <a:r>
              <a:rPr lang="en-GB" altLang="en-US" dirty="0">
                <a:solidFill>
                  <a:schemeClr val="bg1"/>
                </a:solidFill>
                <a:latin typeface="Times New Roman" panose="02020603050405020304" pitchFamily="18" charset="0"/>
                <a:cs typeface="Times New Roman" panose="02020603050405020304" pitchFamily="18" charset="0"/>
              </a:rPr>
              <a:t>Regulations</a:t>
            </a:r>
          </a:p>
          <a:p>
            <a:r>
              <a:rPr lang="en-GB" altLang="en-US" dirty="0">
                <a:solidFill>
                  <a:schemeClr val="bg1"/>
                </a:solidFill>
                <a:latin typeface="Times New Roman" panose="02020603050405020304" pitchFamily="18" charset="0"/>
                <a:cs typeface="Times New Roman" panose="02020603050405020304" pitchFamily="18" charset="0"/>
              </a:rPr>
              <a:t>Legal obligation</a:t>
            </a:r>
          </a:p>
          <a:p>
            <a:endParaRPr lang="en-GB" dirty="0"/>
          </a:p>
        </p:txBody>
      </p:sp>
      <p:sp>
        <p:nvSpPr>
          <p:cNvPr id="5" name="Text Placeholder 4">
            <a:extLst>
              <a:ext uri="{FF2B5EF4-FFF2-40B4-BE49-F238E27FC236}">
                <a16:creationId xmlns:a16="http://schemas.microsoft.com/office/drawing/2014/main" id="{7450716B-9A52-47CE-A3D8-575D713A958A}"/>
              </a:ext>
            </a:extLst>
          </p:cNvPr>
          <p:cNvSpPr>
            <a:spLocks noGrp="1"/>
          </p:cNvSpPr>
          <p:nvPr>
            <p:ph type="body" sz="quarter" idx="3"/>
          </p:nvPr>
        </p:nvSpPr>
        <p:spPr>
          <a:xfrm>
            <a:off x="4666375" y="1414849"/>
            <a:ext cx="4041775" cy="639762"/>
          </a:xfrm>
          <a:solidFill>
            <a:schemeClr val="accent1">
              <a:lumMod val="75000"/>
            </a:schemeClr>
          </a:solidFill>
        </p:spPr>
        <p:txBody>
          <a:bodyPr/>
          <a:lstStyle/>
          <a:p>
            <a:r>
              <a:rPr lang="en-GB" b="0" dirty="0">
                <a:solidFill>
                  <a:schemeClr val="bg1"/>
                </a:solidFill>
                <a:latin typeface="Times New Roman" panose="02020603050405020304" pitchFamily="18" charset="0"/>
                <a:cs typeface="Times New Roman" panose="02020603050405020304" pitchFamily="18" charset="0"/>
              </a:rPr>
              <a:t>Management Accounting</a:t>
            </a:r>
          </a:p>
        </p:txBody>
      </p:sp>
      <p:sp>
        <p:nvSpPr>
          <p:cNvPr id="6" name="Content Placeholder 5">
            <a:extLst>
              <a:ext uri="{FF2B5EF4-FFF2-40B4-BE49-F238E27FC236}">
                <a16:creationId xmlns:a16="http://schemas.microsoft.com/office/drawing/2014/main" id="{A9FA8FBF-3AE8-4943-81E2-93987D97CB57}"/>
              </a:ext>
            </a:extLst>
          </p:cNvPr>
          <p:cNvSpPr>
            <a:spLocks noGrp="1"/>
          </p:cNvSpPr>
          <p:nvPr>
            <p:ph sz="quarter" idx="4"/>
          </p:nvPr>
        </p:nvSpPr>
        <p:spPr>
          <a:solidFill>
            <a:schemeClr val="accent1">
              <a:lumMod val="50000"/>
            </a:schemeClr>
          </a:solidFill>
        </p:spPr>
        <p:txBody>
          <a:bodyPr/>
          <a:lstStyle/>
          <a:p>
            <a:r>
              <a:rPr lang="en-GB" altLang="en-US" dirty="0">
                <a:solidFill>
                  <a:schemeClr val="bg1"/>
                </a:solidFill>
                <a:latin typeface="Times New Roman" panose="02020603050405020304" pitchFamily="18" charset="0"/>
                <a:cs typeface="Times New Roman" panose="02020603050405020304" pitchFamily="18" charset="0"/>
              </a:rPr>
              <a:t>For insiders</a:t>
            </a:r>
          </a:p>
          <a:p>
            <a:r>
              <a:rPr lang="en-GB" altLang="en-US" dirty="0">
                <a:solidFill>
                  <a:schemeClr val="bg1"/>
                </a:solidFill>
                <a:latin typeface="Times New Roman" panose="02020603050405020304" pitchFamily="18" charset="0"/>
                <a:cs typeface="Times New Roman" panose="02020603050405020304" pitchFamily="18" charset="0"/>
              </a:rPr>
              <a:t>Future activities</a:t>
            </a:r>
          </a:p>
          <a:p>
            <a:r>
              <a:rPr lang="en-GB" altLang="en-US" dirty="0">
                <a:solidFill>
                  <a:schemeClr val="bg1"/>
                </a:solidFill>
                <a:latin typeface="Times New Roman" panose="02020603050405020304" pitchFamily="18" charset="0"/>
                <a:cs typeface="Times New Roman" panose="02020603050405020304" pitchFamily="18" charset="0"/>
              </a:rPr>
              <a:t>Decision-making</a:t>
            </a:r>
          </a:p>
          <a:p>
            <a:r>
              <a:rPr lang="en-GB" altLang="en-US" dirty="0">
                <a:solidFill>
                  <a:schemeClr val="bg1"/>
                </a:solidFill>
                <a:latin typeface="Times New Roman" panose="02020603050405020304" pitchFamily="18" charset="0"/>
                <a:cs typeface="Times New Roman" panose="02020603050405020304" pitchFamily="18" charset="0"/>
              </a:rPr>
              <a:t>Flexibility (forecasts)</a:t>
            </a:r>
          </a:p>
          <a:p>
            <a:r>
              <a:rPr lang="en-GB" altLang="en-US" dirty="0">
                <a:solidFill>
                  <a:schemeClr val="bg1"/>
                </a:solidFill>
                <a:latin typeface="Times New Roman" panose="02020603050405020304" pitchFamily="18" charset="0"/>
                <a:cs typeface="Times New Roman" panose="02020603050405020304" pitchFamily="18" charset="0"/>
              </a:rPr>
              <a:t>No regulations</a:t>
            </a:r>
          </a:p>
          <a:p>
            <a:r>
              <a:rPr lang="en-GB" altLang="en-US" dirty="0">
                <a:solidFill>
                  <a:schemeClr val="bg1"/>
                </a:solidFill>
                <a:latin typeface="Times New Roman" panose="02020603050405020304" pitchFamily="18" charset="0"/>
                <a:cs typeface="Times New Roman" panose="02020603050405020304" pitchFamily="18" charset="0"/>
              </a:rPr>
              <a:t>No legal obligation</a:t>
            </a:r>
          </a:p>
          <a:p>
            <a:pPr>
              <a:buFontTx/>
              <a:buNone/>
            </a:pPr>
            <a:endParaRPr lang="en-GB" altLang="en-US" dirty="0"/>
          </a:p>
          <a:p>
            <a:endParaRPr lang="en-GB" dirty="0"/>
          </a:p>
        </p:txBody>
      </p:sp>
      <p:sp>
        <p:nvSpPr>
          <p:cNvPr id="7" name="Slide Number Placeholder 6">
            <a:extLst>
              <a:ext uri="{FF2B5EF4-FFF2-40B4-BE49-F238E27FC236}">
                <a16:creationId xmlns:a16="http://schemas.microsoft.com/office/drawing/2014/main" id="{6751CF66-F0AB-4EA4-AA27-A755AD0D5279}"/>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14549075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4">
                                            <p:bg/>
                                          </p:spTgt>
                                        </p:tgtEl>
                                        <p:attrNameLst>
                                          <p:attrName>style.visibility</p:attrName>
                                        </p:attrNameLst>
                                      </p:cBhvr>
                                      <p:to>
                                        <p:strVal val="visible"/>
                                      </p:to>
                                    </p:set>
                                    <p:animEffect transition="in" filter="circle(in)">
                                      <p:cBhvr>
                                        <p:cTn id="19" dur="2000"/>
                                        <p:tgtEl>
                                          <p:spTgt spid="4">
                                            <p:bg/>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circle(in)">
                                      <p:cBhvr>
                                        <p:cTn id="24" dur="2000"/>
                                        <p:tgtEl>
                                          <p:spTgt spid="4">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Effect transition="in" filter="circle(in)">
                                      <p:cBhvr>
                                        <p:cTn id="29" dur="2000"/>
                                        <p:tgtEl>
                                          <p:spTgt spid="4">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4">
                                            <p:txEl>
                                              <p:pRg st="2" end="2"/>
                                            </p:txEl>
                                          </p:spTgt>
                                        </p:tgtEl>
                                        <p:attrNameLst>
                                          <p:attrName>style.visibility</p:attrName>
                                        </p:attrNameLst>
                                      </p:cBhvr>
                                      <p:to>
                                        <p:strVal val="visible"/>
                                      </p:to>
                                    </p:set>
                                    <p:animEffect transition="in" filter="circle(in)">
                                      <p:cBhvr>
                                        <p:cTn id="34" dur="2000"/>
                                        <p:tgtEl>
                                          <p:spTgt spid="4">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Effect transition="in" filter="circle(in)">
                                      <p:cBhvr>
                                        <p:cTn id="39" dur="2000"/>
                                        <p:tgtEl>
                                          <p:spTgt spid="4">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0"/>
                                  </p:stCondLst>
                                  <p:childTnLst>
                                    <p:set>
                                      <p:cBhvr>
                                        <p:cTn id="43" dur="1" fill="hold">
                                          <p:stCondLst>
                                            <p:cond delay="0"/>
                                          </p:stCondLst>
                                        </p:cTn>
                                        <p:tgtEl>
                                          <p:spTgt spid="4">
                                            <p:txEl>
                                              <p:pRg st="4" end="4"/>
                                            </p:txEl>
                                          </p:spTgt>
                                        </p:tgtEl>
                                        <p:attrNameLst>
                                          <p:attrName>style.visibility</p:attrName>
                                        </p:attrNameLst>
                                      </p:cBhvr>
                                      <p:to>
                                        <p:strVal val="visible"/>
                                      </p:to>
                                    </p:set>
                                    <p:animEffect transition="in" filter="circle(in)">
                                      <p:cBhvr>
                                        <p:cTn id="44" dur="2000"/>
                                        <p:tgtEl>
                                          <p:spTgt spid="4">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Effect transition="in" filter="circle(in)">
                                      <p:cBhvr>
                                        <p:cTn id="49" dur="2000"/>
                                        <p:tgtEl>
                                          <p:spTgt spid="4">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5">
                                            <p:bg/>
                                          </p:spTgt>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6">
                                            <p:bg/>
                                          </p:spTgt>
                                        </p:tgtEl>
                                        <p:attrNameLst>
                                          <p:attrName>style.visibility</p:attrName>
                                        </p:attrNameLst>
                                      </p:cBhvr>
                                      <p:to>
                                        <p:strVal val="visible"/>
                                      </p:to>
                                    </p:set>
                                    <p:animEffect transition="in" filter="circle(in)">
                                      <p:cBhvr>
                                        <p:cTn id="62" dur="2000"/>
                                        <p:tgtEl>
                                          <p:spTgt spid="6">
                                            <p:bg/>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6">
                                            <p:txEl>
                                              <p:pRg st="0" end="0"/>
                                            </p:txEl>
                                          </p:spTgt>
                                        </p:tgtEl>
                                        <p:attrNameLst>
                                          <p:attrName>style.visibility</p:attrName>
                                        </p:attrNameLst>
                                      </p:cBhvr>
                                      <p:to>
                                        <p:strVal val="visible"/>
                                      </p:to>
                                    </p:set>
                                    <p:animEffect transition="in" filter="circle(in)">
                                      <p:cBhvr>
                                        <p:cTn id="67" dur="2000"/>
                                        <p:tgtEl>
                                          <p:spTgt spid="6">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6">
                                            <p:txEl>
                                              <p:pRg st="1" end="1"/>
                                            </p:txEl>
                                          </p:spTgt>
                                        </p:tgtEl>
                                        <p:attrNameLst>
                                          <p:attrName>style.visibility</p:attrName>
                                        </p:attrNameLst>
                                      </p:cBhvr>
                                      <p:to>
                                        <p:strVal val="visible"/>
                                      </p:to>
                                    </p:set>
                                    <p:animEffect transition="in" filter="circle(in)">
                                      <p:cBhvr>
                                        <p:cTn id="72" dur="2000"/>
                                        <p:tgtEl>
                                          <p:spTgt spid="6">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6">
                                            <p:txEl>
                                              <p:pRg st="2" end="2"/>
                                            </p:txEl>
                                          </p:spTgt>
                                        </p:tgtEl>
                                        <p:attrNameLst>
                                          <p:attrName>style.visibility</p:attrName>
                                        </p:attrNameLst>
                                      </p:cBhvr>
                                      <p:to>
                                        <p:strVal val="visible"/>
                                      </p:to>
                                    </p:set>
                                    <p:animEffect transition="in" filter="circle(in)">
                                      <p:cBhvr>
                                        <p:cTn id="77" dur="2000"/>
                                        <p:tgtEl>
                                          <p:spTgt spid="6">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6" presetClass="entr" presetSubtype="16" fill="hold" grpId="0" nodeType="clickEffect">
                                  <p:stCondLst>
                                    <p:cond delay="0"/>
                                  </p:stCondLst>
                                  <p:childTnLst>
                                    <p:set>
                                      <p:cBhvr>
                                        <p:cTn id="81" dur="1" fill="hold">
                                          <p:stCondLst>
                                            <p:cond delay="0"/>
                                          </p:stCondLst>
                                        </p:cTn>
                                        <p:tgtEl>
                                          <p:spTgt spid="6">
                                            <p:txEl>
                                              <p:pRg st="3" end="3"/>
                                            </p:txEl>
                                          </p:spTgt>
                                        </p:tgtEl>
                                        <p:attrNameLst>
                                          <p:attrName>style.visibility</p:attrName>
                                        </p:attrNameLst>
                                      </p:cBhvr>
                                      <p:to>
                                        <p:strVal val="visible"/>
                                      </p:to>
                                    </p:set>
                                    <p:animEffect transition="in" filter="circle(in)">
                                      <p:cBhvr>
                                        <p:cTn id="82" dur="2000"/>
                                        <p:tgtEl>
                                          <p:spTgt spid="6">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6" presetClass="entr" presetSubtype="16" fill="hold" grpId="0" nodeType="clickEffect">
                                  <p:stCondLst>
                                    <p:cond delay="0"/>
                                  </p:stCondLst>
                                  <p:childTnLst>
                                    <p:set>
                                      <p:cBhvr>
                                        <p:cTn id="86" dur="1" fill="hold">
                                          <p:stCondLst>
                                            <p:cond delay="0"/>
                                          </p:stCondLst>
                                        </p:cTn>
                                        <p:tgtEl>
                                          <p:spTgt spid="6">
                                            <p:txEl>
                                              <p:pRg st="4" end="4"/>
                                            </p:txEl>
                                          </p:spTgt>
                                        </p:tgtEl>
                                        <p:attrNameLst>
                                          <p:attrName>style.visibility</p:attrName>
                                        </p:attrNameLst>
                                      </p:cBhvr>
                                      <p:to>
                                        <p:strVal val="visible"/>
                                      </p:to>
                                    </p:set>
                                    <p:animEffect transition="in" filter="circle(in)">
                                      <p:cBhvr>
                                        <p:cTn id="87" dur="2000"/>
                                        <p:tgtEl>
                                          <p:spTgt spid="6">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6" presetClass="entr" presetSubtype="16" fill="hold" grpId="0" nodeType="clickEffect">
                                  <p:stCondLst>
                                    <p:cond delay="0"/>
                                  </p:stCondLst>
                                  <p:childTnLst>
                                    <p:set>
                                      <p:cBhvr>
                                        <p:cTn id="91" dur="1" fill="hold">
                                          <p:stCondLst>
                                            <p:cond delay="0"/>
                                          </p:stCondLst>
                                        </p:cTn>
                                        <p:tgtEl>
                                          <p:spTgt spid="6">
                                            <p:txEl>
                                              <p:pRg st="5" end="5"/>
                                            </p:txEl>
                                          </p:spTgt>
                                        </p:tgtEl>
                                        <p:attrNameLst>
                                          <p:attrName>style.visibility</p:attrName>
                                        </p:attrNameLst>
                                      </p:cBhvr>
                                      <p:to>
                                        <p:strVal val="visible"/>
                                      </p:to>
                                    </p:set>
                                    <p:animEffect transition="in" filter="circle(in)">
                                      <p:cBhvr>
                                        <p:cTn id="92" dur="2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build="p" animBg="1"/>
      <p:bldP spid="5" grpId="0" build="p" animBg="1"/>
      <p:bldP spid="6"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Cash and profit - 1</a:t>
            </a:r>
          </a:p>
        </p:txBody>
      </p:sp>
      <p:sp>
        <p:nvSpPr>
          <p:cNvPr id="3" name="Content Placeholder 2"/>
          <p:cNvSpPr>
            <a:spLocks noGrp="1"/>
          </p:cNvSpPr>
          <p:nvPr>
            <p:ph idx="1"/>
          </p:nvPr>
        </p:nvSpPr>
        <p:spPr>
          <a:xfrm>
            <a:off x="457200" y="1417638"/>
            <a:ext cx="8229600" cy="4099595"/>
          </a:xfrm>
          <a:solidFill>
            <a:schemeClr val="accent1">
              <a:lumMod val="50000"/>
            </a:schemeClr>
          </a:solidFill>
        </p:spPr>
        <p:txBody>
          <a:bodyPr>
            <a:noAutofit/>
          </a:bodyPr>
          <a:lstStyle/>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The first thing to note is the difference between cash and profit</a:t>
            </a:r>
          </a:p>
          <a:p>
            <a:pPr marL="0" indent="0" defTabSz="685800">
              <a:lnSpc>
                <a:spcPct val="90000"/>
              </a:lnSpc>
              <a:buNone/>
              <a:defRPr/>
            </a:pPr>
            <a:endParaRPr lang="en-GB" sz="2600" kern="0" dirty="0">
              <a:solidFill>
                <a:schemeClr val="bg1"/>
              </a:solidFill>
              <a:latin typeface="Times New Roman" panose="02020603050405020304" pitchFamily="18" charset="0"/>
              <a:cs typeface="Times New Roman" panose="02020603050405020304" pitchFamily="18" charset="0"/>
            </a:endParaRPr>
          </a:p>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Cash is the most liquid form of asset and is immediately exchangeable for goods and services</a:t>
            </a:r>
          </a:p>
          <a:p>
            <a:pPr marL="0" indent="0" defTabSz="685800">
              <a:lnSpc>
                <a:spcPct val="90000"/>
              </a:lnSpc>
              <a:buNone/>
              <a:defRPr/>
            </a:pPr>
            <a:endParaRPr lang="en-GB" sz="2600" kern="0" dirty="0">
              <a:solidFill>
                <a:schemeClr val="bg1"/>
              </a:solidFill>
              <a:latin typeface="Times New Roman" panose="02020603050405020304" pitchFamily="18" charset="0"/>
              <a:cs typeface="Times New Roman" panose="02020603050405020304" pitchFamily="18" charset="0"/>
            </a:endParaRPr>
          </a:p>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In terms of profit, there are many different types. For example, profit before tax and interest, profit distributable to shareholders, retained profit etc.</a:t>
            </a:r>
          </a:p>
          <a:p>
            <a:endParaRPr lang="en-GB" sz="1800" dirty="0"/>
          </a:p>
        </p:txBody>
      </p:sp>
      <p:sp>
        <p:nvSpPr>
          <p:cNvPr id="4" name="Slide Number Placeholder 3">
            <a:extLst>
              <a:ext uri="{FF2B5EF4-FFF2-40B4-BE49-F238E27FC236}">
                <a16:creationId xmlns:a16="http://schemas.microsoft.com/office/drawing/2014/main" id="{B7FA907E-EA10-4475-8E27-F4520A1499D9}"/>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165691949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Cash and profit - 2</a:t>
            </a:r>
          </a:p>
        </p:txBody>
      </p:sp>
      <p:sp>
        <p:nvSpPr>
          <p:cNvPr id="3" name="Content Placeholder 2"/>
          <p:cNvSpPr>
            <a:spLocks noGrp="1"/>
          </p:cNvSpPr>
          <p:nvPr>
            <p:ph idx="1"/>
          </p:nvPr>
        </p:nvSpPr>
        <p:spPr>
          <a:xfrm>
            <a:off x="457200" y="1417638"/>
            <a:ext cx="8229600" cy="4099595"/>
          </a:xfrm>
          <a:solidFill>
            <a:schemeClr val="accent1">
              <a:lumMod val="75000"/>
            </a:schemeClr>
          </a:solidFill>
        </p:spPr>
        <p:txBody>
          <a:bodyPr>
            <a:noAutofit/>
          </a:bodyPr>
          <a:lstStyle/>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However, for our purposes here, we will focus on gross profit and net profit – terms normally associated with smaller businesses</a:t>
            </a:r>
          </a:p>
          <a:p>
            <a:pPr>
              <a:buFont typeface="Arial" panose="020B0604020202020204" pitchFamily="34" charset="0"/>
              <a:buChar char="•"/>
            </a:pPr>
            <a:endParaRPr lang="en-GB" sz="2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Gross profit is the amount that results from deducting the cost of sales from the sales figure. Gross profit is not distributable, it tells us how well the business has managed its buying and selling</a:t>
            </a:r>
          </a:p>
          <a:p>
            <a:pPr>
              <a:buFont typeface="Arial" panose="020B0604020202020204" pitchFamily="34" charset="0"/>
              <a:buChar char="•"/>
            </a:pPr>
            <a:endParaRPr lang="en-GB" sz="2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Net profit is the amount that results from subtracting the total amount of overheads (expenses) from the gross profit . Net profit may be distributable, but only if all the sales amounts have been realised</a:t>
            </a:r>
          </a:p>
        </p:txBody>
      </p:sp>
      <p:sp>
        <p:nvSpPr>
          <p:cNvPr id="4" name="Slide Number Placeholder 3">
            <a:extLst>
              <a:ext uri="{FF2B5EF4-FFF2-40B4-BE49-F238E27FC236}">
                <a16:creationId xmlns:a16="http://schemas.microsoft.com/office/drawing/2014/main" id="{AE57A3F5-2C8E-4571-9C79-CC3D596B796E}"/>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2086652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Realisation</a:t>
            </a:r>
          </a:p>
        </p:txBody>
      </p:sp>
      <p:sp>
        <p:nvSpPr>
          <p:cNvPr id="3" name="Content Placeholder 2"/>
          <p:cNvSpPr>
            <a:spLocks noGrp="1"/>
          </p:cNvSpPr>
          <p:nvPr>
            <p:ph idx="1"/>
          </p:nvPr>
        </p:nvSpPr>
        <p:spPr>
          <a:xfrm>
            <a:off x="457200" y="1385327"/>
            <a:ext cx="8229600" cy="3917032"/>
          </a:xfrm>
          <a:solidFill>
            <a:schemeClr val="accent1">
              <a:lumMod val="50000"/>
            </a:schemeClr>
          </a:solidFill>
        </p:spPr>
        <p:txBody>
          <a:bodyPr>
            <a:normAutofit/>
          </a:bodyPr>
          <a:lstStyle/>
          <a:p>
            <a:pPr marL="0" indent="0">
              <a:buNone/>
            </a:pPr>
            <a:endParaRPr lang="en-GB" sz="2800" dirty="0">
              <a:solidFill>
                <a:srgbClr val="FFFF00"/>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400" dirty="0">
                <a:solidFill>
                  <a:schemeClr val="bg1"/>
                </a:solidFill>
                <a:latin typeface="Times New Roman" panose="02020603050405020304" pitchFamily="18" charset="0"/>
                <a:cs typeface="Times New Roman" panose="02020603050405020304" pitchFamily="18" charset="0"/>
              </a:rPr>
              <a:t>Realisation occurs when all sales have been paid for – that is both cash and credit sales.</a:t>
            </a:r>
          </a:p>
          <a:p>
            <a:pPr marL="0" indent="0">
              <a:buNone/>
            </a:pPr>
            <a:endParaRPr lang="en-GB" sz="34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400" dirty="0">
                <a:solidFill>
                  <a:schemeClr val="bg1"/>
                </a:solidFill>
                <a:latin typeface="Times New Roman" panose="02020603050405020304" pitchFamily="18" charset="0"/>
                <a:cs typeface="Times New Roman" panose="02020603050405020304" pitchFamily="18" charset="0"/>
              </a:rPr>
              <a:t>This the difference between cash and profit</a:t>
            </a:r>
            <a:endParaRPr lang="en-GB" sz="3400" dirty="0">
              <a:solidFill>
                <a:schemeClr val="bg1"/>
              </a:solidFill>
            </a:endParaRPr>
          </a:p>
        </p:txBody>
      </p:sp>
      <p:sp>
        <p:nvSpPr>
          <p:cNvPr id="4" name="Slide Number Placeholder 3">
            <a:extLst>
              <a:ext uri="{FF2B5EF4-FFF2-40B4-BE49-F238E27FC236}">
                <a16:creationId xmlns:a16="http://schemas.microsoft.com/office/drawing/2014/main" id="{3910331C-F442-48B2-9F9B-46A0746B33A7}"/>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24550662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208" y="0"/>
            <a:ext cx="8229600" cy="1143000"/>
          </a:xfrm>
        </p:spPr>
        <p:txBody>
          <a:bodyPr/>
          <a:lstStyle/>
          <a:p>
            <a:pPr algn="ctr"/>
            <a:r>
              <a:rPr lang="en-GB" dirty="0">
                <a:solidFill>
                  <a:schemeClr val="accent1">
                    <a:lumMod val="75000"/>
                  </a:schemeClr>
                </a:solidFill>
              </a:rPr>
              <a:t>What is a budget?</a:t>
            </a:r>
          </a:p>
        </p:txBody>
      </p:sp>
      <p:sp>
        <p:nvSpPr>
          <p:cNvPr id="3" name="Content Placeholder 2"/>
          <p:cNvSpPr>
            <a:spLocks noGrp="1"/>
          </p:cNvSpPr>
          <p:nvPr>
            <p:ph idx="1"/>
          </p:nvPr>
        </p:nvSpPr>
        <p:spPr>
          <a:xfrm>
            <a:off x="529208" y="980728"/>
            <a:ext cx="8085584" cy="4464496"/>
          </a:xfrm>
          <a:solidFill>
            <a:schemeClr val="accent1">
              <a:lumMod val="50000"/>
            </a:schemeClr>
          </a:solidFill>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sz="2400" dirty="0">
                <a:solidFill>
                  <a:schemeClr val="bg1"/>
                </a:solidFill>
                <a:latin typeface="Times New Roman" panose="02020603050405020304" pitchFamily="18" charset="0"/>
                <a:cs typeface="Times New Roman" panose="02020603050405020304" pitchFamily="18" charset="0"/>
              </a:rPr>
              <a:t>A budget is “a quantitative expression of a plan for a defined period of time. It may include planned sales volumes and revenues, resource quantities, costs and expenses, assets, liabilities and cash flows. A budget provides a focus for the organisation aids the co-ordination of activities and facilitates control.”</a:t>
            </a:r>
          </a:p>
          <a:p>
            <a:endParaRPr lang="en-GB" sz="2400" dirty="0">
              <a:solidFill>
                <a:schemeClr val="bg1"/>
              </a:solidFill>
              <a:latin typeface="Times New Roman" panose="02020603050405020304" pitchFamily="18" charset="0"/>
              <a:cs typeface="Times New Roman" panose="02020603050405020304" pitchFamily="18" charset="0"/>
            </a:endParaRPr>
          </a:p>
          <a:p>
            <a:pPr marL="0" indent="0">
              <a:buNone/>
            </a:pPr>
            <a:r>
              <a:rPr lang="en-GB" sz="2300" dirty="0">
                <a:solidFill>
                  <a:schemeClr val="bg1"/>
                </a:solidFill>
                <a:latin typeface="Times New Roman" panose="02020603050405020304" pitchFamily="18" charset="0"/>
                <a:cs typeface="Times New Roman" panose="02020603050405020304" pitchFamily="18" charset="0"/>
              </a:rPr>
              <a:t>(</a:t>
            </a:r>
            <a:r>
              <a:rPr lang="en-GB" sz="1800" dirty="0">
                <a:solidFill>
                  <a:schemeClr val="bg1"/>
                </a:solidFill>
                <a:latin typeface="Times New Roman" panose="02020603050405020304" pitchFamily="18" charset="0"/>
                <a:cs typeface="Times New Roman" panose="02020603050405020304" pitchFamily="18" charset="0"/>
              </a:rPr>
              <a:t>Chartered Institute of Management Accountants (CIMA) 2005)</a:t>
            </a:r>
            <a:endParaRPr lang="en-GB" sz="1800" dirty="0">
              <a:solidFill>
                <a:schemeClr val="bg1"/>
              </a:solidFill>
            </a:endParaRPr>
          </a:p>
        </p:txBody>
      </p:sp>
      <p:sp>
        <p:nvSpPr>
          <p:cNvPr id="4" name="Slide Number Placeholder 3">
            <a:extLst>
              <a:ext uri="{FF2B5EF4-FFF2-40B4-BE49-F238E27FC236}">
                <a16:creationId xmlns:a16="http://schemas.microsoft.com/office/drawing/2014/main" id="{D01A40CD-B7C2-4B5D-B8B2-29AC86255AA8}"/>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880563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circle(in)">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7D23-C2BA-4407-86FF-6BB3C032E9B4}"/>
              </a:ext>
            </a:extLst>
          </p:cNvPr>
          <p:cNvSpPr>
            <a:spLocks noGrp="1"/>
          </p:cNvSpPr>
          <p:nvPr>
            <p:ph type="title"/>
          </p:nvPr>
        </p:nvSpPr>
        <p:spPr>
          <a:xfrm>
            <a:off x="457200" y="0"/>
            <a:ext cx="8229600" cy="1143000"/>
          </a:xfrm>
        </p:spPr>
        <p:txBody>
          <a:bodyPr/>
          <a:lstStyle/>
          <a:p>
            <a:pPr algn="ctr"/>
            <a:r>
              <a:rPr lang="en-GB" dirty="0">
                <a:solidFill>
                  <a:srgbClr val="0070C0"/>
                </a:solidFill>
              </a:rPr>
              <a:t>The benefits of budgeting</a:t>
            </a:r>
          </a:p>
        </p:txBody>
      </p:sp>
      <p:graphicFrame>
        <p:nvGraphicFramePr>
          <p:cNvPr id="4" name="Content Placeholder 3">
            <a:extLst>
              <a:ext uri="{FF2B5EF4-FFF2-40B4-BE49-F238E27FC236}">
                <a16:creationId xmlns:a16="http://schemas.microsoft.com/office/drawing/2014/main" id="{A9FA3040-8338-40AC-98A3-574E6266AAA9}"/>
              </a:ext>
            </a:extLst>
          </p:cNvPr>
          <p:cNvGraphicFramePr>
            <a:graphicFrameLocks noGrp="1"/>
          </p:cNvGraphicFramePr>
          <p:nvPr>
            <p:ph idx="1"/>
            <p:extLst>
              <p:ext uri="{D42A27DB-BD31-4B8C-83A1-F6EECF244321}">
                <p14:modId xmlns:p14="http://schemas.microsoft.com/office/powerpoint/2010/main" val="4073337573"/>
              </p:ext>
            </p:extLst>
          </p:nvPr>
        </p:nvGraphicFramePr>
        <p:xfrm>
          <a:off x="179512" y="1268760"/>
          <a:ext cx="8507288" cy="41764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78A96AB6-EB2A-4986-BFCE-F8B33C271618}"/>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416978858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253E-2CBB-49BE-816E-D859367270D2}"/>
              </a:ext>
            </a:extLst>
          </p:cNvPr>
          <p:cNvSpPr>
            <a:spLocks noGrp="1"/>
          </p:cNvSpPr>
          <p:nvPr>
            <p:ph type="title"/>
          </p:nvPr>
        </p:nvSpPr>
        <p:spPr>
          <a:xfrm>
            <a:off x="457200" y="136525"/>
            <a:ext cx="8229600" cy="1143000"/>
          </a:xfrm>
        </p:spPr>
        <p:txBody>
          <a:bodyPr/>
          <a:lstStyle/>
          <a:p>
            <a:pPr algn="ctr"/>
            <a:r>
              <a:rPr lang="en-GB" dirty="0">
                <a:solidFill>
                  <a:srgbClr val="0070C0"/>
                </a:solidFill>
              </a:rPr>
              <a:t>3-month cash budget layout</a:t>
            </a:r>
          </a:p>
        </p:txBody>
      </p:sp>
      <p:pic>
        <p:nvPicPr>
          <p:cNvPr id="4" name="Content Placeholder 3">
            <a:extLst>
              <a:ext uri="{FF2B5EF4-FFF2-40B4-BE49-F238E27FC236}">
                <a16:creationId xmlns:a16="http://schemas.microsoft.com/office/drawing/2014/main" id="{AF65DD54-3DE0-45BD-BD48-2EE2A1849B6C}"/>
              </a:ext>
            </a:extLst>
          </p:cNvPr>
          <p:cNvPicPr>
            <a:picLocks noGrp="1" noChangeAspect="1"/>
          </p:cNvPicPr>
          <p:nvPr>
            <p:ph idx="1"/>
          </p:nvPr>
        </p:nvPicPr>
        <p:blipFill>
          <a:blip r:embed="rId2"/>
          <a:stretch>
            <a:fillRect/>
          </a:stretch>
        </p:blipFill>
        <p:spPr>
          <a:xfrm>
            <a:off x="457200" y="1196752"/>
            <a:ext cx="8147248" cy="4104456"/>
          </a:xfrm>
          <a:prstGeom prst="rect">
            <a:avLst/>
          </a:prstGeom>
        </p:spPr>
      </p:pic>
      <p:sp>
        <p:nvSpPr>
          <p:cNvPr id="3" name="Slide Number Placeholder 2">
            <a:extLst>
              <a:ext uri="{FF2B5EF4-FFF2-40B4-BE49-F238E27FC236}">
                <a16:creationId xmlns:a16="http://schemas.microsoft.com/office/drawing/2014/main" id="{14A9F868-A7B8-45B3-9030-296283715492}"/>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267416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0692-9748-49BD-91ED-9933D529AAB6}"/>
              </a:ext>
            </a:extLst>
          </p:cNvPr>
          <p:cNvSpPr>
            <a:spLocks noGrp="1"/>
          </p:cNvSpPr>
          <p:nvPr>
            <p:ph type="title"/>
          </p:nvPr>
        </p:nvSpPr>
        <p:spPr>
          <a:xfrm>
            <a:off x="457200" y="71870"/>
            <a:ext cx="8229600" cy="1143000"/>
          </a:xfrm>
        </p:spPr>
        <p:txBody>
          <a:bodyPr/>
          <a:lstStyle/>
          <a:p>
            <a:pPr algn="ctr"/>
            <a:r>
              <a:rPr lang="en-GB" dirty="0">
                <a:solidFill>
                  <a:srgbClr val="0070C0"/>
                </a:solidFill>
              </a:rPr>
              <a:t>Worked example – 1 (receipts)</a:t>
            </a:r>
          </a:p>
        </p:txBody>
      </p:sp>
      <p:sp>
        <p:nvSpPr>
          <p:cNvPr id="4" name="Content Placeholder 3">
            <a:extLst>
              <a:ext uri="{FF2B5EF4-FFF2-40B4-BE49-F238E27FC236}">
                <a16:creationId xmlns:a16="http://schemas.microsoft.com/office/drawing/2014/main" id="{5A1F814D-06AB-4E60-99A9-81A59411A830}"/>
              </a:ext>
            </a:extLst>
          </p:cNvPr>
          <p:cNvSpPr>
            <a:spLocks noGrp="1"/>
          </p:cNvSpPr>
          <p:nvPr>
            <p:ph idx="1"/>
          </p:nvPr>
        </p:nvSpPr>
        <p:spPr>
          <a:xfrm>
            <a:off x="457200" y="1052736"/>
            <a:ext cx="8229600" cy="969496"/>
          </a:xfrm>
          <a:prstGeom prst="rect">
            <a:avLst/>
          </a:prstGeom>
          <a:solidFill>
            <a:schemeClr val="accent1">
              <a:lumMod val="50000"/>
            </a:schemeClr>
          </a:solidFill>
        </p:spPr>
        <p:txBody>
          <a:bodyPr wrap="square">
            <a:spAutoFit/>
          </a:bodyPr>
          <a:lstStyle/>
          <a:p>
            <a:pPr marL="0" indent="0" defTabSz="685800" fontAlgn="base">
              <a:buNone/>
            </a:pPr>
            <a:r>
              <a:rPr lang="en-GB" altLang="en-US" sz="19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The following data has been extracted from the operating budgets of the Hereford Organisation for 2020. You are required to produce a cash budget for the three months ending December 2020.</a:t>
            </a:r>
            <a:endParaRPr lang="en-GB" altLang="en-US" sz="1900" dirty="0">
              <a:solidFill>
                <a:schemeClr val="bg1"/>
              </a:solidFill>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517A90CC-AE35-4ECB-8448-0353D2761FD0}"/>
              </a:ext>
            </a:extLst>
          </p:cNvPr>
          <p:cNvGraphicFramePr>
            <a:graphicFrameLocks noGrp="1"/>
          </p:cNvGraphicFramePr>
          <p:nvPr>
            <p:extLst>
              <p:ext uri="{D42A27DB-BD31-4B8C-83A1-F6EECF244321}">
                <p14:modId xmlns:p14="http://schemas.microsoft.com/office/powerpoint/2010/main" val="4176535523"/>
              </p:ext>
            </p:extLst>
          </p:nvPr>
        </p:nvGraphicFramePr>
        <p:xfrm>
          <a:off x="457200" y="2211734"/>
          <a:ext cx="8229599" cy="3502914"/>
        </p:xfrm>
        <a:graphic>
          <a:graphicData uri="http://schemas.openxmlformats.org/drawingml/2006/table">
            <a:tbl>
              <a:tblPr>
                <a:tableStyleId>{5C22544A-7EE6-4342-B048-85BDC9FD1C3A}</a:tableStyleId>
              </a:tblPr>
              <a:tblGrid>
                <a:gridCol w="2057401">
                  <a:extLst>
                    <a:ext uri="{9D8B030D-6E8A-4147-A177-3AD203B41FA5}">
                      <a16:colId xmlns:a16="http://schemas.microsoft.com/office/drawing/2014/main" val="20000"/>
                    </a:ext>
                  </a:extLst>
                </a:gridCol>
                <a:gridCol w="1838859">
                  <a:extLst>
                    <a:ext uri="{9D8B030D-6E8A-4147-A177-3AD203B41FA5}">
                      <a16:colId xmlns:a16="http://schemas.microsoft.com/office/drawing/2014/main" val="20001"/>
                    </a:ext>
                  </a:extLst>
                </a:gridCol>
                <a:gridCol w="2275938">
                  <a:extLst>
                    <a:ext uri="{9D8B030D-6E8A-4147-A177-3AD203B41FA5}">
                      <a16:colId xmlns:a16="http://schemas.microsoft.com/office/drawing/2014/main" val="20002"/>
                    </a:ext>
                  </a:extLst>
                </a:gridCol>
                <a:gridCol w="2057401">
                  <a:extLst>
                    <a:ext uri="{9D8B030D-6E8A-4147-A177-3AD203B41FA5}">
                      <a16:colId xmlns:a16="http://schemas.microsoft.com/office/drawing/2014/main" val="20003"/>
                    </a:ext>
                  </a:extLst>
                </a:gridCol>
              </a:tblGrid>
              <a:tr h="549014">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Estimated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Ticket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72394">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September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4,000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2,950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October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3,200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November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4,600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3,400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December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4,500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3,150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bl>
          </a:graphicData>
        </a:graphic>
      </p:graphicFrame>
      <p:sp>
        <p:nvSpPr>
          <p:cNvPr id="3" name="Slide Number Placeholder 2">
            <a:extLst>
              <a:ext uri="{FF2B5EF4-FFF2-40B4-BE49-F238E27FC236}">
                <a16:creationId xmlns:a16="http://schemas.microsoft.com/office/drawing/2014/main" id="{FB80C03F-1523-4E81-AF9E-5662BE113EA0}"/>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99197281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6FEB2-1AD5-44A1-8767-79D0B98600D5}"/>
              </a:ext>
            </a:extLst>
          </p:cNvPr>
          <p:cNvSpPr>
            <a:spLocks noGrp="1"/>
          </p:cNvSpPr>
          <p:nvPr>
            <p:ph type="title"/>
          </p:nvPr>
        </p:nvSpPr>
        <p:spPr/>
        <p:txBody>
          <a:bodyPr>
            <a:normAutofit/>
          </a:bodyPr>
          <a:lstStyle/>
          <a:p>
            <a:pPr algn="ctr"/>
            <a:r>
              <a:rPr lang="en-GB" dirty="0">
                <a:solidFill>
                  <a:srgbClr val="0070C0"/>
                </a:solidFill>
              </a:rPr>
              <a:t>Worked example – 2 (payments)</a:t>
            </a:r>
          </a:p>
        </p:txBody>
      </p:sp>
      <p:graphicFrame>
        <p:nvGraphicFramePr>
          <p:cNvPr id="4" name="Content Placeholder 3">
            <a:extLst>
              <a:ext uri="{FF2B5EF4-FFF2-40B4-BE49-F238E27FC236}">
                <a16:creationId xmlns:a16="http://schemas.microsoft.com/office/drawing/2014/main" id="{E318C761-124F-44C8-ACF8-26E8F99FB214}"/>
              </a:ext>
            </a:extLst>
          </p:cNvPr>
          <p:cNvGraphicFramePr>
            <a:graphicFrameLocks noGrp="1"/>
          </p:cNvGraphicFramePr>
          <p:nvPr>
            <p:ph idx="1"/>
            <p:extLst>
              <p:ext uri="{D42A27DB-BD31-4B8C-83A1-F6EECF244321}">
                <p14:modId xmlns:p14="http://schemas.microsoft.com/office/powerpoint/2010/main" val="320605361"/>
              </p:ext>
            </p:extLst>
          </p:nvPr>
        </p:nvGraphicFramePr>
        <p:xfrm>
          <a:off x="457200" y="1484784"/>
          <a:ext cx="8229600" cy="3744417"/>
        </p:xfrm>
        <a:graphic>
          <a:graphicData uri="http://schemas.openxmlformats.org/drawingml/2006/table">
            <a:tbl>
              <a:tblPr>
                <a:tableStyleId>{5C22544A-7EE6-4342-B048-85BDC9FD1C3A}</a:tableStyleId>
              </a:tblPr>
              <a:tblGrid>
                <a:gridCol w="1817519">
                  <a:extLst>
                    <a:ext uri="{9D8B030D-6E8A-4147-A177-3AD203B41FA5}">
                      <a16:colId xmlns:a16="http://schemas.microsoft.com/office/drawing/2014/main" val="2544853725"/>
                    </a:ext>
                  </a:extLst>
                </a:gridCol>
                <a:gridCol w="2078742">
                  <a:extLst>
                    <a:ext uri="{9D8B030D-6E8A-4147-A177-3AD203B41FA5}">
                      <a16:colId xmlns:a16="http://schemas.microsoft.com/office/drawing/2014/main" val="2585996642"/>
                    </a:ext>
                  </a:extLst>
                </a:gridCol>
                <a:gridCol w="2275939">
                  <a:extLst>
                    <a:ext uri="{9D8B030D-6E8A-4147-A177-3AD203B41FA5}">
                      <a16:colId xmlns:a16="http://schemas.microsoft.com/office/drawing/2014/main" val="1514087666"/>
                    </a:ext>
                  </a:extLst>
                </a:gridCol>
                <a:gridCol w="2057400">
                  <a:extLst>
                    <a:ext uri="{9D8B030D-6E8A-4147-A177-3AD203B41FA5}">
                      <a16:colId xmlns:a16="http://schemas.microsoft.com/office/drawing/2014/main" val="712102038"/>
                    </a:ext>
                  </a:extLst>
                </a:gridCol>
              </a:tblGrid>
              <a:tr h="682211">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Estimated</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expenditure</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Food &amp; Beverage </a:t>
                      </a:r>
                      <a:endParaRPr lang="en-GB" sz="1900" dirty="0">
                        <a:solidFill>
                          <a:schemeClr val="bg1"/>
                        </a:solidFill>
                        <a:effectLst/>
                        <a:latin typeface="Times New Roman" panose="02020603050405020304" pitchFamily="18" charset="0"/>
                        <a:ea typeface="Times New Roman"/>
                        <a:cs typeface="Times New Roman" panose="02020603050405020304" pitchFamily="18" charset="0"/>
                      </a:endParaRP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Purchases</a:t>
                      </a:r>
                      <a:endParaRPr lang="en-GB" sz="1900"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Labour costs</a:t>
                      </a:r>
                    </a:p>
                    <a:p>
                      <a:pPr algn="ctr">
                        <a:lnSpc>
                          <a:spcPct val="115000"/>
                        </a:lnSpc>
                        <a:spcAft>
                          <a:spcPts val="0"/>
                        </a:spcAft>
                      </a:pP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Overheads</a:t>
                      </a:r>
                    </a:p>
                    <a:p>
                      <a:pPr algn="ctr">
                        <a:lnSpc>
                          <a:spcPct val="115000"/>
                        </a:lnSpc>
                        <a:spcAft>
                          <a:spcPts val="0"/>
                        </a:spcAft>
                      </a:pP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3952433256"/>
                  </a:ext>
                </a:extLst>
              </a:tr>
              <a:tr h="342009">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2533442691"/>
                  </a:ext>
                </a:extLst>
              </a:tr>
              <a:tr h="690301">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September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1,180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2,325</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1,395</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880012748"/>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October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1,216</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2,560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1,535</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114278586"/>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November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1,360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2,720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1,632</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542040727"/>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December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1,197</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2,600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1,560</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2759045648"/>
                  </a:ext>
                </a:extLst>
              </a:tr>
            </a:tbl>
          </a:graphicData>
        </a:graphic>
      </p:graphicFrame>
      <p:sp>
        <p:nvSpPr>
          <p:cNvPr id="3" name="Slide Number Placeholder 2">
            <a:extLst>
              <a:ext uri="{FF2B5EF4-FFF2-40B4-BE49-F238E27FC236}">
                <a16:creationId xmlns:a16="http://schemas.microsoft.com/office/drawing/2014/main" id="{3FD45E50-3C8D-4EF6-8A2C-E128B0B5563F}"/>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312642376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D8308-54B3-419D-9ECB-8CF1C95BEB7D}"/>
              </a:ext>
            </a:extLst>
          </p:cNvPr>
          <p:cNvSpPr>
            <a:spLocks noGrp="1"/>
          </p:cNvSpPr>
          <p:nvPr>
            <p:ph type="title"/>
          </p:nvPr>
        </p:nvSpPr>
        <p:spPr>
          <a:xfrm>
            <a:off x="457200" y="174330"/>
            <a:ext cx="8229600" cy="1143000"/>
          </a:xfrm>
        </p:spPr>
        <p:txBody>
          <a:bodyPr>
            <a:normAutofit/>
          </a:bodyPr>
          <a:lstStyle/>
          <a:p>
            <a:r>
              <a:rPr lang="en-GB" sz="3600" dirty="0">
                <a:solidFill>
                  <a:schemeClr val="tx2">
                    <a:lumMod val="60000"/>
                    <a:lumOff val="40000"/>
                  </a:schemeClr>
                </a:solidFill>
              </a:rPr>
              <a:t>Worked example (notes</a:t>
            </a:r>
            <a:r>
              <a:rPr lang="en-GB" sz="3600" dirty="0"/>
              <a:t>)</a:t>
            </a:r>
          </a:p>
        </p:txBody>
      </p:sp>
      <p:sp>
        <p:nvSpPr>
          <p:cNvPr id="3" name="Slide Number Placeholder 2">
            <a:extLst>
              <a:ext uri="{FF2B5EF4-FFF2-40B4-BE49-F238E27FC236}">
                <a16:creationId xmlns:a16="http://schemas.microsoft.com/office/drawing/2014/main" id="{57360A7D-D922-41BD-AB60-1FFBFB8B25D1}"/>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
        <p:nvSpPr>
          <p:cNvPr id="6" name="Content Placeholder 5">
            <a:extLst>
              <a:ext uri="{FF2B5EF4-FFF2-40B4-BE49-F238E27FC236}">
                <a16:creationId xmlns:a16="http://schemas.microsoft.com/office/drawing/2014/main" id="{CD777E7F-AE0F-4406-91AD-13F0D837FD4C}"/>
              </a:ext>
            </a:extLst>
          </p:cNvPr>
          <p:cNvSpPr>
            <a:spLocks noGrp="1"/>
          </p:cNvSpPr>
          <p:nvPr>
            <p:ph idx="1"/>
          </p:nvPr>
        </p:nvSpPr>
        <p:spPr/>
        <p:txBody>
          <a:bodyPr/>
          <a:lstStyle/>
          <a:p>
            <a:endParaRPr lang="en-GB" dirty="0"/>
          </a:p>
        </p:txBody>
      </p:sp>
      <p:graphicFrame>
        <p:nvGraphicFramePr>
          <p:cNvPr id="7" name="Table 6">
            <a:extLst>
              <a:ext uri="{FF2B5EF4-FFF2-40B4-BE49-F238E27FC236}">
                <a16:creationId xmlns:a16="http://schemas.microsoft.com/office/drawing/2014/main" id="{28FECE02-799E-4864-BF19-DE572510846F}"/>
              </a:ext>
            </a:extLst>
          </p:cNvPr>
          <p:cNvGraphicFramePr>
            <a:graphicFrameLocks noGrp="1"/>
          </p:cNvGraphicFramePr>
          <p:nvPr>
            <p:extLst>
              <p:ext uri="{D42A27DB-BD31-4B8C-83A1-F6EECF244321}">
                <p14:modId xmlns:p14="http://schemas.microsoft.com/office/powerpoint/2010/main" val="3876503580"/>
              </p:ext>
            </p:extLst>
          </p:nvPr>
        </p:nvGraphicFramePr>
        <p:xfrm>
          <a:off x="457200" y="1317330"/>
          <a:ext cx="8229600" cy="4207595"/>
        </p:xfrm>
        <a:graphic>
          <a:graphicData uri="http://schemas.openxmlformats.org/drawingml/2006/table">
            <a:tbl>
              <a:tblPr>
                <a:tableStyleId>{5C22544A-7EE6-4342-B048-85BDC9FD1C3A}</a:tableStyleId>
              </a:tblPr>
              <a:tblGrid>
                <a:gridCol w="900522">
                  <a:extLst>
                    <a:ext uri="{9D8B030D-6E8A-4147-A177-3AD203B41FA5}">
                      <a16:colId xmlns:a16="http://schemas.microsoft.com/office/drawing/2014/main" val="20000"/>
                    </a:ext>
                  </a:extLst>
                </a:gridCol>
                <a:gridCol w="7329078">
                  <a:extLst>
                    <a:ext uri="{9D8B030D-6E8A-4147-A177-3AD203B41FA5}">
                      <a16:colId xmlns:a16="http://schemas.microsoft.com/office/drawing/2014/main" val="20001"/>
                    </a:ext>
                  </a:extLst>
                </a:gridCol>
              </a:tblGrid>
              <a:tr h="653558">
                <a:tc>
                  <a:txBody>
                    <a:bodyPr/>
                    <a:lstStyle/>
                    <a:p>
                      <a:pPr algn="ctr">
                        <a:lnSpc>
                          <a:spcPct val="115000"/>
                        </a:lnSpc>
                        <a:spcAft>
                          <a:spcPts val="0"/>
                        </a:spcAft>
                      </a:pPr>
                      <a:r>
                        <a:rPr lang="en-GB" sz="1600" dirty="0">
                          <a:effectLst/>
                        </a:rPr>
                        <a:t>1</a:t>
                      </a:r>
                    </a:p>
                    <a:p>
                      <a:pPr algn="ctr">
                        <a:lnSpc>
                          <a:spcPct val="115000"/>
                        </a:lnSpc>
                        <a:spcAft>
                          <a:spcPts val="0"/>
                        </a:spcAft>
                      </a:pPr>
                      <a:r>
                        <a:rPr lang="en-GB" sz="1600" dirty="0">
                          <a:effectLst/>
                        </a:rPr>
                        <a:t> </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435705">
                <a:tc>
                  <a:txBody>
                    <a:bodyPr/>
                    <a:lstStyle/>
                    <a:p>
                      <a:pPr algn="ctr">
                        <a:lnSpc>
                          <a:spcPct val="115000"/>
                        </a:lnSpc>
                        <a:spcAft>
                          <a:spcPts val="0"/>
                        </a:spcAft>
                      </a:pPr>
                      <a:r>
                        <a:rPr lang="en-GB" sz="1600" dirty="0">
                          <a:effectLst/>
                        </a:rPr>
                        <a:t>2</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653558">
                <a:tc>
                  <a:txBody>
                    <a:bodyPr/>
                    <a:lstStyle/>
                    <a:p>
                      <a:pPr algn="ctr">
                        <a:lnSpc>
                          <a:spcPct val="115000"/>
                        </a:lnSpc>
                        <a:spcAft>
                          <a:spcPts val="0"/>
                        </a:spcAft>
                      </a:pPr>
                      <a:r>
                        <a:rPr lang="en-GB" sz="1600" dirty="0">
                          <a:effectLst/>
                        </a:rPr>
                        <a:t>3</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302888">
                <a:tc>
                  <a:txBody>
                    <a:bodyPr/>
                    <a:lstStyle/>
                    <a:p>
                      <a:pPr algn="ctr">
                        <a:lnSpc>
                          <a:spcPct val="115000"/>
                        </a:lnSpc>
                        <a:spcAft>
                          <a:spcPts val="0"/>
                        </a:spcAft>
                      </a:pPr>
                      <a:r>
                        <a:rPr lang="en-GB" sz="1600" dirty="0">
                          <a:effectLst/>
                        </a:rPr>
                        <a:t>4</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Overheads are paid one month after they are incurred</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435705">
                <a:tc>
                  <a:txBody>
                    <a:bodyPr/>
                    <a:lstStyle/>
                    <a:p>
                      <a:pPr algn="ctr">
                        <a:lnSpc>
                          <a:spcPct val="115000"/>
                        </a:lnSpc>
                        <a:spcAft>
                          <a:spcPts val="0"/>
                        </a:spcAft>
                      </a:pPr>
                      <a:r>
                        <a:rPr lang="en-GB" sz="1600" dirty="0">
                          <a:effectLst/>
                        </a:rPr>
                        <a:t>5</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653558">
                <a:tc>
                  <a:txBody>
                    <a:bodyPr/>
                    <a:lstStyle/>
                    <a:p>
                      <a:pPr algn="ctr">
                        <a:lnSpc>
                          <a:spcPct val="115000"/>
                        </a:lnSpc>
                        <a:spcAft>
                          <a:spcPts val="0"/>
                        </a:spcAft>
                      </a:pPr>
                      <a:r>
                        <a:rPr lang="en-GB" sz="1600" dirty="0">
                          <a:effectLst/>
                        </a:rPr>
                        <a:t>6</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432543">
                <a:tc>
                  <a:txBody>
                    <a:bodyPr/>
                    <a:lstStyle/>
                    <a:p>
                      <a:pPr algn="ctr">
                        <a:lnSpc>
                          <a:spcPct val="115000"/>
                        </a:lnSpc>
                        <a:spcAft>
                          <a:spcPts val="0"/>
                        </a:spcAft>
                      </a:pPr>
                      <a:r>
                        <a:rPr lang="en-GB" sz="1600" dirty="0">
                          <a:effectLst/>
                        </a:rPr>
                        <a:t>7</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The opening bank balance on 1</a:t>
                      </a:r>
                      <a:r>
                        <a:rPr lang="en-GB" sz="1400" b="1" baseline="30000" dirty="0">
                          <a:effectLst/>
                          <a:latin typeface="Times New Roman" panose="02020603050405020304" pitchFamily="18" charset="0"/>
                          <a:cs typeface="Times New Roman" panose="02020603050405020304" pitchFamily="18" charset="0"/>
                        </a:rPr>
                        <a:t>st</a:t>
                      </a:r>
                      <a:r>
                        <a:rPr lang="en-GB" sz="1400" b="1" dirty="0">
                          <a:effectLst/>
                          <a:latin typeface="Times New Roman" panose="02020603050405020304" pitchFamily="18" charset="0"/>
                          <a:cs typeface="Times New Roman" panose="02020603050405020304" pitchFamily="18" charset="0"/>
                        </a:rPr>
                        <a:t> October 2020 is forecast to be £3,000</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632388">
                <a:tc>
                  <a:txBody>
                    <a:bodyPr/>
                    <a:lstStyle/>
                    <a:p>
                      <a:pPr algn="ctr">
                        <a:lnSpc>
                          <a:spcPct val="115000"/>
                        </a:lnSpc>
                        <a:spcAft>
                          <a:spcPts val="0"/>
                        </a:spcAft>
                      </a:pPr>
                      <a:r>
                        <a:rPr lang="en-GB" sz="1600" dirty="0">
                          <a:effectLst/>
                          <a:latin typeface="Times New Roman"/>
                          <a:ea typeface="Times New Roman"/>
                          <a:cs typeface="Times New Roman"/>
                        </a:rPr>
                        <a:t>8</a:t>
                      </a:r>
                    </a:p>
                  </a:txBody>
                  <a:tcPr marL="68580" marR="68580" marT="0" marB="0"/>
                </a:tc>
                <a:tc>
                  <a:txBody>
                    <a:bodyPr/>
                    <a:lstStyle/>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4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4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4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4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4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91302580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4ADC1-5B20-4ED8-A98B-21FAB4E1DCEC}"/>
              </a:ext>
            </a:extLst>
          </p:cNvPr>
          <p:cNvSpPr>
            <a:spLocks noGrp="1"/>
          </p:cNvSpPr>
          <p:nvPr>
            <p:ph type="title"/>
          </p:nvPr>
        </p:nvSpPr>
        <p:spPr/>
        <p:txBody>
          <a:bodyPr>
            <a:normAutofit/>
          </a:bodyPr>
          <a:lstStyle/>
          <a:p>
            <a:pPr algn="ctr"/>
            <a:r>
              <a:rPr lang="en-GB" sz="3200" dirty="0">
                <a:solidFill>
                  <a:schemeClr val="tx2">
                    <a:lumMod val="60000"/>
                    <a:lumOff val="40000"/>
                  </a:schemeClr>
                </a:solidFill>
              </a:rPr>
              <a:t>Worked example (cash budget solution)</a:t>
            </a:r>
          </a:p>
        </p:txBody>
      </p:sp>
      <p:pic>
        <p:nvPicPr>
          <p:cNvPr id="4" name="Content Placeholder 3">
            <a:extLst>
              <a:ext uri="{FF2B5EF4-FFF2-40B4-BE49-F238E27FC236}">
                <a16:creationId xmlns:a16="http://schemas.microsoft.com/office/drawing/2014/main" id="{0C616D88-7AB3-467E-A8A6-6715BD16AB4D}"/>
              </a:ext>
            </a:extLst>
          </p:cNvPr>
          <p:cNvPicPr>
            <a:picLocks noGrp="1" noChangeAspect="1"/>
          </p:cNvPicPr>
          <p:nvPr>
            <p:ph idx="1"/>
          </p:nvPr>
        </p:nvPicPr>
        <p:blipFill>
          <a:blip r:embed="rId2"/>
          <a:stretch>
            <a:fillRect/>
          </a:stretch>
        </p:blipFill>
        <p:spPr>
          <a:xfrm>
            <a:off x="445360" y="1124744"/>
            <a:ext cx="8229600" cy="4104456"/>
          </a:xfrm>
          <a:prstGeom prst="rect">
            <a:avLst/>
          </a:prstGeom>
        </p:spPr>
      </p:pic>
      <p:sp>
        <p:nvSpPr>
          <p:cNvPr id="3" name="Slide Number Placeholder 2">
            <a:extLst>
              <a:ext uri="{FF2B5EF4-FFF2-40B4-BE49-F238E27FC236}">
                <a16:creationId xmlns:a16="http://schemas.microsoft.com/office/drawing/2014/main" id="{54828314-8242-4FDE-BA8C-CE1C7C423921}"/>
              </a:ext>
            </a:extLst>
          </p:cNvPr>
          <p:cNvSpPr>
            <a:spLocks noGrp="1"/>
          </p:cNvSpPr>
          <p:nvPr>
            <p:ph type="sldNum" sz="quarter" idx="12"/>
          </p:nvPr>
        </p:nvSpPr>
        <p:spPr/>
        <p:txBody>
          <a:bodyPr/>
          <a:lstStyle/>
          <a:p>
            <a:fld id="{D57F1E4F-1CFF-5643-939E-217C01CDF565}" type="slidenum">
              <a:rPr lang="en-US" smtClean="0"/>
              <a:pPr/>
              <a:t>13</a:t>
            </a:fld>
            <a:endParaRPr lang="en-US" dirty="0"/>
          </a:p>
        </p:txBody>
      </p:sp>
    </p:spTree>
    <p:extLst>
      <p:ext uri="{BB962C8B-B14F-4D97-AF65-F5344CB8AC3E}">
        <p14:creationId xmlns:p14="http://schemas.microsoft.com/office/powerpoint/2010/main" val="183926493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540D36-4FF0-493E-A467-4058A8836D41}"/>
              </a:ext>
            </a:extLst>
          </p:cNvPr>
          <p:cNvSpPr>
            <a:spLocks noGrp="1"/>
          </p:cNvSpPr>
          <p:nvPr>
            <p:ph type="title"/>
          </p:nvPr>
        </p:nvSpPr>
        <p:spPr>
          <a:xfrm>
            <a:off x="5004048" y="-42041"/>
            <a:ext cx="3682752" cy="1143000"/>
          </a:xfrm>
        </p:spPr>
        <p:txBody>
          <a:bodyPr>
            <a:normAutofit/>
          </a:bodyPr>
          <a:lstStyle/>
          <a:p>
            <a:r>
              <a:rPr lang="en-GB" sz="2400" dirty="0">
                <a:solidFill>
                  <a:schemeClr val="tx2">
                    <a:lumMod val="60000"/>
                    <a:lumOff val="40000"/>
                  </a:schemeClr>
                </a:solidFill>
              </a:rPr>
              <a:t>Worked example (profit budget solution</a:t>
            </a:r>
          </a:p>
        </p:txBody>
      </p:sp>
      <p:sp>
        <p:nvSpPr>
          <p:cNvPr id="7" name="Content Placeholder 6">
            <a:extLst>
              <a:ext uri="{FF2B5EF4-FFF2-40B4-BE49-F238E27FC236}">
                <a16:creationId xmlns:a16="http://schemas.microsoft.com/office/drawing/2014/main" id="{F9CD1D80-1FE9-498A-89D4-CF229A2040CF}"/>
              </a:ext>
            </a:extLst>
          </p:cNvPr>
          <p:cNvSpPr>
            <a:spLocks noGrp="1"/>
          </p:cNvSpPr>
          <p:nvPr>
            <p:ph idx="1"/>
          </p:nvPr>
        </p:nvSpPr>
        <p:spPr/>
        <p:txBody>
          <a:bodyPr/>
          <a:lstStyle/>
          <a:p>
            <a:endParaRPr lang="en-GB" dirty="0"/>
          </a:p>
        </p:txBody>
      </p:sp>
      <p:sp>
        <p:nvSpPr>
          <p:cNvPr id="2" name="Slide Number Placeholder 1">
            <a:extLst>
              <a:ext uri="{FF2B5EF4-FFF2-40B4-BE49-F238E27FC236}">
                <a16:creationId xmlns:a16="http://schemas.microsoft.com/office/drawing/2014/main" id="{6072F211-7C7A-409E-A937-3A69155F4136}"/>
              </a:ext>
            </a:extLst>
          </p:cNvPr>
          <p:cNvSpPr>
            <a:spLocks noGrp="1"/>
          </p:cNvSpPr>
          <p:nvPr>
            <p:ph type="sldNum" sz="quarter" idx="12"/>
          </p:nvPr>
        </p:nvSpPr>
        <p:spPr/>
        <p:txBody>
          <a:bodyPr/>
          <a:lstStyle/>
          <a:p>
            <a:fld id="{C3F65BB1-9206-4D7F-97F9-47DCC7DC6334}" type="slidenum">
              <a:rPr lang="en-GB" smtClean="0"/>
              <a:pPr/>
              <a:t>14</a:t>
            </a:fld>
            <a:endParaRPr lang="en-GB" dirty="0"/>
          </a:p>
        </p:txBody>
      </p:sp>
      <p:pic>
        <p:nvPicPr>
          <p:cNvPr id="3" name="Content Placeholder 3">
            <a:extLst>
              <a:ext uri="{FF2B5EF4-FFF2-40B4-BE49-F238E27FC236}">
                <a16:creationId xmlns:a16="http://schemas.microsoft.com/office/drawing/2014/main" id="{D6783864-03F5-4145-869D-D0B81F7D08ED}"/>
              </a:ext>
            </a:extLst>
          </p:cNvPr>
          <p:cNvPicPr>
            <a:picLocks noChangeAspect="1"/>
          </p:cNvPicPr>
          <p:nvPr/>
        </p:nvPicPr>
        <p:blipFill>
          <a:blip r:embed="rId2"/>
          <a:stretch>
            <a:fillRect/>
          </a:stretch>
        </p:blipFill>
        <p:spPr>
          <a:xfrm>
            <a:off x="4854140" y="980726"/>
            <a:ext cx="4168960" cy="4680520"/>
          </a:xfrm>
          <a:prstGeom prst="rect">
            <a:avLst/>
          </a:prstGeom>
        </p:spPr>
      </p:pic>
      <p:graphicFrame>
        <p:nvGraphicFramePr>
          <p:cNvPr id="5" name="Table 4">
            <a:extLst>
              <a:ext uri="{FF2B5EF4-FFF2-40B4-BE49-F238E27FC236}">
                <a16:creationId xmlns:a16="http://schemas.microsoft.com/office/drawing/2014/main" id="{D4053584-BD0C-412C-9FAE-2B0E41D4F81B}"/>
              </a:ext>
            </a:extLst>
          </p:cNvPr>
          <p:cNvGraphicFramePr>
            <a:graphicFrameLocks noGrp="1"/>
          </p:cNvGraphicFramePr>
          <p:nvPr>
            <p:extLst>
              <p:ext uri="{D42A27DB-BD31-4B8C-83A1-F6EECF244321}">
                <p14:modId xmlns:p14="http://schemas.microsoft.com/office/powerpoint/2010/main" val="3753451570"/>
              </p:ext>
            </p:extLst>
          </p:nvPr>
        </p:nvGraphicFramePr>
        <p:xfrm>
          <a:off x="107504" y="2780928"/>
          <a:ext cx="4608511" cy="2880318"/>
        </p:xfrm>
        <a:graphic>
          <a:graphicData uri="http://schemas.openxmlformats.org/drawingml/2006/table">
            <a:tbl>
              <a:tblPr>
                <a:tableStyleId>{5C22544A-7EE6-4342-B048-85BDC9FD1C3A}</a:tableStyleId>
              </a:tblPr>
              <a:tblGrid>
                <a:gridCol w="1382646">
                  <a:extLst>
                    <a:ext uri="{9D8B030D-6E8A-4147-A177-3AD203B41FA5}">
                      <a16:colId xmlns:a16="http://schemas.microsoft.com/office/drawing/2014/main" val="20000"/>
                    </a:ext>
                  </a:extLst>
                </a:gridCol>
                <a:gridCol w="839574">
                  <a:extLst>
                    <a:ext uri="{9D8B030D-6E8A-4147-A177-3AD203B41FA5}">
                      <a16:colId xmlns:a16="http://schemas.microsoft.com/office/drawing/2014/main" val="20001"/>
                    </a:ext>
                  </a:extLst>
                </a:gridCol>
                <a:gridCol w="1234162">
                  <a:extLst>
                    <a:ext uri="{9D8B030D-6E8A-4147-A177-3AD203B41FA5}">
                      <a16:colId xmlns:a16="http://schemas.microsoft.com/office/drawing/2014/main" val="20002"/>
                    </a:ext>
                  </a:extLst>
                </a:gridCol>
                <a:gridCol w="1152129">
                  <a:extLst>
                    <a:ext uri="{9D8B030D-6E8A-4147-A177-3AD203B41FA5}">
                      <a16:colId xmlns:a16="http://schemas.microsoft.com/office/drawing/2014/main" val="20003"/>
                    </a:ext>
                  </a:extLst>
                </a:gridCol>
              </a:tblGrid>
              <a:tr h="730092">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Estimated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Ticket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30014">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September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4,000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2,950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October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3,200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November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4,600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3,400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December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4,500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3,150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bl>
          </a:graphicData>
        </a:graphic>
      </p:graphicFrame>
      <p:graphicFrame>
        <p:nvGraphicFramePr>
          <p:cNvPr id="6" name="Table 5">
            <a:extLst>
              <a:ext uri="{FF2B5EF4-FFF2-40B4-BE49-F238E27FC236}">
                <a16:creationId xmlns:a16="http://schemas.microsoft.com/office/drawing/2014/main" id="{546FD344-D68C-473D-AE7D-2B3109F698C4}"/>
              </a:ext>
            </a:extLst>
          </p:cNvPr>
          <p:cNvGraphicFramePr>
            <a:graphicFrameLocks noGrp="1"/>
          </p:cNvGraphicFramePr>
          <p:nvPr>
            <p:extLst>
              <p:ext uri="{D42A27DB-BD31-4B8C-83A1-F6EECF244321}">
                <p14:modId xmlns:p14="http://schemas.microsoft.com/office/powerpoint/2010/main" val="4149286893"/>
              </p:ext>
            </p:extLst>
          </p:nvPr>
        </p:nvGraphicFramePr>
        <p:xfrm>
          <a:off x="107504" y="136525"/>
          <a:ext cx="4608511" cy="2574360"/>
        </p:xfrm>
        <a:graphic>
          <a:graphicData uri="http://schemas.openxmlformats.org/drawingml/2006/table">
            <a:tbl>
              <a:tblPr>
                <a:tableStyleId>{5C22544A-7EE6-4342-B048-85BDC9FD1C3A}</a:tableStyleId>
              </a:tblPr>
              <a:tblGrid>
                <a:gridCol w="288032">
                  <a:extLst>
                    <a:ext uri="{9D8B030D-6E8A-4147-A177-3AD203B41FA5}">
                      <a16:colId xmlns:a16="http://schemas.microsoft.com/office/drawing/2014/main" val="20000"/>
                    </a:ext>
                  </a:extLst>
                </a:gridCol>
                <a:gridCol w="4320479">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17220700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circle(in)">
                                      <p:cBhvr>
                                        <p:cTn id="1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8CC02-A590-44C5-A3D4-4CAA20E7DC77}"/>
              </a:ext>
            </a:extLst>
          </p:cNvPr>
          <p:cNvSpPr>
            <a:spLocks noGrp="1"/>
          </p:cNvSpPr>
          <p:nvPr>
            <p:ph type="title"/>
          </p:nvPr>
        </p:nvSpPr>
        <p:spPr>
          <a:xfrm>
            <a:off x="457200" y="-257852"/>
            <a:ext cx="8229600" cy="1143000"/>
          </a:xfrm>
        </p:spPr>
        <p:txBody>
          <a:bodyPr>
            <a:normAutofit/>
          </a:bodyPr>
          <a:lstStyle/>
          <a:p>
            <a:pPr algn="ctr"/>
            <a:r>
              <a:rPr lang="en-GB" sz="3600" dirty="0">
                <a:solidFill>
                  <a:schemeClr val="tx2">
                    <a:lumMod val="60000"/>
                    <a:lumOff val="40000"/>
                  </a:schemeClr>
                </a:solidFill>
              </a:rPr>
              <a:t>Cash and profit - 1</a:t>
            </a:r>
          </a:p>
        </p:txBody>
      </p:sp>
      <p:sp>
        <p:nvSpPr>
          <p:cNvPr id="3" name="Content Placeholder 2">
            <a:extLst>
              <a:ext uri="{FF2B5EF4-FFF2-40B4-BE49-F238E27FC236}">
                <a16:creationId xmlns:a16="http://schemas.microsoft.com/office/drawing/2014/main" id="{3CE2F02E-415A-41EB-AAE5-7B94BBAB6E44}"/>
              </a:ext>
            </a:extLst>
          </p:cNvPr>
          <p:cNvSpPr>
            <a:spLocks noGrp="1"/>
          </p:cNvSpPr>
          <p:nvPr>
            <p:ph idx="1"/>
          </p:nvPr>
        </p:nvSpPr>
        <p:spPr>
          <a:xfrm>
            <a:off x="323528" y="836712"/>
            <a:ext cx="8820472" cy="4896544"/>
          </a:xfrm>
          <a:solidFill>
            <a:schemeClr val="accent1">
              <a:lumMod val="50000"/>
            </a:schemeClr>
          </a:solidFill>
        </p:spPr>
        <p:txBody>
          <a:bodyPr>
            <a:noAutofit/>
          </a:bodyPr>
          <a:lstStyle/>
          <a:p>
            <a:pPr marL="0" indent="0">
              <a:buNone/>
            </a:pPr>
            <a:r>
              <a:rPr lang="en-GB" sz="1600" dirty="0">
                <a:solidFill>
                  <a:schemeClr val="bg1"/>
                </a:solidFill>
                <a:latin typeface="Times New Roman" panose="02020603050405020304" pitchFamily="18" charset="0"/>
                <a:cs typeface="Times New Roman" panose="02020603050405020304" pitchFamily="18" charset="0"/>
              </a:rPr>
              <a:t>At the end of the financial year it is unlikely that the value of profit will be the same as the cash balance. Differences between cash and profit can arise for a number of reasons.</a:t>
            </a:r>
          </a:p>
          <a:p>
            <a:pPr marL="0" indent="0">
              <a:buNone/>
            </a:pPr>
            <a:r>
              <a:rPr lang="en-GB" sz="1600" dirty="0">
                <a:solidFill>
                  <a:schemeClr val="bg1"/>
                </a:solidFill>
                <a:latin typeface="Times New Roman" panose="02020603050405020304" pitchFamily="18" charset="0"/>
                <a:cs typeface="Times New Roman" panose="02020603050405020304" pitchFamily="18" charset="0"/>
              </a:rPr>
              <a:t>For example…</a:t>
            </a:r>
          </a:p>
          <a:p>
            <a:pPr marL="0" indent="0">
              <a:buNone/>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If goods have been sold on credit, payment for the goods may not yet have been received but the sale will have been recorded in the profit and loss account </a:t>
            </a:r>
          </a:p>
          <a:p>
            <a:pPr lvl="0">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lvl="0">
              <a:spcBef>
                <a:spcPts val="0"/>
              </a:spcBef>
            </a:pPr>
            <a:r>
              <a:rPr lang="en-GB" sz="1600" dirty="0">
                <a:solidFill>
                  <a:schemeClr val="bg1"/>
                </a:solidFill>
                <a:latin typeface="Times New Roman" panose="02020603050405020304" pitchFamily="18" charset="0"/>
                <a:cs typeface="Times New Roman" panose="02020603050405020304" pitchFamily="18" charset="0"/>
              </a:rPr>
              <a:t>Purchase of fixed assets will reduce cash balances but will have no effect on the profit which a company makes.</a:t>
            </a:r>
          </a:p>
          <a:p>
            <a:pPr lvl="0">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lvl="0">
              <a:spcBef>
                <a:spcPts val="0"/>
              </a:spcBef>
            </a:pPr>
            <a:r>
              <a:rPr lang="en-GB" sz="1600" dirty="0">
                <a:solidFill>
                  <a:schemeClr val="bg1"/>
                </a:solidFill>
                <a:latin typeface="Times New Roman" panose="02020603050405020304" pitchFamily="18" charset="0"/>
                <a:cs typeface="Times New Roman" panose="02020603050405020304" pitchFamily="18" charset="0"/>
              </a:rPr>
              <a:t>Depreciation will reduce the profit but will have no effect on cash balances</a:t>
            </a:r>
          </a:p>
          <a:p>
            <a:pPr marL="0" lvl="0" indent="0">
              <a:spcBef>
                <a:spcPts val="0"/>
              </a:spcBef>
              <a:buNone/>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Businesses must therefore keep records of both their cash and profit position</a:t>
            </a:r>
          </a:p>
          <a:p>
            <a:pPr>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It is possible for a business to trade for many years without making a profit.  For example, the Channel Tunnel was created in 1986 but recorded a profit for the first time in 2007</a:t>
            </a:r>
          </a:p>
          <a:p>
            <a:pPr>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However, it is possible for a profitable business to collapse if it runs out of cash</a:t>
            </a:r>
          </a:p>
        </p:txBody>
      </p:sp>
      <p:sp>
        <p:nvSpPr>
          <p:cNvPr id="4" name="Slide Number Placeholder 3">
            <a:extLst>
              <a:ext uri="{FF2B5EF4-FFF2-40B4-BE49-F238E27FC236}">
                <a16:creationId xmlns:a16="http://schemas.microsoft.com/office/drawing/2014/main" id="{C146B337-8202-47C2-BCB5-363C8E740C2A}"/>
              </a:ext>
            </a:extLst>
          </p:cNvPr>
          <p:cNvSpPr>
            <a:spLocks noGrp="1"/>
          </p:cNvSpPr>
          <p:nvPr>
            <p:ph type="sldNum" sz="quarter" idx="12"/>
          </p:nvPr>
        </p:nvSpPr>
        <p:spPr/>
        <p:txBody>
          <a:bodyPr/>
          <a:lstStyle/>
          <a:p>
            <a:fld id="{D57F1E4F-1CFF-5643-939E-217C01CDF565}" type="slidenum">
              <a:rPr lang="en-US" smtClean="0"/>
              <a:pPr/>
              <a:t>15</a:t>
            </a:fld>
            <a:endParaRPr lang="en-US" dirty="0"/>
          </a:p>
        </p:txBody>
      </p:sp>
    </p:spTree>
    <p:extLst>
      <p:ext uri="{BB962C8B-B14F-4D97-AF65-F5344CB8AC3E}">
        <p14:creationId xmlns:p14="http://schemas.microsoft.com/office/powerpoint/2010/main" val="60046644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22B61-08B6-4060-BFB4-6AF8E6499C02}"/>
              </a:ext>
            </a:extLst>
          </p:cNvPr>
          <p:cNvSpPr>
            <a:spLocks noGrp="1"/>
          </p:cNvSpPr>
          <p:nvPr>
            <p:ph type="title"/>
          </p:nvPr>
        </p:nvSpPr>
        <p:spPr>
          <a:xfrm>
            <a:off x="314388" y="142141"/>
            <a:ext cx="8229600" cy="1143000"/>
          </a:xfrm>
        </p:spPr>
        <p:txBody>
          <a:bodyPr>
            <a:normAutofit/>
          </a:bodyPr>
          <a:lstStyle/>
          <a:p>
            <a:pPr algn="ctr"/>
            <a:r>
              <a:rPr lang="en-GB" sz="4000" dirty="0">
                <a:solidFill>
                  <a:schemeClr val="tx2">
                    <a:lumMod val="60000"/>
                    <a:lumOff val="40000"/>
                  </a:schemeClr>
                </a:solidFill>
              </a:rPr>
              <a:t>Cash and profit - 2</a:t>
            </a:r>
          </a:p>
        </p:txBody>
      </p:sp>
      <p:pic>
        <p:nvPicPr>
          <p:cNvPr id="4" name="Content Placeholder 3">
            <a:extLst>
              <a:ext uri="{FF2B5EF4-FFF2-40B4-BE49-F238E27FC236}">
                <a16:creationId xmlns:a16="http://schemas.microsoft.com/office/drawing/2014/main" id="{585D430B-0413-4032-AEF6-CA862412C208}"/>
              </a:ext>
            </a:extLst>
          </p:cNvPr>
          <p:cNvPicPr>
            <a:picLocks noGrp="1" noChangeAspect="1"/>
          </p:cNvPicPr>
          <p:nvPr>
            <p:ph idx="1"/>
          </p:nvPr>
        </p:nvPicPr>
        <p:blipFill>
          <a:blip r:embed="rId2"/>
          <a:stretch>
            <a:fillRect/>
          </a:stretch>
        </p:blipFill>
        <p:spPr>
          <a:xfrm>
            <a:off x="678000" y="1589244"/>
            <a:ext cx="3362716" cy="2952328"/>
          </a:xfrm>
          <a:prstGeom prst="rect">
            <a:avLst/>
          </a:prstGeom>
        </p:spPr>
      </p:pic>
      <p:sp>
        <p:nvSpPr>
          <p:cNvPr id="3" name="Slide Number Placeholder 2">
            <a:extLst>
              <a:ext uri="{FF2B5EF4-FFF2-40B4-BE49-F238E27FC236}">
                <a16:creationId xmlns:a16="http://schemas.microsoft.com/office/drawing/2014/main" id="{E3734939-4FCC-490F-951B-00ECB3023189}"/>
              </a:ext>
            </a:extLst>
          </p:cNvPr>
          <p:cNvSpPr>
            <a:spLocks noGrp="1"/>
          </p:cNvSpPr>
          <p:nvPr>
            <p:ph type="sldNum" sz="quarter" idx="12"/>
          </p:nvPr>
        </p:nvSpPr>
        <p:spPr/>
        <p:txBody>
          <a:bodyPr/>
          <a:lstStyle/>
          <a:p>
            <a:fld id="{D57F1E4F-1CFF-5643-939E-217C01CDF565}" type="slidenum">
              <a:rPr lang="en-US" smtClean="0"/>
              <a:pPr/>
              <a:t>16</a:t>
            </a:fld>
            <a:endParaRPr lang="en-US" dirty="0"/>
          </a:p>
        </p:txBody>
      </p:sp>
      <p:pic>
        <p:nvPicPr>
          <p:cNvPr id="5" name="Picture 4">
            <a:extLst>
              <a:ext uri="{FF2B5EF4-FFF2-40B4-BE49-F238E27FC236}">
                <a16:creationId xmlns:a16="http://schemas.microsoft.com/office/drawing/2014/main" id="{64143D68-8BE0-430F-A290-0890382B3C47}"/>
              </a:ext>
            </a:extLst>
          </p:cNvPr>
          <p:cNvPicPr>
            <a:picLocks noChangeAspect="1"/>
          </p:cNvPicPr>
          <p:nvPr/>
        </p:nvPicPr>
        <p:blipFill>
          <a:blip r:embed="rId3"/>
          <a:stretch>
            <a:fillRect/>
          </a:stretch>
        </p:blipFill>
        <p:spPr>
          <a:xfrm>
            <a:off x="4429188" y="1589244"/>
            <a:ext cx="3599383" cy="2952328"/>
          </a:xfrm>
          <a:prstGeom prst="rect">
            <a:avLst/>
          </a:prstGeom>
        </p:spPr>
      </p:pic>
      <p:sp>
        <p:nvSpPr>
          <p:cNvPr id="10" name="TextBox 9">
            <a:extLst>
              <a:ext uri="{FF2B5EF4-FFF2-40B4-BE49-F238E27FC236}">
                <a16:creationId xmlns:a16="http://schemas.microsoft.com/office/drawing/2014/main" id="{C46453D1-44B3-4ECE-A5E6-1C47E183F61D}"/>
              </a:ext>
            </a:extLst>
          </p:cNvPr>
          <p:cNvSpPr txBox="1"/>
          <p:nvPr/>
        </p:nvSpPr>
        <p:spPr>
          <a:xfrm>
            <a:off x="678000" y="1170015"/>
            <a:ext cx="3362716" cy="432048"/>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6210132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D8C-9BCB-4846-BC76-C65BB4756514}"/>
              </a:ext>
            </a:extLst>
          </p:cNvPr>
          <p:cNvSpPr>
            <a:spLocks noGrp="1"/>
          </p:cNvSpPr>
          <p:nvPr>
            <p:ph type="title"/>
          </p:nvPr>
        </p:nvSpPr>
        <p:spPr>
          <a:xfrm>
            <a:off x="457200" y="136525"/>
            <a:ext cx="8229600" cy="1143000"/>
          </a:xfrm>
        </p:spPr>
        <p:txBody>
          <a:bodyPr/>
          <a:lstStyle/>
          <a:p>
            <a:pPr algn="ctr"/>
            <a:r>
              <a:rPr lang="en-GB" dirty="0">
                <a:solidFill>
                  <a:srgbClr val="007DC3"/>
                </a:solidFill>
              </a:rPr>
              <a:t>Cash and profit - 3</a:t>
            </a:r>
          </a:p>
        </p:txBody>
      </p:sp>
      <p:sp>
        <p:nvSpPr>
          <p:cNvPr id="4" name="Slide Number Placeholder 3">
            <a:extLst>
              <a:ext uri="{FF2B5EF4-FFF2-40B4-BE49-F238E27FC236}">
                <a16:creationId xmlns:a16="http://schemas.microsoft.com/office/drawing/2014/main" id="{EF72BE42-3B49-4A21-9338-C81335E8324E}"/>
              </a:ext>
            </a:extLst>
          </p:cNvPr>
          <p:cNvSpPr>
            <a:spLocks noGrp="1"/>
          </p:cNvSpPr>
          <p:nvPr>
            <p:ph type="sldNum" sz="quarter" idx="12"/>
          </p:nvPr>
        </p:nvSpPr>
        <p:spPr/>
        <p:txBody>
          <a:bodyPr/>
          <a:lstStyle/>
          <a:p>
            <a:fld id="{D57F1E4F-1CFF-5643-939E-217C01CDF565}" type="slidenum">
              <a:rPr lang="en-US" smtClean="0"/>
              <a:pPr/>
              <a:t>17</a:t>
            </a:fld>
            <a:endParaRPr lang="en-US" dirty="0"/>
          </a:p>
        </p:txBody>
      </p:sp>
      <p:graphicFrame>
        <p:nvGraphicFramePr>
          <p:cNvPr id="5" name="Table 4">
            <a:extLst>
              <a:ext uri="{FF2B5EF4-FFF2-40B4-BE49-F238E27FC236}">
                <a16:creationId xmlns:a16="http://schemas.microsoft.com/office/drawing/2014/main" id="{A243696B-8B04-4257-904A-F2782FF158ED}"/>
              </a:ext>
            </a:extLst>
          </p:cNvPr>
          <p:cNvGraphicFramePr>
            <a:graphicFrameLocks noGrp="1"/>
          </p:cNvGraphicFramePr>
          <p:nvPr>
            <p:extLst>
              <p:ext uri="{D42A27DB-BD31-4B8C-83A1-F6EECF244321}">
                <p14:modId xmlns:p14="http://schemas.microsoft.com/office/powerpoint/2010/main" val="1416946713"/>
              </p:ext>
            </p:extLst>
          </p:nvPr>
        </p:nvGraphicFramePr>
        <p:xfrm>
          <a:off x="3479286" y="1487456"/>
          <a:ext cx="2647950" cy="3040380"/>
        </p:xfrm>
        <a:graphic>
          <a:graphicData uri="http://schemas.openxmlformats.org/drawingml/2006/table">
            <a:tbl>
              <a:tblPr firstRow="1" firstCol="1" bandRow="1">
                <a:tableStyleId>{5C22544A-7EE6-4342-B048-85BDC9FD1C3A}</a:tableStyleId>
              </a:tblPr>
              <a:tblGrid>
                <a:gridCol w="1838325">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tblGrid>
              <a:tr h="480060">
                <a:tc>
                  <a:txBody>
                    <a:bodyPr/>
                    <a:lstStyle/>
                    <a:p>
                      <a:pPr algn="l"/>
                      <a:r>
                        <a:rPr lang="en-GB" sz="1400" dirty="0">
                          <a:effectLst/>
                          <a:latin typeface="+mn-lt"/>
                        </a:rPr>
                        <a:t>Cash</a:t>
                      </a:r>
                      <a:r>
                        <a:rPr lang="en-GB" sz="1400" baseline="0" dirty="0">
                          <a:effectLst/>
                          <a:latin typeface="+mn-lt"/>
                        </a:rPr>
                        <a:t> budget</a:t>
                      </a:r>
                      <a:endParaRPr lang="en-GB" sz="1400" dirty="0">
                        <a:effectLst/>
                        <a:latin typeface="+mn-lt"/>
                      </a:endParaRPr>
                    </a:p>
                  </a:txBody>
                  <a:tcPr marL="68580" marR="68580" marT="34290" marB="34290"/>
                </a:tc>
                <a:tc>
                  <a:txBody>
                    <a:bodyPr/>
                    <a:lstStyle/>
                    <a:p>
                      <a:pPr algn="ctr">
                        <a:spcAft>
                          <a:spcPts val="0"/>
                        </a:spcAft>
                      </a:pPr>
                      <a:r>
                        <a:rPr lang="en-GB" sz="1400" dirty="0">
                          <a:effectLst/>
                        </a:rPr>
                        <a:t>January</a:t>
                      </a:r>
                    </a:p>
                    <a:p>
                      <a:pPr algn="ctr">
                        <a:spcAft>
                          <a:spcPts val="0"/>
                        </a:spcAft>
                      </a:pPr>
                      <a:r>
                        <a:rPr lang="en-GB" sz="1400" dirty="0">
                          <a:effectLst/>
                          <a:latin typeface="Times New Roman"/>
                          <a:ea typeface="Times New Roman"/>
                        </a:rPr>
                        <a:t>(£)</a:t>
                      </a:r>
                    </a:p>
                  </a:txBody>
                  <a:tcPr marL="68580" marR="68580" marT="34290" marB="34290"/>
                </a:tc>
                <a:extLst>
                  <a:ext uri="{0D108BD9-81ED-4DB2-BD59-A6C34878D82A}">
                    <a16:rowId xmlns:a16="http://schemas.microsoft.com/office/drawing/2014/main" val="10000"/>
                  </a:ext>
                </a:extLst>
              </a:tr>
              <a:tr h="278130">
                <a:tc>
                  <a:txBody>
                    <a:bodyPr/>
                    <a:lstStyle/>
                    <a:p>
                      <a:pPr>
                        <a:spcAft>
                          <a:spcPts val="0"/>
                        </a:spcAft>
                      </a:pPr>
                      <a:r>
                        <a:rPr lang="en-GB" sz="1400" dirty="0">
                          <a:effectLst/>
                        </a:rPr>
                        <a:t>Balance b/fwd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a:t>
                      </a:r>
                    </a:p>
                  </a:txBody>
                  <a:tcPr marL="68580" marR="68580" marT="34290" marB="34290"/>
                </a:tc>
                <a:extLst>
                  <a:ext uri="{0D108BD9-81ED-4DB2-BD59-A6C34878D82A}">
                    <a16:rowId xmlns:a16="http://schemas.microsoft.com/office/drawing/2014/main" val="10001"/>
                  </a:ext>
                </a:extLst>
              </a:tr>
              <a:tr h="480060">
                <a:tc>
                  <a:txBody>
                    <a:bodyPr/>
                    <a:lstStyle/>
                    <a:p>
                      <a:pPr>
                        <a:spcAft>
                          <a:spcPts val="0"/>
                        </a:spcAft>
                      </a:pPr>
                      <a:r>
                        <a:rPr lang="en-GB" sz="1400" dirty="0">
                          <a:effectLst/>
                        </a:rPr>
                        <a:t>Receipts:</a:t>
                      </a:r>
                    </a:p>
                    <a:p>
                      <a:pPr>
                        <a:spcAft>
                          <a:spcPts val="0"/>
                        </a:spcAft>
                      </a:pPr>
                      <a:r>
                        <a:rPr lang="en-GB" sz="1400" dirty="0">
                          <a:effectLst/>
                        </a:rPr>
                        <a:t>Sales (20% cash)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2,000</a:t>
                      </a:r>
                    </a:p>
                  </a:txBody>
                  <a:tcPr marL="68580" marR="68580" marT="34290" marB="34290"/>
                </a:tc>
                <a:extLst>
                  <a:ext uri="{0D108BD9-81ED-4DB2-BD59-A6C34878D82A}">
                    <a16:rowId xmlns:a16="http://schemas.microsoft.com/office/drawing/2014/main" val="10002"/>
                  </a:ext>
                </a:extLst>
              </a:tr>
              <a:tr h="278130">
                <a:tc>
                  <a:txBody>
                    <a:bodyPr/>
                    <a:lstStyle/>
                    <a:p>
                      <a:pPr>
                        <a:spcAft>
                          <a:spcPts val="0"/>
                        </a:spcAft>
                      </a:pPr>
                      <a:r>
                        <a:rPr lang="en-GB" sz="1400" dirty="0">
                          <a:effectLst/>
                        </a:rPr>
                        <a:t>TOTAL RECEIPTS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3"/>
                  </a:ext>
                </a:extLst>
              </a:tr>
              <a:tr h="907733">
                <a:tc>
                  <a:txBody>
                    <a:bodyPr/>
                    <a:lstStyle/>
                    <a:p>
                      <a:pPr>
                        <a:spcAft>
                          <a:spcPts val="0"/>
                        </a:spcAft>
                      </a:pPr>
                      <a:r>
                        <a:rPr lang="en-GB" sz="1400" dirty="0">
                          <a:effectLst/>
                        </a:rPr>
                        <a:t>Payments:</a:t>
                      </a:r>
                    </a:p>
                    <a:p>
                      <a:pPr>
                        <a:spcAft>
                          <a:spcPts val="0"/>
                        </a:spcAft>
                      </a:pPr>
                      <a:r>
                        <a:rPr lang="en-GB" sz="1400" dirty="0">
                          <a:effectLst/>
                        </a:rPr>
                        <a:t>Purchases</a:t>
                      </a:r>
                    </a:p>
                    <a:p>
                      <a:pPr>
                        <a:spcAft>
                          <a:spcPts val="0"/>
                        </a:spcAft>
                      </a:pPr>
                      <a:r>
                        <a:rPr lang="en-GB" sz="1400" dirty="0">
                          <a:effectLst/>
                        </a:rPr>
                        <a:t>Overheads</a:t>
                      </a:r>
                    </a:p>
                    <a:p>
                      <a:pPr>
                        <a:spcAft>
                          <a:spcPts val="0"/>
                        </a:spcAft>
                      </a:pPr>
                      <a:r>
                        <a:rPr lang="en-GB" sz="1400" dirty="0">
                          <a:effectLst/>
                        </a:rPr>
                        <a:t>New Equipment </a:t>
                      </a:r>
                      <a:endParaRPr lang="en-GB" sz="1400" dirty="0">
                        <a:effectLst/>
                        <a:latin typeface="Times New Roman"/>
                        <a:ea typeface="Times New Roman"/>
                      </a:endParaRPr>
                    </a:p>
                  </a:txBody>
                  <a:tcPr marL="68580" marR="68580" marT="34290" marB="34290"/>
                </a:tc>
                <a:tc>
                  <a:txBody>
                    <a:bodyPr/>
                    <a:lstStyle/>
                    <a:p>
                      <a:pPr algn="r"/>
                      <a:endParaRPr lang="en-GB" sz="1400" dirty="0">
                        <a:effectLst/>
                        <a:latin typeface="+mn-lt"/>
                      </a:endParaRPr>
                    </a:p>
                    <a:p>
                      <a:pPr algn="r"/>
                      <a:r>
                        <a:rPr lang="en-GB" sz="1400" dirty="0">
                          <a:effectLst/>
                          <a:latin typeface="+mn-lt"/>
                        </a:rPr>
                        <a:t>4,000</a:t>
                      </a:r>
                    </a:p>
                    <a:p>
                      <a:pPr algn="r"/>
                      <a:r>
                        <a:rPr lang="en-GB" sz="1400" dirty="0">
                          <a:effectLst/>
                          <a:latin typeface="+mn-lt"/>
                        </a:rPr>
                        <a:t>3,000</a:t>
                      </a:r>
                    </a:p>
                    <a:p>
                      <a:pPr algn="r"/>
                      <a:r>
                        <a:rPr lang="en-GB" sz="1400" dirty="0">
                          <a:effectLst/>
                          <a:latin typeface="+mn-lt"/>
                        </a:rPr>
                        <a:t>2,000</a:t>
                      </a:r>
                    </a:p>
                  </a:txBody>
                  <a:tcPr marL="68580" marR="68580" marT="34290" marB="34290"/>
                </a:tc>
                <a:extLst>
                  <a:ext uri="{0D108BD9-81ED-4DB2-BD59-A6C34878D82A}">
                    <a16:rowId xmlns:a16="http://schemas.microsoft.com/office/drawing/2014/main" val="10004"/>
                  </a:ext>
                </a:extLst>
              </a:tr>
              <a:tr h="278130">
                <a:tc>
                  <a:txBody>
                    <a:bodyPr/>
                    <a:lstStyle/>
                    <a:p>
                      <a:pPr>
                        <a:spcAft>
                          <a:spcPts val="0"/>
                        </a:spcAft>
                      </a:pPr>
                      <a:r>
                        <a:rPr lang="en-GB" sz="1400" dirty="0">
                          <a:effectLst/>
                        </a:rPr>
                        <a:t>TOTAL PAYMENTS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9,000</a:t>
                      </a:r>
                    </a:p>
                  </a:txBody>
                  <a:tcPr marL="68580" marR="68580" marT="34290" marB="34290"/>
                </a:tc>
                <a:extLst>
                  <a:ext uri="{0D108BD9-81ED-4DB2-BD59-A6C34878D82A}">
                    <a16:rowId xmlns:a16="http://schemas.microsoft.com/office/drawing/2014/main" val="10005"/>
                  </a:ext>
                </a:extLst>
              </a:tr>
              <a:tr h="278130">
                <a:tc>
                  <a:txBody>
                    <a:bodyPr/>
                    <a:lstStyle/>
                    <a:p>
                      <a:pPr>
                        <a:spcAft>
                          <a:spcPts val="0"/>
                        </a:spcAft>
                      </a:pPr>
                      <a:r>
                        <a:rPr lang="en-GB" sz="1400" dirty="0">
                          <a:effectLst/>
                        </a:rPr>
                        <a:t>Balance c/fwd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6"/>
                  </a:ext>
                </a:extLst>
              </a:tr>
            </a:tbl>
          </a:graphicData>
        </a:graphic>
      </p:graphicFrame>
      <p:graphicFrame>
        <p:nvGraphicFramePr>
          <p:cNvPr id="6" name="Table 5">
            <a:extLst>
              <a:ext uri="{FF2B5EF4-FFF2-40B4-BE49-F238E27FC236}">
                <a16:creationId xmlns:a16="http://schemas.microsoft.com/office/drawing/2014/main" id="{5C08AAAE-D95D-4738-B4F8-9D2CA303E35C}"/>
              </a:ext>
            </a:extLst>
          </p:cNvPr>
          <p:cNvGraphicFramePr>
            <a:graphicFrameLocks noGrp="1"/>
          </p:cNvGraphicFramePr>
          <p:nvPr/>
        </p:nvGraphicFramePr>
        <p:xfrm>
          <a:off x="6237801" y="1470012"/>
          <a:ext cx="2799881" cy="3040377"/>
        </p:xfrm>
        <a:graphic>
          <a:graphicData uri="http://schemas.openxmlformats.org/drawingml/2006/table">
            <a:tbl>
              <a:tblPr firstRow="1" firstCol="1" bandRow="1">
                <a:tableStyleId>{5C22544A-7EE6-4342-B048-85BDC9FD1C3A}</a:tableStyleId>
              </a:tblPr>
              <a:tblGrid>
                <a:gridCol w="1733035">
                  <a:extLst>
                    <a:ext uri="{9D8B030D-6E8A-4147-A177-3AD203B41FA5}">
                      <a16:colId xmlns:a16="http://schemas.microsoft.com/office/drawing/2014/main" val="20000"/>
                    </a:ext>
                  </a:extLst>
                </a:gridCol>
                <a:gridCol w="1066846">
                  <a:extLst>
                    <a:ext uri="{9D8B030D-6E8A-4147-A177-3AD203B41FA5}">
                      <a16:colId xmlns:a16="http://schemas.microsoft.com/office/drawing/2014/main" val="20001"/>
                    </a:ext>
                  </a:extLst>
                </a:gridCol>
              </a:tblGrid>
              <a:tr h="545924">
                <a:tc>
                  <a:txBody>
                    <a:bodyPr/>
                    <a:lstStyle/>
                    <a:p>
                      <a:r>
                        <a:rPr lang="en-GB" sz="1400" dirty="0">
                          <a:effectLst/>
                          <a:latin typeface="+mn-lt"/>
                        </a:rPr>
                        <a:t>Profit</a:t>
                      </a:r>
                      <a:r>
                        <a:rPr lang="en-GB" sz="1400" baseline="0" dirty="0">
                          <a:effectLst/>
                          <a:latin typeface="+mn-lt"/>
                        </a:rPr>
                        <a:t> and </a:t>
                      </a:r>
                      <a:r>
                        <a:rPr lang="en-GB" sz="1400" dirty="0">
                          <a:effectLst/>
                          <a:latin typeface="+mn-lt"/>
                        </a:rPr>
                        <a:t>loss budget</a:t>
                      </a:r>
                    </a:p>
                  </a:txBody>
                  <a:tcPr marL="68580" marR="68580" marT="34290" marB="34290"/>
                </a:tc>
                <a:tc>
                  <a:txBody>
                    <a:bodyPr/>
                    <a:lstStyle/>
                    <a:p>
                      <a:pPr algn="ctr"/>
                      <a:r>
                        <a:rPr lang="en-GB" sz="1400" dirty="0">
                          <a:effectLst/>
                          <a:latin typeface="+mn-lt"/>
                        </a:rPr>
                        <a:t>January</a:t>
                      </a:r>
                    </a:p>
                    <a:p>
                      <a:pPr algn="ctr"/>
                      <a:r>
                        <a:rPr lang="en-GB" sz="1400" dirty="0">
                          <a:effectLst/>
                          <a:latin typeface="+mn-lt"/>
                        </a:rPr>
                        <a:t>(£)</a:t>
                      </a:r>
                    </a:p>
                  </a:txBody>
                  <a:tcPr marL="68580" marR="68580" marT="34290" marB="34290"/>
                </a:tc>
                <a:extLst>
                  <a:ext uri="{0D108BD9-81ED-4DB2-BD59-A6C34878D82A}">
                    <a16:rowId xmlns:a16="http://schemas.microsoft.com/office/drawing/2014/main" val="10000"/>
                  </a:ext>
                </a:extLst>
              </a:tr>
              <a:tr h="310757">
                <a:tc>
                  <a:txBody>
                    <a:bodyPr/>
                    <a:lstStyle/>
                    <a:p>
                      <a:pPr>
                        <a:spcAft>
                          <a:spcPts val="0"/>
                        </a:spcAft>
                      </a:pPr>
                      <a:r>
                        <a:rPr lang="en-GB" sz="1400" dirty="0">
                          <a:effectLst/>
                        </a:rPr>
                        <a:t>Sales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10,000</a:t>
                      </a:r>
                    </a:p>
                  </a:txBody>
                  <a:tcPr marL="68580" marR="68580" marT="34290" marB="34290"/>
                </a:tc>
                <a:extLst>
                  <a:ext uri="{0D108BD9-81ED-4DB2-BD59-A6C34878D82A}">
                    <a16:rowId xmlns:a16="http://schemas.microsoft.com/office/drawing/2014/main" val="10001"/>
                  </a:ext>
                </a:extLst>
              </a:tr>
              <a:tr h="545924">
                <a:tc>
                  <a:txBody>
                    <a:bodyPr/>
                    <a:lstStyle/>
                    <a:p>
                      <a:pPr>
                        <a:spcAft>
                          <a:spcPts val="0"/>
                        </a:spcAft>
                      </a:pPr>
                      <a:r>
                        <a:rPr lang="en-GB" sz="1400" dirty="0">
                          <a:effectLst/>
                        </a:rPr>
                        <a:t>Less cost of sales:</a:t>
                      </a:r>
                    </a:p>
                    <a:p>
                      <a:pPr>
                        <a:spcAft>
                          <a:spcPts val="0"/>
                        </a:spcAft>
                      </a:pPr>
                      <a:r>
                        <a:rPr lang="en-GB" sz="1400" dirty="0">
                          <a:effectLst/>
                        </a:rPr>
                        <a:t>purchases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4,000</a:t>
                      </a:r>
                    </a:p>
                  </a:txBody>
                  <a:tcPr marL="68580" marR="68580" marT="34290" marB="34290"/>
                </a:tc>
                <a:extLst>
                  <a:ext uri="{0D108BD9-81ED-4DB2-BD59-A6C34878D82A}">
                    <a16:rowId xmlns:a16="http://schemas.microsoft.com/office/drawing/2014/main" val="10002"/>
                  </a:ext>
                </a:extLst>
              </a:tr>
              <a:tr h="545924">
                <a:tc>
                  <a:txBody>
                    <a:bodyPr/>
                    <a:lstStyle/>
                    <a:p>
                      <a:pPr>
                        <a:spcAft>
                          <a:spcPts val="0"/>
                        </a:spcAft>
                      </a:pPr>
                      <a:r>
                        <a:rPr lang="en-GB" sz="1400" dirty="0">
                          <a:effectLst/>
                        </a:rPr>
                        <a:t>GROSS PROFIT  (60%)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3"/>
                  </a:ext>
                </a:extLst>
              </a:tr>
              <a:tr h="545924">
                <a:tc>
                  <a:txBody>
                    <a:bodyPr/>
                    <a:lstStyle/>
                    <a:p>
                      <a:pPr>
                        <a:spcAft>
                          <a:spcPts val="0"/>
                        </a:spcAft>
                      </a:pPr>
                      <a:r>
                        <a:rPr lang="en-GB" sz="1400" dirty="0">
                          <a:effectLst/>
                        </a:rPr>
                        <a:t>Less expenses:</a:t>
                      </a:r>
                    </a:p>
                    <a:p>
                      <a:pPr>
                        <a:spcAft>
                          <a:spcPts val="0"/>
                        </a:spcAft>
                      </a:pPr>
                      <a:r>
                        <a:rPr lang="en-GB" sz="1400" dirty="0">
                          <a:effectLst/>
                        </a:rPr>
                        <a:t>Overheads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4"/>
                  </a:ext>
                </a:extLst>
              </a:tr>
              <a:tr h="545924">
                <a:tc>
                  <a:txBody>
                    <a:bodyPr/>
                    <a:lstStyle/>
                    <a:p>
                      <a:pPr>
                        <a:spcAft>
                          <a:spcPts val="0"/>
                        </a:spcAft>
                      </a:pPr>
                      <a:r>
                        <a:rPr lang="en-GB" sz="1400" dirty="0">
                          <a:effectLst/>
                        </a:rPr>
                        <a:t>NET PROFIT  (30%)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5"/>
                  </a:ext>
                </a:extLst>
              </a:tr>
            </a:tbl>
          </a:graphicData>
        </a:graphic>
      </p:graphicFrame>
      <p:graphicFrame>
        <p:nvGraphicFramePr>
          <p:cNvPr id="10" name="Table 10">
            <a:extLst>
              <a:ext uri="{FF2B5EF4-FFF2-40B4-BE49-F238E27FC236}">
                <a16:creationId xmlns:a16="http://schemas.microsoft.com/office/drawing/2014/main" id="{B8EA4F08-AC62-4D58-9837-AFCB2B811CEB}"/>
              </a:ext>
            </a:extLst>
          </p:cNvPr>
          <p:cNvGraphicFramePr>
            <a:graphicFrameLocks noGrp="1"/>
          </p:cNvGraphicFramePr>
          <p:nvPr>
            <p:ph idx="1"/>
          </p:nvPr>
        </p:nvGraphicFramePr>
        <p:xfrm>
          <a:off x="115935" y="1484784"/>
          <a:ext cx="3257178" cy="3043052"/>
        </p:xfrm>
        <a:graphic>
          <a:graphicData uri="http://schemas.openxmlformats.org/drawingml/2006/table">
            <a:tbl>
              <a:tblPr firstRow="1" bandRow="1">
                <a:tableStyleId>{5C22544A-7EE6-4342-B048-85BDC9FD1C3A}</a:tableStyleId>
              </a:tblPr>
              <a:tblGrid>
                <a:gridCol w="1180150">
                  <a:extLst>
                    <a:ext uri="{9D8B030D-6E8A-4147-A177-3AD203B41FA5}">
                      <a16:colId xmlns:a16="http://schemas.microsoft.com/office/drawing/2014/main" val="53551444"/>
                    </a:ext>
                  </a:extLst>
                </a:gridCol>
                <a:gridCol w="958628">
                  <a:extLst>
                    <a:ext uri="{9D8B030D-6E8A-4147-A177-3AD203B41FA5}">
                      <a16:colId xmlns:a16="http://schemas.microsoft.com/office/drawing/2014/main" val="3607493525"/>
                    </a:ext>
                  </a:extLst>
                </a:gridCol>
                <a:gridCol w="1118400">
                  <a:extLst>
                    <a:ext uri="{9D8B030D-6E8A-4147-A177-3AD203B41FA5}">
                      <a16:colId xmlns:a16="http://schemas.microsoft.com/office/drawing/2014/main" val="3581329032"/>
                    </a:ext>
                  </a:extLst>
                </a:gridCol>
              </a:tblGrid>
              <a:tr h="619427">
                <a:tc>
                  <a:txBody>
                    <a:bodyPr/>
                    <a:lstStyle/>
                    <a:p>
                      <a:r>
                        <a:rPr lang="en-GB" sz="1400" b="0" dirty="0">
                          <a:solidFill>
                            <a:schemeClr val="bg1"/>
                          </a:solidFill>
                        </a:rPr>
                        <a:t>Sales</a:t>
                      </a:r>
                    </a:p>
                  </a:txBody>
                  <a:tcPr>
                    <a:solidFill>
                      <a:schemeClr val="accent1">
                        <a:lumMod val="50000"/>
                      </a:schemeClr>
                    </a:solidFill>
                  </a:tcPr>
                </a:tc>
                <a:tc>
                  <a:txBody>
                    <a:bodyPr/>
                    <a:lstStyle/>
                    <a:p>
                      <a:r>
                        <a:rPr lang="en-GB" sz="1400" b="0" dirty="0">
                          <a:solidFill>
                            <a:schemeClr val="bg1"/>
                          </a:solidFill>
                        </a:rPr>
                        <a:t>£10,000</a:t>
                      </a:r>
                    </a:p>
                  </a:txBody>
                  <a:tcPr>
                    <a:solidFill>
                      <a:schemeClr val="accent1">
                        <a:lumMod val="50000"/>
                      </a:schemeClr>
                    </a:solidFill>
                  </a:tcPr>
                </a:tc>
                <a:tc>
                  <a:txBody>
                    <a:bodyPr/>
                    <a:lstStyle/>
                    <a:p>
                      <a:r>
                        <a:rPr lang="en-GB" sz="1400" b="0" dirty="0">
                          <a:solidFill>
                            <a:schemeClr val="bg1"/>
                          </a:solidFill>
                        </a:rPr>
                        <a:t>20% cash</a:t>
                      </a:r>
                    </a:p>
                    <a:p>
                      <a:r>
                        <a:rPr lang="en-GB" sz="1400" b="0" dirty="0">
                          <a:solidFill>
                            <a:schemeClr val="bg1"/>
                          </a:solidFill>
                        </a:rPr>
                        <a:t>80% credit</a:t>
                      </a:r>
                    </a:p>
                  </a:txBody>
                  <a:tcPr>
                    <a:solidFill>
                      <a:schemeClr val="accent1">
                        <a:lumMod val="50000"/>
                      </a:schemeClr>
                    </a:solidFill>
                  </a:tcPr>
                </a:tc>
                <a:extLst>
                  <a:ext uri="{0D108BD9-81ED-4DB2-BD59-A6C34878D82A}">
                    <a16:rowId xmlns:a16="http://schemas.microsoft.com/office/drawing/2014/main" val="387186328"/>
                  </a:ext>
                </a:extLst>
              </a:tr>
              <a:tr h="515490">
                <a:tc>
                  <a:txBody>
                    <a:bodyPr/>
                    <a:lstStyle/>
                    <a:p>
                      <a:r>
                        <a:rPr lang="en-GB" sz="1400" b="0" dirty="0">
                          <a:solidFill>
                            <a:schemeClr val="bg1"/>
                          </a:solidFill>
                        </a:rPr>
                        <a:t>Purchases</a:t>
                      </a:r>
                    </a:p>
                  </a:txBody>
                  <a:tcPr>
                    <a:solidFill>
                      <a:schemeClr val="accent1">
                        <a:lumMod val="50000"/>
                      </a:schemeClr>
                    </a:solidFill>
                  </a:tcPr>
                </a:tc>
                <a:tc>
                  <a:txBody>
                    <a:bodyPr/>
                    <a:lstStyle/>
                    <a:p>
                      <a:r>
                        <a:rPr lang="en-GB" sz="1400" b="0" dirty="0">
                          <a:solidFill>
                            <a:schemeClr val="bg1"/>
                          </a:solidFill>
                        </a:rPr>
                        <a:t>£4,000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291313996"/>
                  </a:ext>
                </a:extLst>
              </a:tr>
              <a:tr h="515490">
                <a:tc>
                  <a:txBody>
                    <a:bodyPr/>
                    <a:lstStyle/>
                    <a:p>
                      <a:r>
                        <a:rPr lang="en-GB" sz="1400" b="0" dirty="0">
                          <a:solidFill>
                            <a:schemeClr val="bg1"/>
                          </a:solidFill>
                        </a:rPr>
                        <a:t>Overheads</a:t>
                      </a:r>
                    </a:p>
                  </a:txBody>
                  <a:tcPr>
                    <a:solidFill>
                      <a:schemeClr val="accent1">
                        <a:lumMod val="50000"/>
                      </a:schemeClr>
                    </a:solidFill>
                  </a:tcPr>
                </a:tc>
                <a:tc>
                  <a:txBody>
                    <a:bodyPr/>
                    <a:lstStyle/>
                    <a:p>
                      <a:r>
                        <a:rPr lang="en-GB" sz="1400" b="0" dirty="0">
                          <a:solidFill>
                            <a:schemeClr val="bg1"/>
                          </a:solidFill>
                        </a:rPr>
                        <a:t>£3,000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700301153"/>
                  </a:ext>
                </a:extLst>
              </a:tr>
              <a:tr h="515490">
                <a:tc>
                  <a:txBody>
                    <a:bodyPr/>
                    <a:lstStyle/>
                    <a:p>
                      <a:r>
                        <a:rPr lang="en-GB" sz="1400" b="0" dirty="0">
                          <a:solidFill>
                            <a:schemeClr val="bg1"/>
                          </a:solidFill>
                        </a:rPr>
                        <a:t>New asset</a:t>
                      </a:r>
                    </a:p>
                  </a:txBody>
                  <a:tcPr>
                    <a:solidFill>
                      <a:schemeClr val="accent1">
                        <a:lumMod val="50000"/>
                      </a:schemeClr>
                    </a:solidFill>
                  </a:tcPr>
                </a:tc>
                <a:tc>
                  <a:txBody>
                    <a:bodyPr/>
                    <a:lstStyle/>
                    <a:p>
                      <a:r>
                        <a:rPr lang="en-GB" sz="1400" b="0" dirty="0">
                          <a:solidFill>
                            <a:schemeClr val="bg1"/>
                          </a:solidFill>
                        </a:rPr>
                        <a:t>£2,000</a:t>
                      </a:r>
                    </a:p>
                  </a:txBody>
                  <a:tcPr>
                    <a:solidFill>
                      <a:schemeClr val="accent1">
                        <a:lumMod val="50000"/>
                      </a:schemeClr>
                    </a:solidFill>
                  </a:tcPr>
                </a:tc>
                <a:tc>
                  <a:txBody>
                    <a:bodyPr/>
                    <a:lstStyle/>
                    <a:p>
                      <a:r>
                        <a:rPr lang="en-GB" sz="1400" b="0" dirty="0">
                          <a:solidFill>
                            <a:schemeClr val="bg1"/>
                          </a:solidFill>
                        </a:rPr>
                        <a:t>Paid for in January</a:t>
                      </a:r>
                    </a:p>
                  </a:txBody>
                  <a:tcPr>
                    <a:solidFill>
                      <a:schemeClr val="accent1">
                        <a:lumMod val="50000"/>
                      </a:schemeClr>
                    </a:solidFill>
                  </a:tcPr>
                </a:tc>
                <a:extLst>
                  <a:ext uri="{0D108BD9-81ED-4DB2-BD59-A6C34878D82A}">
                    <a16:rowId xmlns:a16="http://schemas.microsoft.com/office/drawing/2014/main" val="3116619980"/>
                  </a:ext>
                </a:extLst>
              </a:tr>
              <a:tr h="874485">
                <a:tc>
                  <a:txBody>
                    <a:bodyPr/>
                    <a:lstStyle/>
                    <a:p>
                      <a:r>
                        <a:rPr lang="en-GB" sz="1400" b="0" dirty="0">
                          <a:solidFill>
                            <a:schemeClr val="bg1"/>
                          </a:solidFill>
                        </a:rPr>
                        <a:t>Opening bank balance</a:t>
                      </a:r>
                    </a:p>
                  </a:txBody>
                  <a:tcPr>
                    <a:solidFill>
                      <a:schemeClr val="accent1">
                        <a:lumMod val="50000"/>
                      </a:schemeClr>
                    </a:solidFill>
                  </a:tcPr>
                </a:tc>
                <a:tc>
                  <a:txBody>
                    <a:bodyPr/>
                    <a:lstStyle/>
                    <a:p>
                      <a:r>
                        <a:rPr lang="en-GB" sz="1400" b="0" dirty="0">
                          <a:solidFill>
                            <a:schemeClr val="bg1"/>
                          </a:solidFill>
                        </a:rPr>
                        <a:t>£1,000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3682380934"/>
                  </a:ext>
                </a:extLst>
              </a:tr>
            </a:tbl>
          </a:graphicData>
        </a:graphic>
      </p:graphicFrame>
    </p:spTree>
    <p:extLst>
      <p:ext uri="{BB962C8B-B14F-4D97-AF65-F5344CB8AC3E}">
        <p14:creationId xmlns:p14="http://schemas.microsoft.com/office/powerpoint/2010/main" val="297653090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circle(in)">
                                      <p:cBhvr>
                                        <p:cTn id="2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40621-6B32-37F9-100D-28B603F29C13}"/>
              </a:ext>
            </a:extLst>
          </p:cNvPr>
          <p:cNvSpPr>
            <a:spLocks noGrp="1"/>
          </p:cNvSpPr>
          <p:nvPr>
            <p:ph type="title"/>
          </p:nvPr>
        </p:nvSpPr>
        <p:spPr>
          <a:xfrm>
            <a:off x="539552" y="2348880"/>
            <a:ext cx="8229600" cy="1143000"/>
          </a:xfrm>
        </p:spPr>
        <p:txBody>
          <a:bodyPr/>
          <a:lstStyle/>
          <a:p>
            <a:r>
              <a:rPr lang="en-GB" dirty="0"/>
              <a:t>Break</a:t>
            </a:r>
          </a:p>
        </p:txBody>
      </p:sp>
      <p:sp>
        <p:nvSpPr>
          <p:cNvPr id="4" name="Slide Number Placeholder 3">
            <a:extLst>
              <a:ext uri="{FF2B5EF4-FFF2-40B4-BE49-F238E27FC236}">
                <a16:creationId xmlns:a16="http://schemas.microsoft.com/office/drawing/2014/main" id="{E3147F3C-E492-7971-0469-AF48A0D10245}"/>
              </a:ext>
            </a:extLst>
          </p:cNvPr>
          <p:cNvSpPr>
            <a:spLocks noGrp="1"/>
          </p:cNvSpPr>
          <p:nvPr>
            <p:ph type="sldNum" sz="quarter" idx="12"/>
          </p:nvPr>
        </p:nvSpPr>
        <p:spPr/>
        <p:txBody>
          <a:bodyPr/>
          <a:lstStyle/>
          <a:p>
            <a:fld id="{C3F65BB1-9206-4D7F-97F9-47DCC7DC6334}" type="slidenum">
              <a:rPr lang="en-GB" smtClean="0"/>
              <a:pPr/>
              <a:t>18</a:t>
            </a:fld>
            <a:endParaRPr lang="en-GB" dirty="0"/>
          </a:p>
        </p:txBody>
      </p:sp>
    </p:spTree>
    <p:extLst>
      <p:ext uri="{BB962C8B-B14F-4D97-AF65-F5344CB8AC3E}">
        <p14:creationId xmlns:p14="http://schemas.microsoft.com/office/powerpoint/2010/main" val="35284452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541B01-F14D-4B98-A830-4C1C2325FEA3}"/>
              </a:ext>
            </a:extLst>
          </p:cNvPr>
          <p:cNvSpPr txBox="1"/>
          <p:nvPr/>
        </p:nvSpPr>
        <p:spPr>
          <a:xfrm>
            <a:off x="0" y="0"/>
            <a:ext cx="9144000" cy="2400657"/>
          </a:xfrm>
          <a:prstGeom prst="rect">
            <a:avLst/>
          </a:prstGeom>
          <a:noFill/>
        </p:spPr>
        <p:txBody>
          <a:bodyPr wrap="square" rtlCol="0">
            <a:spAutoFit/>
          </a:bodyPr>
          <a:lstStyle/>
          <a:p>
            <a:r>
              <a:rPr lang="en-GB" sz="2400" b="1" dirty="0">
                <a:solidFill>
                  <a:srgbClr val="002060"/>
                </a:solidFill>
              </a:rPr>
              <a:t>Cash Budget (cont’d)</a:t>
            </a:r>
            <a:endParaRPr lang="en-GB" sz="2400" b="1" i="1" dirty="0">
              <a:solidFill>
                <a:srgbClr val="002060"/>
              </a:solidFill>
            </a:endParaRPr>
          </a:p>
          <a:p>
            <a:endParaRPr lang="en-GB" b="1" dirty="0">
              <a:solidFill>
                <a:srgbClr val="002060"/>
              </a:solidFill>
            </a:endParaRPr>
          </a:p>
          <a:p>
            <a:r>
              <a:rPr lang="en-GB" b="1" dirty="0">
                <a:solidFill>
                  <a:srgbClr val="002060"/>
                </a:solidFill>
              </a:rPr>
              <a:t>A </a:t>
            </a:r>
            <a:r>
              <a:rPr lang="en-GB" b="1" dirty="0">
                <a:solidFill>
                  <a:srgbClr val="FF6600"/>
                </a:solidFill>
              </a:rPr>
              <a:t>Cash Budget </a:t>
            </a:r>
            <a:r>
              <a:rPr lang="en-GB" b="1" dirty="0">
                <a:solidFill>
                  <a:srgbClr val="002060"/>
                </a:solidFill>
              </a:rPr>
              <a:t>is a summary of anticipated cash receipts and payments showing when cash/ bank receipts will be received and/or cash/bank payments will be done. In cash budgets, timing is important as it enables management plan cash availability against cash requirements and make necessary arrangements if need be for </a:t>
            </a:r>
            <a:r>
              <a:rPr lang="en-GB" b="1" dirty="0" err="1">
                <a:solidFill>
                  <a:srgbClr val="002060"/>
                </a:solidFill>
              </a:rPr>
              <a:t>e.g</a:t>
            </a:r>
            <a:r>
              <a:rPr lang="en-GB" b="1" dirty="0">
                <a:solidFill>
                  <a:srgbClr val="002060"/>
                </a:solidFill>
              </a:rPr>
              <a:t> overdraft, payment terms negotiation etc. </a:t>
            </a:r>
            <a:r>
              <a:rPr lang="en-GB" b="1" dirty="0">
                <a:solidFill>
                  <a:srgbClr val="C00000"/>
                </a:solidFill>
              </a:rPr>
              <a:t>Anything that is not a cash flow must not be included </a:t>
            </a:r>
            <a:r>
              <a:rPr lang="en-GB" b="1" dirty="0" err="1">
                <a:solidFill>
                  <a:srgbClr val="C00000"/>
                </a:solidFill>
              </a:rPr>
              <a:t>e.g</a:t>
            </a:r>
            <a:r>
              <a:rPr lang="en-GB" b="1" dirty="0">
                <a:solidFill>
                  <a:srgbClr val="C00000"/>
                </a:solidFill>
              </a:rPr>
              <a:t> depreciation. </a:t>
            </a:r>
            <a:r>
              <a:rPr lang="en-GB" b="1" dirty="0">
                <a:solidFill>
                  <a:srgbClr val="002060"/>
                </a:solidFill>
              </a:rPr>
              <a:t>Cash Budgets are normally in the format below and </a:t>
            </a:r>
            <a:r>
              <a:rPr lang="en-GB" b="1" dirty="0">
                <a:solidFill>
                  <a:srgbClr val="002060"/>
                </a:solidFill>
                <a:hlinkClick r:id="rId2"/>
              </a:rPr>
              <a:t>on moodle in week </a:t>
            </a:r>
            <a:r>
              <a:rPr lang="en-GB" b="1" dirty="0">
                <a:solidFill>
                  <a:srgbClr val="002060"/>
                </a:solidFill>
              </a:rPr>
              <a:t>8</a:t>
            </a:r>
            <a:endParaRPr lang="en-GB" dirty="0">
              <a:solidFill>
                <a:srgbClr val="002060"/>
              </a:solidFill>
            </a:endParaRPr>
          </a:p>
        </p:txBody>
      </p:sp>
      <p:pic>
        <p:nvPicPr>
          <p:cNvPr id="8" name="Picture 7">
            <a:extLst>
              <a:ext uri="{FF2B5EF4-FFF2-40B4-BE49-F238E27FC236}">
                <a16:creationId xmlns:a16="http://schemas.microsoft.com/office/drawing/2014/main" id="{8892302B-B5DF-4247-A162-20CA0CD240E5}"/>
              </a:ext>
            </a:extLst>
          </p:cNvPr>
          <p:cNvPicPr>
            <a:picLocks noChangeAspect="1"/>
          </p:cNvPicPr>
          <p:nvPr/>
        </p:nvPicPr>
        <p:blipFill>
          <a:blip r:embed="rId3"/>
          <a:stretch>
            <a:fillRect/>
          </a:stretch>
        </p:blipFill>
        <p:spPr>
          <a:xfrm>
            <a:off x="107504" y="2677656"/>
            <a:ext cx="8928992" cy="3000383"/>
          </a:xfrm>
          <a:prstGeom prst="rect">
            <a:avLst/>
          </a:prstGeom>
        </p:spPr>
      </p:pic>
    </p:spTree>
    <p:extLst>
      <p:ext uri="{BB962C8B-B14F-4D97-AF65-F5344CB8AC3E}">
        <p14:creationId xmlns:p14="http://schemas.microsoft.com/office/powerpoint/2010/main" val="2258181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wipe(down)">
                                      <p:cBhvr>
                                        <p:cTn id="7" dur="580">
                                          <p:stCondLst>
                                            <p:cond delay="0"/>
                                          </p:stCondLst>
                                        </p:cTn>
                                        <p:tgtEl>
                                          <p:spTgt spid="4">
                                            <p:txEl>
                                              <p:pRg st="2" end="2"/>
                                            </p:txEl>
                                          </p:spTgt>
                                        </p:tgtEl>
                                      </p:cBhvr>
                                    </p:animEffect>
                                    <p:anim calcmode="lin" valueType="num">
                                      <p:cBhvr>
                                        <p:cTn id="8"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2" end="2"/>
                                            </p:txEl>
                                          </p:spTgt>
                                        </p:tgtEl>
                                      </p:cBhvr>
                                      <p:to x="100000" y="60000"/>
                                    </p:animScale>
                                    <p:animScale>
                                      <p:cBhvr>
                                        <p:cTn id="14" dur="166" decel="50000">
                                          <p:stCondLst>
                                            <p:cond delay="676"/>
                                          </p:stCondLst>
                                        </p:cTn>
                                        <p:tgtEl>
                                          <p:spTgt spid="4">
                                            <p:txEl>
                                              <p:pRg st="2" end="2"/>
                                            </p:txEl>
                                          </p:spTgt>
                                        </p:tgtEl>
                                      </p:cBhvr>
                                      <p:to x="100000" y="100000"/>
                                    </p:animScale>
                                    <p:animScale>
                                      <p:cBhvr>
                                        <p:cTn id="15" dur="26">
                                          <p:stCondLst>
                                            <p:cond delay="1312"/>
                                          </p:stCondLst>
                                        </p:cTn>
                                        <p:tgtEl>
                                          <p:spTgt spid="4">
                                            <p:txEl>
                                              <p:pRg st="2" end="2"/>
                                            </p:txEl>
                                          </p:spTgt>
                                        </p:tgtEl>
                                      </p:cBhvr>
                                      <p:to x="100000" y="80000"/>
                                    </p:animScale>
                                    <p:animScale>
                                      <p:cBhvr>
                                        <p:cTn id="16" dur="166" decel="50000">
                                          <p:stCondLst>
                                            <p:cond delay="1338"/>
                                          </p:stCondLst>
                                        </p:cTn>
                                        <p:tgtEl>
                                          <p:spTgt spid="4">
                                            <p:txEl>
                                              <p:pRg st="2" end="2"/>
                                            </p:txEl>
                                          </p:spTgt>
                                        </p:tgtEl>
                                      </p:cBhvr>
                                      <p:to x="100000" y="100000"/>
                                    </p:animScale>
                                    <p:animScale>
                                      <p:cBhvr>
                                        <p:cTn id="17" dur="26">
                                          <p:stCondLst>
                                            <p:cond delay="1642"/>
                                          </p:stCondLst>
                                        </p:cTn>
                                        <p:tgtEl>
                                          <p:spTgt spid="4">
                                            <p:txEl>
                                              <p:pRg st="2" end="2"/>
                                            </p:txEl>
                                          </p:spTgt>
                                        </p:tgtEl>
                                      </p:cBhvr>
                                      <p:to x="100000" y="90000"/>
                                    </p:animScale>
                                    <p:animScale>
                                      <p:cBhvr>
                                        <p:cTn id="18" dur="166" decel="50000">
                                          <p:stCondLst>
                                            <p:cond delay="1668"/>
                                          </p:stCondLst>
                                        </p:cTn>
                                        <p:tgtEl>
                                          <p:spTgt spid="4">
                                            <p:txEl>
                                              <p:pRg st="2" end="2"/>
                                            </p:txEl>
                                          </p:spTgt>
                                        </p:tgtEl>
                                      </p:cBhvr>
                                      <p:to x="100000" y="100000"/>
                                    </p:animScale>
                                    <p:animScale>
                                      <p:cBhvr>
                                        <p:cTn id="19" dur="26">
                                          <p:stCondLst>
                                            <p:cond delay="1808"/>
                                          </p:stCondLst>
                                        </p:cTn>
                                        <p:tgtEl>
                                          <p:spTgt spid="4">
                                            <p:txEl>
                                              <p:pRg st="2" end="2"/>
                                            </p:txEl>
                                          </p:spTgt>
                                        </p:tgtEl>
                                      </p:cBhvr>
                                      <p:to x="100000" y="95000"/>
                                    </p:animScale>
                                    <p:animScale>
                                      <p:cBhvr>
                                        <p:cTn id="20" dur="166" decel="50000">
                                          <p:stCondLst>
                                            <p:cond delay="1834"/>
                                          </p:stCondLst>
                                        </p:cTn>
                                        <p:tgtEl>
                                          <p:spTgt spid="4">
                                            <p:txEl>
                                              <p:pRg st="2" end="2"/>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down)">
                                      <p:cBhvr>
                                        <p:cTn id="25" dur="580">
                                          <p:stCondLst>
                                            <p:cond delay="0"/>
                                          </p:stCondLst>
                                        </p:cTn>
                                        <p:tgtEl>
                                          <p:spTgt spid="8"/>
                                        </p:tgtEl>
                                      </p:cBhvr>
                                    </p:animEffect>
                                    <p:anim calcmode="lin" valueType="num">
                                      <p:cBhvr>
                                        <p:cTn id="26"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1" dur="26">
                                          <p:stCondLst>
                                            <p:cond delay="650"/>
                                          </p:stCondLst>
                                        </p:cTn>
                                        <p:tgtEl>
                                          <p:spTgt spid="8"/>
                                        </p:tgtEl>
                                      </p:cBhvr>
                                      <p:to x="100000" y="60000"/>
                                    </p:animScale>
                                    <p:animScale>
                                      <p:cBhvr>
                                        <p:cTn id="32" dur="166" decel="50000">
                                          <p:stCondLst>
                                            <p:cond delay="676"/>
                                          </p:stCondLst>
                                        </p:cTn>
                                        <p:tgtEl>
                                          <p:spTgt spid="8"/>
                                        </p:tgtEl>
                                      </p:cBhvr>
                                      <p:to x="100000" y="100000"/>
                                    </p:animScale>
                                    <p:animScale>
                                      <p:cBhvr>
                                        <p:cTn id="33" dur="26">
                                          <p:stCondLst>
                                            <p:cond delay="1312"/>
                                          </p:stCondLst>
                                        </p:cTn>
                                        <p:tgtEl>
                                          <p:spTgt spid="8"/>
                                        </p:tgtEl>
                                      </p:cBhvr>
                                      <p:to x="100000" y="80000"/>
                                    </p:animScale>
                                    <p:animScale>
                                      <p:cBhvr>
                                        <p:cTn id="34" dur="166" decel="50000">
                                          <p:stCondLst>
                                            <p:cond delay="1338"/>
                                          </p:stCondLst>
                                        </p:cTn>
                                        <p:tgtEl>
                                          <p:spTgt spid="8"/>
                                        </p:tgtEl>
                                      </p:cBhvr>
                                      <p:to x="100000" y="100000"/>
                                    </p:animScale>
                                    <p:animScale>
                                      <p:cBhvr>
                                        <p:cTn id="35" dur="26">
                                          <p:stCondLst>
                                            <p:cond delay="1642"/>
                                          </p:stCondLst>
                                        </p:cTn>
                                        <p:tgtEl>
                                          <p:spTgt spid="8"/>
                                        </p:tgtEl>
                                      </p:cBhvr>
                                      <p:to x="100000" y="90000"/>
                                    </p:animScale>
                                    <p:animScale>
                                      <p:cBhvr>
                                        <p:cTn id="36" dur="166" decel="50000">
                                          <p:stCondLst>
                                            <p:cond delay="1668"/>
                                          </p:stCondLst>
                                        </p:cTn>
                                        <p:tgtEl>
                                          <p:spTgt spid="8"/>
                                        </p:tgtEl>
                                      </p:cBhvr>
                                      <p:to x="100000" y="100000"/>
                                    </p:animScale>
                                    <p:animScale>
                                      <p:cBhvr>
                                        <p:cTn id="37" dur="26">
                                          <p:stCondLst>
                                            <p:cond delay="1808"/>
                                          </p:stCondLst>
                                        </p:cTn>
                                        <p:tgtEl>
                                          <p:spTgt spid="8"/>
                                        </p:tgtEl>
                                      </p:cBhvr>
                                      <p:to x="100000" y="95000"/>
                                    </p:animScale>
                                    <p:animScale>
                                      <p:cBhvr>
                                        <p:cTn id="38"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996952"/>
            <a:ext cx="8229600" cy="1143000"/>
          </a:xfrm>
        </p:spPr>
        <p:txBody>
          <a:bodyPr>
            <a:normAutofit fontScale="90000"/>
          </a:bodyPr>
          <a:lstStyle/>
          <a:p>
            <a:br>
              <a:rPr lang="en-GB" sz="3600" b="1" dirty="0"/>
            </a:br>
            <a:br>
              <a:rPr lang="en-US" sz="3600" dirty="0"/>
            </a:br>
            <a:endParaRPr lang="en-US" sz="3300" b="1" dirty="0"/>
          </a:p>
        </p:txBody>
      </p:sp>
      <p:sp>
        <p:nvSpPr>
          <p:cNvPr id="3" name="TextBox 2"/>
          <p:cNvSpPr txBox="1"/>
          <p:nvPr/>
        </p:nvSpPr>
        <p:spPr>
          <a:xfrm>
            <a:off x="189856" y="6408"/>
            <a:ext cx="8784976" cy="523220"/>
          </a:xfrm>
          <a:prstGeom prst="rect">
            <a:avLst/>
          </a:prstGeom>
          <a:noFill/>
        </p:spPr>
        <p:txBody>
          <a:bodyPr wrap="square" rtlCol="0">
            <a:spAutoFit/>
          </a:bodyPr>
          <a:lstStyle/>
          <a:p>
            <a:pPr algn="ctr"/>
            <a:r>
              <a:rPr lang="en-GB" sz="2800" b="1" dirty="0">
                <a:solidFill>
                  <a:schemeClr val="accent4">
                    <a:lumMod val="50000"/>
                  </a:schemeClr>
                </a:solidFill>
              </a:rPr>
              <a:t>Class example question 4</a:t>
            </a:r>
            <a:endParaRPr lang="en-GB" sz="1400" b="1" dirty="0">
              <a:solidFill>
                <a:schemeClr val="tx2">
                  <a:lumMod val="75000"/>
                </a:schemeClr>
              </a:solidFill>
            </a:endParaRPr>
          </a:p>
        </p:txBody>
      </p:sp>
      <p:sp>
        <p:nvSpPr>
          <p:cNvPr id="5" name="TextBox 4">
            <a:extLst>
              <a:ext uri="{FF2B5EF4-FFF2-40B4-BE49-F238E27FC236}">
                <a16:creationId xmlns:a16="http://schemas.microsoft.com/office/drawing/2014/main" id="{FFAD2AE4-8604-40A2-A44A-FE33608EA4A3}"/>
              </a:ext>
            </a:extLst>
          </p:cNvPr>
          <p:cNvSpPr txBox="1"/>
          <p:nvPr/>
        </p:nvSpPr>
        <p:spPr>
          <a:xfrm>
            <a:off x="467543" y="404949"/>
            <a:ext cx="7992889" cy="6155531"/>
          </a:xfrm>
          <a:prstGeom prst="rect">
            <a:avLst/>
          </a:prstGeom>
          <a:noFill/>
        </p:spPr>
        <p:txBody>
          <a:bodyPr wrap="square">
            <a:spAutoFit/>
          </a:bodyPr>
          <a:lstStyle/>
          <a:p>
            <a:r>
              <a:rPr lang="en-GB" sz="1400" b="1" dirty="0" err="1">
                <a:solidFill>
                  <a:srgbClr val="002060"/>
                </a:solidFill>
              </a:rPr>
              <a:t>SweetSpot</a:t>
            </a:r>
            <a:r>
              <a:rPr lang="en-GB" sz="1400" b="1" dirty="0">
                <a:solidFill>
                  <a:srgbClr val="002060"/>
                </a:solidFill>
              </a:rPr>
              <a:t> Foods specialises in the production of chocolates and produces a variety of flavours. </a:t>
            </a:r>
          </a:p>
          <a:p>
            <a:r>
              <a:rPr lang="en-GB" sz="1400" b="1" dirty="0">
                <a:solidFill>
                  <a:srgbClr val="002060"/>
                </a:solidFill>
              </a:rPr>
              <a:t>The sales budgets were given as follows: </a:t>
            </a:r>
          </a:p>
          <a:p>
            <a:r>
              <a:rPr lang="en-GB" sz="1400" b="1" dirty="0">
                <a:solidFill>
                  <a:srgbClr val="002060"/>
                </a:solidFill>
              </a:rPr>
              <a:t>January 	 	£20,000</a:t>
            </a:r>
          </a:p>
          <a:p>
            <a:r>
              <a:rPr lang="en-GB" sz="1400" b="1" dirty="0">
                <a:solidFill>
                  <a:srgbClr val="002060"/>
                </a:solidFill>
              </a:rPr>
              <a:t>February		£30,000</a:t>
            </a:r>
          </a:p>
          <a:p>
            <a:r>
              <a:rPr lang="en-GB" sz="1400" b="1" dirty="0">
                <a:solidFill>
                  <a:srgbClr val="002060"/>
                </a:solidFill>
              </a:rPr>
              <a:t>March		£50,000</a:t>
            </a:r>
          </a:p>
          <a:p>
            <a:r>
              <a:rPr lang="en-GB" sz="1400" b="1" dirty="0">
                <a:solidFill>
                  <a:srgbClr val="002060"/>
                </a:solidFill>
              </a:rPr>
              <a:t>April		£70,000</a:t>
            </a:r>
          </a:p>
          <a:p>
            <a:r>
              <a:rPr lang="en-GB" sz="1400" b="1" dirty="0">
                <a:solidFill>
                  <a:srgbClr val="002060"/>
                </a:solidFill>
              </a:rPr>
              <a:t>May		£90,000</a:t>
            </a:r>
          </a:p>
          <a:p>
            <a:pPr marL="342900" indent="-342900">
              <a:buFont typeface="+mj-lt"/>
              <a:buAutoNum type="arabicPeriod"/>
            </a:pPr>
            <a:r>
              <a:rPr lang="en-GB" sz="1400" b="1" dirty="0">
                <a:solidFill>
                  <a:srgbClr val="FF6600"/>
                </a:solidFill>
              </a:rPr>
              <a:t>All sales are credit sales and customers pay 50% in the month following month of sale and 50% two months after month of sale.</a:t>
            </a:r>
          </a:p>
          <a:p>
            <a:endParaRPr lang="en-GB" sz="1400" b="1" dirty="0">
              <a:solidFill>
                <a:srgbClr val="FF6600"/>
              </a:solidFill>
            </a:endParaRPr>
          </a:p>
          <a:p>
            <a:r>
              <a:rPr lang="en-GB" sz="1400" b="1" dirty="0">
                <a:solidFill>
                  <a:srgbClr val="002060"/>
                </a:solidFill>
              </a:rPr>
              <a:t>The purchase budgets were given as follows: </a:t>
            </a:r>
          </a:p>
          <a:p>
            <a:r>
              <a:rPr lang="en-GB" sz="1400" b="1" dirty="0">
                <a:solidFill>
                  <a:srgbClr val="002060"/>
                </a:solidFill>
              </a:rPr>
              <a:t>January 		£12,000</a:t>
            </a:r>
          </a:p>
          <a:p>
            <a:r>
              <a:rPr lang="en-GB" sz="1400" b="1" dirty="0">
                <a:solidFill>
                  <a:srgbClr val="002060"/>
                </a:solidFill>
              </a:rPr>
              <a:t>February		£21,000</a:t>
            </a:r>
          </a:p>
          <a:p>
            <a:r>
              <a:rPr lang="en-GB" sz="1400" b="1" dirty="0">
                <a:solidFill>
                  <a:srgbClr val="002060"/>
                </a:solidFill>
              </a:rPr>
              <a:t>March		£38,000</a:t>
            </a:r>
          </a:p>
          <a:p>
            <a:r>
              <a:rPr lang="en-GB" sz="1400" b="1" dirty="0">
                <a:solidFill>
                  <a:srgbClr val="002060"/>
                </a:solidFill>
              </a:rPr>
              <a:t>April		£52,000</a:t>
            </a:r>
          </a:p>
          <a:p>
            <a:r>
              <a:rPr lang="en-GB" sz="1400" b="1" dirty="0">
                <a:solidFill>
                  <a:srgbClr val="002060"/>
                </a:solidFill>
              </a:rPr>
              <a:t>May		£74,000</a:t>
            </a:r>
          </a:p>
          <a:p>
            <a:r>
              <a:rPr lang="en-GB" b="1" dirty="0">
                <a:solidFill>
                  <a:srgbClr val="002060"/>
                </a:solidFill>
              </a:rPr>
              <a:t>All purchases are paid in the month of purchase. </a:t>
            </a:r>
          </a:p>
          <a:p>
            <a:endParaRPr lang="en-GB" b="1" dirty="0">
              <a:solidFill>
                <a:srgbClr val="002060"/>
              </a:solidFill>
            </a:endParaRPr>
          </a:p>
          <a:p>
            <a:r>
              <a:rPr lang="en-GB" sz="1400" b="1" dirty="0">
                <a:solidFill>
                  <a:srgbClr val="002060"/>
                </a:solidFill>
              </a:rPr>
              <a:t>Additionally, </a:t>
            </a:r>
            <a:r>
              <a:rPr lang="en-GB" sz="1400" b="1" dirty="0" err="1">
                <a:solidFill>
                  <a:srgbClr val="002060"/>
                </a:solidFill>
              </a:rPr>
              <a:t>SweetSpot</a:t>
            </a:r>
            <a:r>
              <a:rPr lang="en-GB" sz="1400" b="1" dirty="0">
                <a:solidFill>
                  <a:srgbClr val="002060"/>
                </a:solidFill>
              </a:rPr>
              <a:t> expects to incur and/pay the following:</a:t>
            </a:r>
          </a:p>
          <a:p>
            <a:pPr marL="285750" indent="-285750">
              <a:buFont typeface="Arial" panose="020B0604020202020204" pitchFamily="34" charset="0"/>
              <a:buChar char="•"/>
            </a:pPr>
            <a:r>
              <a:rPr lang="en-GB" sz="1400" b="1" dirty="0">
                <a:solidFill>
                  <a:srgbClr val="002060"/>
                </a:solidFill>
              </a:rPr>
              <a:t>Salaries and wages £4,000 per month, Workshop rental £15,000 per month, Tax payable in January £4,500, one-off design cost payment in February £2,000.</a:t>
            </a:r>
          </a:p>
          <a:p>
            <a:pPr marL="285750" indent="-285750">
              <a:buFont typeface="Arial" panose="020B0604020202020204" pitchFamily="34" charset="0"/>
              <a:buChar char="•"/>
            </a:pPr>
            <a:r>
              <a:rPr lang="en-GB" sz="1400" b="1" dirty="0">
                <a:solidFill>
                  <a:srgbClr val="002060"/>
                </a:solidFill>
              </a:rPr>
              <a:t>Depreciation on Production Equipment is £10,000 per month</a:t>
            </a:r>
          </a:p>
          <a:p>
            <a:r>
              <a:rPr lang="en-GB" sz="1400" b="1" dirty="0">
                <a:solidFill>
                  <a:srgbClr val="002060"/>
                </a:solidFill>
              </a:rPr>
              <a:t>Required:</a:t>
            </a:r>
          </a:p>
          <a:p>
            <a:r>
              <a:rPr lang="en-GB" sz="1400" b="1" dirty="0">
                <a:solidFill>
                  <a:srgbClr val="002060"/>
                </a:solidFill>
              </a:rPr>
              <a:t>Prepare a Cash Budget for </a:t>
            </a:r>
            <a:r>
              <a:rPr lang="en-GB" sz="1400" b="1" dirty="0" err="1">
                <a:solidFill>
                  <a:srgbClr val="002060"/>
                </a:solidFill>
              </a:rPr>
              <a:t>SweetSpot</a:t>
            </a:r>
            <a:r>
              <a:rPr lang="en-GB" sz="1400" b="1" dirty="0">
                <a:solidFill>
                  <a:srgbClr val="002060"/>
                </a:solidFill>
              </a:rPr>
              <a:t>.</a:t>
            </a:r>
          </a:p>
          <a:p>
            <a:endParaRPr lang="en-GB" b="1" dirty="0">
              <a:solidFill>
                <a:srgbClr val="FF6600"/>
              </a:solidFill>
            </a:endParaRPr>
          </a:p>
          <a:p>
            <a:endParaRPr lang="en-GB" b="1" dirty="0">
              <a:solidFill>
                <a:srgbClr val="FF6600"/>
              </a:solidFill>
            </a:endParaRPr>
          </a:p>
        </p:txBody>
      </p:sp>
    </p:spTree>
    <p:extLst>
      <p:ext uri="{BB962C8B-B14F-4D97-AF65-F5344CB8AC3E}">
        <p14:creationId xmlns:p14="http://schemas.microsoft.com/office/powerpoint/2010/main" val="20256038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996952"/>
            <a:ext cx="8229600" cy="1143000"/>
          </a:xfrm>
        </p:spPr>
        <p:txBody>
          <a:bodyPr>
            <a:normAutofit fontScale="90000"/>
          </a:bodyPr>
          <a:lstStyle/>
          <a:p>
            <a:br>
              <a:rPr lang="en-GB" sz="3600" b="1" dirty="0"/>
            </a:br>
            <a:br>
              <a:rPr lang="en-US" sz="3600" dirty="0"/>
            </a:br>
            <a:endParaRPr lang="en-US" sz="3300" b="1" dirty="0"/>
          </a:p>
        </p:txBody>
      </p:sp>
      <p:sp>
        <p:nvSpPr>
          <p:cNvPr id="3" name="TextBox 2"/>
          <p:cNvSpPr txBox="1"/>
          <p:nvPr/>
        </p:nvSpPr>
        <p:spPr>
          <a:xfrm>
            <a:off x="-4648" y="0"/>
            <a:ext cx="8784976" cy="523220"/>
          </a:xfrm>
          <a:prstGeom prst="rect">
            <a:avLst/>
          </a:prstGeom>
          <a:noFill/>
        </p:spPr>
        <p:txBody>
          <a:bodyPr wrap="square" rtlCol="0">
            <a:spAutoFit/>
          </a:bodyPr>
          <a:lstStyle/>
          <a:p>
            <a:pPr algn="ctr"/>
            <a:r>
              <a:rPr lang="en-GB" sz="2800" b="1" dirty="0">
                <a:solidFill>
                  <a:schemeClr val="accent4">
                    <a:lumMod val="50000"/>
                  </a:schemeClr>
                </a:solidFill>
              </a:rPr>
              <a:t>Group Task 30 minutes followed by class discussion</a:t>
            </a:r>
            <a:endParaRPr lang="en-GB" b="1" dirty="0">
              <a:solidFill>
                <a:schemeClr val="tx2">
                  <a:lumMod val="75000"/>
                </a:schemeClr>
              </a:solidFill>
            </a:endParaRPr>
          </a:p>
        </p:txBody>
      </p:sp>
      <p:pic>
        <p:nvPicPr>
          <p:cNvPr id="5" name="Picture 4">
            <a:extLst>
              <a:ext uri="{FF2B5EF4-FFF2-40B4-BE49-F238E27FC236}">
                <a16:creationId xmlns:a16="http://schemas.microsoft.com/office/drawing/2014/main" id="{C6CEC137-25D9-48BB-B293-01E98CEE66E4}"/>
              </a:ext>
            </a:extLst>
          </p:cNvPr>
          <p:cNvPicPr>
            <a:picLocks noChangeAspect="1"/>
          </p:cNvPicPr>
          <p:nvPr/>
        </p:nvPicPr>
        <p:blipFill>
          <a:blip r:embed="rId2"/>
          <a:stretch>
            <a:fillRect/>
          </a:stretch>
        </p:blipFill>
        <p:spPr>
          <a:xfrm>
            <a:off x="251520" y="620688"/>
            <a:ext cx="8784976" cy="5040560"/>
          </a:xfrm>
          <a:prstGeom prst="rect">
            <a:avLst/>
          </a:prstGeom>
        </p:spPr>
      </p:pic>
    </p:spTree>
    <p:extLst>
      <p:ext uri="{BB962C8B-B14F-4D97-AF65-F5344CB8AC3E}">
        <p14:creationId xmlns:p14="http://schemas.microsoft.com/office/powerpoint/2010/main" val="2253187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996952"/>
            <a:ext cx="8229600" cy="1143000"/>
          </a:xfrm>
        </p:spPr>
        <p:txBody>
          <a:bodyPr>
            <a:normAutofit fontScale="90000"/>
          </a:bodyPr>
          <a:lstStyle/>
          <a:p>
            <a:br>
              <a:rPr lang="en-GB" sz="3600" b="1" dirty="0"/>
            </a:br>
            <a:br>
              <a:rPr lang="en-US" sz="3600" dirty="0"/>
            </a:br>
            <a:endParaRPr lang="en-US" sz="3300" b="1" dirty="0"/>
          </a:p>
        </p:txBody>
      </p:sp>
      <p:sp>
        <p:nvSpPr>
          <p:cNvPr id="3" name="TextBox 2"/>
          <p:cNvSpPr txBox="1"/>
          <p:nvPr/>
        </p:nvSpPr>
        <p:spPr>
          <a:xfrm>
            <a:off x="107504" y="2306568"/>
            <a:ext cx="8784976" cy="1046440"/>
          </a:xfrm>
          <a:prstGeom prst="rect">
            <a:avLst/>
          </a:prstGeom>
          <a:noFill/>
        </p:spPr>
        <p:txBody>
          <a:bodyPr wrap="square" rtlCol="0">
            <a:spAutoFit/>
          </a:bodyPr>
          <a:lstStyle/>
          <a:p>
            <a:pPr algn="ctr"/>
            <a:r>
              <a:rPr lang="en-GB" sz="4400" b="1" dirty="0">
                <a:solidFill>
                  <a:schemeClr val="accent4">
                    <a:lumMod val="50000"/>
                  </a:schemeClr>
                </a:solidFill>
              </a:rPr>
              <a:t>Master Budgets</a:t>
            </a:r>
            <a:endParaRPr lang="en-GB" sz="2000" b="1" dirty="0">
              <a:solidFill>
                <a:schemeClr val="accent4">
                  <a:lumMod val="50000"/>
                </a:schemeClr>
              </a:solidFill>
            </a:endParaRPr>
          </a:p>
          <a:p>
            <a:pPr algn="ctr"/>
            <a:endParaRPr lang="en-GB" b="1" dirty="0">
              <a:solidFill>
                <a:schemeClr val="tx2">
                  <a:lumMod val="75000"/>
                </a:schemeClr>
              </a:solidFill>
            </a:endParaRPr>
          </a:p>
        </p:txBody>
      </p:sp>
    </p:spTree>
    <p:extLst>
      <p:ext uri="{BB962C8B-B14F-4D97-AF65-F5344CB8AC3E}">
        <p14:creationId xmlns:p14="http://schemas.microsoft.com/office/powerpoint/2010/main" val="18703330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996952"/>
            <a:ext cx="8229600" cy="1143000"/>
          </a:xfrm>
        </p:spPr>
        <p:txBody>
          <a:bodyPr>
            <a:normAutofit fontScale="90000"/>
          </a:bodyPr>
          <a:lstStyle/>
          <a:p>
            <a:br>
              <a:rPr lang="en-GB" sz="3600" b="1" dirty="0"/>
            </a:br>
            <a:br>
              <a:rPr lang="en-US" sz="3600" dirty="0"/>
            </a:br>
            <a:endParaRPr lang="en-US" sz="3300" b="1" dirty="0"/>
          </a:p>
        </p:txBody>
      </p:sp>
      <p:sp>
        <p:nvSpPr>
          <p:cNvPr id="3" name="TextBox 2"/>
          <p:cNvSpPr txBox="1"/>
          <p:nvPr/>
        </p:nvSpPr>
        <p:spPr>
          <a:xfrm>
            <a:off x="467544" y="1340768"/>
            <a:ext cx="8208912" cy="7294305"/>
          </a:xfrm>
          <a:prstGeom prst="rect">
            <a:avLst/>
          </a:prstGeom>
          <a:noFill/>
        </p:spPr>
        <p:txBody>
          <a:bodyPr wrap="square" rtlCol="0">
            <a:spAutoFit/>
          </a:bodyPr>
          <a:lstStyle/>
          <a:p>
            <a:pPr algn="ctr"/>
            <a:r>
              <a:rPr lang="en-GB" sz="3000" b="1" dirty="0"/>
              <a:t>Functional Budgets</a:t>
            </a:r>
          </a:p>
          <a:p>
            <a:pPr algn="ctr"/>
            <a:endParaRPr lang="en-GB" sz="3000" b="1" dirty="0"/>
          </a:p>
          <a:p>
            <a:pPr algn="ctr"/>
            <a:endParaRPr lang="en-GB" sz="3000" b="1" dirty="0"/>
          </a:p>
          <a:p>
            <a:pPr algn="ctr"/>
            <a:r>
              <a:rPr lang="en-GB" sz="3000" b="1" dirty="0"/>
              <a:t> </a:t>
            </a:r>
          </a:p>
          <a:p>
            <a:pPr marL="457200" indent="-457200">
              <a:buFont typeface="Arial" panose="020B0604020202020204" pitchFamily="34" charset="0"/>
              <a:buChar char="•"/>
            </a:pPr>
            <a:r>
              <a:rPr lang="en-GB" sz="3000" dirty="0"/>
              <a:t>Sales budget</a:t>
            </a:r>
          </a:p>
          <a:p>
            <a:pPr marL="457200" indent="-457200">
              <a:buFont typeface="Arial" panose="020B0604020202020204" pitchFamily="34" charset="0"/>
              <a:buChar char="•"/>
            </a:pPr>
            <a:r>
              <a:rPr lang="en-GB" sz="3000" dirty="0"/>
              <a:t>Production quantity budget</a:t>
            </a:r>
          </a:p>
          <a:p>
            <a:pPr marL="457200" indent="-457200">
              <a:buFont typeface="Arial" panose="020B0604020202020204" pitchFamily="34" charset="0"/>
              <a:buChar char="•"/>
            </a:pPr>
            <a:r>
              <a:rPr lang="en-GB" sz="3000" dirty="0"/>
              <a:t>Material usage budget</a:t>
            </a:r>
          </a:p>
          <a:p>
            <a:pPr marL="457200" indent="-457200">
              <a:buFont typeface="Arial" panose="020B0604020202020204" pitchFamily="34" charset="0"/>
              <a:buChar char="•"/>
            </a:pPr>
            <a:r>
              <a:rPr lang="en-GB" sz="3000" dirty="0"/>
              <a:t>Direct labour budget</a:t>
            </a:r>
          </a:p>
          <a:p>
            <a:pPr marL="457200" indent="-457200">
              <a:buFont typeface="Arial" panose="020B0604020202020204" pitchFamily="34" charset="0"/>
              <a:buChar char="•"/>
            </a:pPr>
            <a:endParaRPr lang="en-GB" sz="3000" dirty="0"/>
          </a:p>
          <a:p>
            <a:pPr algn="ctr"/>
            <a:endParaRPr lang="en-GB" sz="3000" dirty="0"/>
          </a:p>
          <a:p>
            <a:pPr algn="ctr"/>
            <a:endParaRPr lang="en-GB" sz="3000" dirty="0"/>
          </a:p>
          <a:p>
            <a:pPr algn="ctr"/>
            <a:endParaRPr lang="en-GB" sz="3000" dirty="0"/>
          </a:p>
          <a:p>
            <a:pPr algn="ctr"/>
            <a:endParaRPr lang="en-GB" sz="3000" dirty="0"/>
          </a:p>
          <a:p>
            <a:pPr algn="ctr"/>
            <a:endParaRPr lang="en-GB" sz="3000" dirty="0"/>
          </a:p>
          <a:p>
            <a:pPr algn="ctr"/>
            <a:endParaRPr lang="en-GB" sz="3000" dirty="0"/>
          </a:p>
          <a:p>
            <a:pPr algn="ctr"/>
            <a:endParaRPr lang="en-GB" dirty="0"/>
          </a:p>
        </p:txBody>
      </p:sp>
    </p:spTree>
    <p:extLst>
      <p:ext uri="{BB962C8B-B14F-4D97-AF65-F5344CB8AC3E}">
        <p14:creationId xmlns:p14="http://schemas.microsoft.com/office/powerpoint/2010/main" val="41079818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996952"/>
            <a:ext cx="8229600" cy="1143000"/>
          </a:xfrm>
        </p:spPr>
        <p:txBody>
          <a:bodyPr>
            <a:normAutofit fontScale="90000"/>
          </a:bodyPr>
          <a:lstStyle/>
          <a:p>
            <a:br>
              <a:rPr lang="en-GB" sz="3600" b="1" dirty="0"/>
            </a:br>
            <a:br>
              <a:rPr lang="en-US" sz="3600" dirty="0"/>
            </a:br>
            <a:endParaRPr lang="en-US" sz="3300" b="1" dirty="0"/>
          </a:p>
        </p:txBody>
      </p:sp>
      <p:sp>
        <p:nvSpPr>
          <p:cNvPr id="3" name="TextBox 2"/>
          <p:cNvSpPr txBox="1"/>
          <p:nvPr/>
        </p:nvSpPr>
        <p:spPr>
          <a:xfrm>
            <a:off x="453386" y="215930"/>
            <a:ext cx="8690613" cy="5909310"/>
          </a:xfrm>
          <a:prstGeom prst="rect">
            <a:avLst/>
          </a:prstGeom>
          <a:noFill/>
        </p:spPr>
        <p:txBody>
          <a:bodyPr wrap="square" rtlCol="0">
            <a:spAutoFit/>
          </a:bodyPr>
          <a:lstStyle/>
          <a:p>
            <a:pPr algn="ctr"/>
            <a:r>
              <a:rPr lang="en-GB" sz="3000" b="1" dirty="0">
                <a:solidFill>
                  <a:srgbClr val="FF0000"/>
                </a:solidFill>
              </a:rPr>
              <a:t>Master budget (P&amp;L, SOFP)</a:t>
            </a:r>
            <a:endParaRPr lang="en-GB" sz="3000" dirty="0">
              <a:solidFill>
                <a:srgbClr val="FF0000"/>
              </a:solidFill>
            </a:endParaRPr>
          </a:p>
          <a:p>
            <a:endParaRPr lang="en-GB" sz="3000" dirty="0"/>
          </a:p>
          <a:p>
            <a:endParaRPr lang="en-GB" sz="3000" dirty="0"/>
          </a:p>
          <a:p>
            <a:endParaRPr lang="en-GB" sz="3000" dirty="0"/>
          </a:p>
          <a:p>
            <a:endParaRPr lang="en-GB" sz="3000" dirty="0"/>
          </a:p>
          <a:p>
            <a:r>
              <a:rPr lang="en-GB" sz="3000" dirty="0"/>
              <a:t>Cash Budget			     Functional budgets</a:t>
            </a:r>
          </a:p>
          <a:p>
            <a:pPr algn="ctr"/>
            <a:endParaRPr lang="en-GB" sz="3000" dirty="0"/>
          </a:p>
          <a:p>
            <a:pPr algn="just"/>
            <a:r>
              <a:rPr lang="en-GB" sz="3000" dirty="0"/>
              <a:t>Master budget is therefore a consolidation of cash and functional budgets. Covers the whole organisation whilst functional budgets cover parts thereof. </a:t>
            </a:r>
          </a:p>
          <a:p>
            <a:pPr algn="ctr"/>
            <a:endParaRPr lang="en-GB" sz="3000" dirty="0"/>
          </a:p>
          <a:p>
            <a:pPr algn="ctr"/>
            <a:endParaRPr lang="en-GB" dirty="0"/>
          </a:p>
        </p:txBody>
      </p:sp>
      <p:cxnSp>
        <p:nvCxnSpPr>
          <p:cNvPr id="6" name="Straight Arrow Connector 5"/>
          <p:cNvCxnSpPr/>
          <p:nvPr/>
        </p:nvCxnSpPr>
        <p:spPr>
          <a:xfrm flipH="1" flipV="1">
            <a:off x="4582344" y="692696"/>
            <a:ext cx="1933872" cy="2016224"/>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8" name="Straight Arrow Connector 7"/>
          <p:cNvCxnSpPr/>
          <p:nvPr/>
        </p:nvCxnSpPr>
        <p:spPr>
          <a:xfrm flipV="1">
            <a:off x="1763688" y="692696"/>
            <a:ext cx="2818656" cy="2016224"/>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32137884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996952"/>
            <a:ext cx="8229600" cy="1143000"/>
          </a:xfrm>
        </p:spPr>
        <p:txBody>
          <a:bodyPr>
            <a:normAutofit fontScale="90000"/>
          </a:bodyPr>
          <a:lstStyle/>
          <a:p>
            <a:br>
              <a:rPr lang="en-GB" sz="3600" b="1" dirty="0"/>
            </a:br>
            <a:br>
              <a:rPr lang="en-US" sz="3600" dirty="0"/>
            </a:br>
            <a:endParaRPr lang="en-US" sz="3300" b="1" dirty="0"/>
          </a:p>
        </p:txBody>
      </p:sp>
      <p:sp>
        <p:nvSpPr>
          <p:cNvPr id="3" name="TextBox 2"/>
          <p:cNvSpPr txBox="1"/>
          <p:nvPr/>
        </p:nvSpPr>
        <p:spPr>
          <a:xfrm>
            <a:off x="450205" y="273129"/>
            <a:ext cx="8208912" cy="7294305"/>
          </a:xfrm>
          <a:prstGeom prst="rect">
            <a:avLst/>
          </a:prstGeom>
          <a:noFill/>
        </p:spPr>
        <p:txBody>
          <a:bodyPr wrap="square" rtlCol="0">
            <a:spAutoFit/>
          </a:bodyPr>
          <a:lstStyle/>
          <a:p>
            <a:pPr algn="ctr"/>
            <a:r>
              <a:rPr lang="en-GB" sz="3000" b="1" dirty="0"/>
              <a:t>Budgetary control</a:t>
            </a:r>
          </a:p>
          <a:p>
            <a:pPr algn="ctr"/>
            <a:endParaRPr lang="en-GB" sz="3000" dirty="0"/>
          </a:p>
          <a:p>
            <a:pPr algn="ctr"/>
            <a:endParaRPr lang="en-GB" sz="3000" dirty="0"/>
          </a:p>
          <a:p>
            <a:pPr algn="ctr"/>
            <a:r>
              <a:rPr lang="en-GB" sz="3000" dirty="0"/>
              <a:t>Link to purposes of Management Accounting: </a:t>
            </a:r>
            <a:r>
              <a:rPr lang="en-GB" sz="3000" b="1" dirty="0"/>
              <a:t>Planning, </a:t>
            </a:r>
            <a:r>
              <a:rPr lang="en-GB" sz="3000" b="1" dirty="0">
                <a:solidFill>
                  <a:srgbClr val="FF0000"/>
                </a:solidFill>
              </a:rPr>
              <a:t>Evaluation and Control</a:t>
            </a:r>
          </a:p>
          <a:p>
            <a:pPr algn="ctr"/>
            <a:endParaRPr lang="en-GB" sz="3000" dirty="0"/>
          </a:p>
          <a:p>
            <a:pPr algn="ctr"/>
            <a:r>
              <a:rPr lang="en-GB" sz="3000" dirty="0"/>
              <a:t>Actuals vs Budgets</a:t>
            </a:r>
          </a:p>
          <a:p>
            <a:pPr algn="ctr"/>
            <a:endParaRPr lang="en-GB" sz="3000" dirty="0"/>
          </a:p>
          <a:p>
            <a:pPr algn="ctr"/>
            <a:r>
              <a:rPr lang="en-GB" sz="3000" dirty="0"/>
              <a:t>Variances (favourable or adverse)</a:t>
            </a:r>
          </a:p>
          <a:p>
            <a:pPr algn="ctr"/>
            <a:endParaRPr lang="en-GB" sz="3000" dirty="0"/>
          </a:p>
          <a:p>
            <a:pPr algn="ctr"/>
            <a:r>
              <a:rPr lang="en-GB" sz="3000" dirty="0"/>
              <a:t>Corrective action informed</a:t>
            </a:r>
          </a:p>
          <a:p>
            <a:pPr algn="ctr"/>
            <a:endParaRPr lang="en-GB" sz="3000" dirty="0"/>
          </a:p>
          <a:p>
            <a:pPr algn="ctr"/>
            <a:endParaRPr lang="en-GB" sz="3000" dirty="0"/>
          </a:p>
          <a:p>
            <a:pPr algn="ctr"/>
            <a:endParaRPr lang="en-GB" sz="3000" dirty="0"/>
          </a:p>
          <a:p>
            <a:pPr algn="ctr"/>
            <a:endParaRPr lang="en-GB" sz="3000" dirty="0"/>
          </a:p>
          <a:p>
            <a:pPr algn="ctr"/>
            <a:endParaRPr lang="en-GB" dirty="0"/>
          </a:p>
        </p:txBody>
      </p:sp>
    </p:spTree>
    <p:extLst>
      <p:ext uri="{BB962C8B-B14F-4D97-AF65-F5344CB8AC3E}">
        <p14:creationId xmlns:p14="http://schemas.microsoft.com/office/powerpoint/2010/main" val="600074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996952"/>
            <a:ext cx="8229600" cy="1143000"/>
          </a:xfrm>
        </p:spPr>
        <p:txBody>
          <a:bodyPr>
            <a:normAutofit fontScale="90000"/>
          </a:bodyPr>
          <a:lstStyle/>
          <a:p>
            <a:br>
              <a:rPr lang="en-GB" sz="3600" b="1" dirty="0"/>
            </a:br>
            <a:br>
              <a:rPr lang="en-US" sz="3600" dirty="0"/>
            </a:br>
            <a:endParaRPr lang="en-US" sz="3300" b="1" dirty="0"/>
          </a:p>
        </p:txBody>
      </p:sp>
      <p:sp>
        <p:nvSpPr>
          <p:cNvPr id="3" name="TextBox 2"/>
          <p:cNvSpPr txBox="1"/>
          <p:nvPr/>
        </p:nvSpPr>
        <p:spPr>
          <a:xfrm>
            <a:off x="107504" y="2306568"/>
            <a:ext cx="8784976" cy="1046440"/>
          </a:xfrm>
          <a:prstGeom prst="rect">
            <a:avLst/>
          </a:prstGeom>
          <a:noFill/>
        </p:spPr>
        <p:txBody>
          <a:bodyPr wrap="square" rtlCol="0">
            <a:spAutoFit/>
          </a:bodyPr>
          <a:lstStyle/>
          <a:p>
            <a:pPr algn="ctr"/>
            <a:r>
              <a:rPr lang="en-GB" sz="4400" b="1" dirty="0">
                <a:solidFill>
                  <a:schemeClr val="accent4">
                    <a:lumMod val="50000"/>
                  </a:schemeClr>
                </a:solidFill>
              </a:rPr>
              <a:t>End… any questions???</a:t>
            </a:r>
            <a:endParaRPr lang="en-GB" sz="2000" b="1" dirty="0">
              <a:solidFill>
                <a:schemeClr val="accent4">
                  <a:lumMod val="50000"/>
                </a:schemeClr>
              </a:solidFill>
            </a:endParaRPr>
          </a:p>
          <a:p>
            <a:pPr algn="ctr"/>
            <a:endParaRPr lang="en-GB" b="1" dirty="0">
              <a:solidFill>
                <a:schemeClr val="tx2">
                  <a:lumMod val="75000"/>
                </a:schemeClr>
              </a:solidFill>
            </a:endParaRPr>
          </a:p>
        </p:txBody>
      </p:sp>
    </p:spTree>
    <p:extLst>
      <p:ext uri="{BB962C8B-B14F-4D97-AF65-F5344CB8AC3E}">
        <p14:creationId xmlns:p14="http://schemas.microsoft.com/office/powerpoint/2010/main" val="37223491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8211503-411A-4FB8-8F3A-31C6E7AB8963}"/>
              </a:ext>
            </a:extLst>
          </p:cNvPr>
          <p:cNvSpPr>
            <a:spLocks noGrp="1"/>
          </p:cNvSpPr>
          <p:nvPr>
            <p:ph type="sldNum" sz="quarter" idx="12"/>
          </p:nvPr>
        </p:nvSpPr>
        <p:spPr/>
        <p:txBody>
          <a:bodyPr/>
          <a:lstStyle/>
          <a:p>
            <a:fld id="{C3F65BB1-9206-4D7F-97F9-47DCC7DC6334}" type="slidenum">
              <a:rPr lang="en-GB" smtClean="0"/>
              <a:pPr/>
              <a:t>27</a:t>
            </a:fld>
            <a:endParaRPr lang="en-GB" dirty="0"/>
          </a:p>
        </p:txBody>
      </p:sp>
      <p:sp>
        <p:nvSpPr>
          <p:cNvPr id="5" name="Rectangle 1">
            <a:extLst>
              <a:ext uri="{FF2B5EF4-FFF2-40B4-BE49-F238E27FC236}">
                <a16:creationId xmlns:a16="http://schemas.microsoft.com/office/drawing/2014/main" id="{4FFD34F3-93FF-436C-B2CB-EA14C73E729F}"/>
              </a:ext>
            </a:extLst>
          </p:cNvPr>
          <p:cNvSpPr>
            <a:spLocks noGrp="1" noChangeArrowheads="1"/>
          </p:cNvSpPr>
          <p:nvPr>
            <p:ph type="title"/>
          </p:nvPr>
        </p:nvSpPr>
        <p:spPr bwMode="auto">
          <a:xfrm>
            <a:off x="117900" y="29198"/>
            <a:ext cx="8914235" cy="1461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List of 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Atrill</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2021. Management accounting for decision makers. In: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Management accounting for </a:t>
            </a:r>
            <a:b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decision makers.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Management accounting for decision makers: Pearson</a:t>
            </a:r>
            <a:r>
              <a:rPr kumimoji="0" lang="en-GB"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86887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5" ma:contentTypeDescription="Create a new document." ma:contentTypeScope="" ma:versionID="5b894cfbcf6bc23c15e65af29c506eb9">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f5b4f2efea3f745bd15aaa4b3054cca1"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D5ABF603-7475-4CDD-B377-4DC41420D8BD}">
  <ds:schemaRefs>
    <ds:schemaRef ds:uri="http://schemas.microsoft.com/sharepoint/v3/contenttype/forms"/>
  </ds:schemaRefs>
</ds:datastoreItem>
</file>

<file path=customXml/itemProps2.xml><?xml version="1.0" encoding="utf-8"?>
<ds:datastoreItem xmlns:ds="http://schemas.openxmlformats.org/officeDocument/2006/customXml" ds:itemID="{2C11EC23-6883-4334-A9E0-2FEF8C9A6D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574651-5CD9-47DF-9E69-D1EBD345B67B}">
  <ds:schemaRefs>
    <ds:schemaRef ds:uri="http://schemas.microsoft.com/office/2006/documentManagement/types"/>
    <ds:schemaRef ds:uri="http://purl.org/dc/dcmitype/"/>
    <ds:schemaRef ds:uri="http://schemas.microsoft.com/office/2006/metadata/properties"/>
    <ds:schemaRef ds:uri="http://purl.org/dc/terms/"/>
    <ds:schemaRef ds:uri="http://purl.org/dc/elements/1.1/"/>
    <ds:schemaRef ds:uri="http://www.w3.org/XML/1998/namespace"/>
    <ds:schemaRef ds:uri="http://schemas.microsoft.com/office/infopath/2007/PartnerControls"/>
    <ds:schemaRef ds:uri="http://schemas.openxmlformats.org/package/2006/metadata/core-properties"/>
    <ds:schemaRef ds:uri="47a3e2db-67be-4841-b3a5-2f2fb1d7c7b3"/>
    <ds:schemaRef ds:uri="60ab93c2-c2e2-4a82-ab36-09e8ba3f753e"/>
  </ds:schemaRefs>
</ds:datastoreItem>
</file>

<file path=docProps/app.xml><?xml version="1.0" encoding="utf-8"?>
<Properties xmlns="http://schemas.openxmlformats.org/officeDocument/2006/extended-properties" xmlns:vt="http://schemas.openxmlformats.org/officeDocument/2006/docPropsVTypes">
  <Template>uwtsd ppt</Template>
  <TotalTime>7857</TotalTime>
  <Words>1581</Words>
  <Application>Microsoft Office PowerPoint</Application>
  <PresentationFormat>On-screen Show (4:3)</PresentationFormat>
  <Paragraphs>349</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Myriad Pro</vt:lpstr>
      <vt:lpstr>Times New Roman</vt:lpstr>
      <vt:lpstr>20140311PresentationUWTSDTemplate</vt:lpstr>
      <vt:lpstr>Management Accounting</vt:lpstr>
      <vt:lpstr>Overview</vt:lpstr>
      <vt:lpstr>Financial Accounting versus Management Accounting</vt:lpstr>
      <vt:lpstr>Cash and profit - 1</vt:lpstr>
      <vt:lpstr>Cash and profit - 2</vt:lpstr>
      <vt:lpstr>Realisation</vt:lpstr>
      <vt:lpstr>What is a budget?</vt:lpstr>
      <vt:lpstr>The benefits of budgeting</vt:lpstr>
      <vt:lpstr>3-month cash budget layout</vt:lpstr>
      <vt:lpstr>Worked example – 1 (receipts)</vt:lpstr>
      <vt:lpstr>Worked example – 2 (payments)</vt:lpstr>
      <vt:lpstr>Worked example (notes)</vt:lpstr>
      <vt:lpstr>Worked example (cash budget solution)</vt:lpstr>
      <vt:lpstr>Worked example (profit budget solution</vt:lpstr>
      <vt:lpstr>Cash and profit - 1</vt:lpstr>
      <vt:lpstr>Cash and profit - 2</vt:lpstr>
      <vt:lpstr>Cash and profit - 3</vt:lpstr>
      <vt:lpstr>Break</vt:lpstr>
      <vt:lpstr>PowerPoint Presentation</vt:lpstr>
      <vt:lpstr>  </vt:lpstr>
      <vt:lpstr>  </vt:lpstr>
      <vt:lpstr>  </vt:lpstr>
      <vt:lpstr>  </vt:lpstr>
      <vt:lpstr>  </vt:lpstr>
      <vt:lpstr>  </vt:lpstr>
      <vt:lpstr>  </vt:lpstr>
      <vt:lpstr>List of References Atrill, P., 2021. Management accounting for decision makers. In: Management accounting for  decision makers. Management accounting for decision makers: Pearson.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Ejike Udeogu</cp:lastModifiedBy>
  <cp:revision>293</cp:revision>
  <cp:lastPrinted>2020-05-01T14:45:48Z</cp:lastPrinted>
  <dcterms:created xsi:type="dcterms:W3CDTF">2013-10-11T12:05:37Z</dcterms:created>
  <dcterms:modified xsi:type="dcterms:W3CDTF">2024-07-09T09:32:36Z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