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A3F678-08BC-4886-98CD-9315DDC24E5D}" v="46" dt="2025-11-30T20:21:40.1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98" autoAdjust="0"/>
    <p:restoredTop sz="83529" autoAdjust="0"/>
  </p:normalViewPr>
  <p:slideViewPr>
    <p:cSldViewPr snapToGrid="0">
      <p:cViewPr varScale="1">
        <p:scale>
          <a:sx n="53" d="100"/>
          <a:sy n="53" d="100"/>
        </p:scale>
        <p:origin x="10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Porumbel" userId="fa3349a76fdc4bc8" providerId="LiveId" clId="{9D6D154C-8B09-4162-922F-8A8DCA2723CA}"/>
    <pc:docChg chg="custSel modSld">
      <pc:chgData name="Andreea Porumbel" userId="fa3349a76fdc4bc8" providerId="LiveId" clId="{9D6D154C-8B09-4162-922F-8A8DCA2723CA}" dt="2025-11-30T20:06:46.164" v="2276" actId="20577"/>
      <pc:docMkLst>
        <pc:docMk/>
      </pc:docMkLst>
      <pc:sldChg chg="modSp mod">
        <pc:chgData name="Andreea Porumbel" userId="fa3349a76fdc4bc8" providerId="LiveId" clId="{9D6D154C-8B09-4162-922F-8A8DCA2723CA}" dt="2025-11-30T11:24:14.404" v="122" actId="14100"/>
        <pc:sldMkLst>
          <pc:docMk/>
          <pc:sldMk cId="4071365034" sldId="256"/>
        </pc:sldMkLst>
        <pc:spChg chg="mod">
          <ac:chgData name="Andreea Porumbel" userId="fa3349a76fdc4bc8" providerId="LiveId" clId="{9D6D154C-8B09-4162-922F-8A8DCA2723CA}" dt="2025-11-30T11:24:14.404" v="122" actId="14100"/>
          <ac:spMkLst>
            <pc:docMk/>
            <pc:sldMk cId="4071365034" sldId="256"/>
            <ac:spMk id="7" creationId="{F6C9363E-0B3E-31AB-C6D0-48563A7A06A0}"/>
          </ac:spMkLst>
        </pc:spChg>
      </pc:sldChg>
      <pc:sldChg chg="modSp mod modNotesTx">
        <pc:chgData name="Andreea Porumbel" userId="fa3349a76fdc4bc8" providerId="LiveId" clId="{9D6D154C-8B09-4162-922F-8A8DCA2723CA}" dt="2025-11-30T18:00:52.598" v="592" actId="20577"/>
        <pc:sldMkLst>
          <pc:docMk/>
          <pc:sldMk cId="2773139765" sldId="258"/>
        </pc:sldMkLst>
        <pc:spChg chg="mod">
          <ac:chgData name="Andreea Porumbel" userId="fa3349a76fdc4bc8" providerId="LiveId" clId="{9D6D154C-8B09-4162-922F-8A8DCA2723CA}" dt="2025-11-30T18:00:52.598" v="592" actId="20577"/>
          <ac:spMkLst>
            <pc:docMk/>
            <pc:sldMk cId="2773139765" sldId="258"/>
            <ac:spMk id="3" creationId="{7699D774-601D-6824-8110-EA9D4646CF2A}"/>
          </ac:spMkLst>
        </pc:spChg>
      </pc:sldChg>
      <pc:sldChg chg="modNotesTx">
        <pc:chgData name="Andreea Porumbel" userId="fa3349a76fdc4bc8" providerId="LiveId" clId="{9D6D154C-8B09-4162-922F-8A8DCA2723CA}" dt="2025-11-30T13:22:56.407" v="189" actId="20577"/>
        <pc:sldMkLst>
          <pc:docMk/>
          <pc:sldMk cId="1767742345" sldId="259"/>
        </pc:sldMkLst>
      </pc:sldChg>
      <pc:sldChg chg="modNotesTx">
        <pc:chgData name="Andreea Porumbel" userId="fa3349a76fdc4bc8" providerId="LiveId" clId="{9D6D154C-8B09-4162-922F-8A8DCA2723CA}" dt="2025-11-30T13:24:02.773" v="232" actId="20577"/>
        <pc:sldMkLst>
          <pc:docMk/>
          <pc:sldMk cId="3303262279" sldId="260"/>
        </pc:sldMkLst>
      </pc:sldChg>
      <pc:sldChg chg="modNotesTx">
        <pc:chgData name="Andreea Porumbel" userId="fa3349a76fdc4bc8" providerId="LiveId" clId="{9D6D154C-8B09-4162-922F-8A8DCA2723CA}" dt="2025-11-30T13:24:27.569" v="280" actId="20577"/>
        <pc:sldMkLst>
          <pc:docMk/>
          <pc:sldMk cId="24039399" sldId="261"/>
        </pc:sldMkLst>
      </pc:sldChg>
      <pc:sldChg chg="modNotesTx">
        <pc:chgData name="Andreea Porumbel" userId="fa3349a76fdc4bc8" providerId="LiveId" clId="{9D6D154C-8B09-4162-922F-8A8DCA2723CA}" dt="2025-11-30T18:54:39.131" v="1105" actId="20577"/>
        <pc:sldMkLst>
          <pc:docMk/>
          <pc:sldMk cId="1071566103" sldId="262"/>
        </pc:sldMkLst>
      </pc:sldChg>
      <pc:sldChg chg="modNotesTx">
        <pc:chgData name="Andreea Porumbel" userId="fa3349a76fdc4bc8" providerId="LiveId" clId="{9D6D154C-8B09-4162-922F-8A8DCA2723CA}" dt="2025-11-30T19:19:40.568" v="1556" actId="20577"/>
        <pc:sldMkLst>
          <pc:docMk/>
          <pc:sldMk cId="1401242395" sldId="263"/>
        </pc:sldMkLst>
      </pc:sldChg>
      <pc:sldChg chg="modNotesTx">
        <pc:chgData name="Andreea Porumbel" userId="fa3349a76fdc4bc8" providerId="LiveId" clId="{9D6D154C-8B09-4162-922F-8A8DCA2723CA}" dt="2025-11-30T20:01:31.995" v="2258" actId="20577"/>
        <pc:sldMkLst>
          <pc:docMk/>
          <pc:sldMk cId="2811249690" sldId="264"/>
        </pc:sldMkLst>
      </pc:sldChg>
      <pc:sldChg chg="modNotesTx">
        <pc:chgData name="Andreea Porumbel" userId="fa3349a76fdc4bc8" providerId="LiveId" clId="{9D6D154C-8B09-4162-922F-8A8DCA2723CA}" dt="2025-11-30T19:40:07.061" v="1868" actId="20577"/>
        <pc:sldMkLst>
          <pc:docMk/>
          <pc:sldMk cId="3164627083" sldId="265"/>
        </pc:sldMkLst>
      </pc:sldChg>
      <pc:sldChg chg="modNotesTx">
        <pc:chgData name="Andreea Porumbel" userId="fa3349a76fdc4bc8" providerId="LiveId" clId="{9D6D154C-8B09-4162-922F-8A8DCA2723CA}" dt="2025-11-30T20:04:14.073" v="2259" actId="20577"/>
        <pc:sldMkLst>
          <pc:docMk/>
          <pc:sldMk cId="1596552532" sldId="266"/>
        </pc:sldMkLst>
      </pc:sldChg>
      <pc:sldChg chg="modNotesTx">
        <pc:chgData name="Andreea Porumbel" userId="fa3349a76fdc4bc8" providerId="LiveId" clId="{9D6D154C-8B09-4162-922F-8A8DCA2723CA}" dt="2025-11-30T20:05:28.539" v="2275" actId="20577"/>
        <pc:sldMkLst>
          <pc:docMk/>
          <pc:sldMk cId="1583829419" sldId="267"/>
        </pc:sldMkLst>
      </pc:sldChg>
      <pc:sldChg chg="modNotesTx">
        <pc:chgData name="Andreea Porumbel" userId="fa3349a76fdc4bc8" providerId="LiveId" clId="{9D6D154C-8B09-4162-922F-8A8DCA2723CA}" dt="2025-11-30T20:06:46.164" v="2276" actId="20577"/>
        <pc:sldMkLst>
          <pc:docMk/>
          <pc:sldMk cId="3275266931"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451B5D-E271-4A99-8D7B-94F5865921E1}" type="datetimeFigureOut">
              <a:rPr lang="en-GB" smtClean="0"/>
              <a:t>30/11/2025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E5E011-0F64-4A9B-BE5D-5D11E9FDD2AC}" type="slidenum">
              <a:rPr lang="en-GB" smtClean="0"/>
              <a:t>‹#›</a:t>
            </a:fld>
            <a:endParaRPr lang="en-GB"/>
          </a:p>
        </p:txBody>
      </p:sp>
    </p:spTree>
    <p:extLst>
      <p:ext uri="{BB962C8B-B14F-4D97-AF65-F5344CB8AC3E}">
        <p14:creationId xmlns:p14="http://schemas.microsoft.com/office/powerpoint/2010/main" val="226353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FE5E011-0F64-4A9B-BE5D-5D11E9FDD2AC}" type="slidenum">
              <a:rPr lang="en-GB" smtClean="0"/>
              <a:t>1</a:t>
            </a:fld>
            <a:endParaRPr lang="en-GB"/>
          </a:p>
        </p:txBody>
      </p:sp>
    </p:spTree>
    <p:extLst>
      <p:ext uri="{BB962C8B-B14F-4D97-AF65-F5344CB8AC3E}">
        <p14:creationId xmlns:p14="http://schemas.microsoft.com/office/powerpoint/2010/main" val="3595148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Digital platforms are followed in the business for the development of the business performance of the companies, as they are able to promote the business products. M&amp;S Food, through the application of this strategy, is able to develop the overall promotion process in business, and customers are able to get product information. The role of these platforms in the product promotion process will be followed by the business. Recommendations for solving the issues would also be followed in the business process.</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2</a:t>
            </a:fld>
            <a:endParaRPr lang="en-GB"/>
          </a:p>
        </p:txBody>
      </p:sp>
    </p:spTree>
    <p:extLst>
      <p:ext uri="{BB962C8B-B14F-4D97-AF65-F5344CB8AC3E}">
        <p14:creationId xmlns:p14="http://schemas.microsoft.com/office/powerpoint/2010/main" val="1462400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Digital and social media are nowadays the most used platforms in the business, and M&amp;S Food focuses on these platforms for business promotion. Product promotion at a lower cost has become the result of the application of social media in business. Brand awareness is developed through the application of the platforms, and YouTube, Facebook and Instagram are the major platforms that helped in the promotion of the business. Customer engagement is followed in this process, and it helped in the development of consumers' trust.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3</a:t>
            </a:fld>
            <a:endParaRPr lang="en-GB"/>
          </a:p>
        </p:txBody>
      </p:sp>
    </p:spTree>
    <p:extLst>
      <p:ext uri="{BB962C8B-B14F-4D97-AF65-F5344CB8AC3E}">
        <p14:creationId xmlns:p14="http://schemas.microsoft.com/office/powerpoint/2010/main" val="3810012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M&amp;S Food focused on the use of digital media for developing CRM in the business. Digital platform use helped in the profiling of the customers and engagement of the customers in real-time, also focused on it. These tools are effective for personalised marketing, and improvement of lead generation is improved through this process. These tools are accessible to the company to give better customer service. Digital tool adoption helped in the brand reputation development and management of the business performance.</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4</a:t>
            </a:fld>
            <a:endParaRPr lang="en-GB"/>
          </a:p>
        </p:txBody>
      </p:sp>
    </p:spTree>
    <p:extLst>
      <p:ext uri="{BB962C8B-B14F-4D97-AF65-F5344CB8AC3E}">
        <p14:creationId xmlns:p14="http://schemas.microsoft.com/office/powerpoint/2010/main" val="8779018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Digital media helped in the consumer relationships development and M&amp;S focused on this process. Digital tools usage helped in the generation of content according to the user. Peer-to-peer attraction has been followed through these tools, and real-time management is followed by the company.</a:t>
            </a: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Interpersonal communication has been followed in the business, which has helped in business development. M&amp;S customers are able to share their opinions, and it could be useful for the overall business success development.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5</a:t>
            </a:fld>
            <a:endParaRPr lang="en-GB"/>
          </a:p>
        </p:txBody>
      </p:sp>
    </p:spTree>
    <p:extLst>
      <p:ext uri="{BB962C8B-B14F-4D97-AF65-F5344CB8AC3E}">
        <p14:creationId xmlns:p14="http://schemas.microsoft.com/office/powerpoint/2010/main" val="2887186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Digital media-based CRM has followed in the business by companies, and M&amp;S Foods has adopted it in the business. Personalised experience also lacked in this process, and data theft has become a serious threat in the business process through the use of digital media. Customers have sometimes felt undervalued, and that has created threats in the business. Customer knowledge about the digital tools is also lacking, and it created a serious issue in the business process of the company.</a:t>
            </a:r>
          </a:p>
          <a:p>
            <a:pPr algn="just">
              <a:lnSpc>
                <a:spcPct val="150000"/>
              </a:lnSpc>
            </a:pPr>
            <a:br>
              <a:rPr lang="en-GB" sz="1200" kern="1200" dirty="0">
                <a:solidFill>
                  <a:schemeClr val="tx1"/>
                </a:solidFill>
                <a:effectLst/>
                <a:latin typeface="Times New Roman" panose="02020603050405020304" pitchFamily="18" charset="0"/>
                <a:ea typeface="+mn-ea"/>
                <a:cs typeface="Times New Roman" panose="02020603050405020304" pitchFamily="18" charset="0"/>
              </a:rPr>
            </a:br>
            <a:endParaRPr lang="en-GB" dirty="0">
              <a:effectLst/>
              <a:latin typeface="Times New Roman" panose="02020603050405020304" pitchFamily="18" charset="0"/>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6</a:t>
            </a:fld>
            <a:endParaRPr lang="en-GB"/>
          </a:p>
        </p:txBody>
      </p:sp>
    </p:spTree>
    <p:extLst>
      <p:ext uri="{BB962C8B-B14F-4D97-AF65-F5344CB8AC3E}">
        <p14:creationId xmlns:p14="http://schemas.microsoft.com/office/powerpoint/2010/main" val="2958692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Digital platforms enable brands to collect real-time data and make customer focused decisions. With machine learning and automation, companies can predict customer needs and offer more relevant products. These tools help exceed expectation and drive continuous innovation. M&amp;S, in partnership with Tata Consultancy Services, has enhanced customer experiences by providing personalised items and improving digital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interations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making communication faster and more efficient.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7</a:t>
            </a:fld>
            <a:endParaRPr lang="en-GB"/>
          </a:p>
        </p:txBody>
      </p:sp>
    </p:spTree>
    <p:extLst>
      <p:ext uri="{BB962C8B-B14F-4D97-AF65-F5344CB8AC3E}">
        <p14:creationId xmlns:p14="http://schemas.microsoft.com/office/powerpoint/2010/main" val="2838080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Choosing the right digital platform is a key challenge for brands, as it often limits access to accurate customer data and reduce the ability to offer personalised service. Over-focusing on individual preferences can also lead to weak tailored content and poor message delivery, which harms targeting and overall performance. Similarly, M&amp;S Food struggles with creating personalised content due to insufficient data, resulting in lower customer engagement.</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8</a:t>
            </a:fld>
            <a:endParaRPr lang="en-GB"/>
          </a:p>
        </p:txBody>
      </p:sp>
    </p:spTree>
    <p:extLst>
      <p:ext uri="{BB962C8B-B14F-4D97-AF65-F5344CB8AC3E}">
        <p14:creationId xmlns:p14="http://schemas.microsoft.com/office/powerpoint/2010/main" val="5603591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Social media platforms allow organisations to build strong brand awareness and offer the right items to target audiences. A positive and consistent brand image results in the customers' understanding of the items, and their engagement, supporting authentic sales. By using channels like Instagram and TikTok, brands such as M&amp;S Food can attract global and Generation Z customers more effectively. Well-designed marketing campaigns on these platforms connect with audiences at the right time and lead to better outcomes.</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9</a:t>
            </a:fld>
            <a:endParaRPr lang="en-GB"/>
          </a:p>
        </p:txBody>
      </p:sp>
    </p:spTree>
    <p:extLst>
      <p:ext uri="{BB962C8B-B14F-4D97-AF65-F5344CB8AC3E}">
        <p14:creationId xmlns:p14="http://schemas.microsoft.com/office/powerpoint/2010/main" val="2081221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Choosing the right social media channels can be challenging, and using the wrong ones may lead to miscommunication and a negative brand image. Constant creativity is also required, as customer preferences change quickly and engagement may drop. These issues have made it difficult for M&amp;S Food to deliver the right message and maintain strong customer interaction.</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10</a:t>
            </a:fld>
            <a:endParaRPr lang="en-GB"/>
          </a:p>
        </p:txBody>
      </p:sp>
    </p:spTree>
    <p:extLst>
      <p:ext uri="{BB962C8B-B14F-4D97-AF65-F5344CB8AC3E}">
        <p14:creationId xmlns:p14="http://schemas.microsoft.com/office/powerpoint/2010/main" val="4851183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11</a:t>
            </a:fld>
            <a:endParaRPr lang="en-GB"/>
          </a:p>
        </p:txBody>
      </p:sp>
    </p:spTree>
    <p:extLst>
      <p:ext uri="{BB962C8B-B14F-4D97-AF65-F5344CB8AC3E}">
        <p14:creationId xmlns:p14="http://schemas.microsoft.com/office/powerpoint/2010/main" val="3092125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12</a:t>
            </a:fld>
            <a:endParaRPr lang="en-GB"/>
          </a:p>
        </p:txBody>
      </p:sp>
    </p:spTree>
    <p:extLst>
      <p:ext uri="{BB962C8B-B14F-4D97-AF65-F5344CB8AC3E}">
        <p14:creationId xmlns:p14="http://schemas.microsoft.com/office/powerpoint/2010/main" val="1650580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br>
              <a:rPr lang="en-GB" sz="1200" kern="1200" dirty="0">
                <a:solidFill>
                  <a:schemeClr val="tx1"/>
                </a:solidFill>
                <a:effectLst/>
                <a:latin typeface="Times New Roman" panose="02020603050405020304" pitchFamily="18" charset="0"/>
                <a:ea typeface="+mn-ea"/>
                <a:cs typeface="Times New Roman" panose="02020603050405020304" pitchFamily="18" charset="0"/>
              </a:rPr>
            </a:br>
            <a:endParaRPr lang="en-GB" dirty="0">
              <a:effectLst/>
              <a:latin typeface="Times New Roman" panose="02020603050405020304" pitchFamily="18" charset="0"/>
              <a:cs typeface="Times New Roman" panose="02020603050405020304" pitchFamily="18" charset="0"/>
            </a:endParaRPr>
          </a:p>
          <a:p>
            <a:pPr algn="just">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FE5E011-0F64-4A9B-BE5D-5D11E9FDD2AC}" type="slidenum">
              <a:rPr lang="en-GB" smtClean="0"/>
              <a:t>13</a:t>
            </a:fld>
            <a:endParaRPr lang="en-GB"/>
          </a:p>
        </p:txBody>
      </p:sp>
    </p:spTree>
    <p:extLst>
      <p:ext uri="{BB962C8B-B14F-4D97-AF65-F5344CB8AC3E}">
        <p14:creationId xmlns:p14="http://schemas.microsoft.com/office/powerpoint/2010/main" val="439937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FE5E011-0F64-4A9B-BE5D-5D11E9FDD2AC}" type="slidenum">
              <a:rPr lang="en-GB" smtClean="0"/>
              <a:t>14</a:t>
            </a:fld>
            <a:endParaRPr lang="en-GB"/>
          </a:p>
        </p:txBody>
      </p:sp>
    </p:spTree>
    <p:extLst>
      <p:ext uri="{BB962C8B-B14F-4D97-AF65-F5344CB8AC3E}">
        <p14:creationId xmlns:p14="http://schemas.microsoft.com/office/powerpoint/2010/main" val="1304247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D6D85-BE30-58C6-90FF-709A109D464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777F38-C13E-DC48-3FC2-237A4DAEF5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B11F0E6-B7B7-D58C-B041-290B649FB20E}"/>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86524516-5481-C1C0-2B65-AEAAC5C552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B7C5B7-61F1-864B-9842-87C6E2D88D9A}"/>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808549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9ECD1-B8A5-27D4-D2CD-EEC41EBDF9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93D240-55DC-AD1D-C1D0-B688E40B07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69F970-E126-E7FE-8184-05E4D7FB2A19}"/>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246F107A-84AA-EC73-D48E-F715AE2A7C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0669D5-46C3-280E-D239-842419DF44F1}"/>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3484486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089A6-5783-89D0-AD14-43BD9CD8057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96418B0-CF6B-1DFF-B335-63D15C65F6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729F9E-E173-E9BD-6952-3A2E6F7B8F7C}"/>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CC61262C-B935-80FA-F77F-1C6623218F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D86A9-B7C0-8315-3F8C-437DDC7B89A0}"/>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4356256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381A-5FAD-18A5-30ED-FA674D04ABD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59D06F-BAFD-AEEB-272A-3F805DBEB77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A07D93C-870B-20A7-B49A-05961946A1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9FEDF8F-F0BB-150F-9923-F0D5354DAE76}"/>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6" name="Footer Placeholder 5">
            <a:extLst>
              <a:ext uri="{FF2B5EF4-FFF2-40B4-BE49-F238E27FC236}">
                <a16:creationId xmlns:a16="http://schemas.microsoft.com/office/drawing/2014/main" id="{BBA29C1F-4D3B-B593-612B-71ECF02C82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C87767-760A-2804-DAD6-D765F60CA388}"/>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3255360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A3D4-1752-4BAD-36AC-81181B2C131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945DE46-49C3-36E0-2E00-FBFE1541D2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108F053-2DE2-593A-5A01-212D4CE9E87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AC612BC-2351-8F9E-A7DE-AF0945C355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F709F-BB6C-718E-131A-D922EE6FE6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31668DD-5AEC-382E-442E-356395AE35CF}"/>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8" name="Footer Placeholder 7">
            <a:extLst>
              <a:ext uri="{FF2B5EF4-FFF2-40B4-BE49-F238E27FC236}">
                <a16:creationId xmlns:a16="http://schemas.microsoft.com/office/drawing/2014/main" id="{E6F09C06-7663-B367-87DE-C6BE92EDBB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8D5B57-4788-3054-FD9E-4399541F9DC3}"/>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2832218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B356-A8A9-26F9-5421-B9C8264FB39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D0FFCEE-5DCD-1C96-4873-09FC7638F3D1}"/>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4" name="Footer Placeholder 3">
            <a:extLst>
              <a:ext uri="{FF2B5EF4-FFF2-40B4-BE49-F238E27FC236}">
                <a16:creationId xmlns:a16="http://schemas.microsoft.com/office/drawing/2014/main" id="{EC9280B4-3BF0-3E0F-7ECD-4A603EDADB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F8C199-CAC7-1AB7-8AF8-6449BF488828}"/>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089809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8CFD00-FFCF-B174-A1DD-F5EB3855D916}"/>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3" name="Footer Placeholder 2">
            <a:extLst>
              <a:ext uri="{FF2B5EF4-FFF2-40B4-BE49-F238E27FC236}">
                <a16:creationId xmlns:a16="http://schemas.microsoft.com/office/drawing/2014/main" id="{7B215B35-14F8-5295-C092-D35BC5EE7D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DBE86B-A6F8-724A-D2E5-0A7E7E4AA02A}"/>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02475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AA1B6-8E8A-D909-9EBF-AABF3CAF95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401D3FE-7FE5-F4B2-A9C5-E89F270F0A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49D4167-08CF-3E56-1F15-C0B69907A1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C3E3D1-28FD-3D7C-3F54-BBDAA17CF814}"/>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6" name="Footer Placeholder 5">
            <a:extLst>
              <a:ext uri="{FF2B5EF4-FFF2-40B4-BE49-F238E27FC236}">
                <a16:creationId xmlns:a16="http://schemas.microsoft.com/office/drawing/2014/main" id="{725CA7DA-4467-D0D5-63AE-C502DC8C35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E8C7B4-7FD5-5219-A7F0-8A9BBF10B149}"/>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3703060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492CE-2C0D-CB1B-DC5E-9E3074E4BD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8CFBC00-F1AA-D62F-4ADD-3C090D1938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91771D-8008-37AF-396F-6545DA05E1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29E714-C925-8790-6D51-731A38BEEA39}"/>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6" name="Footer Placeholder 5">
            <a:extLst>
              <a:ext uri="{FF2B5EF4-FFF2-40B4-BE49-F238E27FC236}">
                <a16:creationId xmlns:a16="http://schemas.microsoft.com/office/drawing/2014/main" id="{5EE94422-9893-AA0A-D62D-C363767FC1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CA49EC-E3E7-A8E9-4122-C3291ECC7610}"/>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749056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4A28-7F27-27D5-12D4-3E402EBA8C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6099B5B-070F-4F71-6D78-95A73AD54BD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A12327-2417-BF70-4FB4-F76114E85D06}"/>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6EBD4E67-F7FE-E03A-2846-8EB0E3CAE7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2677BB-18F0-904B-81B3-4159FC9042BF}"/>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2232415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F77553-14CF-1655-B7DC-CF0F3DAB6E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D0178B5-0BD4-6283-7D0A-CC944BA029B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209F1A0-0BF5-4265-3BD1-160152190801}"/>
              </a:ext>
            </a:extLst>
          </p:cNvPr>
          <p:cNvSpPr>
            <a:spLocks noGrp="1"/>
          </p:cNvSpPr>
          <p:nvPr>
            <p:ph type="dt" sz="half" idx="10"/>
          </p:nvPr>
        </p:nvSpPr>
        <p:spPr/>
        <p:txBody>
          <a:body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BE9E9FBA-06A3-D2DB-9355-5127163E60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F577B7-68FD-3FB9-7EDA-26385DF7C425}"/>
              </a:ext>
            </a:extLst>
          </p:cNvPr>
          <p:cNvSpPr>
            <a:spLocks noGrp="1"/>
          </p:cNvSpPr>
          <p:nvPr>
            <p:ph type="sldNum" sz="quarter" idx="12"/>
          </p:nvPr>
        </p:nvSpPr>
        <p:spPr/>
        <p:txBody>
          <a:bodyPr/>
          <a:lstStyle/>
          <a:p>
            <a:fld id="{4E1CA48C-111F-4259-B4A3-E47C5D0C1046}" type="slidenum">
              <a:rPr lang="en-GB" smtClean="0"/>
              <a:t>‹#›</a:t>
            </a:fld>
            <a:endParaRPr lang="en-GB"/>
          </a:p>
        </p:txBody>
      </p:sp>
    </p:spTree>
    <p:extLst>
      <p:ext uri="{BB962C8B-B14F-4D97-AF65-F5344CB8AC3E}">
        <p14:creationId xmlns:p14="http://schemas.microsoft.com/office/powerpoint/2010/main" val="1037057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490834-2F60-C051-E822-48AFD8A084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2DC87C3-189E-A248-F950-8B25677B76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001C1B-A4E5-A227-23B0-334EC6EDE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93595E-658A-4F32-B125-EA38C409BCAB}" type="datetimeFigureOut">
              <a:rPr lang="en-GB" smtClean="0"/>
              <a:t>30/11/2025</a:t>
            </a:fld>
            <a:endParaRPr lang="en-GB"/>
          </a:p>
        </p:txBody>
      </p:sp>
      <p:sp>
        <p:nvSpPr>
          <p:cNvPr id="5" name="Footer Placeholder 4">
            <a:extLst>
              <a:ext uri="{FF2B5EF4-FFF2-40B4-BE49-F238E27FC236}">
                <a16:creationId xmlns:a16="http://schemas.microsoft.com/office/drawing/2014/main" id="{9E015B9E-4AF5-CDAE-7045-986F4157B4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861B1C-D185-84F4-84FA-21559743D9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1CA48C-111F-4259-B4A3-E47C5D0C1046}" type="slidenum">
              <a:rPr lang="en-GB" smtClean="0"/>
              <a:t>‹#›</a:t>
            </a:fld>
            <a:endParaRPr lang="en-GB"/>
          </a:p>
        </p:txBody>
      </p:sp>
    </p:spTree>
    <p:extLst>
      <p:ext uri="{BB962C8B-B14F-4D97-AF65-F5344CB8AC3E}">
        <p14:creationId xmlns:p14="http://schemas.microsoft.com/office/powerpoint/2010/main" val="39033194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gi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1wqtxts1xzle7.cloudfront.net/90905191/05-libre.pdf?1662908789=&amp;response-content-disposition=inline%3B+filename%3DThe_Impact_of_Using_Social_Media_Platfor.pdf&amp;Expires=1763382453&amp;Signature=N3KVb59levWietbb1mByAJa6KCGd0YsB7QUnDdIhPbSxxPzhocOmkTOpphpszdxPnMi~-obqePu1gMf~h3mbuPlSjTNNviPWjrxTZVxAn4rjiUYNsGNlorqgSzGhA9UCvSIEgInjlkp70wJyU1T0eyEKsshn5BwffJYXri3JOqI8dKcf-r9fUQAp~4pktXt4vQLxLjtISvvawEuc-Tnp4DhgR3GI3tXV9NSRk11CVfCwsd8-L9SfkFkz~7N-ficROU1afnwy~Z34f1TFlhg-ETX7mgCb9yGR1zwIhG5fgMhCv1LF28UVQ4cmZKZu2mDJeuK5gTp9JrZr30FNdCTqQA__&amp;Key-Pair-Id=APKAJLOHF5GGSLRBV4ZA" TargetMode="External"/><Relationship Id="rId3" Type="http://schemas.openxmlformats.org/officeDocument/2006/relationships/hyperlink" Target="https://www.intechopen.com/online-first/1224699" TargetMode="External"/><Relationship Id="rId7" Type="http://schemas.openxmlformats.org/officeDocument/2006/relationships/hyperlink" Target="https://www.intechopen.com/chapters/89495"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sciencedirect.com/science/article/pii/S0148296322005665" TargetMode="External"/><Relationship Id="rId5" Type="http://schemas.openxmlformats.org/officeDocument/2006/relationships/hyperlink" Target="https://www.sciencedirect.com/science/article/pii/S0268401219313179" TargetMode="External"/><Relationship Id="rId10" Type="http://schemas.openxmlformats.org/officeDocument/2006/relationships/hyperlink" Target="https://www.academia.edu/download/93987944/ijoem-06-2018-032320221110-1-fbf32u.pdf" TargetMode="External"/><Relationship Id="rId4" Type="http://schemas.openxmlformats.org/officeDocument/2006/relationships/hyperlink" Target="https://www.sciencedirect.com/science/article/pii/S0268401220308082" TargetMode="External"/><Relationship Id="rId9" Type="http://schemas.openxmlformats.org/officeDocument/2006/relationships/hyperlink" Target="https://www.igi-global.com/gateway/article/full-text-pdf/286686&amp;riu=tr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AC88046-DBB2-1FB8-7674-C185FA6A5DD8}"/>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8" name="image1.gif" descr="A white background with black dots&#10;&#10;AI-generated content may be incorrect.">
            <a:extLst>
              <a:ext uri="{FF2B5EF4-FFF2-40B4-BE49-F238E27FC236}">
                <a16:creationId xmlns:a16="http://schemas.microsoft.com/office/drawing/2014/main" id="{90A617CA-44B0-813A-772A-7A7014EB55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5943600" cy="1470025"/>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6C9363E-0B3E-31AB-C6D0-48563A7A06A0}"/>
              </a:ext>
            </a:extLst>
          </p:cNvPr>
          <p:cNvSpPr>
            <a:spLocks noChangeArrowheads="1"/>
          </p:cNvSpPr>
          <p:nvPr/>
        </p:nvSpPr>
        <p:spPr bwMode="auto">
          <a:xfrm>
            <a:off x="-252662" y="1633131"/>
            <a:ext cx="12688008" cy="2951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a:t>
            </a:r>
            <a:r>
              <a:rPr kumimoji="0" lang="en-GB" altLang="en-US"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Andreea Florentina Porumbel</a:t>
            </a:r>
          </a:p>
          <a:p>
            <a:pPr marL="0" marR="0" lvl="0" indent="0" algn="ctr" defTabSz="914400" rtl="0" eaLnBrk="0" fontAlgn="base" latinLnBrk="0" hangingPunct="0">
              <a:lnSpc>
                <a:spcPct val="150000"/>
              </a:lnSpc>
              <a:spcBef>
                <a:spcPct val="0"/>
              </a:spcBef>
              <a:spcAft>
                <a:spcPct val="0"/>
              </a:spcAft>
              <a:buClrTx/>
              <a:buSzTx/>
              <a:buFontTx/>
              <a:buNone/>
              <a:tabLst/>
            </a:pPr>
            <a:r>
              <a:rPr lang="en-GB" altLang="en-US" b="1" dirty="0">
                <a:latin typeface="Times New Roman" panose="02020603050405020304" pitchFamily="18" charset="0"/>
                <a:ea typeface="Times New Roman" panose="02020603050405020304" pitchFamily="18" charset="0"/>
                <a:cs typeface="Times New Roman" panose="02020603050405020304" pitchFamily="18" charset="0"/>
              </a:rPr>
              <a:t>Student number: </a:t>
            </a: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2323115</a:t>
            </a:r>
            <a:endPar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Programme: </a:t>
            </a:r>
            <a:r>
              <a:rPr kumimoji="0" lang="en-GB" altLang="en-US"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BA (Hons) Developing Leadership and Management</a:t>
            </a:r>
            <a:endParaRPr kumimoji="0" lang="en-GB" altLang="en-US"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Module: </a:t>
            </a:r>
            <a:r>
              <a:rPr kumimoji="0" lang="en-GB" altLang="en-US"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Building a Sustainable Marketing Relationship</a:t>
            </a:r>
            <a:endParaRPr kumimoji="0" lang="en-GB" altLang="en-US"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Module code: </a:t>
            </a:r>
            <a:r>
              <a:rPr kumimoji="0" lang="en-GB" altLang="en-US"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BMSW5007</a:t>
            </a:r>
            <a:endParaRPr kumimoji="0" lang="en-GB" altLang="en-US"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Assignment Title: </a:t>
            </a:r>
            <a:r>
              <a:rPr kumimoji="0" lang="en-GB" altLang="en-US"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 critical evaluation of the impact a ‘Sustainable Customer Relationship’ has on an organisation and its customers</a:t>
            </a:r>
            <a:endParaRPr kumimoji="0" lang="en-GB" altLang="en-US"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50000"/>
              </a:lnSpc>
              <a:spcBef>
                <a:spcPct val="0"/>
              </a:spcBef>
              <a:spcAft>
                <a:spcPct val="0"/>
              </a:spcAft>
              <a:buClrTx/>
              <a:buSzTx/>
              <a:buFontTx/>
              <a:buNone/>
              <a:tabLst/>
            </a:pPr>
            <a:r>
              <a:rPr kumimoji="0" lang="en-GB"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Lecturer: </a:t>
            </a:r>
            <a:r>
              <a:rPr kumimoji="0" lang="en-GB" altLang="en-US"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Gwyneth Jones</a:t>
            </a:r>
            <a:endParaRPr kumimoji="0" lang="en-GB" altLang="en-US"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1032" name="Picture 8" descr="Best CRM Software for Digital Marketing ...">
            <a:extLst>
              <a:ext uri="{FF2B5EF4-FFF2-40B4-BE49-F238E27FC236}">
                <a16:creationId xmlns:a16="http://schemas.microsoft.com/office/drawing/2014/main" id="{D36803F3-3501-2A7C-2B4C-D2345ECE1F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71639" y="4717039"/>
            <a:ext cx="3409950" cy="190957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1365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49E0F-530F-D89C-2E4A-23F6510F0EA0}"/>
              </a:ext>
            </a:extLst>
          </p:cNvPr>
          <p:cNvSpPr>
            <a:spLocks noGrp="1"/>
          </p:cNvSpPr>
          <p:nvPr>
            <p:ph type="title"/>
          </p:nvPr>
        </p:nvSpPr>
        <p:spPr>
          <a:xfrm>
            <a:off x="804672" y="802955"/>
            <a:ext cx="4766330"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A3FBEB62-F201-5CFA-90C5-7F009029F662}"/>
              </a:ext>
            </a:extLst>
          </p:cNvPr>
          <p:cNvSpPr>
            <a:spLocks noGrp="1"/>
          </p:cNvSpPr>
          <p:nvPr>
            <p:ph idx="1"/>
          </p:nvPr>
        </p:nvSpPr>
        <p:spPr>
          <a:xfrm>
            <a:off x="463296" y="2029522"/>
            <a:ext cx="5107325" cy="3745637"/>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Digital and social platforms helped in the better performance of the companies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focused on the development of the overall business promotion in the market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The company’s digital platform role in the organisational performance and better consumer engagement is followed</a:t>
            </a:r>
          </a:p>
        </p:txBody>
      </p:sp>
      <p:grpSp>
        <p:nvGrpSpPr>
          <p:cNvPr id="2059" name="Group 205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60" name="Freeform: Shape 205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Freeform: Shape 206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Social CRM, Benefits for Business and ...">
            <a:extLst>
              <a:ext uri="{FF2B5EF4-FFF2-40B4-BE49-F238E27FC236}">
                <a16:creationId xmlns:a16="http://schemas.microsoft.com/office/drawing/2014/main" id="{3BEA8E1E-E8EB-7662-9326-E04A2F63ED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30947"/>
            <a:ext cx="4142232" cy="2319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6286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FA9542-E7FF-ACAC-F818-0C2FAFCD16F6}"/>
              </a:ext>
            </a:extLst>
          </p:cNvPr>
          <p:cNvSpPr>
            <a:spLocks noGrp="1"/>
          </p:cNvSpPr>
          <p:nvPr>
            <p:ph type="title"/>
          </p:nvPr>
        </p:nvSpPr>
        <p:spPr>
          <a:xfrm>
            <a:off x="804672" y="802955"/>
            <a:ext cx="4766330"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Digital and social media</a:t>
            </a:r>
          </a:p>
        </p:txBody>
      </p:sp>
      <p:sp>
        <p:nvSpPr>
          <p:cNvPr id="3" name="Content Placeholder 2">
            <a:extLst>
              <a:ext uri="{FF2B5EF4-FFF2-40B4-BE49-F238E27FC236}">
                <a16:creationId xmlns:a16="http://schemas.microsoft.com/office/drawing/2014/main" id="{7699D774-601D-6824-8110-EA9D4646CF2A}"/>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Social and digital marketing are useful for promoting products at lower prices</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Brand awareness is improved within the business, and sales have developed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Customers are more engaged, and trust is built through the business (Dwivedi </a:t>
            </a:r>
            <a:r>
              <a:rPr lang="en-GB" sz="1800" i="1" dirty="0">
                <a:solidFill>
                  <a:schemeClr val="tx2"/>
                </a:solidFill>
                <a:latin typeface="Times New Roman" panose="02020603050405020304" pitchFamily="18" charset="0"/>
                <a:cs typeface="Times New Roman" panose="02020603050405020304" pitchFamily="18" charset="0"/>
              </a:rPr>
              <a:t>et al. </a:t>
            </a:r>
            <a:r>
              <a:rPr lang="en-GB" sz="1800" dirty="0">
                <a:solidFill>
                  <a:schemeClr val="tx2"/>
                </a:solidFill>
                <a:latin typeface="Times New Roman" panose="02020603050405020304" pitchFamily="18" charset="0"/>
                <a:cs typeface="Times New Roman" panose="02020603050405020304" pitchFamily="18" charset="0"/>
              </a:rPr>
              <a:t>2021)</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3083" name="Group 308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084" name="Freeform: Shape 308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6" name="Freeform: Shape 308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Freeform: Shape 308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074" name="Picture 2" descr="Social CRM, Benefits for Business and ...">
            <a:extLst>
              <a:ext uri="{FF2B5EF4-FFF2-40B4-BE49-F238E27FC236}">
                <a16:creationId xmlns:a16="http://schemas.microsoft.com/office/drawing/2014/main" id="{84349B64-5AF4-619A-C304-D52ABC0DCE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30947"/>
            <a:ext cx="4142232" cy="2319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3139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CD2AF-5CB4-B865-F621-F83DFF485B34}"/>
              </a:ext>
            </a:extLst>
          </p:cNvPr>
          <p:cNvSpPr>
            <a:spLocks noGrp="1"/>
          </p:cNvSpPr>
          <p:nvPr>
            <p:ph type="title"/>
          </p:nvPr>
        </p:nvSpPr>
        <p:spPr>
          <a:xfrm>
            <a:off x="804672" y="802955"/>
            <a:ext cx="4766330"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Use of digital and social media in CRM</a:t>
            </a:r>
          </a:p>
        </p:txBody>
      </p:sp>
      <p:sp>
        <p:nvSpPr>
          <p:cNvPr id="3" name="Content Placeholder 2">
            <a:extLst>
              <a:ext uri="{FF2B5EF4-FFF2-40B4-BE49-F238E27FC236}">
                <a16:creationId xmlns:a16="http://schemas.microsoft.com/office/drawing/2014/main" id="{61D0460F-A1EF-224D-41E4-DD0530AC2D9A}"/>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Customer profiling and real-time engagement (Buttle, 2019)</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Personalised marketing and lead generation improvement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Better customer service and the management of brand reputation (Perez-Vega </a:t>
            </a:r>
            <a:r>
              <a:rPr lang="en-GB" sz="1800" i="1" dirty="0">
                <a:solidFill>
                  <a:schemeClr val="tx2"/>
                </a:solidFill>
                <a:latin typeface="Times New Roman" panose="02020603050405020304" pitchFamily="18" charset="0"/>
                <a:cs typeface="Times New Roman" panose="02020603050405020304" pitchFamily="18" charset="0"/>
              </a:rPr>
              <a:t>et al. </a:t>
            </a:r>
            <a:r>
              <a:rPr lang="en-GB" sz="1800" dirty="0">
                <a:solidFill>
                  <a:schemeClr val="tx2"/>
                </a:solidFill>
                <a:latin typeface="Times New Roman" panose="02020603050405020304" pitchFamily="18" charset="0"/>
                <a:cs typeface="Times New Roman" panose="02020603050405020304" pitchFamily="18" charset="0"/>
              </a:rPr>
              <a:t>2022)</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4107" name="Group 410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4108" name="Freeform: Shape 410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Freeform: Shape 411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098" name="Picture 2" descr="insights into action with CRM integration">
            <a:extLst>
              <a:ext uri="{FF2B5EF4-FFF2-40B4-BE49-F238E27FC236}">
                <a16:creationId xmlns:a16="http://schemas.microsoft.com/office/drawing/2014/main" id="{F348E988-B05A-CFE4-D895-53B87779E2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583472"/>
            <a:ext cx="4142232" cy="26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7742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9969C6-8280-5A9B-5D46-A674273CF5D3}"/>
              </a:ext>
            </a:extLst>
          </p:cNvPr>
          <p:cNvSpPr>
            <a:spLocks noGrp="1"/>
          </p:cNvSpPr>
          <p:nvPr>
            <p:ph type="title"/>
          </p:nvPr>
        </p:nvSpPr>
        <p:spPr>
          <a:xfrm>
            <a:off x="512956" y="156117"/>
            <a:ext cx="5583044" cy="2100889"/>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 Role of digital and social platforms in developing customer relationships</a:t>
            </a:r>
          </a:p>
        </p:txBody>
      </p:sp>
      <p:sp>
        <p:nvSpPr>
          <p:cNvPr id="3" name="Content Placeholder 2">
            <a:extLst>
              <a:ext uri="{FF2B5EF4-FFF2-40B4-BE49-F238E27FC236}">
                <a16:creationId xmlns:a16="http://schemas.microsoft.com/office/drawing/2014/main" id="{247F8D2E-53F3-F82B-D34E-D1B498107329}"/>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Customer-facing activities are completed through SCM and digital tools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User-generated content and peer-to-peer attraction in real time (Gary, 2020)</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Interpersonal communication and sharing opinions (Harrigan </a:t>
            </a:r>
            <a:r>
              <a:rPr lang="en-GB" sz="1800" i="1" dirty="0">
                <a:solidFill>
                  <a:schemeClr val="tx2"/>
                </a:solidFill>
                <a:latin typeface="Times New Roman" panose="02020603050405020304" pitchFamily="18" charset="0"/>
                <a:cs typeface="Times New Roman" panose="02020603050405020304" pitchFamily="18" charset="0"/>
              </a:rPr>
              <a:t>et al.</a:t>
            </a:r>
            <a:r>
              <a:rPr lang="en-GB" sz="1800" dirty="0">
                <a:solidFill>
                  <a:schemeClr val="tx2"/>
                </a:solidFill>
                <a:latin typeface="Times New Roman" panose="02020603050405020304" pitchFamily="18" charset="0"/>
                <a:cs typeface="Times New Roman" panose="02020603050405020304" pitchFamily="18" charset="0"/>
              </a:rPr>
              <a:t> 2020)</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5131" name="Group 513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5132" name="Freeform: Shape 513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Freeform: Shape 513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Freeform: Shape 513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Freeform: Shape 513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Social Media in Customer Relationship ...">
            <a:extLst>
              <a:ext uri="{FF2B5EF4-FFF2-40B4-BE49-F238E27FC236}">
                <a16:creationId xmlns:a16="http://schemas.microsoft.com/office/drawing/2014/main" id="{84A8024C-5524-9C00-E57D-D34F9BA7A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30947"/>
            <a:ext cx="4142232" cy="2319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3262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5CC5D0-F7F2-EA14-A2BF-66DB2DBC79B5}"/>
              </a:ext>
            </a:extLst>
          </p:cNvPr>
          <p:cNvSpPr>
            <a:spLocks noGrp="1"/>
          </p:cNvSpPr>
          <p:nvPr>
            <p:ph type="title"/>
          </p:nvPr>
        </p:nvSpPr>
        <p:spPr>
          <a:xfrm>
            <a:off x="356839" y="189571"/>
            <a:ext cx="5214163" cy="2067435"/>
          </a:xfrm>
        </p:spPr>
        <p:txBody>
          <a:bodyPr>
            <a:normAutofit/>
          </a:bodyPr>
          <a:lstStyle/>
          <a:p>
            <a:pPr algn="ctr"/>
            <a:r>
              <a:rPr lang="en-GB" sz="3300" b="1" dirty="0">
                <a:solidFill>
                  <a:schemeClr val="tx2"/>
                </a:solidFill>
                <a:latin typeface="Times New Roman" panose="02020603050405020304" pitchFamily="18" charset="0"/>
                <a:cs typeface="Times New Roman" panose="02020603050405020304" pitchFamily="18" charset="0"/>
              </a:rPr>
              <a:t> Role of digital and social platforms in developing customer relationships</a:t>
            </a:r>
          </a:p>
        </p:txBody>
      </p:sp>
      <p:sp>
        <p:nvSpPr>
          <p:cNvPr id="3" name="Content Placeholder 2">
            <a:extLst>
              <a:ext uri="{FF2B5EF4-FFF2-40B4-BE49-F238E27FC236}">
                <a16:creationId xmlns:a16="http://schemas.microsoft.com/office/drawing/2014/main" id="{8319176E-DA49-32CE-369E-335021986ED5}"/>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In the digital CRM system, customers have felt undervalued (Sheridan, 2019)</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Lack of personalised experience and data privacy issues presented in social media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Lack of customer knowledge about the digital media created major threats (</a:t>
            </a:r>
            <a:r>
              <a:rPr lang="en-GB" sz="1800" dirty="0" err="1">
                <a:solidFill>
                  <a:schemeClr val="tx2"/>
                </a:solidFill>
                <a:latin typeface="Times New Roman" panose="02020603050405020304" pitchFamily="18" charset="0"/>
                <a:cs typeface="Times New Roman" panose="02020603050405020304" pitchFamily="18" charset="0"/>
              </a:rPr>
              <a:t>Alhumud</a:t>
            </a:r>
            <a:r>
              <a:rPr lang="en-GB" sz="1800" dirty="0">
                <a:solidFill>
                  <a:schemeClr val="tx2"/>
                </a:solidFill>
                <a:latin typeface="Times New Roman" panose="02020603050405020304" pitchFamily="18" charset="0"/>
                <a:cs typeface="Times New Roman" panose="02020603050405020304" pitchFamily="18" charset="0"/>
              </a:rPr>
              <a:t> and </a:t>
            </a:r>
            <a:r>
              <a:rPr lang="en-GB" sz="1800" dirty="0" err="1">
                <a:solidFill>
                  <a:schemeClr val="tx2"/>
                </a:solidFill>
                <a:latin typeface="Times New Roman" panose="02020603050405020304" pitchFamily="18" charset="0"/>
                <a:cs typeface="Times New Roman" panose="02020603050405020304" pitchFamily="18" charset="0"/>
              </a:rPr>
              <a:t>Alsulami</a:t>
            </a:r>
            <a:r>
              <a:rPr lang="en-GB" sz="1800" dirty="0">
                <a:solidFill>
                  <a:schemeClr val="tx2"/>
                </a:solidFill>
                <a:latin typeface="Times New Roman" panose="02020603050405020304" pitchFamily="18" charset="0"/>
                <a:cs typeface="Times New Roman" panose="02020603050405020304" pitchFamily="18" charset="0"/>
              </a:rPr>
              <a:t>, 2025) </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6155" name="Group 615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6156" name="Freeform: Shape 615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Freeform: Shape 615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8" name="Freeform: Shape 615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9" name="Freeform: Shape 615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146" name="Picture 2" descr="Social CRM: Why Your CRM Needs Social ...">
            <a:extLst>
              <a:ext uri="{FF2B5EF4-FFF2-40B4-BE49-F238E27FC236}">
                <a16:creationId xmlns:a16="http://schemas.microsoft.com/office/drawing/2014/main" id="{55323E5B-5AE4-2958-4DF8-F6ABA398F22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822023"/>
            <a:ext cx="4142232" cy="2137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39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EA5146-14F4-A336-0319-53C76BF2BA04}"/>
              </a:ext>
            </a:extLst>
          </p:cNvPr>
          <p:cNvSpPr>
            <a:spLocks noGrp="1"/>
          </p:cNvSpPr>
          <p:nvPr>
            <p:ph type="title"/>
          </p:nvPr>
        </p:nvSpPr>
        <p:spPr>
          <a:xfrm>
            <a:off x="579863" y="1"/>
            <a:ext cx="4991139" cy="2257006"/>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Digital platforms' role in customer experience and engagement enhancement </a:t>
            </a:r>
          </a:p>
        </p:txBody>
      </p:sp>
      <p:sp>
        <p:nvSpPr>
          <p:cNvPr id="3" name="Content Placeholder 2">
            <a:extLst>
              <a:ext uri="{FF2B5EF4-FFF2-40B4-BE49-F238E27FC236}">
                <a16:creationId xmlns:a16="http://schemas.microsoft.com/office/drawing/2014/main" id="{581EDCCB-D2C4-1108-31DB-243017EACA78}"/>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Digital platforms have helped M&amp;S to offer personalised experiences to customers.</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has improved its communication practices through digital platforms to engage customers (TCS, 2025). </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7179" name="Group 7178">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7180" name="Freeform: Shape 7179">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Freeform: Shape 718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Freeform: Shape 718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3" name="Freeform: Shape 718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170" name="Picture 2" descr="Digital Marketing is a Rescuer ...">
            <a:extLst>
              <a:ext uri="{FF2B5EF4-FFF2-40B4-BE49-F238E27FC236}">
                <a16:creationId xmlns:a16="http://schemas.microsoft.com/office/drawing/2014/main" id="{49B3EDC9-4B1A-8F85-837E-78BAD42B54A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583472"/>
            <a:ext cx="4142232" cy="26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1566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E6C91-8408-188A-8819-0D2EEBDA9747}"/>
              </a:ext>
            </a:extLst>
          </p:cNvPr>
          <p:cNvSpPr>
            <a:spLocks noGrp="1"/>
          </p:cNvSpPr>
          <p:nvPr>
            <p:ph type="title"/>
          </p:nvPr>
        </p:nvSpPr>
        <p:spPr>
          <a:xfrm>
            <a:off x="334537" y="211873"/>
            <a:ext cx="5236465" cy="2045133"/>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Digital platforms' role in customer experience and engagement enhancement </a:t>
            </a:r>
          </a:p>
        </p:txBody>
      </p:sp>
      <p:sp>
        <p:nvSpPr>
          <p:cNvPr id="3" name="Content Placeholder 2">
            <a:extLst>
              <a:ext uri="{FF2B5EF4-FFF2-40B4-BE49-F238E27FC236}">
                <a16:creationId xmlns:a16="http://schemas.microsoft.com/office/drawing/2014/main" id="{190B13FA-7AA9-DCD0-66E4-773D8F61E940}"/>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The right data is not always accessible, failing to access personalised services.</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fails to create tailored content due to a lack of data (</a:t>
            </a:r>
            <a:r>
              <a:rPr lang="en-GB" sz="1800" dirty="0" err="1">
                <a:solidFill>
                  <a:schemeClr val="tx2"/>
                </a:solidFill>
                <a:latin typeface="Times New Roman" panose="02020603050405020304" pitchFamily="18" charset="0"/>
                <a:cs typeface="Times New Roman" panose="02020603050405020304" pitchFamily="18" charset="0"/>
              </a:rPr>
              <a:t>Boyani</a:t>
            </a:r>
            <a:r>
              <a:rPr lang="en-GB" sz="1800" dirty="0">
                <a:solidFill>
                  <a:schemeClr val="tx2"/>
                </a:solidFill>
                <a:latin typeface="Times New Roman" panose="02020603050405020304" pitchFamily="18" charset="0"/>
                <a:cs typeface="Times New Roman" panose="02020603050405020304" pitchFamily="18" charset="0"/>
              </a:rPr>
              <a:t> Mogire, 2024).</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8203" name="Group 820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8204" name="Freeform: Shape 820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Freeform: Shape 820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6" name="Freeform: Shape 820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7" name="Freeform: Shape 820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8194" name="Picture 2" descr="CRM Integration with Social Media Platforms">
            <a:extLst>
              <a:ext uri="{FF2B5EF4-FFF2-40B4-BE49-F238E27FC236}">
                <a16:creationId xmlns:a16="http://schemas.microsoft.com/office/drawing/2014/main" id="{A87057C6-006D-685A-2F31-8E1D6CB4F0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877796"/>
            <a:ext cx="4142232" cy="20259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1242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Rectangle 9224">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36E72-22B2-B797-1BB2-606A1D7E60FC}"/>
              </a:ext>
            </a:extLst>
          </p:cNvPr>
          <p:cNvSpPr>
            <a:spLocks noGrp="1"/>
          </p:cNvSpPr>
          <p:nvPr>
            <p:ph type="title"/>
          </p:nvPr>
        </p:nvSpPr>
        <p:spPr>
          <a:xfrm>
            <a:off x="804672" y="78059"/>
            <a:ext cx="5291328" cy="2178947"/>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Role of social platforms in organisational performance support </a:t>
            </a:r>
          </a:p>
        </p:txBody>
      </p:sp>
      <p:sp>
        <p:nvSpPr>
          <p:cNvPr id="3" name="Content Placeholder 2">
            <a:extLst>
              <a:ext uri="{FF2B5EF4-FFF2-40B4-BE49-F238E27FC236}">
                <a16:creationId xmlns:a16="http://schemas.microsoft.com/office/drawing/2014/main" id="{FA5B88B0-29F0-4202-2AC9-BA71FB892B19}"/>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Social media platforms help in attracting global audiences.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is using Instagram and TikTok to attract Gen-Z customers (</a:t>
            </a:r>
            <a:r>
              <a:rPr lang="en-GB" sz="1800" dirty="0" err="1">
                <a:solidFill>
                  <a:schemeClr val="tx2"/>
                </a:solidFill>
                <a:latin typeface="Times New Roman" panose="02020603050405020304" pitchFamily="18" charset="0"/>
                <a:cs typeface="Times New Roman" panose="02020603050405020304" pitchFamily="18" charset="0"/>
              </a:rPr>
              <a:t>Sentance</a:t>
            </a:r>
            <a:r>
              <a:rPr lang="en-GB" sz="1800" dirty="0">
                <a:solidFill>
                  <a:schemeClr val="tx2"/>
                </a:solidFill>
                <a:latin typeface="Times New Roman" panose="02020603050405020304" pitchFamily="18" charset="0"/>
                <a:cs typeface="Times New Roman" panose="02020603050405020304" pitchFamily="18" charset="0"/>
              </a:rPr>
              <a:t>, 2024). </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9227" name="Group 9226">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9228" name="Freeform: Shape 9227">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Freeform: Shape 9228">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0" name="Freeform: Shape 9229">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Freeform: Shape 9230">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9218" name="Picture 2" descr="CRM Data For Social Media Ads ...">
            <a:extLst>
              <a:ext uri="{FF2B5EF4-FFF2-40B4-BE49-F238E27FC236}">
                <a16:creationId xmlns:a16="http://schemas.microsoft.com/office/drawing/2014/main" id="{6F98AF3D-D036-22DE-DB9D-83CC6ED868B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648102"/>
            <a:ext cx="4142232" cy="24853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4627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1024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98A8B5-244E-BBC1-2769-85DB6E585AF2}"/>
              </a:ext>
            </a:extLst>
          </p:cNvPr>
          <p:cNvSpPr>
            <a:spLocks noGrp="1"/>
          </p:cNvSpPr>
          <p:nvPr>
            <p:ph idx="1"/>
          </p:nvPr>
        </p:nvSpPr>
        <p:spPr>
          <a:xfrm>
            <a:off x="804672" y="2421683"/>
            <a:ext cx="4765949" cy="3353476"/>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faces a challenge in producing creative content across social media.</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failed to convey the right message to the customers (</a:t>
            </a:r>
            <a:r>
              <a:rPr lang="en-GB" sz="1800" dirty="0" err="1">
                <a:solidFill>
                  <a:schemeClr val="tx2"/>
                </a:solidFill>
                <a:latin typeface="Times New Roman" panose="02020603050405020304" pitchFamily="18" charset="0"/>
                <a:cs typeface="Times New Roman" panose="02020603050405020304" pitchFamily="18" charset="0"/>
              </a:rPr>
              <a:t>Boyani</a:t>
            </a:r>
            <a:r>
              <a:rPr lang="en-GB" sz="1800" dirty="0">
                <a:solidFill>
                  <a:schemeClr val="tx2"/>
                </a:solidFill>
                <a:latin typeface="Times New Roman" panose="02020603050405020304" pitchFamily="18" charset="0"/>
                <a:cs typeface="Times New Roman" panose="02020603050405020304" pitchFamily="18" charset="0"/>
              </a:rPr>
              <a:t> Mogire, 2024). </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10251" name="Group 10250">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0252" name="Freeform: Shape 10251">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Freeform: Shape 10252">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4" name="Freeform: Shape 10253">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5" name="Freeform: Shape 10254">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42" name="Picture 2" descr="The Fundamentals of Digital Marketing ...">
            <a:extLst>
              <a:ext uri="{FF2B5EF4-FFF2-40B4-BE49-F238E27FC236}">
                <a16:creationId xmlns:a16="http://schemas.microsoft.com/office/drawing/2014/main" id="{31912939-530F-96D9-A21F-6C4D6CAC302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05285"/>
            <a:ext cx="4142232" cy="2370974"/>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E3AAF270-492A-8909-2F9A-812B879B8276}"/>
              </a:ext>
            </a:extLst>
          </p:cNvPr>
          <p:cNvSpPr txBox="1">
            <a:spLocks/>
          </p:cNvSpPr>
          <p:nvPr/>
        </p:nvSpPr>
        <p:spPr>
          <a:xfrm>
            <a:off x="804672" y="78059"/>
            <a:ext cx="5629582" cy="217894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tx2"/>
                </a:solidFill>
                <a:latin typeface="Times New Roman" panose="02020603050405020304" pitchFamily="18" charset="0"/>
                <a:cs typeface="Times New Roman" panose="02020603050405020304" pitchFamily="18" charset="0"/>
              </a:rPr>
              <a:t>Role of social platforms in organisational performance support </a:t>
            </a:r>
          </a:p>
        </p:txBody>
      </p:sp>
    </p:spTree>
    <p:extLst>
      <p:ext uri="{BB962C8B-B14F-4D97-AF65-F5344CB8AC3E}">
        <p14:creationId xmlns:p14="http://schemas.microsoft.com/office/powerpoint/2010/main" val="28112496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801643-D71B-28DC-95FA-601D4BDD8C84}"/>
              </a:ext>
            </a:extLst>
          </p:cNvPr>
          <p:cNvSpPr>
            <a:spLocks noGrp="1"/>
          </p:cNvSpPr>
          <p:nvPr>
            <p:ph type="title"/>
          </p:nvPr>
        </p:nvSpPr>
        <p:spPr>
          <a:xfrm>
            <a:off x="804672" y="802955"/>
            <a:ext cx="4766330"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7DA4694D-980E-B674-1CC0-D0782DCB77C9}"/>
              </a:ext>
            </a:extLst>
          </p:cNvPr>
          <p:cNvSpPr>
            <a:spLocks noGrp="1"/>
          </p:cNvSpPr>
          <p:nvPr>
            <p:ph idx="1"/>
          </p:nvPr>
        </p:nvSpPr>
        <p:spPr>
          <a:xfrm>
            <a:off x="559316" y="2273719"/>
            <a:ext cx="5011686" cy="4037871"/>
          </a:xfrm>
        </p:spPr>
        <p:txBody>
          <a:bodyPr anchor="t">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Cybersecurity development needs to be followed in the business process by M&amp;S Food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Extreme personalisation and automation need to be adopted for a better CRM process</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Consumers need to be communicated through social media, and one-to-one digital media-based communication follows (Pitafi and Awan, 2024)</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11275" name="Group 1127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1276" name="Freeform: Shape 1127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Freeform: Shape 1127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8" name="Freeform: Shape 1127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9" name="Freeform: Shape 1127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266" name="Picture 2" descr="What is CRM in Digital Marketing?">
            <a:extLst>
              <a:ext uri="{FF2B5EF4-FFF2-40B4-BE49-F238E27FC236}">
                <a16:creationId xmlns:a16="http://schemas.microsoft.com/office/drawing/2014/main" id="{4D214ABE-8D54-E669-03D8-B0623F93917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08392" y="2759834"/>
            <a:ext cx="4142232" cy="2261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552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1" name="Rectangle 12310">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2" name="Rectangle 123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0AF816-96FF-D754-71DA-F91BFCF3F196}"/>
              </a:ext>
            </a:extLst>
          </p:cNvPr>
          <p:cNvSpPr>
            <a:spLocks noGrp="1"/>
          </p:cNvSpPr>
          <p:nvPr>
            <p:ph idx="1"/>
          </p:nvPr>
        </p:nvSpPr>
        <p:spPr>
          <a:xfrm>
            <a:off x="804672" y="2421682"/>
            <a:ext cx="4977578" cy="3639289"/>
          </a:xfrm>
        </p:spPr>
        <p:txBody>
          <a:bodyPr anchor="ctr">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The right channel and the right audience need to be chosen by the company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High-quality content creation in the digital platforms (Buttle, 2019)</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Engagement with the audience through relaying comments and mentioning them (</a:t>
            </a:r>
            <a:r>
              <a:rPr lang="en-GB" sz="1800" dirty="0" err="1">
                <a:solidFill>
                  <a:schemeClr val="tx2"/>
                </a:solidFill>
                <a:latin typeface="Times New Roman" panose="02020603050405020304" pitchFamily="18" charset="0"/>
                <a:cs typeface="Times New Roman" panose="02020603050405020304" pitchFamily="18" charset="0"/>
              </a:rPr>
              <a:t>Seyyedamiri</a:t>
            </a:r>
            <a:r>
              <a:rPr lang="en-GB" sz="1800" dirty="0">
                <a:solidFill>
                  <a:schemeClr val="tx2"/>
                </a:solidFill>
                <a:latin typeface="Times New Roman" panose="02020603050405020304" pitchFamily="18" charset="0"/>
                <a:cs typeface="Times New Roman" panose="02020603050405020304" pitchFamily="18" charset="0"/>
              </a:rPr>
              <a:t> and </a:t>
            </a:r>
            <a:r>
              <a:rPr lang="en-GB" sz="1800" dirty="0" err="1">
                <a:solidFill>
                  <a:schemeClr val="tx2"/>
                </a:solidFill>
                <a:latin typeface="Times New Roman" panose="02020603050405020304" pitchFamily="18" charset="0"/>
                <a:cs typeface="Times New Roman" panose="02020603050405020304" pitchFamily="18" charset="0"/>
              </a:rPr>
              <a:t>Tajrobehkar</a:t>
            </a:r>
            <a:r>
              <a:rPr lang="en-GB" sz="1800" dirty="0">
                <a:solidFill>
                  <a:schemeClr val="tx2"/>
                </a:solidFill>
                <a:latin typeface="Times New Roman" panose="02020603050405020304" pitchFamily="18" charset="0"/>
                <a:cs typeface="Times New Roman" panose="02020603050405020304" pitchFamily="18" charset="0"/>
              </a:rPr>
              <a:t>, 2021)</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12313" name="Group 1231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2314" name="Freeform: Shape 12299">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5" name="Freeform: Shape 12300">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6" name="Freeform: Shape 12301">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7" name="Freeform: Shape 12302">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290" name="Picture 2" descr="Digital Marketing Agency ...">
            <a:extLst>
              <a:ext uri="{FF2B5EF4-FFF2-40B4-BE49-F238E27FC236}">
                <a16:creationId xmlns:a16="http://schemas.microsoft.com/office/drawing/2014/main" id="{B94D9CD9-D3EC-FF46-0C32-1994D81DAF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00821" y="2844284"/>
            <a:ext cx="3661831" cy="118963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C9AC7738-1D7A-F5A5-0964-9D3AB3F24053}"/>
              </a:ext>
            </a:extLst>
          </p:cNvPr>
          <p:cNvSpPr>
            <a:spLocks noGrp="1"/>
          </p:cNvSpPr>
          <p:nvPr>
            <p:ph type="title"/>
          </p:nvPr>
        </p:nvSpPr>
        <p:spPr>
          <a:xfrm>
            <a:off x="804672" y="802955"/>
            <a:ext cx="4766330"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Recommendations</a:t>
            </a:r>
          </a:p>
        </p:txBody>
      </p:sp>
    </p:spTree>
    <p:extLst>
      <p:ext uri="{BB962C8B-B14F-4D97-AF65-F5344CB8AC3E}">
        <p14:creationId xmlns:p14="http://schemas.microsoft.com/office/powerpoint/2010/main" val="15838294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FB66EA-24BC-B222-6FCC-08CD50AC7EE1}"/>
              </a:ext>
            </a:extLst>
          </p:cNvPr>
          <p:cNvSpPr>
            <a:spLocks noGrp="1"/>
          </p:cNvSpPr>
          <p:nvPr>
            <p:ph type="title"/>
          </p:nvPr>
        </p:nvSpPr>
        <p:spPr>
          <a:xfrm>
            <a:off x="804672" y="802955"/>
            <a:ext cx="4977976" cy="1454051"/>
          </a:xfrm>
        </p:spPr>
        <p:txBody>
          <a:bodyPr>
            <a:normAutofit/>
          </a:bodyPr>
          <a:lstStyle/>
          <a:p>
            <a:pPr algn="ctr"/>
            <a:r>
              <a:rPr lang="en-GB" sz="3600" b="1" dirty="0">
                <a:solidFill>
                  <a:schemeClr val="tx2"/>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D1866CC-BCB0-8211-C949-91428C8F5E08}"/>
              </a:ext>
            </a:extLst>
          </p:cNvPr>
          <p:cNvSpPr>
            <a:spLocks noGrp="1"/>
          </p:cNvSpPr>
          <p:nvPr>
            <p:ph idx="1"/>
          </p:nvPr>
        </p:nvSpPr>
        <p:spPr>
          <a:xfrm>
            <a:off x="804672" y="2421682"/>
            <a:ext cx="4977578" cy="3639289"/>
          </a:xfrm>
        </p:spPr>
        <p:txBody>
          <a:bodyPr anchor="ctr">
            <a:normAutofit/>
          </a:bodyPr>
          <a:lstStyle/>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M&amp;S Food focused on the digital and social media applications in business</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Product promotion and better relationships with customers are developed </a:t>
            </a:r>
          </a:p>
          <a:p>
            <a:pPr lvl="0" algn="just">
              <a:lnSpc>
                <a:spcPct val="150000"/>
              </a:lnSpc>
            </a:pPr>
            <a:r>
              <a:rPr lang="en-GB" sz="1800" dirty="0">
                <a:solidFill>
                  <a:schemeClr val="tx2"/>
                </a:solidFill>
                <a:latin typeface="Times New Roman" panose="02020603050405020304" pitchFamily="18" charset="0"/>
                <a:cs typeface="Times New Roman" panose="02020603050405020304" pitchFamily="18" charset="0"/>
              </a:rPr>
              <a:t>Issues such as data hacking and a lack of consumer knowledge have created issues </a:t>
            </a:r>
          </a:p>
          <a:p>
            <a:pPr algn="just">
              <a:lnSpc>
                <a:spcPct val="150000"/>
              </a:lnSpc>
            </a:pPr>
            <a:endParaRPr lang="en-GB" sz="1800" dirty="0">
              <a:solidFill>
                <a:schemeClr val="tx2"/>
              </a:solidFill>
              <a:latin typeface="Times New Roman" panose="02020603050405020304" pitchFamily="18" charset="0"/>
              <a:cs typeface="Times New Roman" panose="02020603050405020304" pitchFamily="18" charset="0"/>
            </a:endParaRPr>
          </a:p>
        </p:txBody>
      </p:sp>
      <p:grpSp>
        <p:nvGrpSpPr>
          <p:cNvPr id="13323" name="Group 1332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3324" name="Freeform: Shape 1332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5" name="Freeform: Shape 1332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6" name="Freeform: Shape 1332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7" name="Freeform: Shape 1332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314" name="Picture 2" descr="What is CRM? A Guide For Sales And ...">
            <a:extLst>
              <a:ext uri="{FF2B5EF4-FFF2-40B4-BE49-F238E27FC236}">
                <a16:creationId xmlns:a16="http://schemas.microsoft.com/office/drawing/2014/main" id="{67F6A7F7-3E98-BAA2-85FF-25E8544571F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00821" y="2523642"/>
            <a:ext cx="3661831" cy="1830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5266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02FED-E32B-9C90-34EB-7ABAA7D1C928}"/>
              </a:ext>
            </a:extLst>
          </p:cNvPr>
          <p:cNvSpPr>
            <a:spLocks noGrp="1"/>
          </p:cNvSpPr>
          <p:nvPr>
            <p:ph type="title"/>
          </p:nvPr>
        </p:nvSpPr>
        <p:spPr>
          <a:xfrm>
            <a:off x="838200" y="100361"/>
            <a:ext cx="10515600" cy="557561"/>
          </a:xfrm>
        </p:spPr>
        <p:txBody>
          <a:bodyPr>
            <a:normAutofit fontScale="90000"/>
          </a:bodyPr>
          <a:lstStyle/>
          <a:p>
            <a:pPr algn="ctr"/>
            <a:br>
              <a:rPr lang="en-GB"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References </a:t>
            </a:r>
            <a:br>
              <a:rPr lang="en-GB" sz="3600" b="1" dirty="0">
                <a:latin typeface="Times New Roman" panose="02020603050405020304" pitchFamily="18" charset="0"/>
                <a:cs typeface="Times New Roman" panose="02020603050405020304" pitchFamily="18" charset="0"/>
              </a:rPr>
            </a:br>
            <a:endParaRPr lang="en-GB" sz="3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19EB865-0E13-054A-48C8-491AB1DF7560}"/>
              </a:ext>
            </a:extLst>
          </p:cNvPr>
          <p:cNvSpPr>
            <a:spLocks noGrp="1"/>
          </p:cNvSpPr>
          <p:nvPr>
            <p:ph idx="1"/>
          </p:nvPr>
        </p:nvSpPr>
        <p:spPr>
          <a:xfrm>
            <a:off x="0" y="635618"/>
            <a:ext cx="12054468" cy="6122021"/>
          </a:xfrm>
        </p:spPr>
        <p:txBody>
          <a:bodyPr>
            <a:normAutofit fontScale="92500"/>
          </a:bodyPr>
          <a:lstStyle/>
          <a:p>
            <a:pPr algn="just">
              <a:lnSpc>
                <a:spcPct val="170000"/>
              </a:lnSpc>
            </a:pPr>
            <a:r>
              <a:rPr lang="en-GB" sz="800" dirty="0" err="1">
                <a:latin typeface="Times New Roman" panose="02020603050405020304" pitchFamily="18" charset="0"/>
                <a:cs typeface="Times New Roman" panose="02020603050405020304" pitchFamily="18" charset="0"/>
              </a:rPr>
              <a:t>Alhumud</a:t>
            </a:r>
            <a:r>
              <a:rPr lang="en-GB" sz="800" dirty="0">
                <a:latin typeface="Times New Roman" panose="02020603050405020304" pitchFamily="18" charset="0"/>
                <a:cs typeface="Times New Roman" panose="02020603050405020304" pitchFamily="18" charset="0"/>
              </a:rPr>
              <a:t>, A.A. and </a:t>
            </a:r>
            <a:r>
              <a:rPr lang="en-GB" sz="800" dirty="0" err="1">
                <a:latin typeface="Times New Roman" panose="02020603050405020304" pitchFamily="18" charset="0"/>
                <a:cs typeface="Times New Roman" panose="02020603050405020304" pitchFamily="18" charset="0"/>
              </a:rPr>
              <a:t>Alsulami</a:t>
            </a:r>
            <a:r>
              <a:rPr lang="en-GB" sz="800" dirty="0">
                <a:latin typeface="Times New Roman" panose="02020603050405020304" pitchFamily="18" charset="0"/>
                <a:cs typeface="Times New Roman" panose="02020603050405020304" pitchFamily="18" charset="0"/>
              </a:rPr>
              <a:t>, A., (2025). Customer Relationship Management in the Digital Age. Link:</a:t>
            </a:r>
            <a:r>
              <a:rPr lang="en-GB" sz="800" dirty="0">
                <a:latin typeface="Times New Roman" panose="02020603050405020304" pitchFamily="18" charset="0"/>
                <a:cs typeface="Times New Roman" panose="02020603050405020304" pitchFamily="18" charset="0"/>
                <a:hlinkClick r:id="rId3"/>
              </a:rPr>
              <a:t> </a:t>
            </a:r>
            <a:r>
              <a:rPr lang="en-GB" sz="800" u="sng" dirty="0">
                <a:latin typeface="Times New Roman" panose="02020603050405020304" pitchFamily="18" charset="0"/>
                <a:cs typeface="Times New Roman" panose="02020603050405020304" pitchFamily="18" charset="0"/>
                <a:hlinkClick r:id="rId3"/>
              </a:rPr>
              <a:t>https://www.intechopen.com/online-first/1224699</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err="1">
                <a:latin typeface="Times New Roman" panose="02020603050405020304" pitchFamily="18" charset="0"/>
                <a:cs typeface="Times New Roman" panose="02020603050405020304" pitchFamily="18" charset="0"/>
              </a:rPr>
              <a:t>Boyani</a:t>
            </a:r>
            <a:r>
              <a:rPr lang="en-GB" sz="800" dirty="0">
                <a:latin typeface="Times New Roman" panose="02020603050405020304" pitchFamily="18" charset="0"/>
                <a:cs typeface="Times New Roman" panose="02020603050405020304" pitchFamily="18" charset="0"/>
              </a:rPr>
              <a:t> Mogire, R., (2024). Investigating Factors Influencing Changing Consumer Patterns and the Impact on Sales Revenue in the Clothes Department at Marks &amp; Spencer in Dublin, Ireland.</a:t>
            </a:r>
          </a:p>
          <a:p>
            <a:pPr algn="just">
              <a:lnSpc>
                <a:spcPct val="170000"/>
              </a:lnSpc>
            </a:pPr>
            <a:r>
              <a:rPr lang="en-GB" sz="800" dirty="0">
                <a:latin typeface="Times New Roman" panose="02020603050405020304" pitchFamily="18" charset="0"/>
                <a:cs typeface="Times New Roman" panose="02020603050405020304" pitchFamily="18" charset="0"/>
              </a:rPr>
              <a:t>Buttle, F. (2019). Customer Relationship Management: Concepts and Technologies. 4th Edition. [Online]. Routledge. Available from: : Customer Relationship Management: Concepts and Technologies: Amazon.co.uk: Buttle, Francis</a:t>
            </a:r>
          </a:p>
          <a:p>
            <a:pPr algn="just">
              <a:lnSpc>
                <a:spcPct val="170000"/>
              </a:lnSpc>
            </a:pPr>
            <a:r>
              <a:rPr lang="en-GB" sz="800" dirty="0">
                <a:latin typeface="Times New Roman" panose="02020603050405020304" pitchFamily="18" charset="0"/>
                <a:cs typeface="Times New Roman" panose="02020603050405020304" pitchFamily="18" charset="0"/>
              </a:rPr>
              <a:t>Dwivedi, Y.K., </a:t>
            </a:r>
            <a:r>
              <a:rPr lang="en-GB" sz="800" dirty="0" err="1">
                <a:latin typeface="Times New Roman" panose="02020603050405020304" pitchFamily="18" charset="0"/>
                <a:cs typeface="Times New Roman" panose="02020603050405020304" pitchFamily="18" charset="0"/>
              </a:rPr>
              <a:t>Ismagilova</a:t>
            </a:r>
            <a:r>
              <a:rPr lang="en-GB" sz="800" dirty="0">
                <a:latin typeface="Times New Roman" panose="02020603050405020304" pitchFamily="18" charset="0"/>
                <a:cs typeface="Times New Roman" panose="02020603050405020304" pitchFamily="18" charset="0"/>
              </a:rPr>
              <a:t>, E., Hughes, D.L., Carlson, J., </a:t>
            </a:r>
            <a:r>
              <a:rPr lang="en-GB" sz="800" dirty="0" err="1">
                <a:latin typeface="Times New Roman" panose="02020603050405020304" pitchFamily="18" charset="0"/>
                <a:cs typeface="Times New Roman" panose="02020603050405020304" pitchFamily="18" charset="0"/>
              </a:rPr>
              <a:t>Filieri</a:t>
            </a:r>
            <a:r>
              <a:rPr lang="en-GB" sz="800" dirty="0">
                <a:latin typeface="Times New Roman" panose="02020603050405020304" pitchFamily="18" charset="0"/>
                <a:cs typeface="Times New Roman" panose="02020603050405020304" pitchFamily="18" charset="0"/>
              </a:rPr>
              <a:t>, R., Jacobson, J., Jain, V., </a:t>
            </a:r>
            <a:r>
              <a:rPr lang="en-GB" sz="800" dirty="0" err="1">
                <a:latin typeface="Times New Roman" panose="02020603050405020304" pitchFamily="18" charset="0"/>
                <a:cs typeface="Times New Roman" panose="02020603050405020304" pitchFamily="18" charset="0"/>
              </a:rPr>
              <a:t>Karjaluoto</a:t>
            </a:r>
            <a:r>
              <a:rPr lang="en-GB" sz="800" dirty="0">
                <a:latin typeface="Times New Roman" panose="02020603050405020304" pitchFamily="18" charset="0"/>
                <a:cs typeface="Times New Roman" panose="02020603050405020304" pitchFamily="18" charset="0"/>
              </a:rPr>
              <a:t>, H., </a:t>
            </a:r>
            <a:r>
              <a:rPr lang="en-GB" sz="800" dirty="0" err="1">
                <a:latin typeface="Times New Roman" panose="02020603050405020304" pitchFamily="18" charset="0"/>
                <a:cs typeface="Times New Roman" panose="02020603050405020304" pitchFamily="18" charset="0"/>
              </a:rPr>
              <a:t>Kefi</a:t>
            </a:r>
            <a:r>
              <a:rPr lang="en-GB" sz="800" dirty="0">
                <a:latin typeface="Times New Roman" panose="02020603050405020304" pitchFamily="18" charset="0"/>
                <a:cs typeface="Times New Roman" panose="02020603050405020304" pitchFamily="18" charset="0"/>
              </a:rPr>
              <a:t>, H., Krishen, A.S. and Kumar, V., (2021). Setting the future of digital and social media marketing research: Perspectives and research propositions. </a:t>
            </a:r>
            <a:r>
              <a:rPr lang="en-GB" sz="800" i="1" dirty="0">
                <a:latin typeface="Times New Roman" panose="02020603050405020304" pitchFamily="18" charset="0"/>
                <a:cs typeface="Times New Roman" panose="02020603050405020304" pitchFamily="18" charset="0"/>
              </a:rPr>
              <a:t>International journal of information management</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59</a:t>
            </a:r>
            <a:r>
              <a:rPr lang="en-GB" sz="800" dirty="0">
                <a:latin typeface="Times New Roman" panose="02020603050405020304" pitchFamily="18" charset="0"/>
                <a:cs typeface="Times New Roman" panose="02020603050405020304" pitchFamily="18" charset="0"/>
              </a:rPr>
              <a:t>, p.102168. Link:</a:t>
            </a:r>
            <a:r>
              <a:rPr lang="en-GB" sz="800" dirty="0">
                <a:latin typeface="Times New Roman" panose="02020603050405020304" pitchFamily="18" charset="0"/>
                <a:cs typeface="Times New Roman" panose="02020603050405020304" pitchFamily="18" charset="0"/>
                <a:hlinkClick r:id="rId4"/>
              </a:rPr>
              <a:t> </a:t>
            </a:r>
            <a:r>
              <a:rPr lang="en-GB" sz="800" u="sng" dirty="0">
                <a:latin typeface="Times New Roman" panose="02020603050405020304" pitchFamily="18" charset="0"/>
                <a:cs typeface="Times New Roman" panose="02020603050405020304" pitchFamily="18" charset="0"/>
                <a:hlinkClick r:id="rId4"/>
              </a:rPr>
              <a:t>https://www.sciencedirect.com/science/article/pii/S0268401220308082</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a:latin typeface="Times New Roman" panose="02020603050405020304" pitchFamily="18" charset="0"/>
                <a:cs typeface="Times New Roman" panose="02020603050405020304" pitchFamily="18" charset="0"/>
              </a:rPr>
              <a:t>Gary Armstrong, P.K. (2020). Marketing: An </a:t>
            </a:r>
            <a:r>
              <a:rPr lang="en-GB" sz="800" dirty="0" err="1">
                <a:latin typeface="Times New Roman" panose="02020603050405020304" pitchFamily="18" charset="0"/>
                <a:cs typeface="Times New Roman" panose="02020603050405020304" pitchFamily="18" charset="0"/>
              </a:rPr>
              <a:t>introduction,Global</a:t>
            </a:r>
            <a:r>
              <a:rPr lang="en-GB" sz="800" dirty="0">
                <a:latin typeface="Times New Roman" panose="02020603050405020304" pitchFamily="18" charset="0"/>
                <a:cs typeface="Times New Roman" panose="02020603050405020304" pitchFamily="18" charset="0"/>
              </a:rPr>
              <a:t> Edition. 14th edition. [Online]. Pearson. Available from: Marketing: An Introduction, Global Edition: Amazon.co.uk: Armstrong, Gary, Kotler, Philip, </a:t>
            </a:r>
            <a:r>
              <a:rPr lang="en-GB" sz="800" dirty="0" err="1">
                <a:latin typeface="Times New Roman" panose="02020603050405020304" pitchFamily="18" charset="0"/>
                <a:cs typeface="Times New Roman" panose="02020603050405020304" pitchFamily="18" charset="0"/>
              </a:rPr>
              <a:t>Opresnik</a:t>
            </a:r>
            <a:r>
              <a:rPr lang="en-GB" sz="800" dirty="0">
                <a:latin typeface="Times New Roman" panose="02020603050405020304" pitchFamily="18" charset="0"/>
                <a:cs typeface="Times New Roman" panose="02020603050405020304" pitchFamily="18" charset="0"/>
              </a:rPr>
              <a:t>, Marc:</a:t>
            </a:r>
          </a:p>
          <a:p>
            <a:pPr algn="just">
              <a:lnSpc>
                <a:spcPct val="170000"/>
              </a:lnSpc>
            </a:pPr>
            <a:r>
              <a:rPr lang="en-GB" sz="800" dirty="0">
                <a:latin typeface="Times New Roman" panose="02020603050405020304" pitchFamily="18" charset="0"/>
                <a:cs typeface="Times New Roman" panose="02020603050405020304" pitchFamily="18" charset="0"/>
              </a:rPr>
              <a:t>Harrigan, P., Miles, M.P., Fang, Y. and Roy, S.K., (2020). The role of social media in the engagement and information processes of social CRM. </a:t>
            </a:r>
            <a:r>
              <a:rPr lang="en-GB" sz="800" i="1" dirty="0">
                <a:latin typeface="Times New Roman" panose="02020603050405020304" pitchFamily="18" charset="0"/>
                <a:cs typeface="Times New Roman" panose="02020603050405020304" pitchFamily="18" charset="0"/>
              </a:rPr>
              <a:t>International Journal of Information Management</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54</a:t>
            </a:r>
            <a:r>
              <a:rPr lang="en-GB" sz="800" dirty="0">
                <a:latin typeface="Times New Roman" panose="02020603050405020304" pitchFamily="18" charset="0"/>
                <a:cs typeface="Times New Roman" panose="02020603050405020304" pitchFamily="18" charset="0"/>
              </a:rPr>
              <a:t>, p.102151. Link:</a:t>
            </a:r>
            <a:r>
              <a:rPr lang="en-GB" sz="800" dirty="0">
                <a:latin typeface="Times New Roman" panose="02020603050405020304" pitchFamily="18" charset="0"/>
                <a:cs typeface="Times New Roman" panose="02020603050405020304" pitchFamily="18" charset="0"/>
                <a:hlinkClick r:id="rId5"/>
              </a:rPr>
              <a:t> </a:t>
            </a:r>
            <a:r>
              <a:rPr lang="en-GB" sz="800" u="sng" dirty="0">
                <a:latin typeface="Times New Roman" panose="02020603050405020304" pitchFamily="18" charset="0"/>
                <a:cs typeface="Times New Roman" panose="02020603050405020304" pitchFamily="18" charset="0"/>
                <a:hlinkClick r:id="rId5"/>
              </a:rPr>
              <a:t>https://www.sciencedirect.com/science/article/pii/S0268401219313179</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a:latin typeface="Times New Roman" panose="02020603050405020304" pitchFamily="18" charset="0"/>
                <a:cs typeface="Times New Roman" panose="02020603050405020304" pitchFamily="18" charset="0"/>
              </a:rPr>
              <a:t>Huseynli, B., (2022). Digital transformation for improving customer experience. In </a:t>
            </a:r>
            <a:r>
              <a:rPr lang="en-GB" sz="800" i="1" dirty="0">
                <a:latin typeface="Times New Roman" panose="02020603050405020304" pitchFamily="18" charset="0"/>
                <a:cs typeface="Times New Roman" panose="02020603050405020304" pitchFamily="18" charset="0"/>
              </a:rPr>
              <a:t>Handbook of Research on Interdisciplinary Reflections of Contemporary Experiential Marketing Practices</a:t>
            </a:r>
            <a:r>
              <a:rPr lang="en-GB" sz="800" dirty="0">
                <a:latin typeface="Times New Roman" panose="02020603050405020304" pitchFamily="18" charset="0"/>
                <a:cs typeface="Times New Roman" panose="02020603050405020304" pitchFamily="18" charset="0"/>
              </a:rPr>
              <a:t> (pp. 78-100). IGI Global Scientific Publishing.</a:t>
            </a:r>
          </a:p>
          <a:p>
            <a:pPr algn="just">
              <a:lnSpc>
                <a:spcPct val="170000"/>
              </a:lnSpc>
            </a:pPr>
            <a:r>
              <a:rPr lang="en-GB" sz="800" dirty="0">
                <a:latin typeface="Times New Roman" panose="02020603050405020304" pitchFamily="18" charset="0"/>
                <a:cs typeface="Times New Roman" panose="02020603050405020304" pitchFamily="18" charset="0"/>
              </a:rPr>
              <a:t>Perez-Vega, R., Hopkinson, P., Singhal, A. and Mariani, M.M., (2022). From CRM to social CRM: A bibliometric review and research agenda for consumer research. </a:t>
            </a:r>
            <a:r>
              <a:rPr lang="en-GB" sz="800" i="1" dirty="0">
                <a:latin typeface="Times New Roman" panose="02020603050405020304" pitchFamily="18" charset="0"/>
                <a:cs typeface="Times New Roman" panose="02020603050405020304" pitchFamily="18" charset="0"/>
              </a:rPr>
              <a:t>Journal of Business Research</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151</a:t>
            </a:r>
            <a:r>
              <a:rPr lang="en-GB" sz="800" dirty="0">
                <a:latin typeface="Times New Roman" panose="02020603050405020304" pitchFamily="18" charset="0"/>
                <a:cs typeface="Times New Roman" panose="02020603050405020304" pitchFamily="18" charset="0"/>
              </a:rPr>
              <a:t>, pp.1-16. Link:</a:t>
            </a:r>
            <a:r>
              <a:rPr lang="en-GB" sz="800" dirty="0">
                <a:latin typeface="Times New Roman" panose="02020603050405020304" pitchFamily="18" charset="0"/>
                <a:cs typeface="Times New Roman" panose="02020603050405020304" pitchFamily="18" charset="0"/>
                <a:hlinkClick r:id="rId6"/>
              </a:rPr>
              <a:t> </a:t>
            </a:r>
            <a:r>
              <a:rPr lang="en-GB" sz="800" u="sng" dirty="0">
                <a:latin typeface="Times New Roman" panose="02020603050405020304" pitchFamily="18" charset="0"/>
                <a:cs typeface="Times New Roman" panose="02020603050405020304" pitchFamily="18" charset="0"/>
                <a:hlinkClick r:id="rId6"/>
              </a:rPr>
              <a:t>https://www.sciencedirect.com/science/article/pii/S0148296322005665</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a:latin typeface="Times New Roman" panose="02020603050405020304" pitchFamily="18" charset="0"/>
                <a:cs typeface="Times New Roman" panose="02020603050405020304" pitchFamily="18" charset="0"/>
              </a:rPr>
              <a:t>Pitafi, Z.R. and Awan, T.M., (2024). Integrating Social Media in CRM: Engaging Customers on Digital. </a:t>
            </a:r>
            <a:r>
              <a:rPr lang="en-GB" sz="800" i="1" dirty="0">
                <a:latin typeface="Times New Roman" panose="02020603050405020304" pitchFamily="18" charset="0"/>
                <a:cs typeface="Times New Roman" panose="02020603050405020304" pitchFamily="18" charset="0"/>
              </a:rPr>
              <a:t>Customer Relationship Management: Contemporary Concepts and Strategies</a:t>
            </a:r>
            <a:r>
              <a:rPr lang="en-GB" sz="800" dirty="0">
                <a:latin typeface="Times New Roman" panose="02020603050405020304" pitchFamily="18" charset="0"/>
                <a:cs typeface="Times New Roman" panose="02020603050405020304" pitchFamily="18" charset="0"/>
              </a:rPr>
              <a:t>, p.25. Link:</a:t>
            </a:r>
            <a:r>
              <a:rPr lang="en-GB" sz="800" dirty="0">
                <a:latin typeface="Times New Roman" panose="02020603050405020304" pitchFamily="18" charset="0"/>
                <a:cs typeface="Times New Roman" panose="02020603050405020304" pitchFamily="18" charset="0"/>
                <a:hlinkClick r:id="rId7"/>
              </a:rPr>
              <a:t> </a:t>
            </a:r>
            <a:r>
              <a:rPr lang="en-GB" sz="800" u="sng" dirty="0">
                <a:latin typeface="Times New Roman" panose="02020603050405020304" pitchFamily="18" charset="0"/>
                <a:cs typeface="Times New Roman" panose="02020603050405020304" pitchFamily="18" charset="0"/>
                <a:hlinkClick r:id="rId7"/>
              </a:rPr>
              <a:t>https://www.intechopen.com/chapters/89495</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err="1">
                <a:latin typeface="Times New Roman" panose="02020603050405020304" pitchFamily="18" charset="0"/>
                <a:cs typeface="Times New Roman" panose="02020603050405020304" pitchFamily="18" charset="0"/>
              </a:rPr>
              <a:t>Pricopoaia</a:t>
            </a:r>
            <a:r>
              <a:rPr lang="en-GB" sz="800" dirty="0">
                <a:latin typeface="Times New Roman" panose="02020603050405020304" pitchFamily="18" charset="0"/>
                <a:cs typeface="Times New Roman" panose="02020603050405020304" pitchFamily="18" charset="0"/>
              </a:rPr>
              <a:t>, O. and </a:t>
            </a:r>
            <a:r>
              <a:rPr lang="en-GB" sz="800" dirty="0" err="1">
                <a:latin typeface="Times New Roman" panose="02020603050405020304" pitchFamily="18" charset="0"/>
                <a:cs typeface="Times New Roman" panose="02020603050405020304" pitchFamily="18" charset="0"/>
              </a:rPr>
              <a:t>Susanu</a:t>
            </a:r>
            <a:r>
              <a:rPr lang="en-GB" sz="800" dirty="0">
                <a:latin typeface="Times New Roman" panose="02020603050405020304" pitchFamily="18" charset="0"/>
                <a:cs typeface="Times New Roman" panose="02020603050405020304" pitchFamily="18" charset="0"/>
              </a:rPr>
              <a:t>, I., (2022, November). The impact of using social media platforms in business promotion. In </a:t>
            </a:r>
            <a:r>
              <a:rPr lang="en-GB" sz="800" i="1" dirty="0">
                <a:latin typeface="Times New Roman" panose="02020603050405020304" pitchFamily="18" charset="0"/>
                <a:cs typeface="Times New Roman" panose="02020603050405020304" pitchFamily="18" charset="0"/>
              </a:rPr>
              <a:t>Proceedings of the International Management Conference, Bucharest, Romania</a:t>
            </a:r>
            <a:r>
              <a:rPr lang="en-GB" sz="800" dirty="0">
                <a:latin typeface="Times New Roman" panose="02020603050405020304" pitchFamily="18" charset="0"/>
                <a:cs typeface="Times New Roman" panose="02020603050405020304" pitchFamily="18" charset="0"/>
              </a:rPr>
              <a:t> (pp. 3-4). Link: </a:t>
            </a:r>
            <a:r>
              <a:rPr lang="en-GB" sz="800" u="sng" dirty="0">
                <a:latin typeface="Times New Roman" panose="02020603050405020304" pitchFamily="18" charset="0"/>
                <a:cs typeface="Times New Roman" panose="02020603050405020304" pitchFamily="18" charset="0"/>
                <a:hlinkClick r:id="rId8"/>
              </a:rPr>
              <a:t>https://d1wqtxts1xzle7.cloudfront.net/90905191/05-libre.pdf?1662908789=&amp;response-content-disposition=inline%3B+filename%3DThe_Impact_of_Using_Social_Media_Platfor.pdf&amp;Expires=1763382453&amp;Signature=N3KVb59levWietbb1mByAJa6KCGd0YsB7QUnDdIhPbSxxPzhocOmkTOpphpszdxPnMi~-obqePu1gMf~h3mbuPlSjTNNviPWjrxTZVxAn4rjiUYNsGNlorqgSzGhA9UCvSIEgInjlkp70wJyU1T0eyEKsshn5BwffJYXri3JOqI8dKcf-r9fUQAp~4pktXt4vQLxLjtISvvawEuc-Tnp4DhgR3GI3tXV9NSRk11CVfCwsd8-L9SfkFkz~7N-ficROU1afnwy~Z34f1TFlhg-ETX7mgCb9yGR1zwIhG5fgMhCv1LF28UVQ4cmZKZu2mDJeuK5gTp9JrZr30FNdCTqQA__&amp;Key-Pair-Id=APKAJLOHF5GGSLRBV4ZA</a:t>
            </a:r>
            <a:r>
              <a:rPr lang="en-GB" sz="800" dirty="0">
                <a:latin typeface="Times New Roman" panose="02020603050405020304" pitchFamily="18" charset="0"/>
                <a:cs typeface="Times New Roman" panose="02020603050405020304" pitchFamily="18" charset="0"/>
              </a:rPr>
              <a:t>. </a:t>
            </a:r>
          </a:p>
          <a:p>
            <a:pPr algn="just">
              <a:lnSpc>
                <a:spcPct val="170000"/>
              </a:lnSpc>
            </a:pPr>
            <a:r>
              <a:rPr lang="en-GB" sz="800" dirty="0">
                <a:latin typeface="Times New Roman" panose="02020603050405020304" pitchFamily="18" charset="0"/>
                <a:cs typeface="Times New Roman" panose="02020603050405020304" pitchFamily="18" charset="0"/>
              </a:rPr>
              <a:t>Reim, W., </a:t>
            </a:r>
            <a:r>
              <a:rPr lang="en-GB" sz="800" dirty="0" err="1">
                <a:latin typeface="Times New Roman" panose="02020603050405020304" pitchFamily="18" charset="0"/>
                <a:cs typeface="Times New Roman" panose="02020603050405020304" pitchFamily="18" charset="0"/>
              </a:rPr>
              <a:t>Yli</a:t>
            </a:r>
            <a:r>
              <a:rPr lang="en-GB" sz="800" dirty="0">
                <a:latin typeface="Times New Roman" panose="02020603050405020304" pitchFamily="18" charset="0"/>
                <a:cs typeface="Times New Roman" panose="02020603050405020304" pitchFamily="18" charset="0"/>
              </a:rPr>
              <a:t>-Viitala, P., </a:t>
            </a:r>
            <a:r>
              <a:rPr lang="en-GB" sz="800" dirty="0" err="1">
                <a:latin typeface="Times New Roman" panose="02020603050405020304" pitchFamily="18" charset="0"/>
                <a:cs typeface="Times New Roman" panose="02020603050405020304" pitchFamily="18" charset="0"/>
              </a:rPr>
              <a:t>Arrasvuori</a:t>
            </a:r>
            <a:r>
              <a:rPr lang="en-GB" sz="800" dirty="0">
                <a:latin typeface="Times New Roman" panose="02020603050405020304" pitchFamily="18" charset="0"/>
                <a:cs typeface="Times New Roman" panose="02020603050405020304" pitchFamily="18" charset="0"/>
              </a:rPr>
              <a:t>, J. and Parida, V., (2022). Tackling business model challenges in SME internationalization through digitalization. </a:t>
            </a:r>
            <a:r>
              <a:rPr lang="en-GB" sz="800" i="1" dirty="0">
                <a:latin typeface="Times New Roman" panose="02020603050405020304" pitchFamily="18" charset="0"/>
                <a:cs typeface="Times New Roman" panose="02020603050405020304" pitchFamily="18" charset="0"/>
              </a:rPr>
              <a:t>Journal of Innovation &amp; Knowledge</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7</a:t>
            </a:r>
            <a:r>
              <a:rPr lang="en-GB" sz="800" dirty="0">
                <a:latin typeface="Times New Roman" panose="02020603050405020304" pitchFamily="18" charset="0"/>
                <a:cs typeface="Times New Roman" panose="02020603050405020304" pitchFamily="18" charset="0"/>
              </a:rPr>
              <a:t>(3), p.100199. Link: </a:t>
            </a:r>
            <a:r>
              <a:rPr lang="en-GB" sz="800" u="sng" dirty="0">
                <a:latin typeface="Times New Roman" panose="02020603050405020304" pitchFamily="18" charset="0"/>
                <a:cs typeface="Times New Roman" panose="02020603050405020304" pitchFamily="18" charset="0"/>
                <a:hlinkClick r:id="rId9"/>
              </a:rPr>
              <a:t>https://www.igi-global.com/gateway/article/full-text-pdf/286686&amp;riu=true</a:t>
            </a:r>
            <a:r>
              <a:rPr lang="en-GB" sz="800" dirty="0">
                <a:latin typeface="Times New Roman" panose="02020603050405020304" pitchFamily="18" charset="0"/>
                <a:cs typeface="Times New Roman" panose="02020603050405020304" pitchFamily="18" charset="0"/>
              </a:rPr>
              <a:t>. </a:t>
            </a:r>
          </a:p>
          <a:p>
            <a:pPr algn="just">
              <a:lnSpc>
                <a:spcPct val="170000"/>
              </a:lnSpc>
            </a:pPr>
            <a:r>
              <a:rPr lang="en-GB" sz="800" dirty="0" err="1">
                <a:latin typeface="Times New Roman" panose="02020603050405020304" pitchFamily="18" charset="0"/>
                <a:cs typeface="Times New Roman" panose="02020603050405020304" pitchFamily="18" charset="0"/>
              </a:rPr>
              <a:t>Sentance</a:t>
            </a:r>
            <a:r>
              <a:rPr lang="en-GB" sz="800" dirty="0">
                <a:latin typeface="Times New Roman" panose="02020603050405020304" pitchFamily="18" charset="0"/>
                <a:cs typeface="Times New Roman" panose="02020603050405020304" pitchFamily="18" charset="0"/>
              </a:rPr>
              <a:t>, R. (2024) </a:t>
            </a:r>
            <a:r>
              <a:rPr lang="en-GB" sz="800" i="1" dirty="0">
                <a:latin typeface="Times New Roman" panose="02020603050405020304" pitchFamily="18" charset="0"/>
                <a:cs typeface="Times New Roman" panose="02020603050405020304" pitchFamily="18" charset="0"/>
              </a:rPr>
              <a:t>M&amp;S ‘moving with the Times’, doubles down on TikTok and YouTube</a:t>
            </a:r>
            <a:r>
              <a:rPr lang="en-GB" sz="800" dirty="0">
                <a:latin typeface="Times New Roman" panose="02020603050405020304" pitchFamily="18" charset="0"/>
                <a:cs typeface="Times New Roman" panose="02020603050405020304" pitchFamily="18" charset="0"/>
              </a:rPr>
              <a:t>, </a:t>
            </a:r>
            <a:r>
              <a:rPr lang="en-GB" sz="800" i="1" dirty="0" err="1">
                <a:latin typeface="Times New Roman" panose="02020603050405020304" pitchFamily="18" charset="0"/>
                <a:cs typeface="Times New Roman" panose="02020603050405020304" pitchFamily="18" charset="0"/>
              </a:rPr>
              <a:t>Econsultancy</a:t>
            </a:r>
            <a:r>
              <a:rPr lang="en-GB" sz="800" dirty="0">
                <a:latin typeface="Times New Roman" panose="02020603050405020304" pitchFamily="18" charset="0"/>
                <a:cs typeface="Times New Roman" panose="02020603050405020304" pitchFamily="18" charset="0"/>
              </a:rPr>
              <a:t>. Available at: https://econsultancy.com/ms-spending-social-platforms-gen-z/ (Accessed: 17 November 2025). </a:t>
            </a:r>
          </a:p>
          <a:p>
            <a:pPr algn="just">
              <a:lnSpc>
                <a:spcPct val="170000"/>
              </a:lnSpc>
            </a:pPr>
            <a:r>
              <a:rPr lang="en-GB" sz="800" dirty="0" err="1">
                <a:latin typeface="Times New Roman" panose="02020603050405020304" pitchFamily="18" charset="0"/>
                <a:cs typeface="Times New Roman" panose="02020603050405020304" pitchFamily="18" charset="0"/>
              </a:rPr>
              <a:t>Seyyedamiri</a:t>
            </a:r>
            <a:r>
              <a:rPr lang="en-GB" sz="800" dirty="0">
                <a:latin typeface="Times New Roman" panose="02020603050405020304" pitchFamily="18" charset="0"/>
                <a:cs typeface="Times New Roman" panose="02020603050405020304" pitchFamily="18" charset="0"/>
              </a:rPr>
              <a:t>, N. and </a:t>
            </a:r>
            <a:r>
              <a:rPr lang="en-GB" sz="800" dirty="0" err="1">
                <a:latin typeface="Times New Roman" panose="02020603050405020304" pitchFamily="18" charset="0"/>
                <a:cs typeface="Times New Roman" panose="02020603050405020304" pitchFamily="18" charset="0"/>
              </a:rPr>
              <a:t>Tajrobehkar</a:t>
            </a:r>
            <a:r>
              <a:rPr lang="en-GB" sz="800" dirty="0">
                <a:latin typeface="Times New Roman" panose="02020603050405020304" pitchFamily="18" charset="0"/>
                <a:cs typeface="Times New Roman" panose="02020603050405020304" pitchFamily="18" charset="0"/>
              </a:rPr>
              <a:t>, L., (2021). Social content marketing, social media and product development process effectiveness in high-tech companies. </a:t>
            </a:r>
            <a:r>
              <a:rPr lang="en-GB" sz="800" i="1" dirty="0">
                <a:latin typeface="Times New Roman" panose="02020603050405020304" pitchFamily="18" charset="0"/>
                <a:cs typeface="Times New Roman" panose="02020603050405020304" pitchFamily="18" charset="0"/>
              </a:rPr>
              <a:t>International Journal of Emerging Markets</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16</a:t>
            </a:r>
            <a:r>
              <a:rPr lang="en-GB" sz="800" dirty="0">
                <a:latin typeface="Times New Roman" panose="02020603050405020304" pitchFamily="18" charset="0"/>
                <a:cs typeface="Times New Roman" panose="02020603050405020304" pitchFamily="18" charset="0"/>
              </a:rPr>
              <a:t>(1), pp.75-91. Link:</a:t>
            </a:r>
            <a:r>
              <a:rPr lang="en-GB" sz="800" dirty="0">
                <a:latin typeface="Times New Roman" panose="02020603050405020304" pitchFamily="18" charset="0"/>
                <a:cs typeface="Times New Roman" panose="02020603050405020304" pitchFamily="18" charset="0"/>
                <a:hlinkClick r:id="rId10"/>
              </a:rPr>
              <a:t> </a:t>
            </a:r>
            <a:r>
              <a:rPr lang="en-GB" sz="800" u="sng" dirty="0">
                <a:latin typeface="Times New Roman" panose="02020603050405020304" pitchFamily="18" charset="0"/>
                <a:cs typeface="Times New Roman" panose="02020603050405020304" pitchFamily="18" charset="0"/>
                <a:hlinkClick r:id="rId10"/>
              </a:rPr>
              <a:t>https://www.academia.edu/download/93987944/ijoem-06-2018-032320221110-1-fbf32u.pdf</a:t>
            </a:r>
            <a:endParaRPr lang="en-GB" sz="800" dirty="0">
              <a:latin typeface="Times New Roman" panose="02020603050405020304" pitchFamily="18" charset="0"/>
              <a:cs typeface="Times New Roman" panose="02020603050405020304" pitchFamily="18" charset="0"/>
            </a:endParaRPr>
          </a:p>
          <a:p>
            <a:pPr algn="just">
              <a:lnSpc>
                <a:spcPct val="170000"/>
              </a:lnSpc>
            </a:pPr>
            <a:r>
              <a:rPr lang="en-GB" sz="800" dirty="0">
                <a:latin typeface="Times New Roman" panose="02020603050405020304" pitchFamily="18" charset="0"/>
                <a:cs typeface="Times New Roman" panose="02020603050405020304" pitchFamily="18" charset="0"/>
              </a:rPr>
              <a:t>Sheridan, M. (2019). They Ask, You answer: A Revolutionary Approach to Inbound Sales, Content Marketing, and Today’s Digital Consumer. [Online]. Available from : They Ask, You Answer: A Revolutionary Approach to Inbound Sales, Content Marketing, and Today's Digital Consumer, 2nd Edition, Revised and Updated: Amazon.co.uk: Sheridan, Marcus: 9781119610144: Books</a:t>
            </a:r>
          </a:p>
          <a:p>
            <a:pPr algn="just">
              <a:lnSpc>
                <a:spcPct val="170000"/>
              </a:lnSpc>
            </a:pPr>
            <a:r>
              <a:rPr lang="en-GB" sz="800" dirty="0">
                <a:latin typeface="Times New Roman" panose="02020603050405020304" pitchFamily="18" charset="0"/>
                <a:cs typeface="Times New Roman" panose="02020603050405020304" pitchFamily="18" charset="0"/>
              </a:rPr>
              <a:t>TCS (2025) </a:t>
            </a:r>
            <a:r>
              <a:rPr lang="en-GB" sz="800" i="1" dirty="0">
                <a:latin typeface="Times New Roman" panose="02020603050405020304" pitchFamily="18" charset="0"/>
                <a:cs typeface="Times New Roman" panose="02020603050405020304" pitchFamily="18" charset="0"/>
              </a:rPr>
              <a:t>M&amp;S improves customer experience with digital loyalty program</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M&amp;S Improves Customer Experience with Digital Loyalty Program</a:t>
            </a:r>
            <a:r>
              <a:rPr lang="en-GB" sz="800" dirty="0">
                <a:latin typeface="Times New Roman" panose="02020603050405020304" pitchFamily="18" charset="0"/>
                <a:cs typeface="Times New Roman" panose="02020603050405020304" pitchFamily="18" charset="0"/>
              </a:rPr>
              <a:t>. Available at: https://www.tcs.com/what-we-do/industries/retail/video/marks-spencer-digital-loyalty-program (Accessed: 17 November 2025). </a:t>
            </a:r>
          </a:p>
          <a:p>
            <a:pPr algn="just">
              <a:lnSpc>
                <a:spcPct val="170000"/>
              </a:lnSpc>
            </a:pPr>
            <a:r>
              <a:rPr lang="en-GB" sz="800" dirty="0">
                <a:latin typeface="Times New Roman" panose="02020603050405020304" pitchFamily="18" charset="0"/>
                <a:cs typeface="Times New Roman" panose="02020603050405020304" pitchFamily="18" charset="0"/>
              </a:rPr>
              <a:t>Velasco, C., Reinoso‐Carvalho, F., Barbosa Escobar, F., Gustafsson, A. and Petit, O., (2024). Paradoxes, challenges, and opportunities in the context of ethical customer experience management. </a:t>
            </a:r>
            <a:r>
              <a:rPr lang="en-GB" sz="800" i="1" dirty="0">
                <a:latin typeface="Times New Roman" panose="02020603050405020304" pitchFamily="18" charset="0"/>
                <a:cs typeface="Times New Roman" panose="02020603050405020304" pitchFamily="18" charset="0"/>
              </a:rPr>
              <a:t>Psychology &amp; Marketing</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41</a:t>
            </a:r>
            <a:r>
              <a:rPr lang="en-GB" sz="800" dirty="0">
                <a:latin typeface="Times New Roman" panose="02020603050405020304" pitchFamily="18" charset="0"/>
                <a:cs typeface="Times New Roman" panose="02020603050405020304" pitchFamily="18" charset="0"/>
              </a:rPr>
              <a:t>(10), pp.2506-2524.</a:t>
            </a:r>
          </a:p>
          <a:p>
            <a:pPr algn="just">
              <a:lnSpc>
                <a:spcPct val="170000"/>
              </a:lnSpc>
            </a:pP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76785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522</TotalTime>
  <Words>2292</Words>
  <Application>Microsoft Office PowerPoint</Application>
  <PresentationFormat>Widescreen</PresentationFormat>
  <Paragraphs>96</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Times New Roman</vt:lpstr>
      <vt:lpstr>Office Theme</vt:lpstr>
      <vt:lpstr>PowerPoint Presentation</vt:lpstr>
      <vt:lpstr>Introduction</vt:lpstr>
      <vt:lpstr>Digital and social media</vt:lpstr>
      <vt:lpstr>Use of digital and social media in CRM</vt:lpstr>
      <vt:lpstr> Role of digital and social platforms in developing customer relationships</vt:lpstr>
      <vt:lpstr> Role of digital and social platforms in developing customer relationships</vt:lpstr>
      <vt:lpstr>Digital platforms' role in customer experience and engagement enhancement </vt:lpstr>
      <vt:lpstr>Digital platforms' role in customer experience and engagement enhancement </vt:lpstr>
      <vt:lpstr>Role of social platforms in organisational performance support </vt:lpstr>
      <vt:lpstr>PowerPoint Presentation</vt:lpstr>
      <vt:lpstr>Recommendations</vt:lpstr>
      <vt:lpstr>Recommendations</vt:lpstr>
      <vt:lpstr>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akra2024paul@outlook.com</dc:creator>
  <cp:lastModifiedBy>Andreea Porumbel</cp:lastModifiedBy>
  <cp:revision>3</cp:revision>
  <dcterms:created xsi:type="dcterms:W3CDTF">2025-11-17T11:53:44Z</dcterms:created>
  <dcterms:modified xsi:type="dcterms:W3CDTF">2025-11-30T20:21:49Z</dcterms:modified>
</cp:coreProperties>
</file>