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5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D2AD-A03F-244E-412E-D1EBBE5C1E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1B5800-B9E0-9D88-6DBA-5C10ADCE410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C9B04CDF-5787-00A2-46DC-CC7666F169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521CD-1385-4D6E-900C-2428C38AFE67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EE53D3F0-39A9-DF15-6BDB-D2630BC91D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F68C35AE-FC44-0827-9499-E0C2A7FDC6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B6B170-0C7D-487E-A1D6-D2BEFEAC2F9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39139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8923F-C1B7-29AB-3796-4C4C03A8EB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4D123-5E60-32FB-ABD7-2165DE7FA29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F88D0-9E0C-4563-C6F8-1E93B00784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D011BB-011B-499E-9EA2-9EFCE58DCE45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D806E-A71A-B814-4D03-B5C6E80773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C84BD-1D8F-FA75-AFF9-A175FA0F12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0A7CC9-8E6F-48E7-A9AC-49815DEB02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4564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B601-E1FE-3991-9AF4-1D1F8014F2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91440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9D238-CCCC-1AF5-F62D-C357ACF1F58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7CAEA-E51A-5B8B-9DB3-8A6559CDB3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D61595-FB9E-4403-8C27-E23130FBFAE2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41393-3C63-0FAA-57B5-2C3F04A85F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1F3C2-CE4F-B6D6-9D76-994472C0FA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240D9C-E2DF-4AB2-A83B-877E71094B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944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50DDB-F94F-CE0A-C939-4389159B6D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49E35-D7BD-4FA6-02F4-6B09AE76C1F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7904" y="2980944"/>
            <a:ext cx="4334256" cy="31181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D1D748-9591-6E36-6331-C697B94AE80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36792" y="2980944"/>
            <a:ext cx="4334256" cy="31181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64663A-9115-30F1-9B10-827151B491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A774D6-6420-4638-B41E-8FFDCF375009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FAD0D-4018-E000-2D1C-888066EE5E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1DD25-9407-54EA-58B7-C7EDC9E608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5B0E0B-66B0-4BBB-A5D8-F8C70CEDF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0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E5C1C1F2-5F9A-B404-E934-CF159ED6004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17904" y="2944368"/>
            <a:ext cx="4334256" cy="60602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E21A0D9-8122-D1CE-6335-4A84E1D83AE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17904" y="3644990"/>
            <a:ext cx="4334256" cy="244964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BDD8826-1AD6-7D92-6F62-6DC58D96AB1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6792" y="2944368"/>
            <a:ext cx="4334256" cy="60602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B3E3E2A4-207E-D548-41F2-AB17B9B5571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36792" y="3644990"/>
            <a:ext cx="4334256" cy="244964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297CC03B-34FA-D9F8-A79D-F43C595D6AC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8B5AAA-23B4-4C17-A48C-555FA7DE0E7B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EF8F27C7-E66E-B8DF-3865-4A9034EDAD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DDA0166-78B6-05F4-CA54-587379E3EF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75EC38-7F1C-4590-8A7B-C56F08001290}" type="slidenum">
              <a:t>‹#›</a:t>
            </a:fld>
            <a:endParaRPr lang="en-US"/>
          </a:p>
        </p:txBody>
      </p:sp>
      <p:sp>
        <p:nvSpPr>
          <p:cNvPr id="9" name="Title 9">
            <a:extLst>
              <a:ext uri="{FF2B5EF4-FFF2-40B4-BE49-F238E27FC236}">
                <a16:creationId xmlns:a16="http://schemas.microsoft.com/office/drawing/2014/main" id="{662422F3-7619-8D8F-3477-5B7003D109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95608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8160E-92F6-CB0A-164F-2790A78A6C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96A34E-762E-73C9-5D2C-872B220757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DB07CE-10BE-4011-BEB2-6D1916A860EA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F8BD3D-8FB2-5275-04F6-887E2F1C04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3C33CD-7772-7311-E330-5A2BDB39F7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815FDA-3FC6-4DAD-AB3B-A99A5ED1490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033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C1ECF5-A4B3-783D-DE3F-E4DCBE3BFB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AB0E7C-1334-4C3F-876C-9AB2C554CDD6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14CC43-E225-7117-56EB-712B51952A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4C21E-A0E6-C1D0-81AD-FE59660714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873887-83D7-44B2-970A-509DEF6EB4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19442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0BB0-04F6-2B04-22C8-A5B23A6BC4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/>
          <a:lstStyle>
            <a:lvl1pPr>
              <a:lnSpc>
                <a:spcPct val="100000"/>
              </a:lnSpc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8F8DF-2C61-D75C-0FA0-A07C72171F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3D629-5E5D-9DDC-9C05-0FBCED0950B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17904" y="3483863"/>
            <a:ext cx="3145536" cy="2615184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12157-7520-37FF-51D5-3425A11431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022AA7-06EB-4F5A-B749-400B059BD962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1B62B0-95C1-8FF5-04AA-20598753B3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FC64ED-E562-9379-333A-DC820BFB0A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C691B5-BDFE-47DE-B2AB-F37C5D7D55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547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30D44-D5BC-D80F-23E7-D6B330B164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/>
          <a:lstStyle>
            <a:lvl1pPr>
              <a:lnSpc>
                <a:spcPct val="100000"/>
              </a:lnSpc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5420A2-C0F3-EF23-51ED-33945C16FE8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49240" y="764036"/>
            <a:ext cx="6089903" cy="5330952"/>
          </a:xfrm>
          <a:solidFill>
            <a:srgbClr val="F2F2F2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6AE1B-F391-2D2F-B59C-0A3FC8B103B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17904" y="3483863"/>
            <a:ext cx="3145536" cy="2615184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081E0-A28F-4AF7-D7DD-DF9360B24A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468EB7-3EC3-4467-B1DF-2818DD50AA9E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ABB4B1-F4B0-5A5D-F8B2-8DA8D9D1E9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ABFD3-03B9-8732-1981-EA97875D1C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9EC03-ED9B-48C3-8CAB-1EDBA9BBFA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024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E1B5C-8B01-D0D1-8E1C-9EE9BC71D28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544C9A-1850-0CBB-796A-FF8373E0D61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40449-3A5B-0290-09D9-95E621891A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C184B1-CB4F-4E5F-B9F2-CBC944F2EEE2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AD5C2-2FB3-F701-5F87-09603BA6F2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16651-17A9-28CB-B8E1-078F54669E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00CD0B-1760-41DD-A64D-EDFAEAD8FC2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437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3B44A2-4AAC-BB93-30F9-8BE96E4E1C7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450317" y="1517904"/>
            <a:ext cx="2220730" cy="454678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E1DCDF-C929-A444-DE75-3984C060DAA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7" cy="454678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41AF8-6696-19F4-CDDD-82CFC48AE5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9AB16C-DE92-4FCA-A2E7-96C14054A700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04B87-B79A-DA2B-2C42-E21122DA54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227A1-7CE0-EB86-7EE4-ABBCA49338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587A93-CFE6-48D1-9434-8F4FAFF347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657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DFBA3D-54D2-66E4-4BC4-91F5948CD8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78F0FB-86DB-63CD-94AD-A5F6F4F142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323BD0-9DAC-AA14-DD3D-CEC500921A6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fld id="{8361781F-5837-4AD6-98DB-6A9CD5E9404D}" type="datetime1">
              <a:rPr lang="en-US"/>
              <a:pPr lvl="0"/>
              <a:t>3/15/2023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5799D-0728-DD5F-BEB1-66CB33B72ED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9951F-027D-ABAE-7094-893E0A581A0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1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fld id="{0B02C785-5B90-4927-ABC9-9ED58A9AFCAD}" type="slidenum">
              <a:t>‹#›</a:t>
            </a:fld>
            <a:endParaRPr lang="en-US"/>
          </a:p>
        </p:txBody>
      </p:sp>
      <p:sp>
        <p:nvSpPr>
          <p:cNvPr id="7" name="Freeform: Shape 7">
            <a:extLst>
              <a:ext uri="{FF2B5EF4-FFF2-40B4-BE49-F238E27FC236}">
                <a16:creationId xmlns:a16="http://schemas.microsoft.com/office/drawing/2014/main" id="{5F0737F0-51F0-7CC9-647A-AD5DEE051948}"/>
              </a:ext>
            </a:extLst>
          </p:cNvPr>
          <p:cNvSpPr/>
          <p:nvPr/>
        </p:nvSpPr>
        <p:spPr>
          <a:xfrm>
            <a:off x="0" y="0"/>
            <a:ext cx="12191996" cy="610552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6105524"/>
              <a:gd name="f8" fmla="val 11435080"/>
              <a:gd name="f9" fmla="val 771523"/>
              <a:gd name="f10" fmla="val 767080"/>
              <a:gd name="f11" fmla="+- 0 0 -90"/>
              <a:gd name="f12" fmla="*/ f3 1 12192000"/>
              <a:gd name="f13" fmla="*/ f4 1 6105524"/>
              <a:gd name="f14" fmla="+- f7 0 f5"/>
              <a:gd name="f15" fmla="+- f6 0 f5"/>
              <a:gd name="f16" fmla="*/ f11 f0 1"/>
              <a:gd name="f17" fmla="*/ f15 1 12192000"/>
              <a:gd name="f18" fmla="*/ f14 1 6105524"/>
              <a:gd name="f19" fmla="*/ 0 f15 1"/>
              <a:gd name="f20" fmla="*/ 0 f14 1"/>
              <a:gd name="f21" fmla="*/ 12192000 f15 1"/>
              <a:gd name="f22" fmla="*/ 6105524 f14 1"/>
              <a:gd name="f23" fmla="*/ 11435080 f15 1"/>
              <a:gd name="f24" fmla="*/ 771523 f14 1"/>
              <a:gd name="f25" fmla="*/ 767080 f15 1"/>
              <a:gd name="f26" fmla="*/ f16 1 f2"/>
              <a:gd name="f27" fmla="*/ f19 1 12192000"/>
              <a:gd name="f28" fmla="*/ f20 1 6105524"/>
              <a:gd name="f29" fmla="*/ f21 1 12192000"/>
              <a:gd name="f30" fmla="*/ f22 1 6105524"/>
              <a:gd name="f31" fmla="*/ f23 1 12192000"/>
              <a:gd name="f32" fmla="*/ f24 1 6105524"/>
              <a:gd name="f33" fmla="*/ f25 1 12192000"/>
              <a:gd name="f34" fmla="*/ f5 1 f17"/>
              <a:gd name="f35" fmla="*/ f6 1 f17"/>
              <a:gd name="f36" fmla="*/ f5 1 f18"/>
              <a:gd name="f37" fmla="*/ f7 1 f18"/>
              <a:gd name="f38" fmla="+- f26 0 f1"/>
              <a:gd name="f39" fmla="*/ f27 1 f17"/>
              <a:gd name="f40" fmla="*/ f28 1 f18"/>
              <a:gd name="f41" fmla="*/ f29 1 f17"/>
              <a:gd name="f42" fmla="*/ f30 1 f18"/>
              <a:gd name="f43" fmla="*/ f31 1 f17"/>
              <a:gd name="f44" fmla="*/ f32 1 f18"/>
              <a:gd name="f45" fmla="*/ f33 1 f17"/>
              <a:gd name="f46" fmla="*/ f34 f12 1"/>
              <a:gd name="f47" fmla="*/ f35 f12 1"/>
              <a:gd name="f48" fmla="*/ f37 f13 1"/>
              <a:gd name="f49" fmla="*/ f36 f13 1"/>
              <a:gd name="f50" fmla="*/ f39 f12 1"/>
              <a:gd name="f51" fmla="*/ f40 f13 1"/>
              <a:gd name="f52" fmla="*/ f41 f12 1"/>
              <a:gd name="f53" fmla="*/ f42 f13 1"/>
              <a:gd name="f54" fmla="*/ f43 f12 1"/>
              <a:gd name="f55" fmla="*/ f44 f13 1"/>
              <a:gd name="f56" fmla="*/ f4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50" y="f51"/>
              </a:cxn>
              <a:cxn ang="f38">
                <a:pos x="f52" y="f51"/>
              </a:cxn>
              <a:cxn ang="f38">
                <a:pos x="f52" y="f53"/>
              </a:cxn>
              <a:cxn ang="f38">
                <a:pos x="f54" y="f53"/>
              </a:cxn>
              <a:cxn ang="f38">
                <a:pos x="f54" y="f55"/>
              </a:cxn>
              <a:cxn ang="f38">
                <a:pos x="f56" y="f55"/>
              </a:cxn>
              <a:cxn ang="f38">
                <a:pos x="f56" y="f53"/>
              </a:cxn>
              <a:cxn ang="f38">
                <a:pos x="f50" y="f53"/>
              </a:cxn>
            </a:cxnLst>
            <a:rect l="f46" t="f49" r="f47" b="f48"/>
            <a:pathLst>
              <a:path w="12192000" h="6105524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7"/>
                </a:lnTo>
                <a:lnTo>
                  <a:pt x="f8" y="f9"/>
                </a:lnTo>
                <a:lnTo>
                  <a:pt x="f10" y="f9"/>
                </a:lnTo>
                <a:lnTo>
                  <a:pt x="f10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81AB94"/>
              </a:gs>
              <a:gs pos="100000">
                <a:srgbClr val="76AD78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5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-50" baseline="0">
          <a:solidFill>
            <a:srgbClr val="000000"/>
          </a:solidFill>
          <a:uFillTx/>
          <a:latin typeface="Aharoni"/>
        </a:defRPr>
      </a:lvl1pPr>
    </p:titleStyle>
    <p:bodyStyle>
      <a:lvl1pPr marL="365760" marR="0" lvl="0" indent="-365760" algn="l" defTabSz="914400" rtl="0" fontAlgn="auto" hangingPunct="1">
        <a:lnSpc>
          <a:spcPct val="105000"/>
        </a:lnSpc>
        <a:spcBef>
          <a:spcPts val="900"/>
        </a:spcBef>
        <a:spcAft>
          <a:spcPts val="0"/>
        </a:spcAft>
        <a:buClr>
          <a:srgbClr val="81AB94"/>
        </a:buClr>
        <a:buSzPct val="100000"/>
        <a:buFont typeface="Avenir Next LT Pro" pitchFamily="34"/>
        <a:buChar char="+"/>
        <a:tabLst/>
        <a:defRPr lang="en-US" sz="26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1pPr>
      <a:lvl2pPr marL="365760" marR="0" lvl="1" indent="0" algn="l" defTabSz="914400" rtl="0" fontAlgn="auto" hangingPunct="1">
        <a:lnSpc>
          <a:spcPct val="105000"/>
        </a:lnSpc>
        <a:spcBef>
          <a:spcPts val="9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404040"/>
          </a:solidFill>
          <a:uFillTx/>
          <a:latin typeface="Avenir Next LT Pro"/>
        </a:defRPr>
      </a:lvl2pPr>
      <a:lvl3pPr marL="640080" marR="0" lvl="2" indent="-27432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Clr>
          <a:srgbClr val="81AB94"/>
        </a:buClr>
        <a:buSzPct val="100000"/>
        <a:buFont typeface="Avenir Next LT Pro" pitchFamily="34"/>
        <a:buChar char="+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3pPr>
      <a:lvl4pPr marL="640080" marR="0" lvl="3" indent="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None/>
        <a:tabLst/>
        <a:defRPr lang="en-US" sz="1800" b="0" i="1" u="none" strike="noStrike" kern="1200" cap="none" spc="0" baseline="0">
          <a:solidFill>
            <a:srgbClr val="404040"/>
          </a:solidFill>
          <a:uFillTx/>
          <a:latin typeface="Avenir Next LT Pro"/>
        </a:defRPr>
      </a:lvl4pPr>
      <a:lvl5pPr marL="886968" marR="0" lvl="4" indent="-27432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Clr>
          <a:srgbClr val="81AB94"/>
        </a:buClr>
        <a:buSzPct val="100000"/>
        <a:buFont typeface="Avenir Next LT Pro" pitchFamily="34"/>
        <a:buChar char="+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rincondelemprendedor.es/mentoring-para-emprendedore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ndesirablewaif33.wikidot.com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asticmind.ca/innerpreneur/index.php/2011/05/05/exploring-peer-to-peer-mentorship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-educ.com/skills-students-for-the-futur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BB7B0B7-FC07-CB9F-539E-E069A5F264F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0B9858-70D2-1BAA-0CE6-7405CCCE178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1996" y="1266315"/>
            <a:ext cx="4102611" cy="3793479"/>
          </a:xfrm>
        </p:spPr>
        <p:txBody>
          <a:bodyPr anchor="ctr" anchorCtr="0"/>
          <a:lstStyle/>
          <a:p>
            <a:pPr lvl="0" algn="l"/>
            <a:r>
              <a:rPr lang="en-US" sz="2800"/>
              <a:t>Key skills presentation</a:t>
            </a:r>
            <a:br>
              <a:rPr lang="en-US" sz="2800"/>
            </a:br>
            <a:r>
              <a:rPr lang="en-US" sz="2800"/>
              <a:t>Tara Spears </a:t>
            </a:r>
            <a:br>
              <a:rPr lang="en-US" sz="2800"/>
            </a:br>
            <a:r>
              <a:rPr lang="en-US" sz="2400">
                <a:latin typeface="Avenir Next LT Pro"/>
              </a:rPr>
              <a:t>2131325</a:t>
            </a:r>
            <a:br>
              <a:rPr lang="en-US" sz="2400">
                <a:latin typeface="Avenir Next LT Pro"/>
              </a:rPr>
            </a:br>
            <a:r>
              <a:rPr lang="en-US" sz="2400">
                <a:latin typeface="Avenir Next LT Pro"/>
              </a:rPr>
              <a:t>LCHS4005</a:t>
            </a:r>
            <a:br>
              <a:rPr lang="en-US" sz="2400">
                <a:latin typeface="Avenir Next LT Pro"/>
              </a:rPr>
            </a:br>
            <a:r>
              <a:rPr lang="en-US" sz="2400">
                <a:latin typeface="Avenir Next LT Pro"/>
              </a:rPr>
              <a:t>Professional Development within Health and social Care</a:t>
            </a:r>
            <a:br>
              <a:rPr lang="en-US" sz="2800"/>
            </a:br>
            <a:endParaRPr lang="en-GB" sz="280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27A901B-35B5-951C-D7DA-414D33D2AE6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61996" y="4691566"/>
            <a:ext cx="4102611" cy="1422632"/>
          </a:xfrm>
        </p:spPr>
        <p:txBody>
          <a:bodyPr anchorCtr="0"/>
          <a:lstStyle/>
          <a:p>
            <a:pPr lvl="0" algn="l"/>
            <a:r>
              <a:rPr lang="en-US"/>
              <a:t>Besty Jose</a:t>
            </a:r>
            <a:endParaRPr lang="en-GB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3A99C7E8-3299-DCD9-AE9A-4C25FFCE0D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72" r="10395"/>
          <a:stretch>
            <a:fillRect/>
          </a:stretch>
        </p:blipFill>
        <p:spPr>
          <a:xfrm>
            <a:off x="5553032" y="-221504"/>
            <a:ext cx="6842756" cy="68579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D8FBE-5EBB-F414-B6FB-7936C75C0C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cs typeface="Aharoni"/>
              </a:rPr>
              <a:t>Content.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AADA3-BD84-624E-424C-8CD2BC74B4A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Coaching and Mentoring</a:t>
            </a:r>
            <a:endParaRPr lang="en-US"/>
          </a:p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Mentoring</a:t>
            </a:r>
          </a:p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Coaching</a:t>
            </a:r>
          </a:p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Practical example</a:t>
            </a:r>
          </a:p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How Coaching and mentoring is important in HSC</a:t>
            </a:r>
          </a:p>
          <a:p>
            <a:pPr lvl="0">
              <a:buFont typeface="Wingdings" pitchFamily="34"/>
              <a:buChar char="q"/>
            </a:pPr>
            <a:r>
              <a:rPr lang="en-GB" sz="1100">
                <a:latin typeface="Arial"/>
                <a:cs typeface="Arial"/>
              </a:rPr>
              <a:t>References</a:t>
            </a:r>
          </a:p>
          <a:p>
            <a:pPr lvl="0">
              <a:buFont typeface="Wingdings" pitchFamily="34"/>
              <a:buChar char="q"/>
            </a:pPr>
            <a:endParaRPr lang="en-GB"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F333-1A8F-83D9-E063-211F5E9EB00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CFB7F-43CD-DFB1-CB72-ABF95129475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89766" y="2498122"/>
            <a:ext cx="5838572" cy="2200494"/>
          </a:xfrm>
        </p:spPr>
        <p:txBody>
          <a:bodyPr/>
          <a:lstStyle/>
          <a:p>
            <a:pPr lvl="0">
              <a:buFont typeface="Wingdings" pitchFamily="2"/>
              <a:buChar char="v"/>
            </a:pPr>
            <a:r>
              <a:rPr lang="en-GB" sz="1100">
                <a:latin typeface="Arial"/>
                <a:cs typeface="Arial"/>
              </a:rPr>
              <a:t>Coaching and Mentoring is a development approach based on a one-to-one conversation, the information is then used to enhance a person's knowledge of skills or performance at work, on certain skills and goals (Coaching and mentoring Clipo .co.uk)</a:t>
            </a:r>
            <a:endParaRPr lang="en-US" sz="1100">
              <a:latin typeface="Arial"/>
              <a:cs typeface="Arial"/>
            </a:endParaRPr>
          </a:p>
          <a:p>
            <a:pPr lvl="0">
              <a:buFont typeface="Wingdings" pitchFamily="2"/>
              <a:buChar char="v"/>
            </a:pPr>
            <a:r>
              <a:rPr lang="en-US" sz="1100">
                <a:latin typeface="Arial"/>
                <a:cs typeface="Arial"/>
              </a:rPr>
              <a:t>Although in practice it's possible to combine both coaching and mentoring terms as they are used interchangeably, although  the focus is on coaching most of it also applies to mentoring.</a:t>
            </a:r>
          </a:p>
          <a:p>
            <a:pPr lvl="0">
              <a:buFont typeface="Wingdings" pitchFamily="2"/>
              <a:buChar char="v"/>
            </a:pPr>
            <a:r>
              <a:rPr lang="en-US" sz="1100">
                <a:latin typeface="Arial"/>
                <a:cs typeface="Arial"/>
              </a:rPr>
              <a:t>This helps improvement as well as optional performance in and around the workplace, it also helps focus on specific goals and skills.  </a:t>
            </a:r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48910FB5-934E-4AEE-EF5A-6F07BCB09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964" y="2647599"/>
            <a:ext cx="3375452" cy="22527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09FA6B-A136-0198-B182-BE9FE660ABF1}"/>
              </a:ext>
            </a:extLst>
          </p:cNvPr>
          <p:cNvSpPr txBox="1"/>
          <p:nvPr/>
        </p:nvSpPr>
        <p:spPr>
          <a:xfrm>
            <a:off x="7615882" y="4972909"/>
            <a:ext cx="2026511" cy="4410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This Photo</a:t>
            </a: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by Unknown author is licensed under </a:t>
            </a: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CC BY</a:t>
            </a: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E8E45152-A4BC-A6EC-B041-5634988CC6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8558" y="1394405"/>
            <a:ext cx="6044732" cy="1247762"/>
          </a:xfrm>
        </p:spPr>
      </p:pic>
      <p:sp>
        <p:nvSpPr>
          <p:cNvPr id="3" name="Title 7">
            <a:extLst>
              <a:ext uri="{FF2B5EF4-FFF2-40B4-BE49-F238E27FC236}">
                <a16:creationId xmlns:a16="http://schemas.microsoft.com/office/drawing/2014/main" id="{DDF5B7C8-6119-D8D4-AB83-A59A69D85F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63067" y="2236073"/>
            <a:ext cx="9041029" cy="1251493"/>
          </a:xfrm>
        </p:spPr>
        <p:txBody>
          <a:bodyPr/>
          <a:lstStyle/>
          <a:p>
            <a:pPr lvl="0"/>
            <a:r>
              <a:rPr lang="en-GB" sz="2300"/>
              <a:t>Mentoring.</a:t>
            </a:r>
            <a:br>
              <a:rPr lang="en-GB" sz="2300">
                <a:cs typeface="Aharoni"/>
              </a:rPr>
            </a:br>
            <a:br>
              <a:rPr lang="en-GB" sz="2300">
                <a:cs typeface="Aharoni"/>
              </a:rPr>
            </a:br>
            <a:br>
              <a:rPr lang="en-GB" sz="2300">
                <a:cs typeface="Aharoni"/>
              </a:rPr>
            </a:b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Mentoring  in and around the workplace  is described as a relationship  where a more experienced member of staff shares their  finer  knowledge to help and support  the development of another member of staff with less knowledge  and experience .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It focuses on the skills of questioning, listening, clarifying and reframing which is also associated  with the term coaching.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Workplace mentoring program include: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Preparing  and supporting people through difficulties and change,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Supporting self-directed learning and development,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Assisting performance and management,</a:t>
            </a:r>
            <a:br>
              <a:rPr lang="en-GB" sz="900">
                <a:latin typeface="Arial" pitchFamily="34"/>
                <a:cs typeface="Arial" pitchFamily="34"/>
              </a:rPr>
            </a:br>
            <a:r>
              <a:rPr lang="en-GB" sz="900">
                <a:latin typeface="Arial"/>
                <a:cs typeface="Arial"/>
              </a:rPr>
              <a:t>Sharing aerated resources,</a:t>
            </a:r>
            <a:br>
              <a:rPr lang="en-GB" sz="900">
                <a:latin typeface="Arial" pitchFamily="34"/>
                <a:cs typeface="Arial" pitchFamily="34"/>
              </a:rPr>
            </a:br>
            <a:br>
              <a:rPr lang="en-GB" sz="900">
                <a:latin typeface="Arial" pitchFamily="34"/>
                <a:cs typeface="Arial" pitchFamily="34"/>
              </a:rPr>
            </a:br>
            <a:br>
              <a:rPr lang="en-GB" sz="600">
                <a:latin typeface="Avenir Next LT Pro"/>
              </a:rPr>
            </a:br>
            <a:r>
              <a:rPr lang="en-GB" sz="500"/>
              <a:t> </a:t>
            </a:r>
            <a:br>
              <a:rPr lang="en-GB" sz="2300">
                <a:cs typeface="Aharoni"/>
              </a:rPr>
            </a:br>
            <a:br>
              <a:rPr lang="en-GB" sz="2300">
                <a:cs typeface="Aharoni"/>
              </a:rPr>
            </a:br>
            <a:br>
              <a:rPr lang="en-GB" sz="2300">
                <a:cs typeface="Aharoni"/>
              </a:rPr>
            </a:br>
            <a:endParaRPr lang="en-GB" sz="23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1BBA8-0BD1-CCCD-F755-EC0B3FD1F4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Coaching.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CB97384C-9E8B-6235-4B2D-83E12BB9ED6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6271" y="2945218"/>
            <a:ext cx="9144000" cy="3127248"/>
          </a:xfrm>
        </p:spPr>
        <p:txBody>
          <a:bodyPr/>
          <a:lstStyle/>
          <a:p>
            <a:pPr marL="0" lvl="0" indent="0">
              <a:buNone/>
            </a:pPr>
            <a:endParaRPr lang="en-GB" sz="1100">
              <a:latin typeface="Arial"/>
              <a:cs typeface="Arial"/>
            </a:endParaRP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Coaching professionals lack agreement on the precise definitions,</a:t>
            </a: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 there are agreed characteristics of coaching in some organisations:</a:t>
            </a:r>
          </a:p>
          <a:p>
            <a:pPr marL="0" lvl="0" indent="0">
              <a:buNone/>
            </a:pPr>
            <a:endParaRPr lang="en-GB" sz="1100">
              <a:latin typeface="Arial" pitchFamily="34"/>
              <a:cs typeface="Arial" pitchFamily="34"/>
            </a:endParaRPr>
          </a:p>
          <a:p>
            <a:pPr marL="171450" lvl="0" indent="-171450">
              <a:buFont typeface="Wingdings" pitchFamily="34"/>
              <a:buChar char="Ø"/>
            </a:pPr>
            <a:r>
              <a:rPr lang="en-GB" sz="1100">
                <a:latin typeface="Arial"/>
                <a:cs typeface="Arial"/>
              </a:rPr>
              <a:t>It’s a non-directive form of development</a:t>
            </a:r>
          </a:p>
          <a:p>
            <a:pPr marL="171450" lvl="0" indent="-171450">
              <a:buFont typeface="Wingdings" pitchFamily="34"/>
              <a:buChar char="Ø"/>
            </a:pPr>
            <a:r>
              <a:rPr lang="en-GB" sz="1100">
                <a:latin typeface="Arial"/>
                <a:cs typeface="Arial"/>
              </a:rPr>
              <a:t>It focuses on developing and improving the performance of an individual</a:t>
            </a:r>
          </a:p>
          <a:p>
            <a:pPr marL="171450" lvl="0" indent="-171450">
              <a:buFont typeface="Wingdings" pitchFamily="34"/>
              <a:buChar char="Ø"/>
            </a:pPr>
            <a:r>
              <a:rPr lang="en-GB" sz="1100">
                <a:latin typeface="Arial"/>
                <a:cs typeface="Arial"/>
              </a:rPr>
              <a:t>Personal factors can be included but the focuses is on your performance and in and around the workplace</a:t>
            </a:r>
          </a:p>
          <a:p>
            <a:pPr marL="171450" lvl="0" indent="-171450">
              <a:buFont typeface="Wingdings" pitchFamily="34"/>
              <a:buChar char="Ø"/>
            </a:pPr>
            <a:r>
              <a:rPr lang="en-GB" sz="1100">
                <a:latin typeface="Arial"/>
                <a:cs typeface="Arial"/>
              </a:rPr>
              <a:t>Activities for coaching has both individual and organisation goals</a:t>
            </a:r>
          </a:p>
          <a:p>
            <a:pPr marL="171450" lvl="0" indent="-171450">
              <a:buFont typeface="Wingdings" pitchFamily="34"/>
              <a:buChar char="Ø"/>
            </a:pPr>
            <a:r>
              <a:rPr lang="en-GB" sz="1100">
                <a:latin typeface="Arial"/>
                <a:cs typeface="Arial"/>
              </a:rPr>
              <a:t>It allows people the opportunity to better access their strengths  and development areas</a:t>
            </a:r>
          </a:p>
          <a:p>
            <a:pPr marL="171450" lvl="0" indent="-171450">
              <a:buFont typeface="Wingdings" pitchFamily="34"/>
              <a:buChar char="Ø"/>
            </a:pPr>
            <a:endParaRPr lang="en-GB" sz="1100">
              <a:latin typeface="Arial"/>
              <a:cs typeface="Arial"/>
            </a:endParaRPr>
          </a:p>
        </p:txBody>
      </p:sp>
      <p:pic>
        <p:nvPicPr>
          <p:cNvPr id="4" name="Picture 6" descr="Text&#10;&#10;Description automatically generated">
            <a:extLst>
              <a:ext uri="{FF2B5EF4-FFF2-40B4-BE49-F238E27FC236}">
                <a16:creationId xmlns:a16="http://schemas.microsoft.com/office/drawing/2014/main" id="{BB66D23A-1487-051C-C6D9-9ACE2E2C5C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8862" y="1127052"/>
            <a:ext cx="2743200" cy="27432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46983A5E-8265-77AF-65D3-BB380388F41F}"/>
              </a:ext>
            </a:extLst>
          </p:cNvPr>
          <p:cNvSpPr txBox="1"/>
          <p:nvPr/>
        </p:nvSpPr>
        <p:spPr>
          <a:xfrm>
            <a:off x="7639491" y="3914555"/>
            <a:ext cx="2743200" cy="3174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This Photo</a:t>
            </a:r>
            <a:r>
              <a:rPr lang="en-US" sz="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by Unknown author is licensed under </a:t>
            </a:r>
            <a:r>
              <a:rPr lang="en-US" sz="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CC BY-SA</a:t>
            </a:r>
            <a:r>
              <a:rPr lang="en-US" sz="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21F4664-2955-AAF7-B60F-2D38D27F1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073" y="914253"/>
            <a:ext cx="2743200" cy="10245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7C4C23-E9A3-D587-1B43-06535B0CCBE4}"/>
              </a:ext>
            </a:extLst>
          </p:cNvPr>
          <p:cNvSpPr txBox="1"/>
          <p:nvPr/>
        </p:nvSpPr>
        <p:spPr>
          <a:xfrm>
            <a:off x="4166189" y="1939296"/>
            <a:ext cx="2743200" cy="3174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This Photo</a:t>
            </a:r>
            <a:r>
              <a:rPr lang="en-US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by Unknown author is licensed under </a:t>
            </a:r>
            <a:r>
              <a:rPr lang="en-US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CC BY-SA</a:t>
            </a:r>
            <a:r>
              <a:rPr lang="en-US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n-US" sz="8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400" b="1" i="0" u="none" strike="noStrike" kern="0" cap="none" spc="0" baseline="0">
                <a:solidFill>
                  <a:srgbClr val="000000"/>
                </a:solidFill>
                <a:uFillTx/>
                <a:latin typeface="Aharoni"/>
                <a:cs typeface="Calibri"/>
              </a:rPr>
              <a:t>Practical example</a:t>
            </a: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0" i="0" u="none" strike="noStrike" kern="120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000000"/>
              </a:solidFill>
              <a:uFillTx/>
              <a:latin typeface="Calibri"/>
              <a:cs typeface="Calibri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7F68B587-DA2F-07AB-18B7-77E34DFB111B}"/>
              </a:ext>
            </a:extLst>
          </p:cNvPr>
          <p:cNvSpPr txBox="1"/>
          <p:nvPr/>
        </p:nvSpPr>
        <p:spPr>
          <a:xfrm>
            <a:off x="1809277" y="3806400"/>
            <a:ext cx="8785646" cy="13127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The one main distinction of mentoring in relationships are always </a:t>
            </a: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for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a longer term then coaching arrangements.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In a succession workplace scenario,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 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for example: </a:t>
            </a: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A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regional area director would be mentored </a:t>
            </a: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alongside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a group level </a:t>
            </a: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counterpart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, for a long period to develop a clear sound approach to dealing with a board, preparing an analyst and challenging departmental budgets.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These work best together when they can move beyond the directive approach of a more senior member of staff.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A good clear affective mentoring relationship is a good learning opportunity which benefits both participants.</a:t>
            </a:r>
            <a:r>
              <a:rPr lang="en-GB" sz="1100" b="0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      </a:t>
            </a: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11708-53C9-6B54-5C86-726390916D8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How Coaching and Mentoring is important in HSC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8D3CC-428E-27FA-B3AC-276435C62FB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Coaching and Mentoring are important in the Health and Social Care setting for many reasons,</a:t>
            </a: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It  helps employee's better their careers and find their next step towards the business world.</a:t>
            </a: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It improves overall productivity as well as leadership skills, that increase their engagement in and around the workplace.</a:t>
            </a: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It can have positive effects on workers performance and moral (JuliaFoster-TurnerRadclife,2005.)</a:t>
            </a:r>
          </a:p>
          <a:p>
            <a:pPr marL="0" lvl="0" indent="0">
              <a:buNone/>
            </a:pPr>
            <a:r>
              <a:rPr lang="en-GB" sz="1100">
                <a:latin typeface="Arial"/>
                <a:cs typeface="Arial"/>
              </a:rPr>
              <a:t>It teaches staff and employee's the importance of emotional intelligence.</a:t>
            </a:r>
          </a:p>
          <a:p>
            <a:pPr marL="0" lvl="0" indent="0">
              <a:buNone/>
            </a:pPr>
            <a:endParaRPr lang="en-GB" sz="1100">
              <a:latin typeface="Arial"/>
              <a:cs typeface="Arial"/>
            </a:endParaRPr>
          </a:p>
        </p:txBody>
      </p:sp>
      <p:pic>
        <p:nvPicPr>
          <p:cNvPr id="4" name="Picture 4" descr="Text, icon&#10;&#10;Description automatically generated">
            <a:extLst>
              <a:ext uri="{FF2B5EF4-FFF2-40B4-BE49-F238E27FC236}">
                <a16:creationId xmlns:a16="http://schemas.microsoft.com/office/drawing/2014/main" id="{EE849B23-8118-1705-2188-40CB87E39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4396" y="4678683"/>
            <a:ext cx="2743200" cy="19663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1E597B-00BB-BA81-5D03-191E5EC6A192}"/>
              </a:ext>
            </a:extLst>
          </p:cNvPr>
          <p:cNvSpPr txBox="1"/>
          <p:nvPr/>
        </p:nvSpPr>
        <p:spPr>
          <a:xfrm>
            <a:off x="8534396" y="6644496"/>
            <a:ext cx="4515288" cy="1934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This Photo</a:t>
            </a:r>
            <a:r>
              <a:rPr lang="en-US" sz="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by Unknown author is licensed under </a:t>
            </a:r>
            <a:r>
              <a:rPr lang="en-US" sz="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CC BY-SA-NC</a:t>
            </a:r>
            <a:r>
              <a:rPr lang="en-US" sz="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D210639C-96A3-0442-578E-F4C1B8CB8AA3}"/>
              </a:ext>
            </a:extLst>
          </p:cNvPr>
          <p:cNvSpPr txBox="1"/>
          <p:nvPr/>
        </p:nvSpPr>
        <p:spPr>
          <a:xfrm>
            <a:off x="1788337" y="1529398"/>
            <a:ext cx="4696212" cy="26160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       </a:t>
            </a:r>
            <a:r>
              <a:rPr lang="en-GB" sz="2000" b="1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 </a:t>
            </a:r>
            <a:r>
              <a:rPr lang="en-GB" sz="4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References</a:t>
            </a:r>
            <a:endParaRPr lang="en-US" sz="4400" b="1" i="0" u="none" strike="noStrike" kern="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Natalie Lancer, David Clutterbuck, David Megginson, second addition, (2016)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Coaching and Mentoring Clipo.co.uk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JuliaFoster-TurnerRadclife,2005.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Images,</a:t>
            </a:r>
            <a:r>
              <a:rPr lang="en-GB" sz="1100" b="1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 </a:t>
            </a: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CCBY-SA</a:t>
            </a:r>
            <a:r>
              <a:rPr lang="en-GB" sz="1100" b="1" i="0" u="none" strike="noStrike" kern="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,    </a:t>
            </a:r>
            <a:endParaRPr lang="en-GB" sz="11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1" i="0" u="none" strike="noStrike" kern="1200" cap="none" spc="0" baseline="0">
              <a:solidFill>
                <a:srgbClr val="000000"/>
              </a:solidFill>
              <a:uFillTx/>
              <a:latin typeface="Arial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597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Aharoni</vt:lpstr>
      <vt:lpstr>Arial</vt:lpstr>
      <vt:lpstr>Avenir Next LT Pro</vt:lpstr>
      <vt:lpstr>Calibri</vt:lpstr>
      <vt:lpstr>Wingdings</vt:lpstr>
      <vt:lpstr>PrismaticVTI</vt:lpstr>
      <vt:lpstr>Key skills presentation Tara Spears  2131325 LCHS4005 Professional Development within Health and social Care </vt:lpstr>
      <vt:lpstr>Content.</vt:lpstr>
      <vt:lpstr>Coaching and Mentoring</vt:lpstr>
      <vt:lpstr>Mentoring.    Mentoring  in and around the workplace  is described as a relationship  where a more experienced member of staff shares their  finer  knowledge to help and support  the development of another member of staff with less knowledge  and experience . It focuses on the skills of questioning, listening, clarifying and reframing which is also associated  with the term coaching. Workplace mentoring program include: Preparing  and supporting people through difficulties and change, Supporting self-directed learning and development, Assisting performance and management, Sharing aerated resources,       </vt:lpstr>
      <vt:lpstr>Coaching.</vt:lpstr>
      <vt:lpstr>PowerPoint Presentation</vt:lpstr>
      <vt:lpstr>How Coaching and Mentoring is important in HSC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skills presentation Tara Spears  2131325 LCHS4005 Professional Development within Health and social Care</dc:title>
  <dc:creator>Tara Spears (2131325)</dc:creator>
  <cp:lastModifiedBy>Tara Spears (2131325)</cp:lastModifiedBy>
  <cp:revision>24</cp:revision>
  <dcterms:created xsi:type="dcterms:W3CDTF">2023-02-01T12:36:40Z</dcterms:created>
  <dcterms:modified xsi:type="dcterms:W3CDTF">2023-03-15T09:50:39Z</dcterms:modified>
</cp:coreProperties>
</file>