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4"/>
  </p:notesMasterIdLst>
  <p:sldIdLst>
    <p:sldId id="256" r:id="rId3"/>
    <p:sldId id="257" r:id="rId4"/>
    <p:sldId id="259" r:id="rId5"/>
    <p:sldId id="262" r:id="rId6"/>
    <p:sldId id="261" r:id="rId7"/>
    <p:sldId id="266" r:id="rId8"/>
    <p:sldId id="314" r:id="rId9"/>
    <p:sldId id="267" r:id="rId10"/>
    <p:sldId id="263" r:id="rId11"/>
    <p:sldId id="268" r:id="rId12"/>
    <p:sldId id="269" r:id="rId13"/>
    <p:sldId id="264" r:id="rId14"/>
    <p:sldId id="301" r:id="rId15"/>
    <p:sldId id="265" r:id="rId16"/>
    <p:sldId id="270" r:id="rId17"/>
    <p:sldId id="271" r:id="rId18"/>
    <p:sldId id="272" r:id="rId19"/>
    <p:sldId id="273" r:id="rId20"/>
    <p:sldId id="274" r:id="rId21"/>
    <p:sldId id="275" r:id="rId22"/>
    <p:sldId id="276" r:id="rId23"/>
    <p:sldId id="277" r:id="rId24"/>
    <p:sldId id="302" r:id="rId25"/>
    <p:sldId id="303" r:id="rId26"/>
    <p:sldId id="304" r:id="rId27"/>
    <p:sldId id="305" r:id="rId28"/>
    <p:sldId id="278" r:id="rId29"/>
    <p:sldId id="279" r:id="rId30"/>
    <p:sldId id="280" r:id="rId31"/>
    <p:sldId id="281" r:id="rId32"/>
    <p:sldId id="282" r:id="rId33"/>
    <p:sldId id="283" r:id="rId34"/>
    <p:sldId id="284" r:id="rId35"/>
    <p:sldId id="286" r:id="rId36"/>
    <p:sldId id="287" r:id="rId37"/>
    <p:sldId id="285" r:id="rId38"/>
    <p:sldId id="306" r:id="rId39"/>
    <p:sldId id="290" r:id="rId40"/>
    <p:sldId id="291" r:id="rId41"/>
    <p:sldId id="292" r:id="rId42"/>
    <p:sldId id="293" r:id="rId43"/>
    <p:sldId id="294" r:id="rId44"/>
    <p:sldId id="295" r:id="rId45"/>
    <p:sldId id="296" r:id="rId46"/>
    <p:sldId id="297" r:id="rId47"/>
    <p:sldId id="300" r:id="rId48"/>
    <p:sldId id="298" r:id="rId49"/>
    <p:sldId id="307" r:id="rId50"/>
    <p:sldId id="308" r:id="rId51"/>
    <p:sldId id="310" r:id="rId52"/>
    <p:sldId id="311" r:id="rId53"/>
    <p:sldId id="31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ggie" initials="authorId_411094163"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53" d="100"/>
          <a:sy n="53" d="100"/>
        </p:scale>
        <p:origin x="180" y="5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9" Type="http://schemas.openxmlformats.org/officeDocument/2006/relationships/commentAuthors" Target="commentAuthors.xml"/><Relationship Id="rId58" Type="http://schemas.openxmlformats.org/officeDocument/2006/relationships/tableStyles" Target="tableStyles.xml"/><Relationship Id="rId57" Type="http://schemas.openxmlformats.org/officeDocument/2006/relationships/viewProps" Target="viewProps.xml"/><Relationship Id="rId56" Type="http://schemas.openxmlformats.org/officeDocument/2006/relationships/presProps" Target="presProps.xml"/><Relationship Id="rId55" Type="http://schemas.openxmlformats.org/officeDocument/2006/relationships/slide" Target="slides/slide52.xml"/><Relationship Id="rId54" Type="http://schemas.openxmlformats.org/officeDocument/2006/relationships/notesMaster" Target="notesMasters/notesMaster1.xml"/><Relationship Id="rId53" Type="http://schemas.openxmlformats.org/officeDocument/2006/relationships/slide" Target="slides/slide51.xml"/><Relationship Id="rId52" Type="http://schemas.openxmlformats.org/officeDocument/2006/relationships/slide" Target="slides/slide50.xml"/><Relationship Id="rId51" Type="http://schemas.openxmlformats.org/officeDocument/2006/relationships/slide" Target="slides/slide49.xml"/><Relationship Id="rId50" Type="http://schemas.openxmlformats.org/officeDocument/2006/relationships/slide" Target="slides/slide48.xml"/><Relationship Id="rId5" Type="http://schemas.openxmlformats.org/officeDocument/2006/relationships/slide" Target="slides/slide3.xml"/><Relationship Id="rId49" Type="http://schemas.openxmlformats.org/officeDocument/2006/relationships/slide" Target="slides/slide47.xml"/><Relationship Id="rId48" Type="http://schemas.openxmlformats.org/officeDocument/2006/relationships/slide" Target="slides/slide46.xml"/><Relationship Id="rId47" Type="http://schemas.openxmlformats.org/officeDocument/2006/relationships/slide" Target="slides/slide45.xml"/><Relationship Id="rId46" Type="http://schemas.openxmlformats.org/officeDocument/2006/relationships/slide" Target="slides/slide44.xml"/><Relationship Id="rId45" Type="http://schemas.openxmlformats.org/officeDocument/2006/relationships/slide" Target="slides/slide43.xml"/><Relationship Id="rId44" Type="http://schemas.openxmlformats.org/officeDocument/2006/relationships/slide" Target="slides/slide42.xml"/><Relationship Id="rId43" Type="http://schemas.openxmlformats.org/officeDocument/2006/relationships/slide" Target="slides/slide41.xml"/><Relationship Id="rId42" Type="http://schemas.openxmlformats.org/officeDocument/2006/relationships/slide" Target="slides/slide40.xml"/><Relationship Id="rId41" Type="http://schemas.openxmlformats.org/officeDocument/2006/relationships/slide" Target="slides/slide39.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hyperlink" Target="mailto:H.evans1@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Week 1 </a:t>
            </a:r>
            <a:r>
              <a:rPr lang="en-US" altLang="en-US" dirty="0"/>
              <a:t>Module Introduction and Project Set-Up</a:t>
            </a:r>
            <a:endParaRPr lang="en-US" altLang="en-US" dirty="0"/>
          </a:p>
        </p:txBody>
      </p:sp>
      <p:sp>
        <p:nvSpPr>
          <p:cNvPr id="3" name="Subtitle 2"/>
          <p:cNvSpPr>
            <a:spLocks noGrp="1"/>
          </p:cNvSpPr>
          <p:nvPr>
            <p:ph type="subTitle" idx="1"/>
          </p:nvPr>
        </p:nvSpPr>
        <p:spPr/>
        <p:txBody>
          <a:bodyPr/>
          <a:lstStyle/>
          <a:p>
            <a:r>
              <a:rPr lang="en-US"/>
              <a:t>Project Management</a:t>
            </a:r>
            <a:endParaRPr lang="en-US"/>
          </a:p>
        </p:txBody>
      </p:sp>
      <p:pic>
        <p:nvPicPr>
          <p:cNvPr id="4" name="Picture 3" descr="ChatGPT Image Apr 30, 2026, 08_58_22 AM"/>
          <p:cNvPicPr>
            <a:picLocks noChangeAspect="1"/>
          </p:cNvPicPr>
          <p:nvPr/>
        </p:nvPicPr>
        <p:blipFill>
          <a:blip r:embed="rId1"/>
          <a:stretch>
            <a:fillRect/>
          </a:stretch>
        </p:blipFill>
        <p:spPr>
          <a:xfrm>
            <a:off x="6985" y="-635"/>
            <a:ext cx="12185015" cy="69602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838200" y="365125"/>
            <a:ext cx="10515600" cy="607060"/>
          </a:xfrm>
        </p:spPr>
        <p:txBody>
          <a:bodyPr>
            <a:normAutofit fontScale="90000"/>
          </a:bodyPr>
          <a:p>
            <a:br>
              <a:rPr lang="en-US" altLang="en-US" b="1"/>
            </a:br>
            <a:r>
              <a:rPr lang="en-US" altLang="en-US" b="1"/>
              <a:t>Contents of Week 1</a:t>
            </a:r>
            <a:br>
              <a:rPr lang="en-US" altLang="en-US"/>
            </a:br>
            <a:endParaRPr lang="en-US" altLang="en-US"/>
          </a:p>
        </p:txBody>
      </p:sp>
      <p:sp>
        <p:nvSpPr>
          <p:cNvPr id="3" name="Content Placeholder 2"/>
          <p:cNvSpPr>
            <a:spLocks noGrp="1"/>
          </p:cNvSpPr>
          <p:nvPr>
            <p:ph idx="1"/>
          </p:nvPr>
        </p:nvSpPr>
        <p:spPr>
          <a:xfrm>
            <a:off x="762000" y="1317625"/>
            <a:ext cx="10515600" cy="4351338"/>
          </a:xfrm>
        </p:spPr>
        <p:txBody>
          <a:bodyPr/>
          <a:p>
            <a:r>
              <a:rPr lang="en-US" altLang="en-US"/>
              <a:t>Module overview</a:t>
            </a:r>
            <a:endParaRPr lang="en-US" altLang="en-US"/>
          </a:p>
          <a:p>
            <a:r>
              <a:rPr lang="en-US" altLang="en-US"/>
              <a:t>Assessment overview</a:t>
            </a:r>
            <a:endParaRPr lang="en-US" altLang="en-US"/>
          </a:p>
          <a:p>
            <a:r>
              <a:rPr lang="en-US" altLang="en-US"/>
              <a:t>What is a project?</a:t>
            </a:r>
            <a:endParaRPr lang="en-US" altLang="en-US"/>
          </a:p>
          <a:p>
            <a:r>
              <a:rPr lang="en-US" altLang="en-US"/>
              <a:t>The project lifecycle</a:t>
            </a:r>
            <a:endParaRPr lang="en-US" altLang="en-US"/>
          </a:p>
          <a:p>
            <a:r>
              <a:rPr lang="en-US" altLang="en-US"/>
              <a:t>Group formation and project set-up</a:t>
            </a:r>
            <a:endParaRPr lang="en-US" altLang="en-US"/>
          </a:p>
          <a:p>
            <a:r>
              <a:rPr lang="en-US" altLang="en-US"/>
              <a:t>Blog 1 guidance</a:t>
            </a:r>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532765" y="365125"/>
            <a:ext cx="10821035" cy="1325880"/>
          </a:xfrm>
        </p:spPr>
        <p:txBody>
          <a:bodyPr>
            <a:normAutofit/>
          </a:bodyPr>
          <a:p>
            <a:r>
              <a:rPr lang="en-US" altLang="en-US" b="1"/>
              <a:t>Module overview</a:t>
            </a:r>
            <a:r>
              <a:rPr lang="zh-CN" altLang="en-US" b="1"/>
              <a:t>：</a:t>
            </a:r>
            <a:r>
              <a:rPr lang="en-US" altLang="zh-CN" b="1"/>
              <a:t>t</a:t>
            </a:r>
            <a:r>
              <a:rPr lang="en-US" altLang="en-US" b="1"/>
              <a:t>en-week teaching plan</a:t>
            </a:r>
            <a:endParaRPr lang="en-US" altLang="en-US" b="1"/>
          </a:p>
        </p:txBody>
      </p:sp>
      <p:graphicFrame>
        <p:nvGraphicFramePr>
          <p:cNvPr id="8" name="Content Placeholder 7"/>
          <p:cNvGraphicFramePr/>
          <p:nvPr>
            <p:ph idx="1"/>
          </p:nvPr>
        </p:nvGraphicFramePr>
        <p:xfrm>
          <a:off x="641985" y="1441450"/>
          <a:ext cx="10711815" cy="4882515"/>
        </p:xfrm>
        <a:graphic>
          <a:graphicData uri="http://schemas.openxmlformats.org/drawingml/2006/table">
            <a:tbl>
              <a:tblPr firstRow="1" bandRow="1">
                <a:tableStyleId>{5C22544A-7EE6-4342-B048-85BDC9FD1C3A}</a:tableStyleId>
              </a:tblPr>
              <a:tblGrid>
                <a:gridCol w="1022985"/>
                <a:gridCol w="6183630"/>
                <a:gridCol w="3505200"/>
              </a:tblGrid>
              <a:tr h="443865">
                <a:tc>
                  <a:txBody>
                    <a:bodyPr/>
                    <a:p>
                      <a:r>
                        <a:rPr sz="2000" b="1"/>
                        <a:t>Week</a:t>
                      </a:r>
                      <a:endParaRPr sz="2000" b="1"/>
                    </a:p>
                  </a:txBody>
                  <a:tcPr marL="0" marR="0" marT="0" marB="0" anchor="ctr" anchorCtr="0"/>
                </a:tc>
                <a:tc>
                  <a:txBody>
                    <a:bodyPr/>
                    <a:p>
                      <a:r>
                        <a:rPr sz="2000" b="1"/>
                        <a:t>Main Focus</a:t>
                      </a:r>
                      <a:endParaRPr sz="2000" b="1"/>
                    </a:p>
                  </a:txBody>
                  <a:tcPr marL="0" marR="0" marT="0" marB="0" anchor="ctr" anchorCtr="0"/>
                </a:tc>
                <a:tc>
                  <a:txBody>
                    <a:bodyPr/>
                    <a:p>
                      <a:r>
                        <a:rPr sz="2000" b="1"/>
                        <a:t>Assessment Link</a:t>
                      </a:r>
                      <a:endParaRPr sz="2000" b="1"/>
                    </a:p>
                  </a:txBody>
                  <a:tcPr marL="0" marR="0" marT="0" marB="0" anchor="ctr" anchorCtr="0"/>
                </a:tc>
              </a:tr>
              <a:tr h="443865">
                <a:tc>
                  <a:txBody>
                    <a:bodyPr/>
                    <a:p>
                      <a:r>
                        <a:rPr sz="2000" b="1"/>
                        <a:t>1</a:t>
                      </a:r>
                      <a:endParaRPr sz="2000" b="1"/>
                    </a:p>
                  </a:txBody>
                  <a:tcPr marL="0" marR="0" marT="0" marB="0" anchor="ctr" anchorCtr="0"/>
                </a:tc>
                <a:tc>
                  <a:txBody>
                    <a:bodyPr/>
                    <a:p>
                      <a:r>
                        <a:rPr sz="2000" b="1"/>
                        <a:t>Module introduction, project overview, group formation, project idea</a:t>
                      </a:r>
                      <a:endParaRPr sz="2000" b="1"/>
                    </a:p>
                  </a:txBody>
                  <a:tcPr marL="0" marR="0" marT="0" marB="0" anchor="ctr" anchorCtr="0"/>
                </a:tc>
                <a:tc>
                  <a:txBody>
                    <a:bodyPr/>
                    <a:p>
                      <a:r>
                        <a:rPr sz="2000" b="1"/>
                        <a:t>Blog 1</a:t>
                      </a:r>
                      <a:endParaRPr sz="2000" b="1"/>
                    </a:p>
                  </a:txBody>
                  <a:tcPr marL="0" marR="0" marT="0" marB="0" anchor="ctr" anchorCtr="0"/>
                </a:tc>
              </a:tr>
              <a:tr h="443865">
                <a:tc>
                  <a:txBody>
                    <a:bodyPr/>
                    <a:p>
                      <a:r>
                        <a:rPr sz="2000" b="1"/>
                        <a:t>2</a:t>
                      </a:r>
                      <a:endParaRPr sz="2000" b="1"/>
                    </a:p>
                  </a:txBody>
                  <a:tcPr marL="0" marR="0" marT="0" marB="0" anchor="ctr" anchorCtr="0"/>
                </a:tc>
                <a:tc>
                  <a:txBody>
                    <a:bodyPr/>
                    <a:p>
                      <a:r>
                        <a:rPr sz="2000" b="1"/>
                        <a:t>Project initiation, scope, aims and objectives, iron triangle</a:t>
                      </a:r>
                      <a:endParaRPr sz="2000" b="1"/>
                    </a:p>
                  </a:txBody>
                  <a:tcPr marL="0" marR="0" marT="0" marB="0" anchor="ctr" anchorCtr="0"/>
                </a:tc>
                <a:tc>
                  <a:txBody>
                    <a:bodyPr/>
                    <a:p>
                      <a:r>
                        <a:rPr sz="2000" b="1"/>
                        <a:t>Blog 2</a:t>
                      </a:r>
                      <a:endParaRPr sz="2000" b="1"/>
                    </a:p>
                  </a:txBody>
                  <a:tcPr marL="0" marR="0" marT="0" marB="0" anchor="ctr" anchorCtr="0"/>
                </a:tc>
              </a:tr>
              <a:tr h="443865">
                <a:tc>
                  <a:txBody>
                    <a:bodyPr/>
                    <a:p>
                      <a:r>
                        <a:rPr sz="2000" b="1"/>
                        <a:t>3</a:t>
                      </a:r>
                      <a:endParaRPr sz="2000" b="1"/>
                    </a:p>
                  </a:txBody>
                  <a:tcPr marL="0" marR="0" marT="0" marB="0" anchor="ctr" anchorCtr="0"/>
                </a:tc>
                <a:tc>
                  <a:txBody>
                    <a:bodyPr/>
                    <a:p>
                      <a:r>
                        <a:rPr sz="2000" b="1"/>
                        <a:t>Stakeholder analysis and communication</a:t>
                      </a:r>
                      <a:endParaRPr sz="2000" b="1"/>
                    </a:p>
                  </a:txBody>
                  <a:tcPr marL="0" marR="0" marT="0" marB="0" anchor="ctr" anchorCtr="0"/>
                </a:tc>
                <a:tc>
                  <a:txBody>
                    <a:bodyPr/>
                    <a:p>
                      <a:r>
                        <a:rPr sz="2000" b="1"/>
                        <a:t>Blog 3</a:t>
                      </a:r>
                      <a:endParaRPr sz="2000" b="1"/>
                    </a:p>
                  </a:txBody>
                  <a:tcPr marL="0" marR="0" marT="0" marB="0" anchor="ctr" anchorCtr="0"/>
                </a:tc>
              </a:tr>
              <a:tr h="443865">
                <a:tc>
                  <a:txBody>
                    <a:bodyPr/>
                    <a:p>
                      <a:r>
                        <a:rPr sz="2000" b="1"/>
                        <a:t>4</a:t>
                      </a:r>
                      <a:endParaRPr sz="2000" b="1"/>
                    </a:p>
                  </a:txBody>
                  <a:tcPr marL="0" marR="0" marT="0" marB="0" anchor="ctr" anchorCtr="0"/>
                </a:tc>
                <a:tc>
                  <a:txBody>
                    <a:bodyPr/>
                    <a:p>
                      <a:r>
                        <a:rPr sz="2000" b="1"/>
                        <a:t>WBS and Gantt chart</a:t>
                      </a:r>
                      <a:endParaRPr sz="2000" b="1"/>
                    </a:p>
                  </a:txBody>
                  <a:tcPr marL="0" marR="0" marT="0" marB="0" anchor="ctr" anchorCtr="0"/>
                </a:tc>
                <a:tc>
                  <a:txBody>
                    <a:bodyPr/>
                    <a:p>
                      <a:r>
                        <a:rPr sz="2000" b="1"/>
                        <a:t>Blog 4</a:t>
                      </a:r>
                      <a:endParaRPr sz="2000" b="1"/>
                    </a:p>
                  </a:txBody>
                  <a:tcPr marL="0" marR="0" marT="0" marB="0" anchor="ctr" anchorCtr="0"/>
                </a:tc>
              </a:tr>
              <a:tr h="443865">
                <a:tc>
                  <a:txBody>
                    <a:bodyPr/>
                    <a:p>
                      <a:r>
                        <a:rPr sz="2000" b="1"/>
                        <a:t>5</a:t>
                      </a:r>
                      <a:endParaRPr sz="2000" b="1"/>
                    </a:p>
                  </a:txBody>
                  <a:tcPr marL="0" marR="0" marT="0" marB="0" anchor="ctr" anchorCtr="0"/>
                </a:tc>
                <a:tc>
                  <a:txBody>
                    <a:bodyPr/>
                    <a:p>
                      <a:r>
                        <a:rPr sz="2000" b="1"/>
                        <a:t>Risk analysis and reflection</a:t>
                      </a:r>
                      <a:endParaRPr sz="2000" b="1"/>
                    </a:p>
                  </a:txBody>
                  <a:tcPr marL="0" marR="0" marT="0" marB="0" anchor="ctr" anchorCtr="0"/>
                </a:tc>
                <a:tc>
                  <a:txBody>
                    <a:bodyPr/>
                    <a:p>
                      <a:r>
                        <a:rPr sz="2000" b="1"/>
                        <a:t>Blog 5</a:t>
                      </a:r>
                      <a:endParaRPr sz="2000" b="1"/>
                    </a:p>
                  </a:txBody>
                  <a:tcPr marL="0" marR="0" marT="0" marB="0" anchor="ctr" anchorCtr="0"/>
                </a:tc>
              </a:tr>
              <a:tr h="443865">
                <a:tc>
                  <a:txBody>
                    <a:bodyPr/>
                    <a:p>
                      <a:r>
                        <a:rPr sz="2000" b="1"/>
                        <a:t>6</a:t>
                      </a:r>
                      <a:endParaRPr sz="2000" b="1"/>
                    </a:p>
                  </a:txBody>
                  <a:tcPr marL="0" marR="0" marT="0" marB="0" anchor="ctr" anchorCtr="0"/>
                </a:tc>
                <a:tc>
                  <a:txBody>
                    <a:bodyPr/>
                    <a:p>
                      <a:r>
                        <a:rPr lang="en-US" altLang="en-US" sz="2000" b="1"/>
                        <a:t>Monitoring and evaluation; project tools recap  </a:t>
                      </a:r>
                      <a:endParaRPr lang="en-US" altLang="en-US" sz="2000" b="1"/>
                    </a:p>
                  </a:txBody>
                  <a:tcPr marL="0" marR="0" marT="0" marB="0" anchor="ctr" anchorCtr="0"/>
                </a:tc>
                <a:tc>
                  <a:txBody>
                    <a:bodyPr/>
                    <a:p>
                      <a:r>
                        <a:rPr sz="2000" b="1">
                          <a:solidFill>
                            <a:srgbClr val="FF0000"/>
                          </a:solidFill>
                        </a:rPr>
                        <a:t>Blogs submission</a:t>
                      </a:r>
                      <a:endParaRPr sz="2000" b="1">
                        <a:solidFill>
                          <a:srgbClr val="FF0000"/>
                        </a:solidFill>
                      </a:endParaRPr>
                    </a:p>
                  </a:txBody>
                  <a:tcPr marL="0" marR="0" marT="0" marB="0" anchor="ctr" anchorCtr="0"/>
                </a:tc>
              </a:tr>
              <a:tr h="443865">
                <a:tc>
                  <a:txBody>
                    <a:bodyPr/>
                    <a:p>
                      <a:r>
                        <a:rPr sz="2000" b="1"/>
                        <a:t>7</a:t>
                      </a:r>
                      <a:endParaRPr sz="2000" b="1"/>
                    </a:p>
                  </a:txBody>
                  <a:tcPr marL="0" marR="0" marT="0" marB="0" anchor="ctr" anchorCtr="0"/>
                </a:tc>
                <a:tc>
                  <a:txBody>
                    <a:bodyPr/>
                    <a:p>
                      <a:r>
                        <a:rPr lang="en-US" altLang="en-US" sz="2000" b="1"/>
                        <a:t>Self-reflection, lessons learned, presentation preparation and practice</a:t>
                      </a:r>
                      <a:endParaRPr lang="en-US" altLang="en-US" sz="2000" b="1"/>
                    </a:p>
                  </a:txBody>
                  <a:tcPr marL="0" marR="0" marT="0" marB="0" anchor="ctr" anchorCtr="0"/>
                </a:tc>
                <a:tc>
                  <a:txBody>
                    <a:bodyPr/>
                    <a:p>
                      <a:r>
                        <a:rPr sz="2000" b="1"/>
                        <a:t>Presentation</a:t>
                      </a:r>
                      <a:r>
                        <a:rPr lang="en-US" sz="2000" b="1"/>
                        <a:t> (Preparation)</a:t>
                      </a:r>
                      <a:endParaRPr lang="en-US" sz="2000" b="1"/>
                    </a:p>
                  </a:txBody>
                  <a:tcPr marL="0" marR="0" marT="0" marB="0" anchor="ctr" anchorCtr="0"/>
                </a:tc>
              </a:tr>
              <a:tr h="443865">
                <a:tc>
                  <a:txBody>
                    <a:bodyPr/>
                    <a:p>
                      <a:r>
                        <a:rPr sz="2000" b="1"/>
                        <a:t>8</a:t>
                      </a:r>
                      <a:endParaRPr sz="2000" b="1"/>
                    </a:p>
                  </a:txBody>
                  <a:tcPr marL="0" marR="0" marT="0" marB="0" anchor="ctr" anchorCtr="0"/>
                </a:tc>
                <a:tc>
                  <a:txBody>
                    <a:bodyPr/>
                    <a:p>
                      <a:r>
                        <a:rPr sz="2000" b="1"/>
                        <a:t>Group presentations</a:t>
                      </a:r>
                      <a:endParaRPr sz="2000" b="1"/>
                    </a:p>
                  </a:txBody>
                  <a:tcPr marL="0" marR="0" marT="0" marB="0" anchor="ctr" anchorCtr="0"/>
                </a:tc>
                <a:tc>
                  <a:txBody>
                    <a:bodyPr/>
                    <a:p>
                      <a:r>
                        <a:rPr sz="2000" b="1">
                          <a:solidFill>
                            <a:srgbClr val="FF0000"/>
                          </a:solidFill>
                        </a:rPr>
                        <a:t>Presentation</a:t>
                      </a:r>
                      <a:endParaRPr sz="2000" b="1">
                        <a:solidFill>
                          <a:srgbClr val="FF0000"/>
                        </a:solidFill>
                      </a:endParaRPr>
                    </a:p>
                  </a:txBody>
                  <a:tcPr marL="0" marR="0" marT="0" marB="0" anchor="ctr" anchorCtr="0"/>
                </a:tc>
              </a:tr>
              <a:tr h="443865">
                <a:tc>
                  <a:txBody>
                    <a:bodyPr/>
                    <a:p>
                      <a:r>
                        <a:rPr sz="2000" b="1"/>
                        <a:t>9</a:t>
                      </a:r>
                      <a:endParaRPr sz="2000" b="1"/>
                    </a:p>
                  </a:txBody>
                  <a:tcPr marL="0" marR="0" marT="0" marB="0" anchor="ctr" anchorCtr="0"/>
                </a:tc>
                <a:tc>
                  <a:txBody>
                    <a:bodyPr/>
                    <a:p>
                      <a:r>
                        <a:rPr sz="2000" b="1"/>
                        <a:t>Report structure and report writing guidance</a:t>
                      </a:r>
                      <a:endParaRPr sz="2000" b="1"/>
                    </a:p>
                  </a:txBody>
                  <a:tcPr marL="0" marR="0" marT="0" marB="0" anchor="ctr" anchorCtr="0"/>
                </a:tc>
                <a:tc>
                  <a:txBody>
                    <a:bodyPr/>
                    <a:p>
                      <a:r>
                        <a:rPr sz="2000" b="1"/>
                        <a:t>Report</a:t>
                      </a:r>
                      <a:endParaRPr sz="2000" b="1"/>
                    </a:p>
                  </a:txBody>
                  <a:tcPr marL="0" marR="0" marT="0" marB="0" anchor="ctr" anchorCtr="0"/>
                </a:tc>
              </a:tr>
              <a:tr h="443865">
                <a:tc>
                  <a:txBody>
                    <a:bodyPr/>
                    <a:p>
                      <a:r>
                        <a:rPr sz="2000" b="1"/>
                        <a:t>10</a:t>
                      </a:r>
                      <a:endParaRPr sz="2000" b="1"/>
                    </a:p>
                  </a:txBody>
                  <a:tcPr marL="0" marR="0" marT="0" marB="0" anchor="ctr" anchorCtr="0"/>
                </a:tc>
                <a:tc>
                  <a:txBody>
                    <a:bodyPr/>
                    <a:p>
                      <a:r>
                        <a:rPr sz="2000" b="1"/>
                        <a:t>Report workshop and one-to-one support</a:t>
                      </a:r>
                      <a:endParaRPr sz="2000" b="1"/>
                    </a:p>
                  </a:txBody>
                  <a:tcPr marL="0" marR="0" marT="0" marB="0" anchor="ctr" anchorCtr="0"/>
                </a:tc>
                <a:tc>
                  <a:txBody>
                    <a:bodyPr/>
                    <a:p>
                      <a:r>
                        <a:rPr sz="2000" b="1">
                          <a:solidFill>
                            <a:srgbClr val="FF0000"/>
                          </a:solidFill>
                        </a:rPr>
                        <a:t>Report</a:t>
                      </a:r>
                      <a:r>
                        <a:rPr lang="en-US" sz="2000" b="1">
                          <a:solidFill>
                            <a:srgbClr val="FF0000"/>
                          </a:solidFill>
                        </a:rPr>
                        <a:t> submission</a:t>
                      </a:r>
                      <a:endParaRPr lang="en-US" sz="2000" b="1">
                        <a:solidFill>
                          <a:srgbClr val="FF0000"/>
                        </a:solidFill>
                      </a:endParaRPr>
                    </a:p>
                  </a:txBody>
                  <a:tcPr marL="0" marR="0" marT="0" marB="0" anchor="ctr" anchorCtr="0"/>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graphicFrame>
        <p:nvGraphicFramePr>
          <p:cNvPr id="4" name="Content Placeholder 3"/>
          <p:cNvGraphicFramePr/>
          <p:nvPr>
            <p:ph idx="1"/>
          </p:nvPr>
        </p:nvGraphicFramePr>
        <p:xfrm>
          <a:off x="754380" y="365125"/>
          <a:ext cx="10515600" cy="10617835"/>
        </p:xfrm>
        <a:graphic>
          <a:graphicData uri="http://schemas.openxmlformats.org/drawingml/2006/table">
            <a:tbl>
              <a:tblPr firstRow="1" bandRow="1">
                <a:tableStyleId>{5C22544A-7EE6-4342-B048-85BDC9FD1C3A}</a:tableStyleId>
              </a:tblPr>
              <a:tblGrid>
                <a:gridCol w="1304925"/>
                <a:gridCol w="2200275"/>
                <a:gridCol w="1752600"/>
                <a:gridCol w="1752600"/>
                <a:gridCol w="1752600"/>
                <a:gridCol w="1752600"/>
              </a:tblGrid>
              <a:tr h="551815">
                <a:tc>
                  <a:txBody>
                    <a:bodyPr/>
                    <a:p>
                      <a:pPr marL="40005" indent="0" algn="ctr">
                        <a:spcBef>
                          <a:spcPct val="0"/>
                        </a:spcBef>
                        <a:spcAft>
                          <a:spcPct val="0"/>
                        </a:spcAft>
                      </a:pPr>
                      <a:r>
                        <a:rPr sz="900" b="1">
                          <a:latin typeface="SimSun" panose="02010600030101010101" pitchFamily="2" charset="-122"/>
                          <a:ea typeface="SimSun" panose="02010600030101010101" pitchFamily="2" charset="-122"/>
                        </a:rPr>
                        <a:t>Week</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ctr">
                        <a:spcBef>
                          <a:spcPct val="0"/>
                        </a:spcBef>
                        <a:spcAft>
                          <a:spcPct val="0"/>
                        </a:spcAft>
                      </a:pPr>
                      <a:r>
                        <a:rPr sz="900" b="1">
                          <a:latin typeface="SimSun" panose="02010600030101010101" pitchFamily="2" charset="-122"/>
                          <a:ea typeface="SimSun" panose="02010600030101010101" pitchFamily="2" charset="-122"/>
                        </a:rPr>
                        <a:t>Main topic</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ctr">
                        <a:spcBef>
                          <a:spcPct val="0"/>
                        </a:spcBef>
                        <a:spcAft>
                          <a:spcPct val="0"/>
                        </a:spcAft>
                      </a:pPr>
                      <a:r>
                        <a:rPr sz="900" b="1">
                          <a:latin typeface="SimSun" panose="02010600030101010101" pitchFamily="2" charset="-122"/>
                          <a:ea typeface="SimSun" panose="02010600030101010101" pitchFamily="2" charset="-122"/>
                        </a:rPr>
                        <a:t>First half of class: what </a:t>
                      </a:r>
                      <a:r>
                        <a:rPr lang="en-US" sz="900" b="1">
                          <a:latin typeface="SimSun" panose="02010600030101010101" pitchFamily="2" charset="-122"/>
                          <a:ea typeface="SimSun" panose="02010600030101010101" pitchFamily="2" charset="-122"/>
                        </a:rPr>
                        <a:t>I</a:t>
                      </a:r>
                      <a:r>
                        <a:rPr sz="900" b="1">
                          <a:latin typeface="SimSun" panose="02010600030101010101" pitchFamily="2" charset="-122"/>
                          <a:ea typeface="SimSun" panose="02010600030101010101" pitchFamily="2" charset="-122"/>
                        </a:rPr>
                        <a:t> teach</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ctr">
                        <a:spcBef>
                          <a:spcPct val="0"/>
                        </a:spcBef>
                        <a:spcAft>
                          <a:spcPct val="0"/>
                        </a:spcAft>
                      </a:pPr>
                      <a:r>
                        <a:rPr sz="900" b="1">
                          <a:latin typeface="SimSun" panose="02010600030101010101" pitchFamily="2" charset="-122"/>
                          <a:ea typeface="SimSun" panose="02010600030101010101" pitchFamily="2" charset="-122"/>
                        </a:rPr>
                        <a:t>Second half of class: what students do</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ctr">
                        <a:spcBef>
                          <a:spcPct val="0"/>
                        </a:spcBef>
                        <a:spcAft>
                          <a:spcPct val="0"/>
                        </a:spcAft>
                      </a:pPr>
                      <a:r>
                        <a:rPr sz="900" b="1">
                          <a:latin typeface="SimSun" panose="02010600030101010101" pitchFamily="2" charset="-122"/>
                          <a:ea typeface="SimSun" panose="02010600030101010101" pitchFamily="2" charset="-122"/>
                        </a:rPr>
                        <a:t>Weekly output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ctr">
                        <a:spcBef>
                          <a:spcPct val="0"/>
                        </a:spcBef>
                        <a:spcAft>
                          <a:spcPct val="0"/>
                        </a:spcAft>
                      </a:pPr>
                      <a:r>
                        <a:rPr sz="900" b="1">
                          <a:latin typeface="SimSun" panose="02010600030101010101" pitchFamily="2" charset="-122"/>
                          <a:ea typeface="SimSun" panose="02010600030101010101" pitchFamily="2" charset="-122"/>
                        </a:rPr>
                        <a:t>Assessment link</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1</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Module introduction + What is a project?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Module overview, assessment overview, what a project is, project lifecycle, team formation, sponsor / project idea / basic aim and objectives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agree one shared project, identify a possible sponsor, and draft a basic project idea</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Group project idea + team agreement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 1</a:t>
                      </a:r>
                      <a:r>
                        <a:rPr lang="en-US" sz="900" b="1">
                          <a:latin typeface="SimSun" panose="02010600030101010101" pitchFamily="2" charset="-122"/>
                          <a:ea typeface="SimSun" panose="02010600030101010101" pitchFamily="2" charset="-122"/>
                        </a:rPr>
                        <a:t> </a:t>
                      </a:r>
                      <a:endParaRPr lang="en-US"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2</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Project initiation + Scope + Iron Triangle</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Project initiation, project scope, in-scope / out-of-scope, iron triangle, role of the project manager</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refine their aim, objectives, scope and key constraints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Shared project brief</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 2</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3</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Stakeholder analysis + Communication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Stakeholders, stakeholder analysis, power-interest grid, internal / external stakeholders, communication planning</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produce a stakeholder table / map and discuss communication methods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Stakeholder analysis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 3</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4</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WBS + Gantt Chart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Work Breakdown Structure, deliverables, tasks, sequencing, Gantt chart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create a WBS and a project timeline / Gantt chart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WBS + Gantt chart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 4</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5</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Risk analysis + Reflection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Risk types, likelihood / impact, mitigation, plus reflection on individual contribution and project experience</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complete a risk grid; individually, they begin planning their reflective writing</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Risk analysis + reflection notes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 5</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6</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 consolidation + Project review</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Review of key tools, check progress, explain how blog material connects to presentation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organise all project materials and complete / submit their blogs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All 5 blogs completed</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Blogs submission stage</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7</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Presentation workshop</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Presentation structure, how to present to a sponsor, slide design, speaking roles, presentation skills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In groups, students prepare slides and rehearse their presentation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Presentation draft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Presentation preparation</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8</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Presentation week</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Brief recap and assessment guidance</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Students deliver their group presentation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Assessed presentation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Presentation</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9</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How to write the report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Report structure, critical discussion, how to use literature, how to move from project activity to report writing</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Students create a report plan and organise evidence under report headings</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Report outline</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Report preparation</a:t>
                      </a:r>
                      <a:endParaRPr sz="900" b="1">
                        <a:latin typeface="SimSun" panose="02010600030101010101" pitchFamily="2" charset="-122"/>
                        <a:ea typeface="SimSun" panose="02010600030101010101" pitchFamily="2" charset="-122"/>
                      </a:endParaRPr>
                    </a:p>
                  </a:txBody>
                  <a:tcPr marL="9525" marR="9525" marT="9525" marB="9525" anchor="ctr" anchorCtr="0"/>
                </a:tc>
              </a:tr>
              <a:tr h="381000">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10</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Report teaching + report clinic</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Common report mistakes, referencing, critical writing, section-by-section guidance, small-group or one-to-one support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Students work on drafts and refine their report</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Report draft / final preparation</a:t>
                      </a:r>
                      <a:endParaRPr sz="900" b="1">
                        <a:latin typeface="SimSun" panose="02010600030101010101" pitchFamily="2" charset="-122"/>
                        <a:ea typeface="SimSun" panose="02010600030101010101" pitchFamily="2" charset="-122"/>
                      </a:endParaRPr>
                    </a:p>
                  </a:txBody>
                  <a:tcPr marL="9525" marR="9525" marT="9525" marB="9525" anchor="ctr" anchorCtr="0"/>
                </a:tc>
                <a:tc>
                  <a:txBody>
                    <a:bodyPr/>
                    <a:p>
                      <a:pPr marL="40005" indent="0" algn="l">
                        <a:spcBef>
                          <a:spcPct val="0"/>
                        </a:spcBef>
                        <a:spcAft>
                          <a:spcPct val="0"/>
                        </a:spcAft>
                      </a:pPr>
                      <a:r>
                        <a:rPr sz="900" b="1">
                          <a:latin typeface="SimSun" panose="02010600030101010101" pitchFamily="2" charset="-122"/>
                          <a:ea typeface="SimSun" panose="02010600030101010101" pitchFamily="2" charset="-122"/>
                        </a:rPr>
                        <a:t>Report</a:t>
                      </a:r>
                      <a:endParaRPr sz="900" b="1">
                        <a:latin typeface="SimSun" panose="02010600030101010101" pitchFamily="2" charset="-122"/>
                        <a:ea typeface="SimSun" panose="02010600030101010101" pitchFamily="2" charset="-122"/>
                      </a:endParaRPr>
                    </a:p>
                  </a:txBody>
                  <a:tcPr marL="9525" marR="9525" marT="9525" marB="9525" anchor="ctr" anchorCtr="0"/>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Assessment 1</a:t>
            </a:r>
            <a:endParaRPr lang="en-US"/>
          </a:p>
        </p:txBody>
      </p:sp>
      <p:pic>
        <p:nvPicPr>
          <p:cNvPr id="4" name="Content Placeholder 3"/>
          <p:cNvPicPr>
            <a:picLocks noChangeAspect="1"/>
          </p:cNvPicPr>
          <p:nvPr>
            <p:ph idx="1"/>
          </p:nvPr>
        </p:nvPicPr>
        <p:blipFill>
          <a:blip r:embed="rId1"/>
          <a:stretch>
            <a:fillRect/>
          </a:stretch>
        </p:blipFill>
        <p:spPr>
          <a:xfrm>
            <a:off x="981075" y="1616710"/>
            <a:ext cx="9715500" cy="32867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graphicFrame>
        <p:nvGraphicFramePr>
          <p:cNvPr id="6" name="Content Placeholder 5"/>
          <p:cNvGraphicFramePr/>
          <p:nvPr>
            <p:ph idx="1"/>
          </p:nvPr>
        </p:nvGraphicFramePr>
        <p:xfrm>
          <a:off x="761365" y="1425575"/>
          <a:ext cx="10515600" cy="4006850"/>
        </p:xfrm>
        <a:graphic>
          <a:graphicData uri="http://schemas.openxmlformats.org/drawingml/2006/table">
            <a:tbl>
              <a:tblPr firstRow="1" bandRow="1">
                <a:tableStyleId>{5C22544A-7EE6-4342-B048-85BDC9FD1C3A}</a:tableStyleId>
              </a:tblPr>
              <a:tblGrid>
                <a:gridCol w="1470660"/>
                <a:gridCol w="3176905"/>
                <a:gridCol w="5868035"/>
              </a:tblGrid>
              <a:tr h="541655">
                <a:tc>
                  <a:txBody>
                    <a:bodyPr/>
                    <a:p>
                      <a:r>
                        <a:rPr sz="1100"/>
                        <a:t>Blog</a:t>
                      </a:r>
                      <a:endParaRPr sz="1100"/>
                    </a:p>
                  </a:txBody>
                  <a:tcPr marL="0" marR="0" marT="0" marB="0" anchor="ctr" anchorCtr="0"/>
                </a:tc>
                <a:tc>
                  <a:txBody>
                    <a:bodyPr/>
                    <a:p>
                      <a:r>
                        <a:rPr sz="1100"/>
                        <a:t>Main focus</a:t>
                      </a:r>
                      <a:endParaRPr sz="1100"/>
                    </a:p>
                  </a:txBody>
                  <a:tcPr marL="0" marR="0" marT="0" marB="0" anchor="ctr" anchorCtr="0"/>
                </a:tc>
                <a:tc>
                  <a:txBody>
                    <a:bodyPr/>
                    <a:p>
                      <a:r>
                        <a:rPr sz="1100"/>
                        <a:t>What students should write about</a:t>
                      </a:r>
                      <a:endParaRPr sz="1100"/>
                    </a:p>
                  </a:txBody>
                  <a:tcPr marL="0" marR="0" marT="0" marB="0" anchor="ctr" anchorCtr="0"/>
                </a:tc>
              </a:tr>
              <a:tr h="714375">
                <a:tc>
                  <a:txBody>
                    <a:bodyPr/>
                    <a:p>
                      <a:r>
                        <a:rPr sz="1100"/>
                        <a:t>Blog 1</a:t>
                      </a:r>
                      <a:endParaRPr sz="1100"/>
                    </a:p>
                  </a:txBody>
                  <a:tcPr marL="0" marR="0" marT="0" marB="0" anchor="ctr" anchorCtr="0"/>
                </a:tc>
                <a:tc>
                  <a:txBody>
                    <a:bodyPr/>
                    <a:p>
                      <a:r>
                        <a:rPr sz="1100"/>
                        <a:t>Project introduction + team role</a:t>
                      </a:r>
                      <a:endParaRPr sz="1100"/>
                    </a:p>
                  </a:txBody>
                  <a:tcPr marL="0" marR="0" marT="0" marB="0" anchor="ctr" anchorCtr="0"/>
                </a:tc>
                <a:tc>
                  <a:txBody>
                    <a:bodyPr/>
                    <a:p>
                      <a:r>
                        <a:rPr sz="1100"/>
                        <a:t>Introduce the project, name the sponsor, briefly explain the project idea, explain what skills the student can contribute, and reflect on their Belbin / team role. The guidance also says they should include a critical point about why Belbin does not always work perfectly.</a:t>
                      </a:r>
                      <a:endParaRPr sz="1100"/>
                    </a:p>
                  </a:txBody>
                  <a:tcPr marL="0" marR="0" marT="0" marB="0" anchor="ctr" anchorCtr="0"/>
                </a:tc>
              </a:tr>
              <a:tr h="715010">
                <a:tc>
                  <a:txBody>
                    <a:bodyPr/>
                    <a:p>
                      <a:r>
                        <a:rPr sz="1100"/>
                        <a:t>Blog 2</a:t>
                      </a:r>
                      <a:endParaRPr sz="1100"/>
                    </a:p>
                  </a:txBody>
                  <a:tcPr marL="0" marR="0" marT="0" marB="0" anchor="ctr" anchorCtr="0"/>
                </a:tc>
                <a:tc>
                  <a:txBody>
                    <a:bodyPr/>
                    <a:p>
                      <a:r>
                        <a:rPr sz="1100"/>
                        <a:t>Project initiation, scope, aims and objectives</a:t>
                      </a:r>
                      <a:endParaRPr sz="1100"/>
                    </a:p>
                  </a:txBody>
                  <a:tcPr marL="0" marR="0" marT="0" marB="0" anchor="ctr" anchorCtr="0"/>
                </a:tc>
                <a:tc>
                  <a:txBody>
                    <a:bodyPr/>
                    <a:p>
                      <a:r>
                        <a:rPr sz="1100"/>
                        <a:t>Explain the project aim and objectives, what the project is trying to achieve, and how the group began to define the scope. This can also include the iron triangle if you want to link time, cost and quality early. This fits the Week 2 content on initiation, scope and the iron triangle.</a:t>
                      </a:r>
                      <a:endParaRPr sz="1100"/>
                    </a:p>
                  </a:txBody>
                  <a:tcPr marL="0" marR="0" marT="0" marB="0" anchor="ctr" anchorCtr="0"/>
                </a:tc>
              </a:tr>
              <a:tr h="541655">
                <a:tc>
                  <a:txBody>
                    <a:bodyPr/>
                    <a:p>
                      <a:r>
                        <a:rPr sz="1100"/>
                        <a:t>Blog 3</a:t>
                      </a:r>
                      <a:endParaRPr sz="1100"/>
                    </a:p>
                  </a:txBody>
                  <a:tcPr marL="0" marR="0" marT="0" marB="0" anchor="ctr" anchorCtr="0"/>
                </a:tc>
                <a:tc>
                  <a:txBody>
                    <a:bodyPr/>
                    <a:p>
                      <a:r>
                        <a:rPr sz="1100"/>
                        <a:t>Stakeholder analysis and communication</a:t>
                      </a:r>
                      <a:endParaRPr sz="1100"/>
                    </a:p>
                  </a:txBody>
                  <a:tcPr marL="0" marR="0" marT="0" marB="0" anchor="ctr" anchorCtr="0"/>
                </a:tc>
                <a:tc>
                  <a:txBody>
                    <a:bodyPr/>
                    <a:p>
                      <a:r>
                        <a:rPr sz="1100"/>
                        <a:t>Identify the main stakeholders, explain their interests and influence, and discuss how the group plans to communicate with them. This fits the stakeholder analysis and communication materials.</a:t>
                      </a:r>
                      <a:endParaRPr sz="1100"/>
                    </a:p>
                  </a:txBody>
                  <a:tcPr marL="0" marR="0" marT="0" marB="0" anchor="ctr" anchorCtr="0"/>
                </a:tc>
              </a:tr>
              <a:tr h="541655">
                <a:tc>
                  <a:txBody>
                    <a:bodyPr/>
                    <a:p>
                      <a:r>
                        <a:rPr sz="1100"/>
                        <a:t>Blog 4</a:t>
                      </a:r>
                      <a:endParaRPr sz="1100"/>
                    </a:p>
                  </a:txBody>
                  <a:tcPr marL="0" marR="0" marT="0" marB="0" anchor="ctr" anchorCtr="0"/>
                </a:tc>
                <a:tc>
                  <a:txBody>
                    <a:bodyPr/>
                    <a:p>
                      <a:r>
                        <a:rPr sz="1100"/>
                        <a:t>Planning tools: WBS and Gantt chart</a:t>
                      </a:r>
                      <a:endParaRPr sz="1100"/>
                    </a:p>
                  </a:txBody>
                  <a:tcPr marL="0" marR="0" marT="0" marB="0" anchor="ctr" anchorCtr="0"/>
                </a:tc>
                <a:tc>
                  <a:txBody>
                    <a:bodyPr/>
                    <a:p>
                      <a:r>
                        <a:rPr sz="1100"/>
                        <a:t>Explain how the group broke the project into tasks, planned deliverables, and organised the timeline. Students can evaluate whether WBS and Gantt chart were useful and what difficulties they found.</a:t>
                      </a:r>
                      <a:endParaRPr sz="1100"/>
                    </a:p>
                  </a:txBody>
                  <a:tcPr marL="0" marR="0" marT="0" marB="0" anchor="ctr" anchorCtr="0"/>
                </a:tc>
              </a:tr>
              <a:tr h="952500">
                <a:tc>
                  <a:txBody>
                    <a:bodyPr/>
                    <a:p>
                      <a:r>
                        <a:rPr sz="1100"/>
                        <a:t>Blog 5</a:t>
                      </a:r>
                      <a:endParaRPr sz="1100"/>
                    </a:p>
                  </a:txBody>
                  <a:tcPr marL="0" marR="0" marT="0" marB="0" anchor="ctr" anchorCtr="0"/>
                </a:tc>
                <a:tc>
                  <a:txBody>
                    <a:bodyPr/>
                    <a:p>
                      <a:r>
                        <a:rPr sz="1100"/>
                        <a:t>Risk + self-evaluation / development</a:t>
                      </a:r>
                      <a:endParaRPr sz="1100"/>
                    </a:p>
                  </a:txBody>
                  <a:tcPr marL="0" marR="0" marT="0" marB="0" anchor="ctr" anchorCtr="0"/>
                </a:tc>
                <a:tc>
                  <a:txBody>
                    <a:bodyPr/>
                    <a:p>
                      <a:r>
                        <a:rPr sz="1100"/>
                        <a:t>The formal brief says the fifth blog must critically evaluate the student’s own ability to manage the project and include a self-development plan. You can also allow students to refer briefly to risks or challenges they faced, but the main emphasis should be on reflection, strengths, weaknesses and future improvement.</a:t>
                      </a:r>
                      <a:endParaRPr sz="1100"/>
                    </a:p>
                  </a:txBody>
                  <a:tcPr marL="0" marR="0" marT="0" marB="0" anchor="ctr" anchorCtr="0"/>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Week 1-6</a:t>
            </a:r>
            <a:endParaRPr lang="en-US"/>
          </a:p>
        </p:txBody>
      </p:sp>
      <p:pic>
        <p:nvPicPr>
          <p:cNvPr id="4" name="Content Placeholder 3"/>
          <p:cNvPicPr>
            <a:picLocks noChangeAspect="1"/>
          </p:cNvPicPr>
          <p:nvPr>
            <p:ph idx="1"/>
          </p:nvPr>
        </p:nvPicPr>
        <p:blipFill>
          <a:blip r:embed="rId1"/>
          <a:stretch>
            <a:fillRect/>
          </a:stretch>
        </p:blipFill>
        <p:spPr>
          <a:xfrm>
            <a:off x="838200" y="1691005"/>
            <a:ext cx="10515600" cy="45573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sym typeface="+mn-ea"/>
              </a:rPr>
              <a:t>General Rules of the Blogs</a:t>
            </a:r>
            <a:endParaRPr lang="zh-CN" altLang="en-US">
              <a:sym typeface="+mn-ea"/>
            </a:endParaRPr>
          </a:p>
        </p:txBody>
      </p:sp>
      <p:sp>
        <p:nvSpPr>
          <p:cNvPr id="3" name="Content Placeholder 2"/>
          <p:cNvSpPr>
            <a:spLocks noGrp="1"/>
          </p:cNvSpPr>
          <p:nvPr>
            <p:ph idx="1"/>
          </p:nvPr>
        </p:nvSpPr>
        <p:spPr/>
        <p:txBody>
          <a:bodyPr>
            <a:normAutofit lnSpcReduction="10000"/>
          </a:bodyPr>
          <a:p>
            <a:endParaRPr lang="en-US" altLang="en-US"/>
          </a:p>
          <a:p>
            <a:r>
              <a:rPr lang="en-US" altLang="en-US" i="1"/>
              <a:t>The blogs are </a:t>
            </a:r>
            <a:r>
              <a:rPr lang="en-US" altLang="en-US" i="1">
                <a:solidFill>
                  <a:srgbClr val="FF0000"/>
                </a:solidFill>
              </a:rPr>
              <a:t>individual, </a:t>
            </a:r>
            <a:r>
              <a:rPr lang="en-US" altLang="en-US" i="1"/>
              <a:t>even though the project is group-based</a:t>
            </a:r>
            <a:endParaRPr lang="en-US" altLang="en-US" i="1"/>
          </a:p>
          <a:p>
            <a:endParaRPr lang="en-US" altLang="en-US" i="1"/>
          </a:p>
          <a:p>
            <a:r>
              <a:rPr lang="en-US" altLang="en-US" i="1"/>
              <a:t>The five blogs total 1000 words, so roughly </a:t>
            </a:r>
            <a:r>
              <a:rPr lang="en-US" altLang="en-US" i="1">
                <a:solidFill>
                  <a:srgbClr val="FF0000"/>
                </a:solidFill>
              </a:rPr>
              <a:t>200 words each</a:t>
            </a:r>
            <a:endParaRPr lang="en-US" altLang="en-US" i="1">
              <a:solidFill>
                <a:srgbClr val="FF0000"/>
              </a:solidFill>
            </a:endParaRPr>
          </a:p>
          <a:p>
            <a:endParaRPr lang="en-US" altLang="en-US" i="1">
              <a:solidFill>
                <a:srgbClr val="FF0000"/>
              </a:solidFill>
            </a:endParaRPr>
          </a:p>
          <a:p>
            <a:r>
              <a:rPr lang="en-US" altLang="en-US" i="1"/>
              <a:t>Students should support them </a:t>
            </a:r>
            <a:r>
              <a:rPr lang="en-US" altLang="en-US" i="1">
                <a:solidFill>
                  <a:srgbClr val="FF0000"/>
                </a:solidFill>
              </a:rPr>
              <a:t>with sources and references</a:t>
            </a:r>
            <a:endParaRPr lang="en-US" altLang="en-US" i="1">
              <a:solidFill>
                <a:srgbClr val="FF0000"/>
              </a:solidFill>
            </a:endParaRPr>
          </a:p>
          <a:p>
            <a:endParaRPr lang="en-US" altLang="en-US" i="1">
              <a:solidFill>
                <a:srgbClr val="FF0000"/>
              </a:solidFill>
            </a:endParaRPr>
          </a:p>
          <a:p>
            <a:r>
              <a:rPr lang="en-US" altLang="en-US" i="1"/>
              <a:t>The blogs should be </a:t>
            </a:r>
            <a:r>
              <a:rPr lang="en-US" altLang="en-US" i="1">
                <a:solidFill>
                  <a:srgbClr val="FF0000"/>
                </a:solidFill>
              </a:rPr>
              <a:t>informative</a:t>
            </a:r>
            <a:r>
              <a:rPr lang="en-US" altLang="en-US" i="1"/>
              <a:t>, </a:t>
            </a:r>
            <a:r>
              <a:rPr lang="en-US" altLang="en-US" i="1">
                <a:solidFill>
                  <a:srgbClr val="FF0000"/>
                </a:solidFill>
              </a:rPr>
              <a:t>linked to the project</a:t>
            </a:r>
            <a:r>
              <a:rPr lang="en-US" altLang="en-US" i="1"/>
              <a:t>, and may include</a:t>
            </a:r>
            <a:r>
              <a:rPr lang="en-US" altLang="en-US" i="1">
                <a:solidFill>
                  <a:srgbClr val="FF0000"/>
                </a:solidFill>
              </a:rPr>
              <a:t> images or visuals</a:t>
            </a:r>
            <a:r>
              <a:rPr lang="en-US" altLang="en-US" i="1"/>
              <a:t> where useful</a:t>
            </a:r>
            <a:endParaRPr lang="en-US" altLang="en-US" i="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Assessment 2</a:t>
            </a:r>
            <a:endParaRPr lang="en-US"/>
          </a:p>
        </p:txBody>
      </p:sp>
      <p:pic>
        <p:nvPicPr>
          <p:cNvPr id="4" name="Content Placeholder 3"/>
          <p:cNvPicPr>
            <a:picLocks noChangeAspect="1"/>
          </p:cNvPicPr>
          <p:nvPr>
            <p:ph idx="1"/>
          </p:nvPr>
        </p:nvPicPr>
        <p:blipFill>
          <a:blip r:embed="rId1"/>
          <a:stretch>
            <a:fillRect/>
          </a:stretch>
        </p:blipFill>
        <p:spPr>
          <a:xfrm>
            <a:off x="1507490" y="2456180"/>
            <a:ext cx="8344535" cy="176085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Assessment 2</a:t>
            </a:r>
            <a:r>
              <a:rPr lang="zh-CN" altLang="en-US" b="1"/>
              <a:t>：</a:t>
            </a:r>
            <a:r>
              <a:rPr lang="en-US" altLang="zh-CN" b="1"/>
              <a:t>report</a:t>
            </a:r>
            <a:br>
              <a:rPr lang="en-US" altLang="en-US"/>
            </a:br>
            <a:endParaRPr lang="en-US" altLang="en-US"/>
          </a:p>
        </p:txBody>
      </p:sp>
      <p:sp>
        <p:nvSpPr>
          <p:cNvPr id="3" name="Content Placeholder 2"/>
          <p:cNvSpPr>
            <a:spLocks noGrp="1"/>
          </p:cNvSpPr>
          <p:nvPr>
            <p:ph idx="1"/>
          </p:nvPr>
        </p:nvSpPr>
        <p:spPr>
          <a:xfrm>
            <a:off x="838200" y="1325880"/>
            <a:ext cx="10515600" cy="4351338"/>
          </a:xfrm>
        </p:spPr>
        <p:txBody>
          <a:bodyPr>
            <a:normAutofit fontScale="90000" lnSpcReduction="20000"/>
          </a:bodyPr>
          <a:p>
            <a:pPr marL="0" indent="0">
              <a:buNone/>
            </a:pPr>
            <a:endParaRPr lang="en-US" altLang="en-US"/>
          </a:p>
          <a:p>
            <a:r>
              <a:rPr lang="en-US" altLang="en-US"/>
              <a:t>critically assess </a:t>
            </a:r>
            <a:r>
              <a:rPr lang="en-US" altLang="en-US">
                <a:solidFill>
                  <a:srgbClr val="FF0000"/>
                </a:solidFill>
              </a:rPr>
              <a:t>project management tool</a:t>
            </a:r>
            <a:r>
              <a:rPr lang="en-US" altLang="en-US"/>
              <a:t>s and techniques for managing a project within an organisation</a:t>
            </a:r>
            <a:endParaRPr lang="en-US" altLang="en-US"/>
          </a:p>
          <a:p>
            <a:endParaRPr lang="en-US" altLang="en-US"/>
          </a:p>
          <a:p>
            <a:r>
              <a:rPr lang="en-US" altLang="en-US"/>
              <a:t>critically discuss, </a:t>
            </a:r>
            <a:r>
              <a:rPr lang="en-US" altLang="en-US">
                <a:solidFill>
                  <a:srgbClr val="FF0000"/>
                </a:solidFill>
              </a:rPr>
              <a:t>using examples from the project</a:t>
            </a:r>
            <a:r>
              <a:rPr lang="en-US" altLang="en-US"/>
              <a:t>, </a:t>
            </a:r>
            <a:r>
              <a:rPr lang="en-US" altLang="en-US">
                <a:solidFill>
                  <a:srgbClr val="FF0000"/>
                </a:solidFill>
              </a:rPr>
              <a:t>how a range of tools and techniques were used t</a:t>
            </a:r>
            <a:r>
              <a:rPr lang="en-US" altLang="en-US"/>
              <a:t>o plan and implement the project</a:t>
            </a:r>
            <a:endParaRPr lang="en-US" altLang="en-US"/>
          </a:p>
          <a:p>
            <a:endParaRPr lang="en-US" altLang="en-US"/>
          </a:p>
          <a:p>
            <a:r>
              <a:rPr lang="en-US" altLang="en-US"/>
              <a:t>critically discuss</a:t>
            </a:r>
            <a:r>
              <a:rPr lang="en-US" altLang="en-US">
                <a:solidFill>
                  <a:srgbClr val="FF0000"/>
                </a:solidFill>
              </a:rPr>
              <a:t> how the project plans were communicated</a:t>
            </a:r>
            <a:r>
              <a:rPr lang="en-US" altLang="en-US"/>
              <a:t> to appropriate stakeholders</a:t>
            </a:r>
            <a:endParaRPr lang="en-US" altLang="en-US"/>
          </a:p>
          <a:p>
            <a:endParaRPr lang="en-US" altLang="en-US"/>
          </a:p>
          <a:p>
            <a:r>
              <a:rPr lang="en-US" altLang="en-US"/>
              <a:t>draw a conclusion identifying areas for</a:t>
            </a:r>
            <a:r>
              <a:rPr lang="en-US" altLang="en-US">
                <a:solidFill>
                  <a:srgbClr val="FF0000"/>
                </a:solidFill>
              </a:rPr>
              <a:t> future improvement</a:t>
            </a:r>
            <a:r>
              <a:rPr lang="en-US" altLang="en-US"/>
              <a:t> in managing a project within an organisation</a:t>
            </a: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Recommended Structure</a:t>
            </a:r>
            <a:br>
              <a:rPr lang="en-US" altLang="en-US"/>
            </a:br>
            <a:endParaRPr lang="en-US" altLang="en-US"/>
          </a:p>
        </p:txBody>
      </p:sp>
      <p:sp>
        <p:nvSpPr>
          <p:cNvPr id="3" name="Content Placeholder 2"/>
          <p:cNvSpPr>
            <a:spLocks noGrp="1"/>
          </p:cNvSpPr>
          <p:nvPr>
            <p:ph idx="1"/>
          </p:nvPr>
        </p:nvSpPr>
        <p:spPr>
          <a:xfrm>
            <a:off x="838200" y="1404620"/>
            <a:ext cx="10515600" cy="4772660"/>
          </a:xfrm>
        </p:spPr>
        <p:txBody>
          <a:bodyPr>
            <a:normAutofit fontScale="90000"/>
          </a:bodyPr>
          <a:p>
            <a:r>
              <a:rPr lang="en-US" altLang="en-US"/>
              <a:t>Executive summary</a:t>
            </a:r>
            <a:endParaRPr lang="en-US" altLang="en-US"/>
          </a:p>
          <a:p>
            <a:r>
              <a:rPr lang="en-US" altLang="en-US"/>
              <a:t>Contents page</a:t>
            </a:r>
            <a:endParaRPr lang="en-US" altLang="en-US"/>
          </a:p>
          <a:p>
            <a:r>
              <a:rPr lang="en-US" altLang="en-US"/>
              <a:t>1. Introduction</a:t>
            </a:r>
            <a:endParaRPr lang="en-US" altLang="en-US"/>
          </a:p>
          <a:p>
            <a:r>
              <a:rPr lang="en-US" altLang="en-US"/>
              <a:t>2. Findings</a:t>
            </a:r>
            <a:endParaRPr lang="en-US" altLang="en-US"/>
          </a:p>
          <a:p>
            <a:r>
              <a:rPr lang="en-US" altLang="en-US"/>
              <a:t>2.1 Critical discussion of project management </a:t>
            </a:r>
            <a:r>
              <a:rPr lang="en-US" altLang="en-US">
                <a:solidFill>
                  <a:srgbClr val="FF0000"/>
                </a:solidFill>
              </a:rPr>
              <a:t>tools and techniques</a:t>
            </a:r>
            <a:r>
              <a:rPr lang="en-US" altLang="en-US"/>
              <a:t> in general</a:t>
            </a:r>
            <a:endParaRPr lang="en-US" altLang="en-US"/>
          </a:p>
          <a:p>
            <a:r>
              <a:rPr lang="en-US" altLang="en-US"/>
              <a:t>2.2 Critical discussion of</a:t>
            </a:r>
            <a:r>
              <a:rPr lang="en-US" altLang="en-US">
                <a:solidFill>
                  <a:srgbClr val="FF0000"/>
                </a:solidFill>
              </a:rPr>
              <a:t> how those tools were used</a:t>
            </a:r>
            <a:r>
              <a:rPr lang="en-US" altLang="en-US"/>
              <a:t> in the project</a:t>
            </a:r>
            <a:endParaRPr lang="en-US" altLang="en-US"/>
          </a:p>
          <a:p>
            <a:r>
              <a:rPr lang="en-US" altLang="en-US"/>
              <a:t>2.3 Communication and </a:t>
            </a:r>
            <a:r>
              <a:rPr lang="en-US" altLang="en-US">
                <a:solidFill>
                  <a:srgbClr val="FF0000"/>
                </a:solidFill>
              </a:rPr>
              <a:t>stakeholders</a:t>
            </a:r>
            <a:endParaRPr lang="en-US" altLang="en-US"/>
          </a:p>
          <a:p>
            <a:r>
              <a:rPr lang="en-US" altLang="en-US"/>
              <a:t>3. Conclusion</a:t>
            </a:r>
            <a:endParaRPr lang="en-US" altLang="en-US"/>
          </a:p>
          <a:p>
            <a:r>
              <a:rPr lang="en-US" altLang="en-US"/>
              <a:t>4. future improvement</a:t>
            </a:r>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t>Submission Deadlines</a:t>
            </a:r>
            <a:endParaRPr lang="en-US" b="1"/>
          </a:p>
        </p:txBody>
      </p:sp>
      <p:graphicFrame>
        <p:nvGraphicFramePr>
          <p:cNvPr id="4" name="Content Placeholder 3"/>
          <p:cNvGraphicFramePr/>
          <p:nvPr>
            <p:ph idx="1"/>
          </p:nvPr>
        </p:nvGraphicFramePr>
        <p:xfrm>
          <a:off x="838200" y="1825625"/>
          <a:ext cx="10515600" cy="3078480"/>
        </p:xfrm>
        <a:graphic>
          <a:graphicData uri="http://schemas.openxmlformats.org/drawingml/2006/table">
            <a:tbl>
              <a:tblPr firstRow="1" bandRow="1">
                <a:tableStyleId>{5C22544A-7EE6-4342-B048-85BDC9FD1C3A}</a:tableStyleId>
              </a:tblPr>
              <a:tblGrid>
                <a:gridCol w="3505200"/>
                <a:gridCol w="3505200"/>
                <a:gridCol w="3505200"/>
              </a:tblGrid>
              <a:tr h="769620">
                <a:tc>
                  <a:txBody>
                    <a:bodyPr/>
                    <a:p>
                      <a:r>
                        <a:rPr sz="2800" b="1"/>
                        <a:t>Assessment Component</a:t>
                      </a:r>
                      <a:endParaRPr sz="2800" b="1"/>
                    </a:p>
                  </a:txBody>
                  <a:tcPr marL="0" marR="0" marT="0" marB="0" anchor="ctr" anchorCtr="0"/>
                </a:tc>
                <a:tc>
                  <a:txBody>
                    <a:bodyPr/>
                    <a:p>
                      <a:r>
                        <a:rPr sz="2800" b="1"/>
                        <a:t>Submission Date</a:t>
                      </a:r>
                      <a:endParaRPr sz="2800" b="1"/>
                    </a:p>
                  </a:txBody>
                  <a:tcPr marL="0" marR="0" marT="0" marB="0" anchor="ctr" anchorCtr="0"/>
                </a:tc>
                <a:tc>
                  <a:txBody>
                    <a:bodyPr/>
                    <a:p>
                      <a:r>
                        <a:rPr sz="2800" b="1"/>
                        <a:t>Notes</a:t>
                      </a:r>
                      <a:endParaRPr sz="2800" b="1"/>
                    </a:p>
                  </a:txBody>
                  <a:tcPr marL="0" marR="0" marT="0" marB="0" anchor="ctr" anchorCtr="0"/>
                </a:tc>
              </a:tr>
              <a:tr h="769620">
                <a:tc>
                  <a:txBody>
                    <a:bodyPr/>
                    <a:p>
                      <a:r>
                        <a:rPr lang="en-US" sz="2800" b="1"/>
                        <a:t>  </a:t>
                      </a:r>
                      <a:r>
                        <a:rPr lang="en-US" altLang="en-US" sz="2800" b="1"/>
                        <a:t>Assessment 1</a:t>
                      </a:r>
                      <a:endParaRPr lang="en-US" altLang="en-US" sz="2800" b="1"/>
                    </a:p>
                    <a:p>
                      <a:r>
                        <a:rPr lang="en-US" sz="2800" b="1"/>
                        <a:t>  5 </a:t>
                      </a:r>
                      <a:r>
                        <a:rPr sz="2800" b="1"/>
                        <a:t>Blogs</a:t>
                      </a:r>
                      <a:endParaRPr sz="2800" b="1"/>
                    </a:p>
                  </a:txBody>
                  <a:tcPr marL="0" marR="0" marT="0" marB="0" anchor="ctr" anchorCtr="0"/>
                </a:tc>
                <a:tc>
                  <a:txBody>
                    <a:bodyPr/>
                    <a:p>
                      <a:r>
                        <a:rPr sz="2800" b="1">
                          <a:solidFill>
                            <a:srgbClr val="FF0000"/>
                          </a:solidFill>
                        </a:rPr>
                        <a:t>4th June, 11:59 pm</a:t>
                      </a:r>
                      <a:endParaRPr sz="2800" b="1">
                        <a:solidFill>
                          <a:srgbClr val="FF0000"/>
                        </a:solidFill>
                      </a:endParaRPr>
                    </a:p>
                  </a:txBody>
                  <a:tcPr marL="0" marR="0" marT="0" marB="0" anchor="ctr" anchorCtr="0"/>
                </a:tc>
                <a:tc>
                  <a:txBody>
                    <a:bodyPr/>
                    <a:p>
                      <a:r>
                        <a:rPr sz="2800" b="1"/>
                        <a:t>To be completed by the end of</a:t>
                      </a:r>
                      <a:r>
                        <a:rPr sz="2800" b="1">
                          <a:solidFill>
                            <a:srgbClr val="FF0000"/>
                          </a:solidFill>
                        </a:rPr>
                        <a:t> Week 6</a:t>
                      </a:r>
                      <a:endParaRPr sz="2800" b="1">
                        <a:solidFill>
                          <a:srgbClr val="FF0000"/>
                        </a:solidFill>
                      </a:endParaRPr>
                    </a:p>
                  </a:txBody>
                  <a:tcPr marL="0" marR="0" marT="0" marB="0" anchor="ctr" anchorCtr="0"/>
                </a:tc>
              </a:tr>
              <a:tr h="769620">
                <a:tc>
                  <a:txBody>
                    <a:bodyPr/>
                    <a:p>
                      <a:r>
                        <a:rPr lang="en-US" sz="2800" b="1"/>
                        <a:t>  </a:t>
                      </a:r>
                      <a:r>
                        <a:rPr lang="en-US" altLang="en-US" sz="2800" b="1"/>
                        <a:t>Assessment 1</a:t>
                      </a:r>
                      <a:endParaRPr lang="en-US" altLang="en-US" sz="2800" b="1"/>
                    </a:p>
                    <a:p>
                      <a:r>
                        <a:rPr lang="en-US" sz="2800" b="1"/>
                        <a:t>G</a:t>
                      </a:r>
                      <a:r>
                        <a:rPr sz="2800" b="1"/>
                        <a:t>roup Presentation</a:t>
                      </a:r>
                      <a:endParaRPr sz="2800" b="1"/>
                    </a:p>
                  </a:txBody>
                  <a:tcPr marL="0" marR="0" marT="0" marB="0" anchor="ctr" anchorCtr="0"/>
                </a:tc>
                <a:tc>
                  <a:txBody>
                    <a:bodyPr/>
                    <a:p>
                      <a:r>
                        <a:rPr sz="2800" b="1">
                          <a:solidFill>
                            <a:srgbClr val="FF0000"/>
                          </a:solidFill>
                        </a:rPr>
                        <a:t>1</a:t>
                      </a:r>
                      <a:r>
                        <a:rPr lang="en-US" sz="2800" b="1">
                          <a:solidFill>
                            <a:srgbClr val="FF0000"/>
                          </a:solidFill>
                        </a:rPr>
                        <a:t>8</a:t>
                      </a:r>
                      <a:r>
                        <a:rPr sz="2800" b="1">
                          <a:solidFill>
                            <a:srgbClr val="FF0000"/>
                          </a:solidFill>
                        </a:rPr>
                        <a:t>th June, before 11:59 pm</a:t>
                      </a:r>
                      <a:endParaRPr sz="2800" b="1">
                        <a:solidFill>
                          <a:srgbClr val="FF0000"/>
                        </a:solidFill>
                      </a:endParaRPr>
                    </a:p>
                  </a:txBody>
                  <a:tcPr marL="0" marR="0" marT="0" marB="0" anchor="ctr" anchorCtr="0"/>
                </a:tc>
                <a:tc>
                  <a:txBody>
                    <a:bodyPr/>
                    <a:p>
                      <a:r>
                        <a:rPr sz="2800" b="1"/>
                        <a:t>Group-based presentation with individual contribution </a:t>
                      </a:r>
                      <a:r>
                        <a:rPr sz="2800" b="1">
                          <a:solidFill>
                            <a:srgbClr val="FF0000"/>
                          </a:solidFill>
                        </a:rPr>
                        <a:t>(Week </a:t>
                      </a:r>
                      <a:r>
                        <a:rPr lang="en-US" sz="2800" b="1">
                          <a:solidFill>
                            <a:srgbClr val="FF0000"/>
                          </a:solidFill>
                        </a:rPr>
                        <a:t>8</a:t>
                      </a:r>
                      <a:r>
                        <a:rPr sz="2800" b="1">
                          <a:solidFill>
                            <a:srgbClr val="FF0000"/>
                          </a:solidFill>
                        </a:rPr>
                        <a:t>)</a:t>
                      </a:r>
                      <a:endParaRPr sz="2800" b="1">
                        <a:solidFill>
                          <a:srgbClr val="FF0000"/>
                        </a:solidFill>
                      </a:endParaRPr>
                    </a:p>
                  </a:txBody>
                  <a:tcPr marL="0" marR="0" marT="0" marB="0" anchor="ctr" anchorCtr="0"/>
                </a:tc>
              </a:tr>
              <a:tr h="769620">
                <a:tc>
                  <a:txBody>
                    <a:bodyPr/>
                    <a:p>
                      <a:r>
                        <a:rPr lang="en-US" sz="2800" b="1"/>
                        <a:t> </a:t>
                      </a:r>
                      <a:r>
                        <a:rPr lang="en-US" altLang="en-US" sz="2800" b="1"/>
                        <a:t>Assessment 2</a:t>
                      </a:r>
                      <a:endParaRPr lang="en-US" altLang="en-US" sz="2800" b="1"/>
                    </a:p>
                    <a:p>
                      <a:r>
                        <a:rPr lang="en-US" sz="2800" b="1"/>
                        <a:t>In</a:t>
                      </a:r>
                      <a:r>
                        <a:rPr sz="2800" b="1"/>
                        <a:t>dividual Report</a:t>
                      </a:r>
                      <a:endParaRPr sz="2800" b="1"/>
                    </a:p>
                  </a:txBody>
                  <a:tcPr marL="0" marR="0" marT="0" marB="0" anchor="ctr" anchorCtr="0"/>
                </a:tc>
                <a:tc>
                  <a:txBody>
                    <a:bodyPr/>
                    <a:p>
                      <a:r>
                        <a:rPr sz="2800" b="1">
                          <a:solidFill>
                            <a:srgbClr val="FF0000"/>
                          </a:solidFill>
                        </a:rPr>
                        <a:t>3rd July, 11:59 pm</a:t>
                      </a:r>
                      <a:endParaRPr sz="2800" b="1">
                        <a:solidFill>
                          <a:srgbClr val="FF0000"/>
                        </a:solidFill>
                      </a:endParaRPr>
                    </a:p>
                  </a:txBody>
                  <a:tcPr marL="0" marR="0" marT="0" marB="0" anchor="ctr" anchorCtr="0"/>
                </a:tc>
                <a:tc>
                  <a:txBody>
                    <a:bodyPr/>
                    <a:p>
                      <a:r>
                        <a:rPr sz="2800" b="1"/>
                        <a:t>Final written submission </a:t>
                      </a:r>
                      <a:r>
                        <a:rPr sz="2800" b="1">
                          <a:solidFill>
                            <a:srgbClr val="FF0000"/>
                          </a:solidFill>
                        </a:rPr>
                        <a:t>(Week 10)</a:t>
                      </a:r>
                      <a:endParaRPr sz="2800" b="1">
                        <a:solidFill>
                          <a:srgbClr val="FF0000"/>
                        </a:solidFill>
                      </a:endParaRPr>
                    </a:p>
                  </a:txBody>
                  <a:tcPr marL="0" marR="0" marT="0" marB="0" anchor="ctr" anchorCtr="0"/>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Week 1: </a:t>
            </a:r>
            <a:r>
              <a:rPr lang="en-US" altLang="en-US"/>
              <a:t>Module Introduction and Project Set-Up</a:t>
            </a:r>
            <a:br>
              <a:rPr lang="en-US" altLang="en-US"/>
            </a:br>
            <a:endParaRPr lang="en-US" altLang="en-US"/>
          </a:p>
        </p:txBody>
      </p:sp>
      <p:graphicFrame>
        <p:nvGraphicFramePr>
          <p:cNvPr id="10" name="Content Placeholder 9"/>
          <p:cNvGraphicFramePr/>
          <p:nvPr>
            <p:ph idx="1"/>
          </p:nvPr>
        </p:nvGraphicFramePr>
        <p:xfrm>
          <a:off x="838200" y="1825625"/>
          <a:ext cx="10515600" cy="3093085"/>
        </p:xfrm>
        <a:graphic>
          <a:graphicData uri="http://schemas.openxmlformats.org/drawingml/2006/table">
            <a:tbl>
              <a:tblPr firstRow="1" bandRow="1">
                <a:tableStyleId>{5C22544A-7EE6-4342-B048-85BDC9FD1C3A}</a:tableStyleId>
              </a:tblPr>
              <a:tblGrid>
                <a:gridCol w="981710"/>
                <a:gridCol w="1718945"/>
                <a:gridCol w="2557145"/>
                <a:gridCol w="2311400"/>
                <a:gridCol w="1786255"/>
                <a:gridCol w="1160145"/>
              </a:tblGrid>
              <a:tr h="704215">
                <a:tc>
                  <a:txBody>
                    <a:bodyPr/>
                    <a:p>
                      <a:pPr marL="40005" indent="0" algn="ctr">
                        <a:spcBef>
                          <a:spcPct val="0"/>
                        </a:spcBef>
                        <a:spcAft>
                          <a:spcPct val="0"/>
                        </a:spcAft>
                      </a:pPr>
                      <a:r>
                        <a:rPr sz="1400" b="1">
                          <a:solidFill>
                            <a:schemeClr val="dk1"/>
                          </a:solidFill>
                        </a:rPr>
                        <a:t>Week</a:t>
                      </a:r>
                      <a:endParaRPr sz="1400" b="1">
                        <a:solidFill>
                          <a:schemeClr val="dk1"/>
                        </a:solidFill>
                      </a:endParaRPr>
                    </a:p>
                  </a:txBody>
                  <a:tcPr marL="9525" marR="9525" marT="9525" marB="9525" anchor="ctr" anchorCtr="0"/>
                </a:tc>
                <a:tc>
                  <a:txBody>
                    <a:bodyPr/>
                    <a:p>
                      <a:pPr marL="40005" indent="0" algn="ctr">
                        <a:spcBef>
                          <a:spcPct val="0"/>
                        </a:spcBef>
                        <a:spcAft>
                          <a:spcPct val="0"/>
                        </a:spcAft>
                      </a:pPr>
                      <a:r>
                        <a:rPr sz="1400" b="1">
                          <a:solidFill>
                            <a:schemeClr val="dk1"/>
                          </a:solidFill>
                        </a:rPr>
                        <a:t>Main topic</a:t>
                      </a:r>
                      <a:endParaRPr sz="1400" b="1">
                        <a:solidFill>
                          <a:schemeClr val="dk1"/>
                        </a:solidFill>
                      </a:endParaRPr>
                    </a:p>
                  </a:txBody>
                  <a:tcPr marL="9525" marR="9525" marT="9525" marB="9525" anchor="ctr" anchorCtr="0"/>
                </a:tc>
                <a:tc>
                  <a:txBody>
                    <a:bodyPr/>
                    <a:p>
                      <a:pPr marL="40005" indent="0" algn="ctr">
                        <a:spcBef>
                          <a:spcPct val="0"/>
                        </a:spcBef>
                        <a:spcAft>
                          <a:spcPct val="0"/>
                        </a:spcAft>
                      </a:pPr>
                      <a:r>
                        <a:rPr sz="1400" b="1">
                          <a:solidFill>
                            <a:schemeClr val="dk1"/>
                          </a:solidFill>
                        </a:rPr>
                        <a:t>First half of class: what  </a:t>
                      </a:r>
                      <a:r>
                        <a:rPr lang="en-US" sz="1400" b="1">
                          <a:solidFill>
                            <a:schemeClr val="dk1"/>
                          </a:solidFill>
                        </a:rPr>
                        <a:t>I </a:t>
                      </a:r>
                      <a:r>
                        <a:rPr sz="1400" b="1">
                          <a:solidFill>
                            <a:schemeClr val="dk1"/>
                          </a:solidFill>
                        </a:rPr>
                        <a:t>teach</a:t>
                      </a:r>
                      <a:endParaRPr sz="1400" b="1">
                        <a:solidFill>
                          <a:schemeClr val="dk1"/>
                        </a:solidFill>
                      </a:endParaRPr>
                    </a:p>
                  </a:txBody>
                  <a:tcPr marL="9525" marR="9525" marT="9525" marB="9525" anchor="ctr" anchorCtr="0"/>
                </a:tc>
                <a:tc>
                  <a:txBody>
                    <a:bodyPr/>
                    <a:p>
                      <a:pPr marL="40005" indent="0" algn="ctr">
                        <a:spcBef>
                          <a:spcPct val="0"/>
                        </a:spcBef>
                        <a:spcAft>
                          <a:spcPct val="0"/>
                        </a:spcAft>
                      </a:pPr>
                      <a:r>
                        <a:rPr sz="1400" b="1">
                          <a:solidFill>
                            <a:schemeClr val="dk1"/>
                          </a:solidFill>
                        </a:rPr>
                        <a:t>Second half of class: what students do</a:t>
                      </a:r>
                      <a:endParaRPr sz="1400" b="1">
                        <a:solidFill>
                          <a:schemeClr val="dk1"/>
                        </a:solidFill>
                      </a:endParaRPr>
                    </a:p>
                  </a:txBody>
                  <a:tcPr marL="9525" marR="9525" marT="9525" marB="9525" anchor="ctr" anchorCtr="0"/>
                </a:tc>
                <a:tc>
                  <a:txBody>
                    <a:bodyPr/>
                    <a:p>
                      <a:pPr marL="40005" indent="0" algn="ctr">
                        <a:spcBef>
                          <a:spcPct val="0"/>
                        </a:spcBef>
                        <a:spcAft>
                          <a:spcPct val="0"/>
                        </a:spcAft>
                      </a:pPr>
                      <a:r>
                        <a:rPr sz="1400" b="1">
                          <a:solidFill>
                            <a:schemeClr val="dk1"/>
                          </a:solidFill>
                        </a:rPr>
                        <a:t>Weekly output</a:t>
                      </a:r>
                      <a:endParaRPr sz="1400" b="1">
                        <a:solidFill>
                          <a:schemeClr val="dk1"/>
                        </a:solidFill>
                      </a:endParaRPr>
                    </a:p>
                  </a:txBody>
                  <a:tcPr marL="9525" marR="9525" marT="9525" marB="9525" anchor="ctr" anchorCtr="0"/>
                </a:tc>
                <a:tc>
                  <a:txBody>
                    <a:bodyPr/>
                    <a:p>
                      <a:pPr marL="40005" indent="0" algn="ctr">
                        <a:spcBef>
                          <a:spcPct val="0"/>
                        </a:spcBef>
                        <a:spcAft>
                          <a:spcPct val="0"/>
                        </a:spcAft>
                      </a:pPr>
                      <a:r>
                        <a:rPr sz="1400" b="1">
                          <a:solidFill>
                            <a:schemeClr val="dk1"/>
                          </a:solidFill>
                        </a:rPr>
                        <a:t>Assessment link</a:t>
                      </a:r>
                      <a:endParaRPr sz="1400" b="1">
                        <a:solidFill>
                          <a:schemeClr val="dk1"/>
                        </a:solidFill>
                      </a:endParaRPr>
                    </a:p>
                  </a:txBody>
                  <a:tcPr marL="9525" marR="9525" marT="9525" marB="9525" anchor="ctr" anchorCtr="0"/>
                </a:tc>
              </a:tr>
              <a:tr h="2388870">
                <a:tc>
                  <a:txBody>
                    <a:bodyPr/>
                    <a:p>
                      <a:pPr marL="40005" indent="0" algn="l">
                        <a:spcBef>
                          <a:spcPct val="0"/>
                        </a:spcBef>
                        <a:spcAft>
                          <a:spcPct val="0"/>
                        </a:spcAft>
                      </a:pPr>
                      <a:r>
                        <a:rPr sz="1400" b="1"/>
                        <a:t>1</a:t>
                      </a:r>
                      <a:endParaRPr sz="1400" b="1"/>
                    </a:p>
                  </a:txBody>
                  <a:tcPr marL="9525" marR="9525" marT="9525" marB="9525" anchor="ctr" anchorCtr="0"/>
                </a:tc>
                <a:tc>
                  <a:txBody>
                    <a:bodyPr/>
                    <a:p>
                      <a:pPr marL="40005" indent="0" algn="l">
                        <a:spcBef>
                          <a:spcPct val="0"/>
                        </a:spcBef>
                        <a:spcAft>
                          <a:spcPct val="0"/>
                        </a:spcAft>
                      </a:pPr>
                      <a:r>
                        <a:rPr sz="1400" b="1"/>
                        <a:t>Module introduction + What is a project?</a:t>
                      </a:r>
                      <a:endParaRPr sz="1400" b="1"/>
                    </a:p>
                  </a:txBody>
                  <a:tcPr marL="9525" marR="9525" marT="9525" marB="9525" anchor="ctr" anchorCtr="0"/>
                </a:tc>
                <a:tc>
                  <a:txBody>
                    <a:bodyPr/>
                    <a:p>
                      <a:pPr marL="40005" indent="0" algn="l">
                        <a:spcBef>
                          <a:spcPct val="0"/>
                        </a:spcBef>
                        <a:spcAft>
                          <a:spcPct val="0"/>
                        </a:spcAft>
                      </a:pPr>
                      <a:r>
                        <a:rPr sz="1400" b="1"/>
                        <a:t>Module overview, assessment overview, what a project is, project lifecycle, team formation, sponsor / project idea / basic aim and objectives</a:t>
                      </a:r>
                      <a:endParaRPr sz="1400" b="1"/>
                    </a:p>
                  </a:txBody>
                  <a:tcPr marL="9525" marR="9525" marT="9525" marB="9525" anchor="ctr" anchorCtr="0"/>
                </a:tc>
                <a:tc>
                  <a:txBody>
                    <a:bodyPr/>
                    <a:p>
                      <a:pPr marL="40005" indent="0" algn="l">
                        <a:spcBef>
                          <a:spcPct val="0"/>
                        </a:spcBef>
                        <a:spcAft>
                          <a:spcPct val="0"/>
                        </a:spcAft>
                      </a:pPr>
                      <a:r>
                        <a:rPr sz="1400" b="1"/>
                        <a:t>In groups, students agree one shared project, identify a possible sponsor, and draft a basic project idea</a:t>
                      </a:r>
                      <a:endParaRPr sz="1400" b="1"/>
                    </a:p>
                  </a:txBody>
                  <a:tcPr marL="9525" marR="9525" marT="9525" marB="9525" anchor="ctr" anchorCtr="0"/>
                </a:tc>
                <a:tc>
                  <a:txBody>
                    <a:bodyPr/>
                    <a:p>
                      <a:pPr marL="40005" indent="0" algn="l">
                        <a:spcBef>
                          <a:spcPct val="0"/>
                        </a:spcBef>
                        <a:spcAft>
                          <a:spcPct val="0"/>
                        </a:spcAft>
                      </a:pPr>
                      <a:r>
                        <a:rPr sz="1400" b="1"/>
                        <a:t>Group project idea + team agreement</a:t>
                      </a:r>
                      <a:endParaRPr sz="1400" b="1"/>
                    </a:p>
                  </a:txBody>
                  <a:tcPr marL="9525" marR="9525" marT="9525" marB="9525" anchor="ctr" anchorCtr="0"/>
                </a:tc>
                <a:tc>
                  <a:txBody>
                    <a:bodyPr/>
                    <a:p>
                      <a:pPr marL="40005" indent="0" algn="l">
                        <a:spcBef>
                          <a:spcPct val="0"/>
                        </a:spcBef>
                        <a:spcAft>
                          <a:spcPct val="0"/>
                        </a:spcAft>
                      </a:pPr>
                      <a:r>
                        <a:rPr sz="1400" b="1"/>
                        <a:t>Blog 1 preparation</a:t>
                      </a:r>
                      <a:endParaRPr sz="1400" b="1"/>
                    </a:p>
                  </a:txBody>
                  <a:tcPr marL="9525" marR="9525" marT="9525" marB="9525" anchor="ctr" anchorCtr="0"/>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What is a project?</a:t>
            </a:r>
            <a:br>
              <a:rPr lang="en-US" altLang="en-US"/>
            </a:br>
            <a:endParaRPr lang="en-US" altLang="en-US"/>
          </a:p>
        </p:txBody>
      </p:sp>
      <p:sp>
        <p:nvSpPr>
          <p:cNvPr id="3" name="Content Placeholder 2"/>
          <p:cNvSpPr>
            <a:spLocks noGrp="1"/>
          </p:cNvSpPr>
          <p:nvPr>
            <p:ph idx="1"/>
          </p:nvPr>
        </p:nvSpPr>
        <p:spPr/>
        <p:txBody>
          <a:bodyPr/>
          <a:p>
            <a:endParaRPr lang="en-US" altLang="en-US"/>
          </a:p>
          <a:p>
            <a:r>
              <a:rPr lang="en-US" altLang="en-US"/>
              <a:t>A project is a temporary piece of work that is carried out </a:t>
            </a:r>
            <a:r>
              <a:rPr lang="en-US" altLang="en-US">
                <a:solidFill>
                  <a:srgbClr val="FF0000"/>
                </a:solidFill>
              </a:rPr>
              <a:t>to achieve a specific goal or outcome.</a:t>
            </a:r>
            <a:endParaRPr lang="en-US" altLang="en-US">
              <a:solidFill>
                <a:srgbClr val="FF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t>What is a Project: characteristics of a project</a:t>
            </a:r>
            <a:endParaRPr lang="en-US" altLang="en-US"/>
          </a:p>
        </p:txBody>
      </p:sp>
      <p:sp>
        <p:nvSpPr>
          <p:cNvPr id="3" name="Content Placeholder 2"/>
          <p:cNvSpPr>
            <a:spLocks noGrp="1"/>
          </p:cNvSpPr>
          <p:nvPr>
            <p:ph idx="1"/>
          </p:nvPr>
        </p:nvSpPr>
        <p:spPr/>
        <p:txBody>
          <a:bodyPr/>
          <a:p>
            <a:r>
              <a:rPr lang="en-US" altLang="en-US"/>
              <a:t>A project is a </a:t>
            </a:r>
            <a:r>
              <a:rPr lang="en-US" altLang="en-US">
                <a:solidFill>
                  <a:srgbClr val="FF0000"/>
                </a:solidFill>
              </a:rPr>
              <a:t>temporary piece</a:t>
            </a:r>
            <a:r>
              <a:rPr lang="en-US" altLang="en-US"/>
              <a:t> of work with a clear goal</a:t>
            </a:r>
            <a:endParaRPr lang="en-US" altLang="en-US"/>
          </a:p>
          <a:p>
            <a:r>
              <a:rPr lang="en-US" altLang="en-US"/>
              <a:t>It has a </a:t>
            </a:r>
            <a:r>
              <a:rPr lang="en-US" altLang="en-US">
                <a:solidFill>
                  <a:srgbClr val="FF0000"/>
                </a:solidFill>
              </a:rPr>
              <a:t>beginning and an end</a:t>
            </a:r>
            <a:endParaRPr lang="en-US" altLang="en-US">
              <a:solidFill>
                <a:srgbClr val="FF0000"/>
              </a:solidFill>
            </a:endParaRPr>
          </a:p>
          <a:p>
            <a:r>
              <a:rPr lang="en-US" altLang="en-US"/>
              <a:t>It involves</a:t>
            </a:r>
            <a:r>
              <a:rPr lang="en-US" altLang="en-US">
                <a:solidFill>
                  <a:srgbClr val="FF0000"/>
                </a:solidFill>
              </a:rPr>
              <a:t> tasks, people, resources and planning</a:t>
            </a:r>
            <a:endParaRPr lang="en-US" altLang="en-US"/>
          </a:p>
          <a:p>
            <a:r>
              <a:rPr lang="en-US" altLang="en-US"/>
              <a:t>It is designed to </a:t>
            </a:r>
            <a:r>
              <a:rPr lang="en-US" altLang="en-US">
                <a:solidFill>
                  <a:srgbClr val="FF0000"/>
                </a:solidFill>
              </a:rPr>
              <a:t>achieve a specific outcome</a:t>
            </a:r>
            <a:endParaRPr lang="en-US" altLang="en-US">
              <a:solidFill>
                <a:srgbClr val="FF0000"/>
              </a:solidFill>
            </a:endParaRPr>
          </a:p>
          <a:p>
            <a:r>
              <a:rPr lang="en-US" altLang="en-US"/>
              <a:t>It is </a:t>
            </a:r>
            <a:r>
              <a:rPr lang="en-US" altLang="en-US">
                <a:solidFill>
                  <a:srgbClr val="FF0000"/>
                </a:solidFill>
              </a:rPr>
              <a:t>different from routine everyday work</a:t>
            </a:r>
            <a:endParaRPr lang="en-US" altLang="en-US">
              <a:solidFill>
                <a:srgbClr val="FF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Key characteristics of a project</a:t>
            </a:r>
            <a:br>
              <a:rPr lang="en-US" altLang="en-US"/>
            </a:br>
            <a:endParaRPr lang="en-US" altLang="en-US"/>
          </a:p>
        </p:txBody>
      </p:sp>
      <p:sp>
        <p:nvSpPr>
          <p:cNvPr id="3" name="Content Placeholder 2"/>
          <p:cNvSpPr>
            <a:spLocks noGrp="1"/>
          </p:cNvSpPr>
          <p:nvPr>
            <p:ph idx="1"/>
          </p:nvPr>
        </p:nvSpPr>
        <p:spPr/>
        <p:txBody>
          <a:bodyPr>
            <a:normAutofit/>
          </a:bodyPr>
          <a:p>
            <a:pPr marL="0" indent="0">
              <a:buNone/>
            </a:pPr>
            <a:endParaRPr lang="en-US" altLang="en-US"/>
          </a:p>
          <a:p>
            <a:r>
              <a:rPr lang="en-US" altLang="en-US"/>
              <a:t>Temporary — they do not go on forever</a:t>
            </a:r>
            <a:endParaRPr lang="en-US" altLang="en-US"/>
          </a:p>
          <a:p>
            <a:r>
              <a:rPr lang="en-US" altLang="en-US"/>
              <a:t>Goal-focused — they are trying to achieve something</a:t>
            </a:r>
            <a:endParaRPr lang="en-US" altLang="en-US"/>
          </a:p>
          <a:p>
            <a:r>
              <a:rPr lang="en-US" altLang="en-US"/>
              <a:t>Planned — they need structure and coordination</a:t>
            </a:r>
            <a:endParaRPr lang="en-US" altLang="en-US"/>
          </a:p>
          <a:p>
            <a:r>
              <a:rPr lang="en-US" altLang="en-US"/>
              <a:t>Unique — even if similar projects exist, each project has its own context</a:t>
            </a:r>
            <a:endParaRPr lang="en-US" altLang="en-US"/>
          </a:p>
          <a:p>
            <a:r>
              <a:rPr lang="en-US" altLang="en-US"/>
              <a:t>Resource-limited — time, money and people are limited</a:t>
            </a:r>
            <a:endParaRPr lang="en-US" altLang="en-US"/>
          </a:p>
          <a:p>
            <a:r>
              <a:rPr lang="en-US" altLang="en-US"/>
              <a:t>Uncertain — there is usually some risk or challenge involved</a:t>
            </a:r>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What is not a project?</a:t>
            </a:r>
            <a:br>
              <a:rPr lang="en-US" altLang="en-US"/>
            </a:br>
            <a:endParaRPr lang="en-US" altLang="en-US"/>
          </a:p>
        </p:txBody>
      </p:sp>
      <p:sp>
        <p:nvSpPr>
          <p:cNvPr id="3" name="Content Placeholder 2"/>
          <p:cNvSpPr>
            <a:spLocks noGrp="1"/>
          </p:cNvSpPr>
          <p:nvPr>
            <p:ph idx="1"/>
          </p:nvPr>
        </p:nvSpPr>
        <p:spPr/>
        <p:txBody>
          <a:bodyPr>
            <a:normAutofit fontScale="80000"/>
          </a:bodyPr>
          <a:p>
            <a:pPr marL="0" indent="0">
              <a:buNone/>
            </a:pPr>
            <a:r>
              <a:rPr lang="en-US" altLang="en-US" b="1"/>
              <a:t>These are usually not projects:</a:t>
            </a:r>
            <a:endParaRPr lang="en-US" altLang="en-US" b="1"/>
          </a:p>
          <a:p>
            <a:pPr marL="0" indent="0">
              <a:buNone/>
            </a:pPr>
            <a:endParaRPr lang="en-US" altLang="en-US"/>
          </a:p>
          <a:p>
            <a:r>
              <a:rPr lang="en-US" altLang="en-US" i="1"/>
              <a:t>everyday routine work</a:t>
            </a:r>
            <a:endParaRPr lang="en-US" altLang="en-US" i="1"/>
          </a:p>
          <a:p>
            <a:r>
              <a:rPr lang="en-US" altLang="en-US" i="1"/>
              <a:t>a regular weekly task with no clear end point</a:t>
            </a:r>
            <a:endParaRPr lang="en-US" altLang="en-US" i="1"/>
          </a:p>
          <a:p>
            <a:r>
              <a:rPr lang="en-US" altLang="en-US" i="1"/>
              <a:t>something vague with no aim, no audience and no final outcome</a:t>
            </a:r>
            <a:endParaRPr lang="en-US" altLang="en-US" i="1"/>
          </a:p>
          <a:p>
            <a:r>
              <a:rPr lang="en-US" altLang="en-US" i="1"/>
              <a:t>“just doing something” </a:t>
            </a:r>
            <a:r>
              <a:rPr lang="en-US" altLang="en-US" i="1">
                <a:solidFill>
                  <a:srgbClr val="FF0000"/>
                </a:solidFill>
              </a:rPr>
              <a:t>without a plan</a:t>
            </a:r>
            <a:endParaRPr lang="en-US" altLang="en-US" i="1"/>
          </a:p>
          <a:p>
            <a:endParaRPr lang="en-US" altLang="en-US"/>
          </a:p>
          <a:p>
            <a:r>
              <a:rPr lang="en-US" altLang="en-US" b="1"/>
              <a:t>For example:</a:t>
            </a:r>
            <a:endParaRPr lang="en-US" altLang="en-US" b="1"/>
          </a:p>
          <a:p>
            <a:r>
              <a:rPr lang="en-US" altLang="en-US" i="1"/>
              <a:t>“answering emails every day” is not a project</a:t>
            </a:r>
            <a:endParaRPr lang="en-US" altLang="en-US" i="1"/>
          </a:p>
          <a:p>
            <a:r>
              <a:rPr lang="en-US" altLang="en-US" i="1"/>
              <a:t>“running a one-off networking event” is a project</a:t>
            </a:r>
            <a:endParaRPr lang="en-US" altLang="en-US" i="1"/>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t>Good examples of projects </a:t>
            </a:r>
            <a:endParaRPr lang="en-US" altLang="en-US"/>
          </a:p>
        </p:txBody>
      </p:sp>
      <p:sp>
        <p:nvSpPr>
          <p:cNvPr id="3" name="Content Placeholder 2"/>
          <p:cNvSpPr>
            <a:spLocks noGrp="1"/>
          </p:cNvSpPr>
          <p:nvPr>
            <p:ph idx="1"/>
          </p:nvPr>
        </p:nvSpPr>
        <p:spPr/>
        <p:txBody>
          <a:bodyPr>
            <a:normAutofit/>
          </a:bodyPr>
          <a:p>
            <a:r>
              <a:rPr lang="en-US" altLang="en-US"/>
              <a:t>Example 1: Organising a networking event</a:t>
            </a:r>
            <a:endParaRPr lang="en-US" altLang="en-US"/>
          </a:p>
          <a:p>
            <a:endParaRPr lang="en-US" altLang="en-US"/>
          </a:p>
          <a:p>
            <a:r>
              <a:rPr lang="en-US" altLang="en-US" i="1"/>
              <a:t>Goal: bring students and local employers together</a:t>
            </a:r>
            <a:endParaRPr lang="en-US" altLang="en-US" i="1"/>
          </a:p>
          <a:p>
            <a:r>
              <a:rPr lang="en-US" altLang="en-US" i="1"/>
              <a:t>Start and end: plan it, deliver it, evaluate it</a:t>
            </a:r>
            <a:endParaRPr lang="en-US" altLang="en-US" i="1"/>
          </a:p>
          <a:p>
            <a:r>
              <a:rPr lang="en-US" altLang="en-US" i="1"/>
              <a:t>Tasks: marketing, invitations, room booking, speakers, refreshments, feedback</a:t>
            </a:r>
            <a:endParaRPr lang="en-US" altLang="en-US" i="1"/>
          </a:p>
          <a:p>
            <a:r>
              <a:rPr lang="en-US" altLang="en-US" i="1"/>
              <a:t>Stakeholders: students, staff, employers, sponsor</a:t>
            </a:r>
            <a:endParaRPr lang="en-US" altLang="en-US" i="1"/>
          </a:p>
          <a:p>
            <a:endParaRPr lang="en-US" altLang="en-US"/>
          </a:p>
          <a:p>
            <a:endParaRPr lang="en-US" altLang="en-US"/>
          </a:p>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Example 2: A charity fundraising event</a:t>
            </a:r>
            <a:endParaRPr lang="en-US" altLang="en-US"/>
          </a:p>
          <a:p>
            <a:endParaRPr lang="en-US" altLang="en-US"/>
          </a:p>
          <a:p>
            <a:r>
              <a:rPr lang="en-US" altLang="en-US" i="1"/>
              <a:t>Goal: raise money for a specific cause</a:t>
            </a:r>
            <a:endParaRPr lang="en-US" altLang="en-US" i="1"/>
          </a:p>
          <a:p>
            <a:r>
              <a:rPr lang="en-US" altLang="en-US" i="1"/>
              <a:t>Tasks: choose the event, promote it, organise roles, collect donations, review the outcome</a:t>
            </a:r>
            <a:endParaRPr lang="en-US" altLang="en-US" i="1"/>
          </a:p>
          <a:p>
            <a:r>
              <a:rPr lang="en-US" altLang="en-US" i="1"/>
              <a:t>Stakeholders: organisers, participants, sponsor, charity, community</a:t>
            </a:r>
            <a:endParaRPr lang="en-US" altLang="en-US" i="1"/>
          </a:p>
          <a:p>
            <a:pPr marL="0" indent="0">
              <a:buNone/>
            </a:pPr>
            <a:endParaRPr lang="en-US" altLang="en-US" i="1"/>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Example 3: A social media campaign for a small organisation</a:t>
            </a:r>
            <a:endParaRPr lang="en-US" altLang="en-US"/>
          </a:p>
          <a:p>
            <a:endParaRPr lang="en-US" altLang="en-US" i="1"/>
          </a:p>
          <a:p>
            <a:r>
              <a:rPr lang="en-US" altLang="en-US" i="1"/>
              <a:t>Goal: increase awareness or attract more people</a:t>
            </a:r>
            <a:endParaRPr lang="en-US" altLang="en-US" i="1"/>
          </a:p>
          <a:p>
            <a:r>
              <a:rPr lang="en-US" altLang="en-US" i="1"/>
              <a:t>Tasks: identify audience, create content, schedule posts, track engagement</a:t>
            </a:r>
            <a:endParaRPr lang="en-US" altLang="en-US" i="1"/>
          </a:p>
          <a:p>
            <a:r>
              <a:rPr lang="en-US" altLang="en-US" i="1"/>
              <a:t>Stakeholders: organisation, audience, project team, sponsor</a:t>
            </a:r>
            <a:endParaRPr lang="en-US" altLang="en-US" i="1"/>
          </a:p>
          <a:p>
            <a:endParaRPr lang="en-US" altLang="en-US"/>
          </a:p>
          <a:p>
            <a:r>
              <a:rPr lang="en-US" altLang="en-US" sz="2000" i="1">
                <a:solidFill>
                  <a:srgbClr val="FF0000"/>
                </a:solidFill>
              </a:rPr>
              <a:t>This is a good option if you want something simpler and easier to manage.</a:t>
            </a:r>
            <a:endParaRPr lang="en-US" altLang="en-US" sz="2000" i="1">
              <a:solidFill>
                <a:srgbClr val="FF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Example 4: Digitising or modernising a service</a:t>
            </a:r>
            <a:endParaRPr lang="en-US" altLang="en-US"/>
          </a:p>
          <a:p>
            <a:endParaRPr lang="en-US" altLang="en-US"/>
          </a:p>
          <a:p>
            <a:r>
              <a:rPr lang="en-US" altLang="en-US"/>
              <a:t> a case study in the Moodle about a</a:t>
            </a:r>
            <a:r>
              <a:rPr lang="en-US" altLang="en-US" b="1"/>
              <a:t> City Library Digital Transformation,</a:t>
            </a:r>
            <a:r>
              <a:rPr lang="en-US" altLang="en-US"/>
              <a:t> which is a very clear example of a project because</a:t>
            </a:r>
            <a:r>
              <a:rPr lang="en-US" altLang="en-US">
                <a:solidFill>
                  <a:srgbClr val="FF0000"/>
                </a:solidFill>
              </a:rPr>
              <a:t> it has a goal, timeframe, stakeholders, risks, tools and outcomes</a:t>
            </a:r>
            <a:r>
              <a:rPr lang="en-US" altLang="en-US"/>
              <a:t>.</a:t>
            </a:r>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1</a:t>
            </a:r>
            <a:r>
              <a:rPr lang="en-US" b="1"/>
              <a:t>. </a:t>
            </a:r>
            <a:r>
              <a:rPr lang="en-US" altLang="en-US" b="1"/>
              <a:t>Project goal</a:t>
            </a:r>
            <a:br>
              <a:rPr lang="en-US" altLang="en-US"/>
            </a:br>
            <a:endParaRPr lang="en-US" altLang="en-US"/>
          </a:p>
        </p:txBody>
      </p:sp>
      <p:sp>
        <p:nvSpPr>
          <p:cNvPr id="3" name="Content Placeholder 2"/>
          <p:cNvSpPr>
            <a:spLocks noGrp="1"/>
          </p:cNvSpPr>
          <p:nvPr>
            <p:ph idx="1"/>
          </p:nvPr>
        </p:nvSpPr>
        <p:spPr>
          <a:xfrm>
            <a:off x="838200" y="1253490"/>
            <a:ext cx="10515600" cy="4351338"/>
          </a:xfrm>
        </p:spPr>
        <p:txBody>
          <a:bodyPr>
            <a:normAutofit fontScale="75000"/>
          </a:bodyPr>
          <a:p>
            <a:endParaRPr lang="en-US" altLang="en-US"/>
          </a:p>
          <a:p>
            <a:r>
              <a:rPr lang="en-US" altLang="en-US"/>
              <a:t>The Central City Library launched a project to:</a:t>
            </a:r>
            <a:endParaRPr lang="en-US" altLang="en-US"/>
          </a:p>
          <a:p>
            <a:endParaRPr lang="en-US" altLang="en-US"/>
          </a:p>
          <a:p>
            <a:r>
              <a:rPr lang="en-US" altLang="en-US"/>
              <a:t>digitise its entire collection</a:t>
            </a:r>
            <a:endParaRPr lang="en-US" altLang="en-US"/>
          </a:p>
          <a:p>
            <a:r>
              <a:rPr lang="en-US" altLang="en-US"/>
              <a:t>introduce an online lending platform</a:t>
            </a:r>
            <a:endParaRPr lang="en-US" altLang="en-US"/>
          </a:p>
          <a:p>
            <a:r>
              <a:rPr lang="en-US" altLang="en-US"/>
              <a:t>increase accessibility</a:t>
            </a:r>
            <a:endParaRPr lang="en-US" altLang="en-US"/>
          </a:p>
          <a:p>
            <a:r>
              <a:rPr lang="en-US" altLang="en-US"/>
              <a:t>preserve rare materials</a:t>
            </a:r>
            <a:endParaRPr lang="en-US" altLang="en-US"/>
          </a:p>
          <a:p>
            <a:r>
              <a:rPr lang="en-US" altLang="en-US"/>
              <a:t>modernise library services</a:t>
            </a:r>
            <a:endParaRPr lang="en-US" altLang="en-US"/>
          </a:p>
          <a:p>
            <a:r>
              <a:rPr lang="en-US" altLang="en-US"/>
              <a:t>complete the work within one year.</a:t>
            </a:r>
            <a:endParaRPr lang="en-US" altLang="en-US"/>
          </a:p>
          <a:p>
            <a:r>
              <a:rPr lang="en-US" altLang="en-US"/>
              <a:t>Main challenges</a:t>
            </a:r>
            <a:endParaRPr lang="en-US" altLang="en-US"/>
          </a:p>
          <a:p>
            <a:endParaRPr lang="en-US" altLang="en-US"/>
          </a:p>
          <a:p>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2. The case lists challenges such as:</a:t>
            </a:r>
            <a:br>
              <a:rPr lang="en-US" altLang="en-US"/>
            </a:br>
            <a:endParaRPr lang="en-US" altLang="en-US"/>
          </a:p>
        </p:txBody>
      </p:sp>
      <p:sp>
        <p:nvSpPr>
          <p:cNvPr id="3" name="Content Placeholder 2"/>
          <p:cNvSpPr>
            <a:spLocks noGrp="1"/>
          </p:cNvSpPr>
          <p:nvPr>
            <p:ph idx="1"/>
          </p:nvPr>
        </p:nvSpPr>
        <p:spPr/>
        <p:txBody>
          <a:bodyPr>
            <a:normAutofit/>
          </a:bodyPr>
          <a:p>
            <a:endParaRPr lang="en-US" altLang="en-US"/>
          </a:p>
          <a:p>
            <a:r>
              <a:rPr lang="en-US" altLang="en-US"/>
              <a:t>cataloguing and scanning over 200,000 physical items</a:t>
            </a:r>
            <a:endParaRPr lang="en-US" altLang="en-US"/>
          </a:p>
          <a:p>
            <a:r>
              <a:rPr lang="en-US" altLang="en-US"/>
              <a:t>dealing with fragile and rare books</a:t>
            </a:r>
            <a:endParaRPr lang="en-US" altLang="en-US"/>
          </a:p>
          <a:p>
            <a:r>
              <a:rPr lang="en-US" altLang="en-US"/>
              <a:t>training staff and educating patrons</a:t>
            </a:r>
            <a:endParaRPr lang="en-US" altLang="en-US"/>
          </a:p>
          <a:p>
            <a:r>
              <a:rPr lang="en-US" altLang="en-US"/>
              <a:t>ensuring data security and system reliability</a:t>
            </a:r>
            <a:endParaRPr lang="en-US" altLang="en-US"/>
          </a:p>
          <a:p>
            <a:r>
              <a:rPr lang="en-US" altLang="en-US"/>
              <a:t>coordinating multiple vendors</a:t>
            </a:r>
            <a:endParaRPr lang="en-US" altLang="en-US"/>
          </a:p>
          <a:p>
            <a:r>
              <a:rPr lang="en-US" altLang="en-US"/>
              <a:t>maintaining uninterrupted access during the transition.</a:t>
            </a:r>
            <a:endParaRPr lang="en-US" altLang="en-US"/>
          </a:p>
          <a:p>
            <a:r>
              <a:rPr lang="en-US" altLang="en-US"/>
              <a:t>Project management approach</a:t>
            </a:r>
            <a:endParaRPr lang="en-US" altLang="en-US"/>
          </a:p>
          <a:p>
            <a:endParaRPr lang="en-US" altLang="en-US"/>
          </a:p>
          <a:p>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3. The case then explains how the project was managed:</a:t>
            </a:r>
            <a:br>
              <a:rPr lang="en-US" altLang="en-US"/>
            </a:br>
            <a:endParaRPr lang="en-US" altLang="en-US"/>
          </a:p>
        </p:txBody>
      </p:sp>
      <p:sp>
        <p:nvSpPr>
          <p:cNvPr id="3" name="Content Placeholder 2"/>
          <p:cNvSpPr>
            <a:spLocks noGrp="1"/>
          </p:cNvSpPr>
          <p:nvPr>
            <p:ph idx="1"/>
          </p:nvPr>
        </p:nvSpPr>
        <p:spPr/>
        <p:txBody>
          <a:bodyPr>
            <a:normAutofit/>
          </a:bodyPr>
          <a:p>
            <a:endParaRPr lang="en-US" altLang="en-US"/>
          </a:p>
          <a:p>
            <a:r>
              <a:rPr lang="en-US" altLang="en-US"/>
              <a:t>Detailed project plan using </a:t>
            </a:r>
            <a:r>
              <a:rPr lang="en-US" altLang="en-US">
                <a:solidFill>
                  <a:srgbClr val="FF0000"/>
                </a:solidFill>
              </a:rPr>
              <a:t>Gantt charts</a:t>
            </a:r>
            <a:endParaRPr lang="en-US" altLang="en-US">
              <a:solidFill>
                <a:srgbClr val="FF0000"/>
              </a:solidFill>
            </a:endParaRPr>
          </a:p>
          <a:p>
            <a:r>
              <a:rPr lang="en-US" altLang="en-US">
                <a:solidFill>
                  <a:srgbClr val="FF0000"/>
                </a:solidFill>
              </a:rPr>
              <a:t>Stakeholder engagement</a:t>
            </a:r>
            <a:r>
              <a:rPr lang="en-US" altLang="en-US"/>
              <a:t> through workshops and feedback</a:t>
            </a:r>
            <a:endParaRPr lang="en-US" altLang="en-US"/>
          </a:p>
          <a:p>
            <a:r>
              <a:rPr lang="en-US" altLang="en-US">
                <a:solidFill>
                  <a:srgbClr val="FF0000"/>
                </a:solidFill>
              </a:rPr>
              <a:t>Agile methodology </a:t>
            </a:r>
            <a:r>
              <a:rPr lang="en-US" altLang="en-US"/>
              <a:t>using iterative sprints</a:t>
            </a:r>
            <a:endParaRPr lang="en-US" altLang="en-US"/>
          </a:p>
          <a:p>
            <a:r>
              <a:rPr lang="en-US" altLang="en-US">
                <a:solidFill>
                  <a:srgbClr val="FF0000"/>
                </a:solidFill>
              </a:rPr>
              <a:t>Risk management </a:t>
            </a:r>
            <a:r>
              <a:rPr lang="en-US" altLang="en-US"/>
              <a:t>through a risk register and contingency plans</a:t>
            </a:r>
            <a:endParaRPr lang="en-US" altLang="en-US"/>
          </a:p>
          <a:p>
            <a:r>
              <a:rPr lang="en-US" altLang="en-US">
                <a:solidFill>
                  <a:srgbClr val="FF0000"/>
                </a:solidFill>
              </a:rPr>
              <a:t>Training and communication</a:t>
            </a:r>
            <a:r>
              <a:rPr lang="en-US" altLang="en-US"/>
              <a:t> for staff and the public.</a:t>
            </a:r>
            <a:endParaRPr lang="en-US" altLang="en-US"/>
          </a:p>
          <a:p>
            <a:r>
              <a:rPr lang="en-US" altLang="en-US"/>
              <a:t>Outcomes</a:t>
            </a:r>
            <a:endParaRPr lang="en-US" altLang="en-US"/>
          </a:p>
          <a:p>
            <a:endParaRPr lang="en-US" altLang="en-US"/>
          </a:p>
          <a:p>
            <a:endParaRPr lang="en-US" altLang="en-US"/>
          </a:p>
          <a:p>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4. The outcomes included:</a:t>
            </a:r>
            <a:br>
              <a:rPr lang="en-US" altLang="en-US"/>
            </a:br>
            <a:endParaRPr lang="en-US" altLang="en-US"/>
          </a:p>
        </p:txBody>
      </p:sp>
      <p:sp>
        <p:nvSpPr>
          <p:cNvPr id="3" name="Content Placeholder 2"/>
          <p:cNvSpPr>
            <a:spLocks noGrp="1"/>
          </p:cNvSpPr>
          <p:nvPr>
            <p:ph idx="1"/>
          </p:nvPr>
        </p:nvSpPr>
        <p:spPr>
          <a:xfrm>
            <a:off x="838200" y="1431925"/>
            <a:ext cx="10515600" cy="4351338"/>
          </a:xfrm>
        </p:spPr>
        <p:txBody>
          <a:bodyPr>
            <a:normAutofit/>
          </a:bodyPr>
          <a:p>
            <a:pPr marL="0" indent="0">
              <a:buNone/>
            </a:pPr>
            <a:endParaRPr lang="en-US" altLang="en-US"/>
          </a:p>
          <a:p>
            <a:r>
              <a:rPr lang="en-US" altLang="en-US"/>
              <a:t>completion ahead of schedule</a:t>
            </a:r>
            <a:endParaRPr lang="en-US" altLang="en-US"/>
          </a:p>
          <a:p>
            <a:r>
              <a:rPr lang="en-US" altLang="en-US"/>
              <a:t>98% of materials successfully digitised</a:t>
            </a:r>
            <a:endParaRPr lang="en-US" altLang="en-US"/>
          </a:p>
          <a:p>
            <a:r>
              <a:rPr lang="en-US" altLang="en-US"/>
              <a:t>over 10,000 users registered in the first month</a:t>
            </a:r>
            <a:endParaRPr lang="en-US" altLang="en-US"/>
          </a:p>
          <a:p>
            <a:r>
              <a:rPr lang="en-US" altLang="en-US"/>
              <a:t>increased staff and patron satisfaction</a:t>
            </a:r>
            <a:endParaRPr lang="en-US" altLang="en-US"/>
          </a:p>
          <a:p>
            <a:r>
              <a:rPr lang="en-US" altLang="en-US"/>
              <a:t>a new standard for digital initiatives in the city’s public sector.</a:t>
            </a:r>
            <a:endParaRPr lang="en-US" altLang="en-US"/>
          </a:p>
          <a:p>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t>Project Examples</a:t>
            </a:r>
            <a:endParaRPr lang="en-US" b="1"/>
          </a:p>
        </p:txBody>
      </p:sp>
      <p:graphicFrame>
        <p:nvGraphicFramePr>
          <p:cNvPr id="6" name="Content Placeholder 5"/>
          <p:cNvGraphicFramePr/>
          <p:nvPr>
            <p:ph idx="1"/>
            <p:custDataLst>
              <p:tags r:id="rId1"/>
            </p:custDataLst>
          </p:nvPr>
        </p:nvGraphicFramePr>
        <p:xfrm>
          <a:off x="838200" y="1407795"/>
          <a:ext cx="8869680" cy="4658360"/>
        </p:xfrm>
        <a:graphic>
          <a:graphicData uri="http://schemas.openxmlformats.org/drawingml/2006/table">
            <a:tbl>
              <a:tblPr firstRow="1" bandRow="1">
                <a:tableStyleId>{5C22544A-7EE6-4342-B048-85BDC9FD1C3A}</a:tableStyleId>
              </a:tblPr>
              <a:tblGrid>
                <a:gridCol w="3505200"/>
                <a:gridCol w="5156200"/>
                <a:gridCol w="208280"/>
              </a:tblGrid>
              <a:tr h="665480">
                <a:tc>
                  <a:txBody>
                    <a:bodyPr/>
                    <a:p>
                      <a:r>
                        <a:rPr sz="2000"/>
                        <a:t>Project example</a:t>
                      </a:r>
                      <a:endParaRPr sz="2000"/>
                    </a:p>
                  </a:txBody>
                  <a:tcPr marL="0" marR="0" marT="0" marB="0" anchor="ctr" anchorCtr="0"/>
                </a:tc>
                <a:tc>
                  <a:txBody>
                    <a:bodyPr/>
                    <a:p>
                      <a:r>
                        <a:rPr sz="2000"/>
                        <a:t>Why it is a project</a:t>
                      </a:r>
                      <a:endParaRPr sz="2000"/>
                    </a:p>
                  </a:txBody>
                  <a:tcPr marL="0" marR="0" marT="0" marB="0" anchor="ctr" anchorCtr="0"/>
                </a:tc>
                <a:tc>
                  <a:txBody>
                    <a:bodyPr/>
                    <a:p>
                      <a:pPr>
                        <a:buNone/>
                      </a:pPr>
                      <a:endParaRPr lang="en-US"/>
                    </a:p>
                  </a:txBody>
                  <a:tcPr/>
                </a:tc>
              </a:tr>
              <a:tr h="665480">
                <a:tc>
                  <a:txBody>
                    <a:bodyPr/>
                    <a:p>
                      <a:r>
                        <a:rPr sz="2000"/>
                        <a:t>Organising a charity event</a:t>
                      </a:r>
                      <a:endParaRPr sz="2000"/>
                    </a:p>
                  </a:txBody>
                  <a:tcPr marL="0" marR="0" marT="0" marB="0" anchor="ctr" anchorCtr="0"/>
                </a:tc>
                <a:tc>
                  <a:txBody>
                    <a:bodyPr/>
                    <a:p>
                      <a:r>
                        <a:rPr sz="2000"/>
                        <a:t>It has a goal, budget, timeline and team</a:t>
                      </a:r>
                      <a:endParaRPr sz="2000"/>
                    </a:p>
                  </a:txBody>
                  <a:tcPr marL="0" marR="0" marT="0" marB="0" anchor="ctr" anchorCtr="0"/>
                </a:tc>
                <a:tc>
                  <a:txBody>
                    <a:bodyPr/>
                    <a:p>
                      <a:pPr>
                        <a:buNone/>
                      </a:pPr>
                      <a:endParaRPr lang="en-US"/>
                    </a:p>
                  </a:txBody>
                  <a:tcPr/>
                </a:tc>
              </a:tr>
              <a:tr h="665480">
                <a:tc>
                  <a:txBody>
                    <a:bodyPr/>
                    <a:p>
                      <a:r>
                        <a:rPr sz="2000"/>
                        <a:t>Creating a new university app</a:t>
                      </a:r>
                      <a:endParaRPr sz="2000"/>
                    </a:p>
                  </a:txBody>
                  <a:tcPr marL="0" marR="0" marT="0" marB="0" anchor="ctr" anchorCtr="0"/>
                </a:tc>
                <a:tc>
                  <a:txBody>
                    <a:bodyPr/>
                    <a:p>
                      <a:r>
                        <a:rPr sz="2000"/>
                        <a:t>It has users, technical tasks, risks and deadlines</a:t>
                      </a:r>
                      <a:endParaRPr sz="2000"/>
                    </a:p>
                  </a:txBody>
                  <a:tcPr marL="0" marR="0" marT="0" marB="0" anchor="ctr" anchorCtr="0"/>
                </a:tc>
                <a:tc>
                  <a:txBody>
                    <a:bodyPr/>
                    <a:p>
                      <a:pPr>
                        <a:buNone/>
                      </a:pPr>
                      <a:endParaRPr lang="en-US"/>
                    </a:p>
                  </a:txBody>
                  <a:tcPr/>
                </a:tc>
              </a:tr>
              <a:tr h="665480">
                <a:tc>
                  <a:txBody>
                    <a:bodyPr/>
                    <a:p>
                      <a:r>
                        <a:rPr sz="2000"/>
                        <a:t>Renovating a classroom</a:t>
                      </a:r>
                      <a:endParaRPr sz="2000"/>
                    </a:p>
                  </a:txBody>
                  <a:tcPr marL="0" marR="0" marT="0" marB="0" anchor="ctr" anchorCtr="0"/>
                </a:tc>
                <a:tc>
                  <a:txBody>
                    <a:bodyPr/>
                    <a:p>
                      <a:r>
                        <a:rPr sz="2000"/>
                        <a:t>It has a clear output, cost, time limit and stakeholders</a:t>
                      </a:r>
                      <a:endParaRPr sz="2000"/>
                    </a:p>
                  </a:txBody>
                  <a:tcPr marL="0" marR="0" marT="0" marB="0" anchor="ctr" anchorCtr="0"/>
                </a:tc>
                <a:tc>
                  <a:txBody>
                    <a:bodyPr/>
                    <a:p>
                      <a:pPr>
                        <a:buNone/>
                      </a:pPr>
                      <a:endParaRPr lang="en-US"/>
                    </a:p>
                  </a:txBody>
                  <a:tcPr/>
                </a:tc>
              </a:tr>
              <a:tr h="665480">
                <a:tc>
                  <a:txBody>
                    <a:bodyPr/>
                    <a:p>
                      <a:r>
                        <a:rPr sz="2000"/>
                        <a:t>Launching a student mental health campaign</a:t>
                      </a:r>
                      <a:endParaRPr sz="2000"/>
                    </a:p>
                  </a:txBody>
                  <a:tcPr marL="0" marR="0" marT="0" marB="0" anchor="ctr" anchorCtr="0"/>
                </a:tc>
                <a:tc>
                  <a:txBody>
                    <a:bodyPr/>
                    <a:p>
                      <a:r>
                        <a:rPr sz="2000"/>
                        <a:t>It has objectives, activities, target audience and evaluation</a:t>
                      </a:r>
                      <a:endParaRPr sz="2000"/>
                    </a:p>
                  </a:txBody>
                  <a:tcPr marL="0" marR="0" marT="0" marB="0" anchor="ctr" anchorCtr="0"/>
                </a:tc>
                <a:tc>
                  <a:txBody>
                    <a:bodyPr/>
                    <a:p>
                      <a:pPr>
                        <a:buNone/>
                      </a:pPr>
                      <a:endParaRPr lang="en-US"/>
                    </a:p>
                  </a:txBody>
                  <a:tcPr/>
                </a:tc>
              </a:tr>
              <a:tr h="665480">
                <a:tc>
                  <a:txBody>
                    <a:bodyPr/>
                    <a:p>
                      <a:r>
                        <a:rPr sz="2000"/>
                        <a:t>Opening a small coffee shop</a:t>
                      </a:r>
                      <a:endParaRPr sz="2000"/>
                    </a:p>
                  </a:txBody>
                  <a:tcPr marL="0" marR="0" marT="0" marB="0" anchor="ctr" anchorCtr="0"/>
                </a:tc>
                <a:tc>
                  <a:txBody>
                    <a:bodyPr/>
                    <a:p>
                      <a:r>
                        <a:rPr sz="2000"/>
                        <a:t>It involves planning, resources, suppliers, marketing and launch</a:t>
                      </a:r>
                      <a:endParaRPr sz="2000"/>
                    </a:p>
                  </a:txBody>
                  <a:tcPr marL="0" marR="0" marT="0" marB="0" anchor="ctr" anchorCtr="0"/>
                </a:tc>
                <a:tc>
                  <a:txBody>
                    <a:bodyPr/>
                    <a:p>
                      <a:pPr>
                        <a:buNone/>
                      </a:pPr>
                      <a:endParaRPr lang="en-US"/>
                    </a:p>
                  </a:txBody>
                  <a:tcPr/>
                </a:tc>
              </a:tr>
              <a:tr h="665480">
                <a:tc>
                  <a:txBody>
                    <a:bodyPr/>
                    <a:p>
                      <a:r>
                        <a:rPr sz="2000"/>
                        <a:t>Digitising a city library service</a:t>
                      </a:r>
                      <a:endParaRPr sz="2000"/>
                    </a:p>
                  </a:txBody>
                  <a:tcPr marL="0" marR="0" marT="0" marB="0" anchor="ctr" anchorCtr="0"/>
                </a:tc>
                <a:tc>
                  <a:txBody>
                    <a:bodyPr/>
                    <a:p>
                      <a:r>
                        <a:rPr sz="2000"/>
                        <a:t>It has stakeholders, technology, risks, training and outcomes</a:t>
                      </a:r>
                      <a:endParaRPr sz="2000"/>
                    </a:p>
                  </a:txBody>
                  <a:tcPr marL="0" marR="0" marT="0" marB="0" anchor="ctr" anchorCtr="0"/>
                </a:tc>
                <a:tc>
                  <a:txBody>
                    <a:bodyPr/>
                    <a:p>
                      <a:pPr>
                        <a:buNone/>
                      </a:pPr>
                      <a:endParaRPr lang="en-US"/>
                    </a:p>
                  </a:txBody>
                  <a:tcPr/>
                </a:tc>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What Is the Project Cycle?</a:t>
            </a:r>
            <a:br>
              <a:rPr lang="en-US" altLang="en-US"/>
            </a:br>
            <a:endParaRPr lang="en-US" altLang="en-US"/>
          </a:p>
        </p:txBody>
      </p:sp>
      <p:sp>
        <p:nvSpPr>
          <p:cNvPr id="3" name="Content Placeholder 2"/>
          <p:cNvSpPr>
            <a:spLocks noGrp="1"/>
          </p:cNvSpPr>
          <p:nvPr>
            <p:ph idx="1"/>
          </p:nvPr>
        </p:nvSpPr>
        <p:spPr>
          <a:xfrm>
            <a:off x="838200" y="1414145"/>
            <a:ext cx="10515600" cy="4351338"/>
          </a:xfrm>
        </p:spPr>
        <p:txBody>
          <a:bodyPr>
            <a:normAutofit lnSpcReduction="10000"/>
          </a:bodyPr>
          <a:p>
            <a:endParaRPr lang="en-US" altLang="en-US"/>
          </a:p>
          <a:p>
            <a:r>
              <a:rPr lang="en-US" altLang="en-US"/>
              <a:t>The Project Cycle refers to t</a:t>
            </a:r>
            <a:r>
              <a:rPr lang="en-US" altLang="en-US">
                <a:solidFill>
                  <a:srgbClr val="FF0000"/>
                </a:solidFill>
              </a:rPr>
              <a:t>he stages that a project goes through from the beginning to the end.</a:t>
            </a:r>
            <a:endParaRPr lang="en-US" altLang="en-US">
              <a:solidFill>
                <a:srgbClr val="FF0000"/>
              </a:solidFill>
            </a:endParaRPr>
          </a:p>
          <a:p>
            <a:endParaRPr lang="en-US" altLang="en-US"/>
          </a:p>
          <a:p>
            <a:r>
              <a:rPr lang="en-US" altLang="en-US"/>
              <a:t>It shows </a:t>
            </a:r>
            <a:r>
              <a:rPr lang="en-US" altLang="en-US">
                <a:solidFill>
                  <a:srgbClr val="FF0000"/>
                </a:solidFill>
              </a:rPr>
              <a:t>how a project starts as an idea, moves into planning and implementation, and finishes with closure and evaluation.</a:t>
            </a:r>
            <a:endParaRPr lang="en-US" altLang="en-US"/>
          </a:p>
          <a:p>
            <a:endParaRPr lang="en-US" altLang="en-US"/>
          </a:p>
          <a:p>
            <a:r>
              <a:rPr lang="en-US" altLang="en-US"/>
              <a:t>A project is not just “doing tasks”. It is a </a:t>
            </a:r>
            <a:r>
              <a:rPr lang="en-US" altLang="en-US">
                <a:solidFill>
                  <a:srgbClr val="FF0000"/>
                </a:solidFill>
              </a:rPr>
              <a:t>structured process with clear stages, decisions, responsibilities and outcomes.</a:t>
            </a:r>
            <a:endParaRPr lang="en-US" altLang="en-US">
              <a:solidFill>
                <a:srgbClr val="FF000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Simple Definition of Project Cycle</a:t>
            </a:r>
            <a:br>
              <a:rPr lang="en-US" altLang="en-US"/>
            </a:br>
            <a:endParaRPr lang="en-US" altLang="en-US"/>
          </a:p>
        </p:txBody>
      </p:sp>
      <p:sp>
        <p:nvSpPr>
          <p:cNvPr id="3" name="Content Placeholder 2"/>
          <p:cNvSpPr>
            <a:spLocks noGrp="1"/>
          </p:cNvSpPr>
          <p:nvPr>
            <p:ph idx="1"/>
          </p:nvPr>
        </p:nvSpPr>
        <p:spPr>
          <a:xfrm>
            <a:off x="838200" y="1442720"/>
            <a:ext cx="10515600" cy="5105400"/>
          </a:xfrm>
        </p:spPr>
        <p:txBody>
          <a:bodyPr>
            <a:normAutofit fontScale="90000" lnSpcReduction="10000"/>
          </a:bodyPr>
          <a:p>
            <a:endParaRPr lang="en-US" altLang="en-US"/>
          </a:p>
          <a:p>
            <a:r>
              <a:rPr lang="en-US" altLang="en-US"/>
              <a:t>A project cycle is the </a:t>
            </a:r>
            <a:r>
              <a:rPr lang="en-US" altLang="en-US">
                <a:solidFill>
                  <a:srgbClr val="FF0000"/>
                </a:solidFill>
              </a:rPr>
              <a:t>full journey of a project,</a:t>
            </a:r>
            <a:r>
              <a:rPr lang="en-US" altLang="en-US"/>
              <a:t> from the initial idea to final completion and evaluation. It helps project managers organise work, manage resources, monitor progress, and learn lessons for future projects.</a:t>
            </a:r>
            <a:endParaRPr lang="en-US" altLang="en-US"/>
          </a:p>
          <a:p>
            <a:pPr marL="0" indent="0">
              <a:buNone/>
            </a:pPr>
            <a:endParaRPr lang="en-US" altLang="en-US"/>
          </a:p>
          <a:p>
            <a:r>
              <a:rPr lang="en-US" altLang="en-US"/>
              <a:t>A project cycle tells us:</a:t>
            </a:r>
            <a:endParaRPr lang="en-US" altLang="en-US"/>
          </a:p>
          <a:p>
            <a:endParaRPr lang="en-US" altLang="en-US"/>
          </a:p>
          <a:p>
            <a:r>
              <a:rPr lang="en-US" altLang="en-US" i="1"/>
              <a:t>What needs to be done</a:t>
            </a:r>
            <a:endParaRPr lang="en-US" altLang="en-US" i="1"/>
          </a:p>
          <a:p>
            <a:r>
              <a:rPr lang="en-US" altLang="en-US" i="1"/>
              <a:t>When it needs to be done</a:t>
            </a:r>
            <a:endParaRPr lang="en-US" altLang="en-US" i="1"/>
          </a:p>
          <a:p>
            <a:r>
              <a:rPr lang="en-US" altLang="en-US" i="1"/>
              <a:t>Who will do it</a:t>
            </a:r>
            <a:endParaRPr lang="en-US" altLang="en-US" i="1"/>
          </a:p>
          <a:p>
            <a:r>
              <a:rPr lang="en-US" altLang="en-US" i="1"/>
              <a:t>How progress will be checked</a:t>
            </a:r>
            <a:endParaRPr lang="en-US" altLang="en-US" i="1"/>
          </a:p>
          <a:p>
            <a:r>
              <a:rPr lang="en-US" altLang="en-US" i="1"/>
              <a:t>How success will be evaluated</a:t>
            </a:r>
            <a:endParaRPr lang="en-US" altLang="en-US" i="1"/>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sym typeface="+mn-ea"/>
              </a:rPr>
              <a:t>Project Cycle: </a:t>
            </a:r>
            <a:r>
              <a:rPr lang="en-US" altLang="en-US" i="1"/>
              <a:t>the full journey of a project, from the initial idea to final completion and evaluation</a:t>
            </a:r>
            <a:r>
              <a:rPr lang="en-US" altLang="en-US"/>
              <a:t>.</a:t>
            </a:r>
            <a:br>
              <a:rPr lang="en-US" altLang="en-US"/>
            </a:br>
            <a:endParaRPr lang="en-US" altLang="en-US"/>
          </a:p>
        </p:txBody>
      </p:sp>
      <p:sp>
        <p:nvSpPr>
          <p:cNvPr id="3" name="Content Placeholder 2"/>
          <p:cNvSpPr>
            <a:spLocks noGrp="1"/>
          </p:cNvSpPr>
          <p:nvPr>
            <p:ph idx="1"/>
          </p:nvPr>
        </p:nvSpPr>
        <p:spPr/>
        <p:txBody>
          <a:bodyPr>
            <a:normAutofit fontScale="50000"/>
          </a:bodyPr>
          <a:p>
            <a:r>
              <a:rPr lang="en-US" altLang="en-US" b="1"/>
              <a:t>Project Idea / Initiation</a:t>
            </a:r>
            <a:endParaRPr lang="en-US" altLang="en-US" b="1"/>
          </a:p>
          <a:p>
            <a:pPr marL="0" indent="0">
              <a:buNone/>
            </a:pPr>
            <a:r>
              <a:rPr lang="en-US" altLang="en-US" b="1"/>
              <a:t>          ↓</a:t>
            </a:r>
            <a:endParaRPr lang="en-US" altLang="en-US" b="1"/>
          </a:p>
          <a:p>
            <a:r>
              <a:rPr lang="en-US" altLang="en-US" b="1"/>
              <a:t>Planning</a:t>
            </a:r>
            <a:endParaRPr lang="en-US" altLang="en-US" b="1"/>
          </a:p>
          <a:p>
            <a:pPr marL="0" indent="0">
              <a:buNone/>
            </a:pPr>
            <a:r>
              <a:rPr lang="en-US" altLang="en-US" b="1"/>
              <a:t>          ↓</a:t>
            </a:r>
            <a:endParaRPr lang="en-US" altLang="en-US" b="1"/>
          </a:p>
          <a:p>
            <a:r>
              <a:rPr lang="en-US" altLang="en-US" b="1"/>
              <a:t>Execution / Implementation</a:t>
            </a:r>
            <a:endParaRPr lang="en-US" altLang="en-US" b="1"/>
          </a:p>
          <a:p>
            <a:pPr marL="0" indent="0">
              <a:buNone/>
            </a:pPr>
            <a:r>
              <a:rPr lang="en-US" altLang="en-US" b="1"/>
              <a:t>          ↓</a:t>
            </a:r>
            <a:endParaRPr lang="en-US" altLang="en-US" b="1"/>
          </a:p>
          <a:p>
            <a:r>
              <a:rPr lang="en-US" altLang="en-US" b="1"/>
              <a:t>Monitoring and Control</a:t>
            </a:r>
            <a:endParaRPr lang="en-US" altLang="en-US" b="1"/>
          </a:p>
          <a:p>
            <a:pPr marL="0" indent="0">
              <a:buNone/>
            </a:pPr>
            <a:r>
              <a:rPr lang="en-US" altLang="en-US" b="1"/>
              <a:t>          ↓</a:t>
            </a:r>
            <a:endParaRPr lang="en-US" altLang="en-US" b="1"/>
          </a:p>
          <a:p>
            <a:r>
              <a:rPr lang="en-US" altLang="en-US" b="1"/>
              <a:t>Closure</a:t>
            </a:r>
            <a:endParaRPr lang="en-US" altLang="en-US" b="1"/>
          </a:p>
          <a:p>
            <a:pPr marL="0" indent="0">
              <a:buNone/>
            </a:pPr>
            <a:r>
              <a:rPr lang="en-US" altLang="en-US" b="1"/>
              <a:t>          ↓</a:t>
            </a:r>
            <a:endParaRPr lang="en-US" altLang="en-US" b="1"/>
          </a:p>
          <a:p>
            <a:r>
              <a:rPr lang="en-US" altLang="en-US" b="1"/>
              <a:t>Evaluation and Lessons Learned</a:t>
            </a:r>
            <a:endParaRPr lang="en-US" altLang="en-US" b="1"/>
          </a:p>
          <a:p>
            <a:pPr marL="0" indent="0">
              <a:buNone/>
            </a:pPr>
            <a:r>
              <a:rPr lang="en-US" altLang="en-US" b="1"/>
              <a:t>          ↓</a:t>
            </a:r>
            <a:endParaRPr lang="en-US" altLang="en-US" b="1"/>
          </a:p>
          <a:p>
            <a:r>
              <a:rPr lang="en-US" altLang="en-US" b="1"/>
              <a:t>Future Projects</a:t>
            </a:r>
            <a:endParaRPr lang="en-US" altLang="en-US" b="1"/>
          </a:p>
        </p:txBody>
      </p:sp>
      <p:sp>
        <p:nvSpPr>
          <p:cNvPr id="4" name="Rounded Rectangle 3"/>
          <p:cNvSpPr/>
          <p:nvPr/>
        </p:nvSpPr>
        <p:spPr>
          <a:xfrm>
            <a:off x="1050925" y="174498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ounded Rectangle 4"/>
          <p:cNvSpPr/>
          <p:nvPr/>
        </p:nvSpPr>
        <p:spPr>
          <a:xfrm>
            <a:off x="1050925" y="242697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ounded Rectangle 5"/>
          <p:cNvSpPr/>
          <p:nvPr/>
        </p:nvSpPr>
        <p:spPr>
          <a:xfrm>
            <a:off x="1050925" y="304419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1050925" y="371094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1050925" y="434340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ounded Rectangle 8"/>
          <p:cNvSpPr/>
          <p:nvPr/>
        </p:nvSpPr>
        <p:spPr>
          <a:xfrm>
            <a:off x="1050925" y="497586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10" name="Rounded Rectangle 9"/>
          <p:cNvSpPr/>
          <p:nvPr/>
        </p:nvSpPr>
        <p:spPr>
          <a:xfrm>
            <a:off x="1050925" y="564261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t>Stage 1 – Project Initiation</a:t>
            </a:r>
            <a:endParaRPr lang="en-US" altLang="en-US" b="1"/>
          </a:p>
        </p:txBody>
      </p:sp>
      <p:sp>
        <p:nvSpPr>
          <p:cNvPr id="3" name="Content Placeholder 2"/>
          <p:cNvSpPr>
            <a:spLocks noGrp="1"/>
          </p:cNvSpPr>
          <p:nvPr>
            <p:ph idx="1"/>
          </p:nvPr>
        </p:nvSpPr>
        <p:spPr/>
        <p:txBody>
          <a:bodyPr>
            <a:normAutofit fontScale="65000"/>
          </a:bodyPr>
          <a:p>
            <a:r>
              <a:rPr lang="en-US" altLang="en-US"/>
              <a:t>Project Idea / Initiation is the starting point of a project. At this stage, the organisation identifies a problem, need, or opportunity.</a:t>
            </a:r>
            <a:endParaRPr lang="en-US" altLang="en-US"/>
          </a:p>
          <a:p>
            <a:endParaRPr lang="en-US" altLang="en-US"/>
          </a:p>
          <a:p>
            <a:r>
              <a:rPr lang="en-US" altLang="en-US" b="1"/>
              <a:t>The key question is:</a:t>
            </a:r>
            <a:endParaRPr lang="en-US" altLang="en-US" b="1"/>
          </a:p>
          <a:p>
            <a:r>
              <a:rPr lang="en-US" altLang="en-US"/>
              <a:t>Why is this project needed?</a:t>
            </a:r>
            <a:endParaRPr lang="en-US" altLang="en-US"/>
          </a:p>
          <a:p>
            <a:r>
              <a:rPr lang="en-US" altLang="en-US" b="1"/>
              <a:t>Typical activities include:</a:t>
            </a:r>
            <a:endParaRPr lang="en-US" altLang="en-US" b="1"/>
          </a:p>
          <a:p>
            <a:r>
              <a:rPr lang="en-US" altLang="en-US" i="1"/>
              <a:t>Identifying the problem or opportunity</a:t>
            </a:r>
            <a:endParaRPr lang="en-US" altLang="en-US" i="1"/>
          </a:p>
          <a:p>
            <a:r>
              <a:rPr lang="en-US" altLang="en-US" i="1"/>
              <a:t>Clarifying the purpose of the project</a:t>
            </a:r>
            <a:endParaRPr lang="en-US" altLang="en-US" i="1"/>
          </a:p>
          <a:p>
            <a:r>
              <a:rPr lang="en-US" altLang="en-US" i="1"/>
              <a:t>Identifying key stakeholders</a:t>
            </a:r>
            <a:endParaRPr lang="en-US" altLang="en-US" i="1"/>
          </a:p>
          <a:p>
            <a:r>
              <a:rPr lang="en-US" altLang="en-US" i="1"/>
              <a:t>Checking whether the project is realistic and worthwhile</a:t>
            </a:r>
            <a:endParaRPr lang="en-US" altLang="en-US" i="1"/>
          </a:p>
          <a:p>
            <a:r>
              <a:rPr lang="en-US" altLang="en-US" i="1"/>
              <a:t>Defining the expected outcome</a:t>
            </a:r>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Stage 2 – Planning (be specific)</a:t>
            </a:r>
            <a:br>
              <a:rPr lang="en-US" altLang="en-US"/>
            </a:br>
            <a:endParaRPr lang="en-US" altLang="en-US"/>
          </a:p>
        </p:txBody>
      </p:sp>
      <p:sp>
        <p:nvSpPr>
          <p:cNvPr id="3" name="Content Placeholder 2"/>
          <p:cNvSpPr>
            <a:spLocks noGrp="1"/>
          </p:cNvSpPr>
          <p:nvPr>
            <p:ph idx="1"/>
          </p:nvPr>
        </p:nvSpPr>
        <p:spPr>
          <a:xfrm>
            <a:off x="838200" y="1270635"/>
            <a:ext cx="10515600" cy="4906645"/>
          </a:xfrm>
        </p:spPr>
        <p:txBody>
          <a:bodyPr>
            <a:noAutofit/>
          </a:bodyPr>
          <a:p>
            <a:endParaRPr lang="en-US" altLang="en-US" sz="1200"/>
          </a:p>
          <a:p>
            <a:r>
              <a:rPr lang="en-US" altLang="en-US" sz="1800"/>
              <a:t>The key question is: </a:t>
            </a:r>
            <a:r>
              <a:rPr lang="en-US" altLang="en-US" sz="1800">
                <a:solidFill>
                  <a:srgbClr val="FF0000"/>
                </a:solidFill>
              </a:rPr>
              <a:t>What exactly will we do, when, by whom, and with what resources</a:t>
            </a:r>
            <a:r>
              <a:rPr lang="en-US" altLang="en-US" sz="1800"/>
              <a:t>?</a:t>
            </a:r>
            <a:endParaRPr lang="en-US" altLang="en-US" sz="1800"/>
          </a:p>
          <a:p>
            <a:endParaRPr lang="en-US" altLang="en-US" sz="1800"/>
          </a:p>
          <a:p>
            <a:r>
              <a:rPr lang="en-US" altLang="en-US" sz="1800"/>
              <a:t>Typical activities include:</a:t>
            </a:r>
            <a:endParaRPr lang="en-US" altLang="en-US" sz="1800"/>
          </a:p>
          <a:p>
            <a:endParaRPr lang="en-US" altLang="en-US" sz="1800" i="1"/>
          </a:p>
          <a:p>
            <a:r>
              <a:rPr lang="en-US" altLang="en-US" sz="1800" i="1"/>
              <a:t>Setting project objectives</a:t>
            </a:r>
            <a:endParaRPr lang="en-US" altLang="en-US" sz="1800" i="1"/>
          </a:p>
          <a:p>
            <a:r>
              <a:rPr lang="en-US" altLang="en-US" sz="1800" i="1"/>
              <a:t>Creating a schedule</a:t>
            </a:r>
            <a:endParaRPr lang="en-US" altLang="en-US" sz="1800" i="1"/>
          </a:p>
          <a:p>
            <a:r>
              <a:rPr lang="en-US" altLang="en-US" sz="1800" i="1"/>
              <a:t>Allocating tasks and responsibilities</a:t>
            </a:r>
            <a:endParaRPr lang="en-US" altLang="en-US" sz="1800" i="1"/>
          </a:p>
          <a:p>
            <a:r>
              <a:rPr lang="en-US" altLang="en-US" sz="1800" i="1"/>
              <a:t>Estimating the budget</a:t>
            </a:r>
            <a:endParaRPr lang="en-US" altLang="en-US" sz="1800" i="1"/>
          </a:p>
          <a:p>
            <a:r>
              <a:rPr lang="en-US" altLang="en-US" sz="1800" i="1"/>
              <a:t>Identifying risks</a:t>
            </a:r>
            <a:endParaRPr lang="en-US" altLang="en-US" sz="1800" i="1"/>
          </a:p>
          <a:p>
            <a:r>
              <a:rPr lang="en-US" altLang="en-US" sz="1800" i="1"/>
              <a:t>Planning communication with stakeholders</a:t>
            </a:r>
            <a:endParaRPr lang="en-US" altLang="en-US" sz="1800" i="1"/>
          </a:p>
          <a:p>
            <a:r>
              <a:rPr lang="en-US" altLang="en-US" sz="1800" i="1"/>
              <a:t>Deciding how success will be measured</a:t>
            </a:r>
            <a:endParaRPr lang="en-US" altLang="en-US" sz="1800" i="1"/>
          </a:p>
          <a:p>
            <a:endParaRPr lang="en-US" altLang="en-US" sz="1800"/>
          </a:p>
          <a:p>
            <a:r>
              <a:rPr lang="en-US" altLang="en-US" sz="1800"/>
              <a:t>Example: for a university open day, the team plans the date, rooms, speakers, campus tour route, student ambassadors, marketing materials and budget.</a:t>
            </a:r>
            <a:endParaRPr lang="en-US" altLang="en-US" sz="1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t>Stage 3 – Project Execution</a:t>
            </a:r>
            <a:r>
              <a:rPr lang="en-US" altLang="en-US"/>
              <a:t> </a:t>
            </a:r>
            <a:endParaRPr lang="en-US" altLang="en-US"/>
          </a:p>
        </p:txBody>
      </p:sp>
      <p:sp>
        <p:nvSpPr>
          <p:cNvPr id="3" name="Content Placeholder 2"/>
          <p:cNvSpPr>
            <a:spLocks noGrp="1"/>
          </p:cNvSpPr>
          <p:nvPr>
            <p:ph idx="1"/>
          </p:nvPr>
        </p:nvSpPr>
        <p:spPr>
          <a:xfrm>
            <a:off x="771525" y="1252855"/>
            <a:ext cx="10515600" cy="4351338"/>
          </a:xfrm>
        </p:spPr>
        <p:txBody>
          <a:bodyPr>
            <a:normAutofit fontScale="25000"/>
          </a:bodyPr>
          <a:p>
            <a:endParaRPr lang="en-US" altLang="en-US"/>
          </a:p>
          <a:p>
            <a:r>
              <a:rPr lang="en-US" altLang="en-US" sz="6400"/>
              <a:t>Execution, or implementation, is the stage where the project plan is put into action.</a:t>
            </a:r>
            <a:endParaRPr lang="en-US" altLang="en-US" sz="6400"/>
          </a:p>
          <a:p>
            <a:endParaRPr lang="en-US" altLang="en-US" sz="6400"/>
          </a:p>
          <a:p>
            <a:r>
              <a:rPr lang="en-US" altLang="en-US" sz="6400"/>
              <a:t>The key question is: How do we deliver the project outcome?</a:t>
            </a:r>
            <a:endParaRPr lang="en-US" altLang="en-US" sz="6400"/>
          </a:p>
          <a:p>
            <a:endParaRPr lang="en-US" altLang="en-US" sz="6400"/>
          </a:p>
          <a:p>
            <a:r>
              <a:rPr lang="en-US" altLang="en-US" sz="6400"/>
              <a:t>Typical activities include:</a:t>
            </a:r>
            <a:endParaRPr lang="en-US" altLang="en-US" sz="6400"/>
          </a:p>
          <a:p>
            <a:endParaRPr lang="en-US" altLang="en-US" sz="6400"/>
          </a:p>
          <a:p>
            <a:r>
              <a:rPr lang="en-US" altLang="en-US" sz="6400" i="1"/>
              <a:t>Carrying out planned tasks</a:t>
            </a:r>
            <a:endParaRPr lang="en-US" altLang="en-US" sz="6400" i="1"/>
          </a:p>
          <a:p>
            <a:r>
              <a:rPr lang="en-US" altLang="en-US" sz="6400" i="1"/>
              <a:t>Managing the project team</a:t>
            </a:r>
            <a:endParaRPr lang="en-US" altLang="en-US" sz="6400" i="1"/>
          </a:p>
          <a:p>
            <a:r>
              <a:rPr lang="en-US" altLang="en-US" sz="6400" i="1"/>
              <a:t>Using resources</a:t>
            </a:r>
            <a:endParaRPr lang="en-US" altLang="en-US" sz="6400" i="1"/>
          </a:p>
          <a:p>
            <a:r>
              <a:rPr lang="en-US" altLang="en-US" sz="6400" i="1"/>
              <a:t>Communicating with stakeholders</a:t>
            </a:r>
            <a:endParaRPr lang="en-US" altLang="en-US" sz="6400" i="1"/>
          </a:p>
          <a:p>
            <a:r>
              <a:rPr lang="en-US" altLang="en-US" sz="6400" i="1"/>
              <a:t>Solving practical problems</a:t>
            </a:r>
            <a:endParaRPr lang="en-US" altLang="en-US" sz="6400" i="1"/>
          </a:p>
          <a:p>
            <a:r>
              <a:rPr lang="en-US" altLang="en-US" sz="6400" i="1"/>
              <a:t>Producing project deliverables</a:t>
            </a:r>
            <a:endParaRPr lang="en-US" altLang="en-US" sz="6400" i="1"/>
          </a:p>
          <a:p>
            <a:pPr marL="0" indent="0">
              <a:buNone/>
            </a:pPr>
            <a:endParaRPr lang="en-US" altLang="en-US" sz="6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Stage 4 – Monitoring and Control</a:t>
            </a:r>
            <a:br>
              <a:rPr lang="en-US" altLang="en-US"/>
            </a:br>
            <a:endParaRPr lang="en-US" altLang="en-US"/>
          </a:p>
        </p:txBody>
      </p:sp>
      <p:sp>
        <p:nvSpPr>
          <p:cNvPr id="3" name="Content Placeholder 2"/>
          <p:cNvSpPr>
            <a:spLocks noGrp="1"/>
          </p:cNvSpPr>
          <p:nvPr>
            <p:ph idx="1"/>
          </p:nvPr>
        </p:nvSpPr>
        <p:spPr/>
        <p:txBody>
          <a:bodyPr>
            <a:normAutofit fontScale="25000"/>
          </a:bodyPr>
          <a:p>
            <a:endParaRPr lang="en-US" altLang="en-US"/>
          </a:p>
          <a:p>
            <a:r>
              <a:rPr lang="en-US" altLang="en-US" sz="6400"/>
              <a:t>Monitoring and control means checking whether the project is progressing as planned. This stage often happens at the same time as execution.</a:t>
            </a:r>
            <a:endParaRPr lang="en-US" altLang="en-US" sz="6400"/>
          </a:p>
          <a:p>
            <a:endParaRPr lang="en-US" altLang="en-US" sz="6400"/>
          </a:p>
          <a:p>
            <a:r>
              <a:rPr lang="en-US" altLang="en-US" sz="6400"/>
              <a:t>The key question is:</a:t>
            </a:r>
            <a:endParaRPr lang="en-US" altLang="en-US" sz="6400"/>
          </a:p>
          <a:p>
            <a:endParaRPr lang="en-US" altLang="en-US" sz="6400"/>
          </a:p>
          <a:p>
            <a:r>
              <a:rPr lang="en-US" altLang="en-US" sz="6400"/>
              <a:t>Are we still on time, on budget, and meeting the project objectives?</a:t>
            </a:r>
            <a:endParaRPr lang="en-US" altLang="en-US" sz="6400"/>
          </a:p>
          <a:p>
            <a:endParaRPr lang="en-US" altLang="en-US" sz="6400"/>
          </a:p>
          <a:p>
            <a:r>
              <a:rPr lang="en-US" altLang="en-US" sz="6400"/>
              <a:t>Typical activities include:</a:t>
            </a:r>
            <a:endParaRPr lang="en-US" altLang="en-US" sz="6400"/>
          </a:p>
          <a:p>
            <a:endParaRPr lang="en-US" altLang="en-US" sz="6400"/>
          </a:p>
          <a:p>
            <a:r>
              <a:rPr lang="en-US" altLang="en-US" sz="6400" i="1"/>
              <a:t>Tracking progress</a:t>
            </a:r>
            <a:endParaRPr lang="en-US" altLang="en-US" sz="6400" i="1"/>
          </a:p>
          <a:p>
            <a:r>
              <a:rPr lang="en-US" altLang="en-US" sz="6400" i="1"/>
              <a:t>Checking deadlines</a:t>
            </a:r>
            <a:endParaRPr lang="en-US" altLang="en-US" sz="6400" i="1"/>
          </a:p>
          <a:p>
            <a:r>
              <a:rPr lang="en-US" altLang="en-US" sz="6400" i="1"/>
              <a:t>Monitoring costs</a:t>
            </a:r>
            <a:endParaRPr lang="en-US" altLang="en-US" sz="6400" i="1"/>
          </a:p>
          <a:p>
            <a:r>
              <a:rPr lang="en-US" altLang="en-US" sz="6400" i="1"/>
              <a:t>Assessing quality</a:t>
            </a:r>
            <a:endParaRPr lang="en-US" altLang="en-US" sz="6400" i="1"/>
          </a:p>
          <a:p>
            <a:r>
              <a:rPr lang="en-US" altLang="en-US" sz="6400" i="1"/>
              <a:t>Managing risks</a:t>
            </a:r>
            <a:endParaRPr lang="en-US" altLang="en-US" sz="6400" i="1"/>
          </a:p>
          <a:p>
            <a:r>
              <a:rPr lang="en-US" altLang="en-US" sz="6400" i="1"/>
              <a:t>Making adjustments when problems occur</a:t>
            </a:r>
            <a:endParaRPr lang="en-US" altLang="en-US" sz="6400" i="1"/>
          </a:p>
          <a:p>
            <a:endParaRPr lang="en-US" altLang="en-US" sz="6400"/>
          </a:p>
          <a:p>
            <a:r>
              <a:rPr lang="en-US" altLang="en-US" sz="6400"/>
              <a:t>Example:</a:t>
            </a:r>
            <a:endParaRPr lang="en-US" altLang="en-US" sz="6400"/>
          </a:p>
          <a:p>
            <a:endParaRPr lang="en-US" altLang="en-US" sz="6400"/>
          </a:p>
          <a:p>
            <a:r>
              <a:rPr lang="en-US" altLang="en-US" sz="6400"/>
              <a:t>If the software development is two weeks behind schedule, the project manager may add extra IT support or adjust the timeline.</a:t>
            </a:r>
            <a:endParaRPr lang="en-US" altLang="en-US" sz="64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Stage 5 – Closure</a:t>
            </a:r>
            <a:br>
              <a:rPr lang="en-US" altLang="en-US"/>
            </a:br>
            <a:endParaRPr lang="en-US" altLang="en-US"/>
          </a:p>
        </p:txBody>
      </p:sp>
      <p:sp>
        <p:nvSpPr>
          <p:cNvPr id="3" name="Content Placeholder 2"/>
          <p:cNvSpPr>
            <a:spLocks noGrp="1"/>
          </p:cNvSpPr>
          <p:nvPr>
            <p:ph idx="1"/>
          </p:nvPr>
        </p:nvSpPr>
        <p:spPr>
          <a:xfrm>
            <a:off x="751840" y="1394460"/>
            <a:ext cx="10515600" cy="4351338"/>
          </a:xfrm>
        </p:spPr>
        <p:txBody>
          <a:bodyPr>
            <a:normAutofit fontScale="65000"/>
          </a:bodyPr>
          <a:p>
            <a:endParaRPr lang="en-US" altLang="en-US"/>
          </a:p>
          <a:p>
            <a:r>
              <a:rPr lang="en-US" altLang="en-US"/>
              <a:t>Closure is the formal ending of the project. The key question is:</a:t>
            </a:r>
            <a:r>
              <a:rPr lang="en-US" altLang="en-US">
                <a:solidFill>
                  <a:srgbClr val="FF0000"/>
                </a:solidFill>
              </a:rPr>
              <a:t> has the project been completed and properly handed over?</a:t>
            </a:r>
            <a:endParaRPr lang="en-US" altLang="en-US">
              <a:solidFill>
                <a:srgbClr val="FF0000"/>
              </a:solidFill>
            </a:endParaRPr>
          </a:p>
          <a:p>
            <a:endParaRPr lang="en-US" altLang="en-US"/>
          </a:p>
          <a:p>
            <a:r>
              <a:rPr lang="en-US" altLang="en-US"/>
              <a:t>Typical activities include:</a:t>
            </a:r>
            <a:endParaRPr lang="en-US" altLang="en-US"/>
          </a:p>
          <a:p>
            <a:endParaRPr lang="en-US" altLang="en-US"/>
          </a:p>
          <a:p>
            <a:r>
              <a:rPr lang="en-US" altLang="en-US" i="1"/>
              <a:t>Delivering the</a:t>
            </a:r>
            <a:r>
              <a:rPr lang="en-US" altLang="en-US" i="1">
                <a:solidFill>
                  <a:srgbClr val="FF0000"/>
                </a:solidFill>
              </a:rPr>
              <a:t> final output</a:t>
            </a:r>
            <a:endParaRPr lang="en-US" altLang="en-US" i="1">
              <a:solidFill>
                <a:srgbClr val="FF0000"/>
              </a:solidFill>
            </a:endParaRPr>
          </a:p>
          <a:p>
            <a:r>
              <a:rPr lang="en-US" altLang="en-US" i="1"/>
              <a:t>Confirming that objectives have been met</a:t>
            </a:r>
            <a:endParaRPr lang="en-US" altLang="en-US" i="1"/>
          </a:p>
          <a:p>
            <a:r>
              <a:rPr lang="en-US" altLang="en-US" i="1"/>
              <a:t>Handing over the project result</a:t>
            </a:r>
            <a:endParaRPr lang="en-US" altLang="en-US" i="1"/>
          </a:p>
          <a:p>
            <a:r>
              <a:rPr lang="en-US" altLang="en-US" i="1"/>
              <a:t>Closing the budget</a:t>
            </a:r>
            <a:endParaRPr lang="en-US" altLang="en-US" i="1"/>
          </a:p>
          <a:p>
            <a:r>
              <a:rPr lang="en-US" altLang="en-US" i="1"/>
              <a:t>Completing final documentation</a:t>
            </a:r>
            <a:endParaRPr lang="en-US" altLang="en-US" i="1"/>
          </a:p>
          <a:p>
            <a:r>
              <a:rPr lang="en-US" altLang="en-US" i="1"/>
              <a:t>Thanking or releasing the project team</a:t>
            </a:r>
            <a:endParaRPr lang="en-US" altLang="en-US" i="1"/>
          </a:p>
          <a:p>
            <a:pPr marL="0" indent="0">
              <a:buNone/>
            </a:pPr>
            <a:endParaRPr lang="en-US"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Stage 6 – Evaluation and Lessons Learned</a:t>
            </a:r>
            <a:br>
              <a:rPr lang="en-US" altLang="en-US"/>
            </a:br>
            <a:endParaRPr lang="en-US" altLang="en-US"/>
          </a:p>
        </p:txBody>
      </p:sp>
      <p:sp>
        <p:nvSpPr>
          <p:cNvPr id="3" name="Content Placeholder 2"/>
          <p:cNvSpPr>
            <a:spLocks noGrp="1"/>
          </p:cNvSpPr>
          <p:nvPr>
            <p:ph idx="1"/>
          </p:nvPr>
        </p:nvSpPr>
        <p:spPr>
          <a:xfrm>
            <a:off x="685165" y="1155065"/>
            <a:ext cx="10515600" cy="4351338"/>
          </a:xfrm>
        </p:spPr>
        <p:txBody>
          <a:bodyPr>
            <a:noAutofit/>
          </a:bodyPr>
          <a:p>
            <a:endParaRPr lang="en-US" altLang="en-US" sz="900"/>
          </a:p>
          <a:p>
            <a:r>
              <a:rPr lang="en-US" altLang="en-US" sz="1800"/>
              <a:t>Evaluation is the stage where the project team reviews the project after completion. The key question is: what went well, what went wrong, and what can we improve next time?</a:t>
            </a:r>
            <a:endParaRPr lang="en-US" altLang="en-US" sz="1800"/>
          </a:p>
          <a:p>
            <a:endParaRPr lang="en-US" altLang="en-US" sz="1800"/>
          </a:p>
          <a:p>
            <a:r>
              <a:rPr lang="en-US" altLang="en-US" sz="1800"/>
              <a:t>Typical activities include:</a:t>
            </a:r>
            <a:endParaRPr lang="en-US" altLang="en-US" sz="1800"/>
          </a:p>
          <a:p>
            <a:endParaRPr lang="en-US" altLang="en-US" sz="1800"/>
          </a:p>
          <a:p>
            <a:r>
              <a:rPr lang="en-US" altLang="en-US" sz="1800" i="1"/>
              <a:t>Collecting feedback</a:t>
            </a:r>
            <a:endParaRPr lang="en-US" altLang="en-US" sz="1800" i="1"/>
          </a:p>
          <a:p>
            <a:r>
              <a:rPr lang="en-US" altLang="en-US" sz="1800" i="1"/>
              <a:t>Reviewing project outcomes</a:t>
            </a:r>
            <a:endParaRPr lang="en-US" altLang="en-US" sz="1800" i="1"/>
          </a:p>
          <a:p>
            <a:r>
              <a:rPr lang="en-US" altLang="en-US" sz="1800" i="1"/>
              <a:t>Comparing results with original objectives</a:t>
            </a:r>
            <a:endParaRPr lang="en-US" altLang="en-US" sz="1800" i="1"/>
          </a:p>
          <a:p>
            <a:r>
              <a:rPr lang="en-US" altLang="en-US" sz="1800" i="1"/>
              <a:t>Identifying problems and successes</a:t>
            </a:r>
            <a:endParaRPr lang="en-US" altLang="en-US" sz="1800" i="1"/>
          </a:p>
          <a:p>
            <a:r>
              <a:rPr lang="en-US" altLang="en-US" sz="1800" i="1"/>
              <a:t>Recording lessons learned</a:t>
            </a:r>
            <a:endParaRPr lang="en-US" altLang="en-US" sz="1800" i="1"/>
          </a:p>
          <a:p>
            <a:r>
              <a:rPr lang="en-US" altLang="en-US" sz="1800" i="1"/>
              <a:t>Making recommendations for future projects</a:t>
            </a:r>
            <a:endParaRPr lang="en-US" altLang="en-US" sz="1800" i="1"/>
          </a:p>
          <a:p>
            <a:endParaRPr lang="en-US" altLang="en-US" sz="1800"/>
          </a:p>
          <a:p>
            <a:r>
              <a:rPr lang="en-US" altLang="en-US" sz="1800"/>
              <a:t>Example: after a university open day, the team collects feedback from visitors. They find that the campus tour was successful, but the registration desk was too crowded. Next time, they will use more registration points.</a:t>
            </a:r>
            <a:endParaRPr lang="en-US" altLang="en-US" sz="1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t>Project Cycle</a:t>
            </a:r>
            <a:endParaRPr lang="en-US" altLang="en-US" b="1"/>
          </a:p>
        </p:txBody>
      </p:sp>
      <p:sp>
        <p:nvSpPr>
          <p:cNvPr id="3" name="Content Placeholder 2"/>
          <p:cNvSpPr>
            <a:spLocks noGrp="1"/>
          </p:cNvSpPr>
          <p:nvPr>
            <p:ph idx="1"/>
          </p:nvPr>
        </p:nvSpPr>
        <p:spPr/>
        <p:txBody>
          <a:bodyPr>
            <a:normAutofit/>
          </a:bodyPr>
          <a:p>
            <a:r>
              <a:rPr lang="en-US" altLang="en-US" sz="2000"/>
              <a:t>The project cycle describes</a:t>
            </a:r>
            <a:r>
              <a:rPr lang="en-US" altLang="en-US" sz="2000">
                <a:solidFill>
                  <a:srgbClr val="FF0000"/>
                </a:solidFill>
              </a:rPr>
              <a:t> the full journey of a project</a:t>
            </a:r>
            <a:r>
              <a:rPr lang="en-US" altLang="en-US" sz="2000"/>
              <a:t>. A project usually starts with an idea or a problem that needs to be solved. Then the project team develops a plan, carries out the work, monitors progress, closes the project, and finally evaluates the results.</a:t>
            </a:r>
            <a:endParaRPr lang="en-US" altLang="en-US" sz="2000"/>
          </a:p>
          <a:p>
            <a:pPr marL="0" indent="0">
              <a:buNone/>
            </a:pPr>
            <a:endParaRPr lang="en-US" altLang="en-US" sz="2000"/>
          </a:p>
          <a:p>
            <a:r>
              <a:rPr lang="en-US" altLang="en-US" sz="2000"/>
              <a:t>The reason we call it a cycle is that </a:t>
            </a:r>
            <a:r>
              <a:rPr lang="en-US" altLang="en-US" sz="2000">
                <a:solidFill>
                  <a:srgbClr val="FF0000"/>
                </a:solidFill>
              </a:rPr>
              <a:t>the lessons learned from one project can be used to improve future projects.</a:t>
            </a:r>
            <a:r>
              <a:rPr lang="en-US" altLang="en-US" sz="2000"/>
              <a:t> For example, if a university organises an open day and finds that the registration desk was too crowded, this lesson can help the team design a better registration process next time.</a:t>
            </a:r>
            <a:endParaRPr lang="en-US" altLang="en-US" sz="20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sym typeface="+mn-ea"/>
              </a:rPr>
              <a:t>Project Cycle: </a:t>
            </a:r>
            <a:r>
              <a:rPr lang="en-US" altLang="en-US" i="1"/>
              <a:t>the full journey of a project, from the initial idea to final completion and evaluation</a:t>
            </a:r>
            <a:r>
              <a:rPr lang="en-US" altLang="en-US"/>
              <a:t>.</a:t>
            </a:r>
            <a:br>
              <a:rPr lang="en-US" altLang="en-US"/>
            </a:br>
            <a:endParaRPr lang="en-US" altLang="en-US"/>
          </a:p>
        </p:txBody>
      </p:sp>
      <p:sp>
        <p:nvSpPr>
          <p:cNvPr id="3" name="Content Placeholder 2"/>
          <p:cNvSpPr>
            <a:spLocks noGrp="1"/>
          </p:cNvSpPr>
          <p:nvPr>
            <p:ph idx="1"/>
          </p:nvPr>
        </p:nvSpPr>
        <p:spPr/>
        <p:txBody>
          <a:bodyPr>
            <a:normAutofit fontScale="50000"/>
          </a:bodyPr>
          <a:p>
            <a:r>
              <a:rPr lang="en-US" altLang="en-US" b="1"/>
              <a:t>Project Idea / Initiation</a:t>
            </a:r>
            <a:endParaRPr lang="en-US" altLang="en-US" b="1"/>
          </a:p>
          <a:p>
            <a:pPr marL="0" indent="0">
              <a:buNone/>
            </a:pPr>
            <a:r>
              <a:rPr lang="en-US" altLang="en-US" b="1"/>
              <a:t>          ↓</a:t>
            </a:r>
            <a:endParaRPr lang="en-US" altLang="en-US" b="1"/>
          </a:p>
          <a:p>
            <a:r>
              <a:rPr lang="en-US" altLang="en-US" b="1"/>
              <a:t>Planning</a:t>
            </a:r>
            <a:endParaRPr lang="en-US" altLang="en-US" b="1"/>
          </a:p>
          <a:p>
            <a:pPr marL="0" indent="0">
              <a:buNone/>
            </a:pPr>
            <a:r>
              <a:rPr lang="en-US" altLang="en-US" b="1"/>
              <a:t>          ↓</a:t>
            </a:r>
            <a:endParaRPr lang="en-US" altLang="en-US" b="1"/>
          </a:p>
          <a:p>
            <a:r>
              <a:rPr lang="en-US" altLang="en-US" b="1"/>
              <a:t>Execution / Implementation</a:t>
            </a:r>
            <a:endParaRPr lang="en-US" altLang="en-US" b="1"/>
          </a:p>
          <a:p>
            <a:pPr marL="0" indent="0">
              <a:buNone/>
            </a:pPr>
            <a:r>
              <a:rPr lang="en-US" altLang="en-US" b="1"/>
              <a:t>          ↓</a:t>
            </a:r>
            <a:endParaRPr lang="en-US" altLang="en-US" b="1"/>
          </a:p>
          <a:p>
            <a:r>
              <a:rPr lang="en-US" altLang="en-US" b="1"/>
              <a:t>Monitoring and Control</a:t>
            </a:r>
            <a:endParaRPr lang="en-US" altLang="en-US" b="1"/>
          </a:p>
          <a:p>
            <a:pPr marL="0" indent="0">
              <a:buNone/>
            </a:pPr>
            <a:r>
              <a:rPr lang="en-US" altLang="en-US" b="1"/>
              <a:t>          ↓</a:t>
            </a:r>
            <a:endParaRPr lang="en-US" altLang="en-US" b="1"/>
          </a:p>
          <a:p>
            <a:r>
              <a:rPr lang="en-US" altLang="en-US" b="1"/>
              <a:t>Closure</a:t>
            </a:r>
            <a:endParaRPr lang="en-US" altLang="en-US" b="1"/>
          </a:p>
          <a:p>
            <a:pPr marL="0" indent="0">
              <a:buNone/>
            </a:pPr>
            <a:r>
              <a:rPr lang="en-US" altLang="en-US" b="1"/>
              <a:t>          ↓</a:t>
            </a:r>
            <a:endParaRPr lang="en-US" altLang="en-US" b="1"/>
          </a:p>
          <a:p>
            <a:r>
              <a:rPr lang="en-US" altLang="en-US" b="1"/>
              <a:t>Evaluation and Lessons Learned</a:t>
            </a:r>
            <a:endParaRPr lang="en-US" altLang="en-US" b="1"/>
          </a:p>
          <a:p>
            <a:pPr marL="0" indent="0">
              <a:buNone/>
            </a:pPr>
            <a:r>
              <a:rPr lang="en-US" altLang="en-US" b="1"/>
              <a:t>          ↓</a:t>
            </a:r>
            <a:endParaRPr lang="en-US" altLang="en-US" b="1"/>
          </a:p>
          <a:p>
            <a:r>
              <a:rPr lang="en-US" altLang="en-US" b="1"/>
              <a:t>Future Projects</a:t>
            </a:r>
            <a:endParaRPr lang="en-US" altLang="en-US" b="1"/>
          </a:p>
        </p:txBody>
      </p:sp>
      <p:sp>
        <p:nvSpPr>
          <p:cNvPr id="4" name="Rounded Rectangle 3"/>
          <p:cNvSpPr/>
          <p:nvPr/>
        </p:nvSpPr>
        <p:spPr>
          <a:xfrm>
            <a:off x="1050925" y="174498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ounded Rectangle 4"/>
          <p:cNvSpPr/>
          <p:nvPr/>
        </p:nvSpPr>
        <p:spPr>
          <a:xfrm>
            <a:off x="1050925" y="242697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ounded Rectangle 5"/>
          <p:cNvSpPr/>
          <p:nvPr/>
        </p:nvSpPr>
        <p:spPr>
          <a:xfrm>
            <a:off x="1050925" y="304419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1050925" y="371094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1050925" y="434340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ounded Rectangle 8"/>
          <p:cNvSpPr/>
          <p:nvPr/>
        </p:nvSpPr>
        <p:spPr>
          <a:xfrm>
            <a:off x="1050925" y="497586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10" name="Rounded Rectangle 9"/>
          <p:cNvSpPr/>
          <p:nvPr/>
        </p:nvSpPr>
        <p:spPr>
          <a:xfrm>
            <a:off x="1050925" y="5642610"/>
            <a:ext cx="1938655" cy="463550"/>
          </a:xfrm>
          <a:prstGeom prst="roundRect">
            <a:avLst/>
          </a:prstGeom>
          <a:noFill/>
          <a:ln w="28575">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t>Quiz</a:t>
            </a:r>
            <a:endParaRPr lang="en-US" b="1"/>
          </a:p>
        </p:txBody>
      </p:sp>
      <p:sp>
        <p:nvSpPr>
          <p:cNvPr id="3" name="Content Placeholder 2"/>
          <p:cNvSpPr>
            <a:spLocks noGrp="1"/>
          </p:cNvSpPr>
          <p:nvPr>
            <p:ph idx="1"/>
          </p:nvPr>
        </p:nvSpPr>
        <p:spPr/>
        <p:txBody>
          <a:bodyPr/>
          <a:p>
            <a:pPr marL="0" indent="0">
              <a:buNone/>
            </a:pPr>
            <a:r>
              <a:rPr lang="en-US" altLang="en-US"/>
              <a:t>Question 1. Which of the following is the best definition of a project?</a:t>
            </a:r>
            <a:endParaRPr lang="en-US" altLang="en-US"/>
          </a:p>
          <a:p>
            <a:endParaRPr lang="en-US" altLang="en-US"/>
          </a:p>
          <a:p>
            <a:r>
              <a:rPr lang="en-US" altLang="en-US"/>
              <a:t>A. A routine task that is repeated every day</a:t>
            </a:r>
            <a:endParaRPr lang="en-US" altLang="en-US"/>
          </a:p>
          <a:p>
            <a:r>
              <a:rPr lang="en-US" altLang="en-US"/>
              <a:t>B. A temporary activity with a clear aim, timeframe and outcome</a:t>
            </a:r>
            <a:endParaRPr lang="en-US" altLang="en-US"/>
          </a:p>
          <a:p>
            <a:r>
              <a:rPr lang="en-US" altLang="en-US"/>
              <a:t>C. A permanent job role within an organisation</a:t>
            </a:r>
            <a:endParaRPr lang="en-US" altLang="en-US"/>
          </a:p>
          <a:p>
            <a:r>
              <a:rPr lang="en-US" altLang="en-US"/>
              <a:t>D. A general idea with no deadline or resources</a:t>
            </a:r>
            <a:endParaRPr lang="en-US"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Question 2: True or False</a:t>
            </a:r>
            <a:endParaRPr lang="en-US" altLang="en-US"/>
          </a:p>
          <a:p>
            <a:endParaRPr lang="en-US" altLang="en-US"/>
          </a:p>
          <a:p>
            <a:r>
              <a:rPr lang="en-US" altLang="en-US"/>
              <a:t>A project usually has a clear beginning and end.</a:t>
            </a:r>
            <a:endParaRPr lang="en-US" altLang="en-US"/>
          </a:p>
          <a:p>
            <a:pPr marL="0" indent="0">
              <a:buNone/>
            </a:pPr>
            <a:endParaRPr lang="en-US"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20000"/>
          </a:bodyPr>
          <a:p>
            <a:r>
              <a:rPr lang="en-US" altLang="en-US"/>
              <a:t>Question 3: Sequencing Question</a:t>
            </a:r>
            <a:endParaRPr lang="en-US" altLang="en-US"/>
          </a:p>
          <a:p>
            <a:endParaRPr lang="en-US" altLang="en-US"/>
          </a:p>
          <a:p>
            <a:r>
              <a:rPr lang="en-US" altLang="en-US"/>
              <a:t>Put the following stages of the project cycle in the correct order:</a:t>
            </a:r>
            <a:endParaRPr lang="en-US" altLang="en-US"/>
          </a:p>
          <a:p>
            <a:pPr marL="0" indent="0">
              <a:buNone/>
            </a:pPr>
            <a:endParaRPr lang="en-US" altLang="en-US"/>
          </a:p>
          <a:p>
            <a:r>
              <a:rPr lang="en-US" altLang="en-US" i="1"/>
              <a:t>A. Closure</a:t>
            </a:r>
            <a:endParaRPr lang="en-US" altLang="en-US" i="1"/>
          </a:p>
          <a:p>
            <a:r>
              <a:rPr lang="en-US" altLang="en-US" i="1"/>
              <a:t>B. Planning</a:t>
            </a:r>
            <a:endParaRPr lang="en-US" altLang="en-US" i="1"/>
          </a:p>
          <a:p>
            <a:r>
              <a:rPr lang="en-US" altLang="en-US" i="1"/>
              <a:t>C. Project Idea / Initiation</a:t>
            </a:r>
            <a:endParaRPr lang="en-US" altLang="en-US" i="1"/>
          </a:p>
          <a:p>
            <a:r>
              <a:rPr lang="en-US" altLang="en-US" i="1"/>
              <a:t>D. Evaluation and Lessons Learned</a:t>
            </a:r>
            <a:endParaRPr lang="en-US" altLang="en-US" i="1"/>
          </a:p>
          <a:p>
            <a:r>
              <a:rPr lang="en-US" altLang="en-US" i="1"/>
              <a:t>E. Execution / Implementation</a:t>
            </a:r>
            <a:endParaRPr lang="en-US" altLang="en-US" i="1"/>
          </a:p>
          <a:p>
            <a:r>
              <a:rPr lang="en-US" altLang="en-US" i="1"/>
              <a:t>F. Monitoring and Control</a:t>
            </a:r>
            <a:endParaRPr lang="en-US" altLang="en-US" i="1"/>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Question 4: Which of the following is usually a key feature of a project?</a:t>
            </a:r>
            <a:endParaRPr lang="en-US" altLang="en-US"/>
          </a:p>
          <a:p>
            <a:endParaRPr lang="en-US" altLang="en-US"/>
          </a:p>
          <a:p>
            <a:r>
              <a:rPr lang="en-US" altLang="en-US"/>
              <a:t>A. It has no clear purpose</a:t>
            </a:r>
            <a:endParaRPr lang="en-US" altLang="en-US"/>
          </a:p>
          <a:p>
            <a:r>
              <a:rPr lang="en-US" altLang="en-US"/>
              <a:t>B. It is repeated in exactly the same way every day</a:t>
            </a:r>
            <a:endParaRPr lang="en-US" altLang="en-US"/>
          </a:p>
          <a:p>
            <a:r>
              <a:rPr lang="en-US" altLang="en-US"/>
              <a:t>C. It has a clear beginning and end</a:t>
            </a:r>
            <a:endParaRPr lang="en-US" altLang="en-US"/>
          </a:p>
          <a:p>
            <a:r>
              <a:rPr lang="en-US" altLang="en-US"/>
              <a:t>D. It does not need any resources</a:t>
            </a:r>
            <a:endParaRPr lang="en-US"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Question 5: which of the following is not usually a project?</a:t>
            </a:r>
            <a:endParaRPr lang="en-US" altLang="en-US"/>
          </a:p>
          <a:p>
            <a:endParaRPr lang="en-US" altLang="en-US"/>
          </a:p>
          <a:p>
            <a:r>
              <a:rPr lang="en-US" altLang="en-US"/>
              <a:t>A. Launching a new university app</a:t>
            </a:r>
            <a:endParaRPr lang="en-US" altLang="en-US"/>
          </a:p>
          <a:p>
            <a:r>
              <a:rPr lang="en-US" altLang="en-US"/>
              <a:t>B. Renovating a classroom</a:t>
            </a:r>
            <a:endParaRPr lang="en-US" altLang="en-US"/>
          </a:p>
          <a:p>
            <a:r>
              <a:rPr lang="en-US" altLang="en-US"/>
              <a:t>C. Opening a small coffee shop</a:t>
            </a:r>
            <a:endParaRPr lang="en-US" altLang="en-US"/>
          </a:p>
          <a:p>
            <a:r>
              <a:rPr lang="en-US" altLang="en-US"/>
              <a:t>D. Cleaning the office every morning</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Question 6: what does the project cycle describe?</a:t>
            </a:r>
            <a:endParaRPr lang="en-US" altLang="en-US"/>
          </a:p>
          <a:p>
            <a:endParaRPr lang="en-US" altLang="en-US"/>
          </a:p>
          <a:p>
            <a:r>
              <a:rPr lang="en-US" altLang="en-US"/>
              <a:t>A. The daily routine of an employee</a:t>
            </a:r>
            <a:endParaRPr lang="en-US" altLang="en-US"/>
          </a:p>
          <a:p>
            <a:r>
              <a:rPr lang="en-US" altLang="en-US"/>
              <a:t>B. The full journey of a project from idea to evaluation</a:t>
            </a:r>
            <a:endParaRPr lang="en-US" altLang="en-US"/>
          </a:p>
          <a:p>
            <a:r>
              <a:rPr lang="en-US" altLang="en-US"/>
              <a:t>C. The salary structure of a project team</a:t>
            </a:r>
            <a:endParaRPr lang="en-US" altLang="en-US"/>
          </a:p>
          <a:p>
            <a:r>
              <a:rPr lang="en-US" altLang="en-US"/>
              <a:t>D. The marketing strategy of a company only</a:t>
            </a:r>
            <a:endParaRPr lang="en-US"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10000"/>
          </a:bodyPr>
          <a:p>
            <a:r>
              <a:rPr lang="en-US" altLang="en-US"/>
              <a:t>Question 7: at which stage do project teams usually set objectives, create schedules, allocate tasks and estimate budgets?</a:t>
            </a:r>
            <a:endParaRPr lang="en-US" altLang="en-US"/>
          </a:p>
          <a:p>
            <a:endParaRPr lang="en-US" altLang="en-US"/>
          </a:p>
          <a:p>
            <a:r>
              <a:rPr lang="en-US" altLang="en-US"/>
              <a:t>A. Planning</a:t>
            </a:r>
            <a:endParaRPr lang="en-US" altLang="en-US"/>
          </a:p>
          <a:p>
            <a:r>
              <a:rPr lang="en-US" altLang="en-US"/>
              <a:t>B. Closure</a:t>
            </a:r>
            <a:endParaRPr lang="en-US" altLang="en-US"/>
          </a:p>
          <a:p>
            <a:r>
              <a:rPr lang="en-US" altLang="en-US"/>
              <a:t>C. Evaluation</a:t>
            </a:r>
            <a:endParaRPr lang="en-US" altLang="en-US"/>
          </a:p>
          <a:p>
            <a:r>
              <a:rPr lang="en-US" altLang="en-US"/>
              <a:t>D. Initiation</a:t>
            </a:r>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sym typeface="+mn-ea"/>
              </a:rPr>
              <a:t>Group formation and project set-up</a:t>
            </a:r>
            <a:endParaRPr lang="en-US" b="1"/>
          </a:p>
        </p:txBody>
      </p:sp>
      <p:sp>
        <p:nvSpPr>
          <p:cNvPr id="3" name="Content Placeholder 2"/>
          <p:cNvSpPr>
            <a:spLocks noGrp="1"/>
          </p:cNvSpPr>
          <p:nvPr>
            <p:ph idx="1"/>
          </p:nvPr>
        </p:nvSpPr>
        <p:spPr/>
        <p:txBody>
          <a:bodyPr/>
          <a:p>
            <a:r>
              <a:rPr lang="en-US" altLang="en-US"/>
              <a:t>Task1: form the groups for this module</a:t>
            </a:r>
            <a:endParaRPr lang="en-US" altLang="en-US"/>
          </a:p>
          <a:p>
            <a:endParaRPr lang="en-US" altLang="en-US"/>
          </a:p>
          <a:p>
            <a:r>
              <a:rPr lang="en-US" altLang="en-US"/>
              <a:t>Task 2: Project set-up</a:t>
            </a:r>
            <a:endParaRPr lang="en-US" alt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t>Project Set-up Sheet</a:t>
            </a:r>
            <a:endParaRPr lang="en-US" b="1"/>
          </a:p>
        </p:txBody>
      </p:sp>
      <p:graphicFrame>
        <p:nvGraphicFramePr>
          <p:cNvPr id="6" name="Content Placeholder 5"/>
          <p:cNvGraphicFramePr/>
          <p:nvPr>
            <p:ph idx="1"/>
          </p:nvPr>
        </p:nvGraphicFramePr>
        <p:xfrm>
          <a:off x="584835" y="1548765"/>
          <a:ext cx="10557510" cy="5198110"/>
        </p:xfrm>
        <a:graphic>
          <a:graphicData uri="http://schemas.openxmlformats.org/drawingml/2006/table">
            <a:tbl>
              <a:tblPr firstRow="1" bandRow="1">
                <a:tableStyleId>{5C22544A-7EE6-4342-B048-85BDC9FD1C3A}</a:tableStyleId>
              </a:tblPr>
              <a:tblGrid>
                <a:gridCol w="4071620"/>
                <a:gridCol w="6485890"/>
              </a:tblGrid>
              <a:tr h="626110">
                <a:tc>
                  <a:txBody>
                    <a:bodyPr/>
                    <a:p>
                      <a:r>
                        <a:rPr sz="1600"/>
                        <a:t>Section</a:t>
                      </a:r>
                      <a:endParaRPr sz="1600"/>
                    </a:p>
                  </a:txBody>
                  <a:tcPr marL="0" marR="0" marT="0" marB="0" anchor="ctr" anchorCtr="0"/>
                </a:tc>
                <a:tc>
                  <a:txBody>
                    <a:bodyPr/>
                    <a:p>
                      <a:r>
                        <a:rPr sz="1600"/>
                        <a:t>Your Group’s Answer</a:t>
                      </a:r>
                      <a:endParaRPr sz="1600"/>
                    </a:p>
                  </a:txBody>
                  <a:tcPr marL="0" marR="0" marT="0" marB="0" anchor="ctr" anchorCtr="0"/>
                </a:tc>
              </a:tr>
              <a:tr h="381000">
                <a:tc>
                  <a:txBody>
                    <a:bodyPr/>
                    <a:p>
                      <a:r>
                        <a:rPr sz="1600"/>
                        <a:t>Group members</a:t>
                      </a:r>
                      <a:r>
                        <a:rPr lang="en-US" sz="1600"/>
                        <a:t> (4 students for each group)</a:t>
                      </a:r>
                      <a:endParaRPr lang="zh-CN" altLang="en-US" sz="1600"/>
                    </a:p>
                  </a:txBody>
                  <a:tcPr marL="0" marR="0" marT="0" marB="0" anchor="ctr" anchorCtr="0"/>
                </a:tc>
                <a:tc>
                  <a:txBody>
                    <a:bodyPr/>
                    <a:p>
                      <a:endParaRPr sz="1600"/>
                    </a:p>
                  </a:txBody>
                  <a:tcPr marL="0" marR="0" marT="0" marB="0" anchor="ctr" anchorCtr="0"/>
                </a:tc>
              </a:tr>
              <a:tr h="381000">
                <a:tc>
                  <a:txBody>
                    <a:bodyPr/>
                    <a:p>
                      <a:r>
                        <a:rPr sz="1600"/>
                        <a:t>Possible project title</a:t>
                      </a:r>
                      <a:endParaRPr sz="1600"/>
                    </a:p>
                  </a:txBody>
                  <a:tcPr marL="0" marR="0" marT="0" marB="0" anchor="ctr" anchorCtr="0"/>
                </a:tc>
                <a:tc>
                  <a:txBody>
                    <a:bodyPr/>
                    <a:p>
                      <a:endParaRPr sz="1600"/>
                    </a:p>
                  </a:txBody>
                  <a:tcPr marL="0" marR="0" marT="0" marB="0" anchor="ctr" anchorCtr="0"/>
                </a:tc>
              </a:tr>
              <a:tr h="381000">
                <a:tc>
                  <a:txBody>
                    <a:bodyPr/>
                    <a:p>
                      <a:r>
                        <a:rPr sz="1600"/>
                        <a:t>Project idea</a:t>
                      </a:r>
                      <a:endParaRPr sz="1600"/>
                    </a:p>
                  </a:txBody>
                  <a:tcPr marL="0" marR="0" marT="0" marB="0" anchor="ctr" anchorCtr="0"/>
                </a:tc>
                <a:tc>
                  <a:txBody>
                    <a:bodyPr/>
                    <a:p>
                      <a:endParaRPr sz="1600"/>
                    </a:p>
                  </a:txBody>
                  <a:tcPr marL="0" marR="0" marT="0" marB="0" anchor="ctr" anchorCtr="0"/>
                </a:tc>
              </a:tr>
              <a:tr h="381000">
                <a:tc>
                  <a:txBody>
                    <a:bodyPr/>
                    <a:p>
                      <a:r>
                        <a:rPr sz="1600"/>
                        <a:t>Why is this project needed?</a:t>
                      </a:r>
                      <a:endParaRPr sz="1600"/>
                    </a:p>
                  </a:txBody>
                  <a:tcPr marL="0" marR="0" marT="0" marB="0" anchor="ctr" anchorCtr="0"/>
                </a:tc>
                <a:tc>
                  <a:txBody>
                    <a:bodyPr/>
                    <a:p>
                      <a:endParaRPr sz="1600"/>
                    </a:p>
                  </a:txBody>
                  <a:tcPr marL="0" marR="0" marT="0" marB="0" anchor="ctr" anchorCtr="0"/>
                </a:tc>
              </a:tr>
              <a:tr h="381000">
                <a:tc>
                  <a:txBody>
                    <a:bodyPr/>
                    <a:p>
                      <a:r>
                        <a:rPr sz="1600">
                          <a:solidFill>
                            <a:srgbClr val="FF0000"/>
                          </a:solidFill>
                        </a:rPr>
                        <a:t>Project aim</a:t>
                      </a:r>
                      <a:endParaRPr sz="1600">
                        <a:solidFill>
                          <a:srgbClr val="FF0000"/>
                        </a:solidFill>
                      </a:endParaRPr>
                    </a:p>
                  </a:txBody>
                  <a:tcPr marL="0" marR="0" marT="0" marB="0" anchor="ctr" anchorCtr="0"/>
                </a:tc>
                <a:tc>
                  <a:txBody>
                    <a:bodyPr/>
                    <a:p>
                      <a:endParaRPr sz="1600"/>
                    </a:p>
                  </a:txBody>
                  <a:tcPr marL="0" marR="0" marT="0" marB="0" anchor="ctr" anchorCtr="0"/>
                </a:tc>
              </a:tr>
              <a:tr h="381000">
                <a:tc>
                  <a:txBody>
                    <a:bodyPr/>
                    <a:p>
                      <a:r>
                        <a:rPr sz="1600">
                          <a:solidFill>
                            <a:srgbClr val="FF0000"/>
                          </a:solidFill>
                        </a:rPr>
                        <a:t>2–3 project objectives</a:t>
                      </a:r>
                      <a:endParaRPr sz="1600">
                        <a:solidFill>
                          <a:srgbClr val="FF0000"/>
                        </a:solidFill>
                      </a:endParaRPr>
                    </a:p>
                  </a:txBody>
                  <a:tcPr marL="0" marR="0" marT="0" marB="0" anchor="ctr" anchorCtr="0"/>
                </a:tc>
                <a:tc>
                  <a:txBody>
                    <a:bodyPr/>
                    <a:p>
                      <a:endParaRPr sz="1600"/>
                    </a:p>
                  </a:txBody>
                  <a:tcPr marL="0" marR="0" marT="0" marB="0" anchor="ctr" anchorCtr="0"/>
                </a:tc>
              </a:tr>
              <a:tr h="381000">
                <a:tc>
                  <a:txBody>
                    <a:bodyPr/>
                    <a:p>
                      <a:r>
                        <a:rPr sz="1600">
                          <a:solidFill>
                            <a:srgbClr val="FF0000"/>
                          </a:solidFill>
                        </a:rPr>
                        <a:t>Target users / beneficiaries</a:t>
                      </a:r>
                      <a:endParaRPr sz="1600">
                        <a:solidFill>
                          <a:srgbClr val="FF0000"/>
                        </a:solidFill>
                      </a:endParaRPr>
                    </a:p>
                  </a:txBody>
                  <a:tcPr marL="0" marR="0" marT="0" marB="0" anchor="ctr" anchorCtr="0"/>
                </a:tc>
                <a:tc>
                  <a:txBody>
                    <a:bodyPr/>
                    <a:p>
                      <a:endParaRPr sz="1600"/>
                    </a:p>
                  </a:txBody>
                  <a:tcPr marL="0" marR="0" marT="0" marB="0" anchor="ctr" anchorCtr="0"/>
                </a:tc>
              </a:tr>
              <a:tr h="381000">
                <a:tc>
                  <a:txBody>
                    <a:bodyPr/>
                    <a:p>
                      <a:r>
                        <a:rPr sz="1600"/>
                        <a:t>Key stakeholders</a:t>
                      </a:r>
                      <a:endParaRPr sz="1600"/>
                    </a:p>
                  </a:txBody>
                  <a:tcPr marL="0" marR="0" marT="0" marB="0" anchor="ctr" anchorCtr="0"/>
                </a:tc>
                <a:tc>
                  <a:txBody>
                    <a:bodyPr/>
                    <a:p>
                      <a:endParaRPr sz="1600"/>
                    </a:p>
                  </a:txBody>
                  <a:tcPr marL="0" marR="0" marT="0" marB="0" anchor="ctr" anchorCtr="0"/>
                </a:tc>
              </a:tr>
              <a:tr h="381000">
                <a:tc>
                  <a:txBody>
                    <a:bodyPr/>
                    <a:p>
                      <a:r>
                        <a:rPr sz="1600"/>
                        <a:t>Expected outcome</a:t>
                      </a:r>
                      <a:endParaRPr sz="1600"/>
                    </a:p>
                  </a:txBody>
                  <a:tcPr marL="0" marR="0" marT="0" marB="0" anchor="ctr" anchorCtr="0"/>
                </a:tc>
                <a:tc>
                  <a:txBody>
                    <a:bodyPr/>
                    <a:p>
                      <a:endParaRPr sz="1600"/>
                    </a:p>
                  </a:txBody>
                  <a:tcPr marL="0" marR="0" marT="0" marB="0" anchor="ctr" anchorCtr="0"/>
                </a:tc>
              </a:tr>
              <a:tr h="381000">
                <a:tc>
                  <a:txBody>
                    <a:bodyPr/>
                    <a:p>
                      <a:r>
                        <a:rPr sz="1600"/>
                        <a:t>Possible risks or challenges</a:t>
                      </a:r>
                      <a:endParaRPr sz="1600"/>
                    </a:p>
                  </a:txBody>
                  <a:tcPr marL="0" marR="0" marT="0" marB="0" anchor="ctr" anchorCtr="0"/>
                </a:tc>
                <a:tc>
                  <a:txBody>
                    <a:bodyPr/>
                    <a:p>
                      <a:endParaRPr sz="1600"/>
                    </a:p>
                  </a:txBody>
                  <a:tcPr marL="0" marR="0" marT="0" marB="0" anchor="ctr" anchorCtr="0"/>
                </a:tc>
              </a:tr>
              <a:tr h="381000">
                <a:tc>
                  <a:txBody>
                    <a:bodyPr/>
                    <a:p>
                      <a:r>
                        <a:rPr sz="1600"/>
                        <a:t>Initial group roles</a:t>
                      </a:r>
                      <a:endParaRPr sz="1600"/>
                    </a:p>
                  </a:txBody>
                  <a:tcPr marL="0" marR="0" marT="0" marB="0" anchor="ctr" anchorCtr="0"/>
                </a:tc>
                <a:tc>
                  <a:txBody>
                    <a:bodyPr/>
                    <a:p>
                      <a:endParaRPr sz="1600"/>
                    </a:p>
                  </a:txBody>
                  <a:tcPr marL="0" marR="0" marT="0" marB="0" anchor="ctr" anchorCtr="0"/>
                </a:tc>
              </a:tr>
              <a:tr h="381000">
                <a:tc>
                  <a:txBody>
                    <a:bodyPr/>
                    <a:p>
                      <a:endParaRPr sz="1100"/>
                    </a:p>
                  </a:txBody>
                  <a:tcPr marL="0" marR="0" marT="0" marB="0" anchor="ctr" anchorCtr="0"/>
                </a:tc>
                <a:tc>
                  <a:txBody>
                    <a:bodyPr/>
                    <a:p>
                      <a:endParaRPr sz="1100"/>
                    </a:p>
                  </a:txBody>
                  <a:tcPr marL="0" marR="0" marT="0" marB="0" anchor="ctr" anchorCtr="0"/>
                </a:tc>
              </a:tr>
            </a:tbl>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What You Need to Submit Today: </a:t>
            </a:r>
            <a:br>
              <a:rPr lang="en-US" altLang="en-US"/>
            </a:br>
            <a:endParaRPr lang="en-US" altLang="en-US"/>
          </a:p>
        </p:txBody>
      </p:sp>
      <p:sp>
        <p:nvSpPr>
          <p:cNvPr id="3" name="Content Placeholder 2"/>
          <p:cNvSpPr>
            <a:spLocks noGrp="1"/>
          </p:cNvSpPr>
          <p:nvPr>
            <p:ph idx="1"/>
          </p:nvPr>
        </p:nvSpPr>
        <p:spPr/>
        <p:txBody>
          <a:bodyPr>
            <a:normAutofit/>
          </a:bodyPr>
          <a:p>
            <a:r>
              <a:rPr lang="en-US" altLang="en-US"/>
              <a:t>Group member/leader names</a:t>
            </a:r>
            <a:endParaRPr lang="en-US" altLang="en-US"/>
          </a:p>
          <a:p>
            <a:r>
              <a:rPr lang="en-US" altLang="en-US"/>
              <a:t>One or two possible project ideas</a:t>
            </a:r>
            <a:endParaRPr lang="en-US" altLang="en-US"/>
          </a:p>
          <a:p>
            <a:r>
              <a:rPr lang="en-US" altLang="en-US"/>
              <a:t>A short project aim</a:t>
            </a:r>
            <a:endParaRPr lang="en-US" altLang="en-US"/>
          </a:p>
          <a:p>
            <a:r>
              <a:rPr lang="en-US" altLang="en-US"/>
              <a:t>Two or three initial project objectives</a:t>
            </a:r>
            <a:endParaRPr lang="en-US" altLang="en-US"/>
          </a:p>
          <a:p>
            <a:r>
              <a:rPr lang="en-US" altLang="en-US"/>
              <a:t>Expected outcome</a:t>
            </a:r>
            <a:endParaRPr lang="en-US" altLang="en-US"/>
          </a:p>
          <a:p>
            <a:r>
              <a:rPr lang="en-US" altLang="en-US"/>
              <a:t>Possible risks or challenges</a:t>
            </a:r>
            <a:endParaRPr lang="en-US" altLang="en-US"/>
          </a:p>
          <a:p>
            <a:pPr marL="0" indent="0">
              <a:buNone/>
            </a:pPr>
            <a:endParaRPr lang="en-US" altLang="en-US"/>
          </a:p>
          <a:p>
            <a:r>
              <a:rPr lang="en-US" altLang="en-US" sz="2250" i="1">
                <a:solidFill>
                  <a:srgbClr val="FF0000"/>
                </a:solidFill>
              </a:rPr>
              <a:t>This is a draft project setup, not the final project plan.</a:t>
            </a:r>
            <a:endParaRPr lang="en-US" altLang="en-US" sz="2250" i="1">
              <a:solidFill>
                <a:srgbClr val="FF0000"/>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t>Blog 1 Guidance</a:t>
            </a:r>
            <a:endParaRPr lang="en-US" altLang="en-US" b="1"/>
          </a:p>
        </p:txBody>
      </p:sp>
      <p:sp>
        <p:nvSpPr>
          <p:cNvPr id="3" name="Content Placeholder 2"/>
          <p:cNvSpPr>
            <a:spLocks noGrp="1"/>
          </p:cNvSpPr>
          <p:nvPr>
            <p:ph idx="1"/>
          </p:nvPr>
        </p:nvSpPr>
        <p:spPr/>
        <p:txBody>
          <a:bodyPr/>
          <a:p>
            <a:r>
              <a:rPr lang="en-US" altLang="en-US"/>
              <a:t>The purpose of the first blog is to:</a:t>
            </a:r>
            <a:endParaRPr lang="en-US" altLang="en-US"/>
          </a:p>
          <a:p>
            <a:r>
              <a:rPr lang="en-US" altLang="en-US" i="1"/>
              <a:t>introduce the project</a:t>
            </a:r>
            <a:endParaRPr lang="en-US" altLang="en-US" i="1"/>
          </a:p>
          <a:p>
            <a:r>
              <a:rPr lang="en-US" altLang="en-US" i="1"/>
              <a:t>explain who the project is for</a:t>
            </a:r>
            <a:endParaRPr lang="en-US" altLang="en-US" i="1"/>
          </a:p>
          <a:p>
            <a:r>
              <a:rPr lang="en-US" altLang="en-US" i="1"/>
              <a:t>show your role in the team</a:t>
            </a:r>
            <a:endParaRPr lang="en-US" altLang="en-US" i="1"/>
          </a:p>
          <a:p>
            <a:r>
              <a:rPr lang="en-US" altLang="en-US" i="1"/>
              <a:t>reflect on what you can contribute</a:t>
            </a:r>
            <a:endParaRPr lang="en-US" altLang="en-US" i="1"/>
          </a:p>
          <a:p>
            <a:r>
              <a:rPr lang="en-US" altLang="en-US" i="1"/>
              <a:t>begin linking your project experience to project management ideas</a:t>
            </a:r>
            <a:endParaRPr lang="en-US" altLang="en-US" i="1"/>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t>Suggested structure of blog 1 (200 words)</a:t>
            </a:r>
            <a:endParaRPr lang="en-US" altLang="en-US" b="1"/>
          </a:p>
        </p:txBody>
      </p:sp>
      <p:sp>
        <p:nvSpPr>
          <p:cNvPr id="3" name="Content Placeholder 2"/>
          <p:cNvSpPr>
            <a:spLocks noGrp="1"/>
          </p:cNvSpPr>
          <p:nvPr>
            <p:ph idx="1"/>
          </p:nvPr>
        </p:nvSpPr>
        <p:spPr/>
        <p:txBody>
          <a:bodyPr/>
          <a:p>
            <a:r>
              <a:rPr lang="en-US" altLang="en-US"/>
              <a:t>Blog format: </a:t>
            </a:r>
            <a:endParaRPr lang="en-US" altLang="en-US"/>
          </a:p>
          <a:p>
            <a:endParaRPr lang="en-US" altLang="en-US"/>
          </a:p>
          <a:p>
            <a:r>
              <a:rPr lang="en-US" altLang="en-US" i="1"/>
              <a:t>Paragraph 1: Introduce yourself and the project</a:t>
            </a:r>
            <a:endParaRPr lang="en-US" altLang="en-US" i="1"/>
          </a:p>
          <a:p>
            <a:r>
              <a:rPr lang="en-US" altLang="en-US" i="1"/>
              <a:t>Paragraph 2: Explain the sponsor, aim and project idea</a:t>
            </a:r>
            <a:endParaRPr lang="en-US" altLang="en-US" i="1"/>
          </a:p>
          <a:p>
            <a:r>
              <a:rPr lang="en-US" altLang="en-US" i="1"/>
              <a:t>Paragraph 3: Explain your role, your skills and </a:t>
            </a:r>
            <a:r>
              <a:rPr lang="en-US" altLang="en-US" i="1">
                <a:solidFill>
                  <a:srgbClr val="FF0000"/>
                </a:solidFill>
              </a:rPr>
              <a:t>your Belbin reflection</a:t>
            </a:r>
            <a:endParaRPr lang="en-US" altLang="en-US" i="1">
              <a:solidFill>
                <a:srgbClr val="FF0000"/>
              </a:solidFill>
            </a:endParaRPr>
          </a:p>
          <a:p>
            <a:r>
              <a:rPr lang="en-US" altLang="en-US" i="1"/>
              <a:t>Paragraph 4: Add one critical point and a short conclusion</a:t>
            </a:r>
            <a:endParaRPr lang="en-US" altLang="en-US" i="1"/>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838200" y="365125"/>
            <a:ext cx="10515600" cy="607060"/>
          </a:xfrm>
        </p:spPr>
        <p:txBody>
          <a:bodyPr>
            <a:normAutofit fontScale="90000"/>
          </a:bodyPr>
          <a:p>
            <a:br>
              <a:rPr lang="en-US" altLang="en-US" b="1"/>
            </a:br>
            <a:r>
              <a:rPr lang="en-US" altLang="en-US" b="1"/>
              <a:t>Recap: c</a:t>
            </a:r>
            <a:r>
              <a:rPr lang="en-US" altLang="en-US" b="1"/>
              <a:t>ontents of Week 1</a:t>
            </a:r>
            <a:br>
              <a:rPr lang="en-US" altLang="en-US"/>
            </a:br>
            <a:endParaRPr lang="en-US" altLang="en-US"/>
          </a:p>
        </p:txBody>
      </p:sp>
      <p:sp>
        <p:nvSpPr>
          <p:cNvPr id="3" name="Content Placeholder 2"/>
          <p:cNvSpPr>
            <a:spLocks noGrp="1"/>
          </p:cNvSpPr>
          <p:nvPr>
            <p:ph idx="1"/>
          </p:nvPr>
        </p:nvSpPr>
        <p:spPr>
          <a:xfrm>
            <a:off x="762000" y="1317625"/>
            <a:ext cx="10515600" cy="4351338"/>
          </a:xfrm>
        </p:spPr>
        <p:txBody>
          <a:bodyPr/>
          <a:p>
            <a:r>
              <a:rPr lang="en-US" altLang="en-US"/>
              <a:t>Module overview</a:t>
            </a:r>
            <a:endParaRPr lang="en-US" altLang="en-US"/>
          </a:p>
          <a:p>
            <a:r>
              <a:rPr lang="en-US" altLang="en-US"/>
              <a:t>Assessment overview</a:t>
            </a:r>
            <a:endParaRPr lang="en-US" altLang="en-US"/>
          </a:p>
          <a:p>
            <a:r>
              <a:rPr lang="en-US" altLang="en-US"/>
              <a:t>What is a project?</a:t>
            </a:r>
            <a:endParaRPr lang="en-US" altLang="en-US"/>
          </a:p>
          <a:p>
            <a:r>
              <a:rPr lang="en-US" altLang="en-US"/>
              <a:t>The project cycle</a:t>
            </a:r>
            <a:endParaRPr lang="en-US" altLang="en-US"/>
          </a:p>
          <a:p>
            <a:r>
              <a:rPr lang="en-US" altLang="en-US"/>
              <a:t>Group formation and project set-up</a:t>
            </a:r>
            <a:endParaRPr lang="en-US" altLang="en-US"/>
          </a:p>
          <a:p>
            <a:r>
              <a:rPr lang="en-US" altLang="en-US"/>
              <a:t>Blog 1 guidance</a:t>
            </a:r>
            <a:endParaRPr lang="en-US" alt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r>
              <a:rPr lang="en-GB" b="1" dirty="0" err="1">
                <a:solidFill>
                  <a:schemeClr val="bg1"/>
                </a:solidFill>
                <a:latin typeface="Calibri Light" panose="020F0302020204030204" charset="0"/>
                <a:cs typeface="Calibri Light" panose="020F0302020204030204" charset="0"/>
              </a:rPr>
              <a:t>Cwestyniau</a:t>
            </a:r>
            <a:r>
              <a:rPr lang="en-GB" b="1" dirty="0">
                <a:solidFill>
                  <a:schemeClr val="bg1"/>
                </a:solidFill>
                <a:latin typeface="Calibri Light" panose="020F0302020204030204" charset="0"/>
                <a:cs typeface="Calibri Light" panose="020F0302020204030204" charset="0"/>
              </a:rPr>
              <a:t>/Questions?</a:t>
            </a:r>
            <a:endParaRPr lang="en-GB" b="1" dirty="0">
              <a:solidFill>
                <a:schemeClr val="bg1"/>
              </a:solidFill>
              <a:latin typeface="Calibri Light" panose="020F0302020204030204" charset="0"/>
              <a:cs typeface="Calibri Light" panose="020F0302020204030204" charset="0"/>
            </a:endParaRPr>
          </a:p>
        </p:txBody>
      </p:sp>
      <p:pic>
        <p:nvPicPr>
          <p:cNvPr id="4" name="Content Placeholder 3"/>
          <p:cNvPicPr>
            <a:picLocks noGrp="1" noChangeAspect="1"/>
          </p:cNvPicPr>
          <p:nvPr>
            <p:ph idx="1"/>
          </p:nvPr>
        </p:nvPicPr>
        <p:blipFill>
          <a:blip r:embed="rId1"/>
          <a:stretch>
            <a:fillRect/>
          </a:stretch>
        </p:blipFill>
        <p:spPr>
          <a:xfrm>
            <a:off x="4262308" y="2157231"/>
            <a:ext cx="3667385" cy="2336163"/>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1913890" y="1914208"/>
            <a:ext cx="8229600" cy="1143000"/>
          </a:xfrm>
        </p:spPr>
        <p:txBody>
          <a:bodyPr/>
          <a:p>
            <a:r>
              <a:rPr lang="en-US">
                <a:latin typeface="Calibri Light" panose="020F0302020204030204" charset="0"/>
                <a:cs typeface="Calibri Light" panose="020F0302020204030204" charset="0"/>
              </a:rPr>
              <a:t>Many Thanks </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1278890" y="1339850"/>
            <a:ext cx="8931910" cy="3989070"/>
          </a:xfrm>
        </p:spPr>
        <p:txBody>
          <a:bodyPr/>
          <a:p>
            <a:pPr marL="0" indent="0">
              <a:buNone/>
            </a:pPr>
            <a:endParaRPr lang="en-US" altLang="en-US">
              <a:latin typeface="Calibri Light" panose="020F0302020204030204" charset="0"/>
              <a:cs typeface="Calibri Light" panose="020F0302020204030204" charset="0"/>
            </a:endParaRPr>
          </a:p>
          <a:p>
            <a:pPr marL="0" indent="0">
              <a:buNone/>
            </a:pPr>
            <a:r>
              <a:rPr lang="en-US"/>
              <a:t>                                                  </a:t>
            </a:r>
            <a:endParaRPr lang="en-US"/>
          </a:p>
          <a:p>
            <a:pPr marL="0" indent="0">
              <a:buNone/>
            </a:pPr>
            <a:r>
              <a:rPr lang="en-US"/>
              <a:t>         </a:t>
            </a:r>
            <a:endParaRPr lang="en-US">
              <a:latin typeface="Calibri Light" panose="020F0302020204030204" charset="0"/>
              <a:cs typeface="Calibri Light" panose="020F0302020204030204" charset="0"/>
            </a:endParaRPr>
          </a:p>
          <a:p>
            <a:pPr marL="0" indent="0">
              <a:buNone/>
            </a:pPr>
            <a:r>
              <a:rPr lang="en-US">
                <a:latin typeface="Calibri Light" panose="020F0302020204030204" charset="0"/>
                <a:cs typeface="Calibri Light" panose="020F0302020204030204" charset="0"/>
              </a:rPr>
              <a:t>                 Maggie: </a:t>
            </a:r>
            <a:r>
              <a:rPr lang="en-US"/>
              <a:t> </a:t>
            </a:r>
            <a:r>
              <a:rPr lang="en-US" altLang="en-GB" dirty="0">
                <a:latin typeface="Calibri Light" panose="020F0302020204030204" charset="0"/>
                <a:cs typeface="Calibri Light" panose="020F0302020204030204" charset="0"/>
                <a:sym typeface="+mn-ea"/>
                <a:hlinkClick r:id="rId1"/>
              </a:rPr>
              <a:t>l.zhang</a:t>
            </a:r>
            <a:r>
              <a:rPr lang="en-GB" dirty="0">
                <a:latin typeface="Calibri Light" panose="020F0302020204030204" charset="0"/>
                <a:cs typeface="Calibri Light" panose="020F0302020204030204" charset="0"/>
                <a:sym typeface="+mn-ea"/>
                <a:hlinkClick r:id="rId1"/>
              </a:rPr>
              <a:t>@uwtsd.ac.uk</a:t>
            </a:r>
            <a:endParaRPr lang="en-US"/>
          </a:p>
        </p:txBody>
      </p:sp>
    </p:spTree>
  </p:cSld>
  <p:clrMapOvr>
    <a:masterClrMapping/>
  </p:clrMapOvr>
</p:sld>
</file>

<file path=ppt/tags/tag1.xml><?xml version="1.0" encoding="utf-8"?>
<p:tagLst xmlns:p="http://schemas.openxmlformats.org/presentationml/2006/main">
  <p:tag name="TABLE_ENDDRAG_ORIGIN_RECT" val="698*356"/>
  <p:tag name="TABLE_ENDDRAG_RECT" val="66*111*698*3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18153</Words>
  <Application>WPS Presentation</Application>
  <PresentationFormat>Widescreen</PresentationFormat>
  <Paragraphs>770</Paragraphs>
  <Slides>52</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52</vt:i4>
      </vt:variant>
    </vt:vector>
  </HeadingPairs>
  <TitlesOfParts>
    <vt:vector size="60" baseType="lpstr">
      <vt:lpstr>Arial</vt:lpstr>
      <vt:lpstr>SimSun</vt:lpstr>
      <vt:lpstr>Wingdings</vt:lpstr>
      <vt:lpstr>Calibri Light</vt:lpstr>
      <vt:lpstr>Calibri</vt:lpstr>
      <vt:lpstr>Microsoft YaHei</vt:lpstr>
      <vt:lpstr>Arial Unicode MS</vt:lpstr>
      <vt:lpstr>Office Theme</vt:lpstr>
      <vt:lpstr>Week 1 Module Introduction and Project Set-Up</vt:lpstr>
      <vt:lpstr> Contents of Week 1 </vt:lpstr>
      <vt:lpstr>Module overview：ten-week teaching plan</vt:lpstr>
      <vt:lpstr>PowerPoint 演示文稿</vt:lpstr>
      <vt:lpstr>Assessment 1</vt:lpstr>
      <vt:lpstr>PowerPoint 演示文稿</vt:lpstr>
      <vt:lpstr>Week 1-6</vt:lpstr>
      <vt:lpstr>General Rules of the Blogs</vt:lpstr>
      <vt:lpstr>Assessment 2</vt:lpstr>
      <vt:lpstr>Assessment 2：Report </vt:lpstr>
      <vt:lpstr>Recommended structure </vt:lpstr>
      <vt:lpstr>Submission Deadlines</vt:lpstr>
      <vt:lpstr>Week 1: Module Introduction and Project Set-Up </vt:lpstr>
      <vt:lpstr>What is a project? </vt:lpstr>
      <vt:lpstr>What is a Project: characteristics of a project</vt:lpstr>
      <vt:lpstr>Key characteristics of a project </vt:lpstr>
      <vt:lpstr>What is not a project? </vt:lpstr>
      <vt:lpstr>Good examples of projects </vt:lpstr>
      <vt:lpstr>PowerPoint 演示文稿</vt:lpstr>
      <vt:lpstr>PowerPoint 演示文稿</vt:lpstr>
      <vt:lpstr>PowerPoint 演示文稿</vt:lpstr>
      <vt:lpstr>1. Project goal </vt:lpstr>
      <vt:lpstr>2. The case lists challenges such as: </vt:lpstr>
      <vt:lpstr>3. The case then explains how the project was managed: </vt:lpstr>
      <vt:lpstr>4. The outcomes included: </vt:lpstr>
      <vt:lpstr>Project Examples</vt:lpstr>
      <vt:lpstr>What Is the Project Cycle? </vt:lpstr>
      <vt:lpstr>Simple Definition of Project Cycle </vt:lpstr>
      <vt:lpstr>Project Cycle: the full journey of a project, from the initial idea to final completion and evaluation. </vt:lpstr>
      <vt:lpstr>Stage 1 – Project Idea / Initiation</vt:lpstr>
      <vt:lpstr>Stage 2 – Planning (be specific) </vt:lpstr>
      <vt:lpstr>Stage 3 – Execution / Implementation </vt:lpstr>
      <vt:lpstr>Stage 4 – Monitoring and Control </vt:lpstr>
      <vt:lpstr>Stage 5 – Closure </vt:lpstr>
      <vt:lpstr>Stage 6 – Evaluation and Lessons Learned </vt:lpstr>
      <vt:lpstr>Project Cycle</vt:lpstr>
      <vt:lpstr>Project Cycle: the full journey of a project, from the initial idea to final completion and evaluation. </vt:lpstr>
      <vt:lpstr>Quiz</vt:lpstr>
      <vt:lpstr>PowerPoint 演示文稿</vt:lpstr>
      <vt:lpstr>PowerPoint 演示文稿</vt:lpstr>
      <vt:lpstr>PowerPoint 演示文稿</vt:lpstr>
      <vt:lpstr>PowerPoint 演示文稿</vt:lpstr>
      <vt:lpstr>PowerPoint 演示文稿</vt:lpstr>
      <vt:lpstr>PowerPoint 演示文稿</vt:lpstr>
      <vt:lpstr>Group formation and project set-up</vt:lpstr>
      <vt:lpstr>Project Set-up Sheet</vt:lpstr>
      <vt:lpstr>What You Need to Submit Today:  </vt:lpstr>
      <vt:lpstr>Blog 1 Guidance</vt:lpstr>
      <vt:lpstr>Suggested structure of blog 1 (200 words)</vt:lpstr>
      <vt:lpstr> Recap: contents of Week 1 </vt:lpstr>
      <vt:lpstr>Cwestyniau/Questions?</vt:lpstr>
      <vt:lpstr>Many Thanks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lan80</dc:creator>
  <cp:lastModifiedBy>Maggie</cp:lastModifiedBy>
  <cp:revision>65</cp:revision>
  <dcterms:created xsi:type="dcterms:W3CDTF">2025-07-23T00:59:00Z</dcterms:created>
  <dcterms:modified xsi:type="dcterms:W3CDTF">2026-04-30T11:54:40Z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5473A8BF8B0D4CEEBC57BC710AF3362D_11</vt:lpwstr>
  </property>
  <property fmtid="{D5CDD505-2E9C-101B-9397-08002B2CF9AE}" pid="3" name="KSOProductBuildVer">
    <vt:lpwstr>1033-12.1.0.25862</vt:lpwstr>
  </property>
</Properties>
</file>