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7"/>
  </p:notesMasterIdLst>
  <p:sldIdLst>
    <p:sldId id="256" r:id="rId2"/>
    <p:sldId id="265" r:id="rId3"/>
    <p:sldId id="257" r:id="rId4"/>
    <p:sldId id="258" r:id="rId5"/>
    <p:sldId id="259" r:id="rId6"/>
    <p:sldId id="271" r:id="rId7"/>
    <p:sldId id="266" r:id="rId8"/>
    <p:sldId id="261" r:id="rId9"/>
    <p:sldId id="262" r:id="rId10"/>
    <p:sldId id="263" r:id="rId11"/>
    <p:sldId id="264"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527" autoAdjust="0"/>
  </p:normalViewPr>
  <p:slideViewPr>
    <p:cSldViewPr>
      <p:cViewPr varScale="1">
        <p:scale>
          <a:sx n="74" d="100"/>
          <a:sy n="74" d="100"/>
        </p:scale>
        <p:origin x="171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9.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9.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B9EDC7-7332-4DB4-92BF-E8C94008F64A}" type="doc">
      <dgm:prSet loTypeId="urn:microsoft.com/office/officeart/2005/8/layout/vList2" loCatId="list" qsTypeId="urn:microsoft.com/office/officeart/2005/8/quickstyle/3d2" qsCatId="3D" csTypeId="urn:microsoft.com/office/officeart/2005/8/colors/colorful1#1" csCatId="colorful" phldr="1"/>
      <dgm:spPr/>
      <dgm:t>
        <a:bodyPr/>
        <a:lstStyle/>
        <a:p>
          <a:endParaRPr lang="en-US"/>
        </a:p>
      </dgm:t>
    </dgm:pt>
    <dgm:pt modelId="{9E404F38-5A5F-478D-9787-83B38731ABF6}">
      <dgm:prSet custT="1"/>
      <dgm:spPr/>
      <dgm:t>
        <a:bodyPr/>
        <a:lstStyle/>
        <a:p>
          <a:pPr rtl="0"/>
          <a:r>
            <a:rPr lang="en-IN" sz="1500" dirty="0"/>
            <a:t>Summary of the business idea and it’s product/service</a:t>
          </a:r>
          <a:endParaRPr lang="en-US" sz="1500" dirty="0"/>
        </a:p>
      </dgm:t>
    </dgm:pt>
    <dgm:pt modelId="{278A6639-60A5-4C52-A21F-C96CF9DABC5C}" type="parTrans" cxnId="{A78CADF0-6886-4725-9BD5-EAAAD915B703}">
      <dgm:prSet/>
      <dgm:spPr/>
      <dgm:t>
        <a:bodyPr/>
        <a:lstStyle/>
        <a:p>
          <a:endParaRPr lang="en-US"/>
        </a:p>
      </dgm:t>
    </dgm:pt>
    <dgm:pt modelId="{0CE03E50-1FBD-49BD-8406-290BF3841FE9}" type="sibTrans" cxnId="{A78CADF0-6886-4725-9BD5-EAAAD915B703}">
      <dgm:prSet/>
      <dgm:spPr/>
      <dgm:t>
        <a:bodyPr/>
        <a:lstStyle/>
        <a:p>
          <a:endParaRPr lang="en-US"/>
        </a:p>
      </dgm:t>
    </dgm:pt>
    <dgm:pt modelId="{72AAA459-339C-40E3-A9BB-95B8AD61FE97}">
      <dgm:prSet custT="1"/>
      <dgm:spPr/>
      <dgm:t>
        <a:bodyPr/>
        <a:lstStyle/>
        <a:p>
          <a:pPr rtl="0"/>
          <a:r>
            <a:rPr lang="en-IN" sz="1500" dirty="0"/>
            <a:t>Ownership and Legal format of the start-up</a:t>
          </a:r>
          <a:endParaRPr lang="en-US" sz="1500" dirty="0"/>
        </a:p>
      </dgm:t>
    </dgm:pt>
    <dgm:pt modelId="{63257587-D600-4C61-A935-BDDE953D8454}" type="parTrans" cxnId="{58EE501C-93C6-44D5-B1EF-059659D4666B}">
      <dgm:prSet/>
      <dgm:spPr/>
      <dgm:t>
        <a:bodyPr/>
        <a:lstStyle/>
        <a:p>
          <a:endParaRPr lang="en-US"/>
        </a:p>
      </dgm:t>
    </dgm:pt>
    <dgm:pt modelId="{43FED858-20D7-4E2C-9137-A170AF390D2C}" type="sibTrans" cxnId="{58EE501C-93C6-44D5-B1EF-059659D4666B}">
      <dgm:prSet/>
      <dgm:spPr/>
      <dgm:t>
        <a:bodyPr/>
        <a:lstStyle/>
        <a:p>
          <a:endParaRPr lang="en-US"/>
        </a:p>
      </dgm:t>
    </dgm:pt>
    <dgm:pt modelId="{85786BB7-59CB-4397-961E-310B938BE62D}">
      <dgm:prSet custT="1"/>
      <dgm:spPr/>
      <dgm:t>
        <a:bodyPr/>
        <a:lstStyle/>
        <a:p>
          <a:pPr rtl="0"/>
          <a:r>
            <a:rPr lang="en-IN" sz="1500" dirty="0"/>
            <a:t>Management of the company (Owner, staff and the need for external professional service/ experts)</a:t>
          </a:r>
          <a:endParaRPr lang="en-US" sz="1500" dirty="0"/>
        </a:p>
      </dgm:t>
    </dgm:pt>
    <dgm:pt modelId="{53DDBC96-71CA-4BC1-AF67-C03F9C799377}" type="parTrans" cxnId="{54AF8A25-41AE-4068-A4E3-49B438A4162C}">
      <dgm:prSet/>
      <dgm:spPr/>
      <dgm:t>
        <a:bodyPr/>
        <a:lstStyle/>
        <a:p>
          <a:endParaRPr lang="en-US"/>
        </a:p>
      </dgm:t>
    </dgm:pt>
    <dgm:pt modelId="{82BBB962-1690-4B97-986D-873FE23CD07B}" type="sibTrans" cxnId="{54AF8A25-41AE-4068-A4E3-49B438A4162C}">
      <dgm:prSet/>
      <dgm:spPr/>
      <dgm:t>
        <a:bodyPr/>
        <a:lstStyle/>
        <a:p>
          <a:endParaRPr lang="en-US"/>
        </a:p>
      </dgm:t>
    </dgm:pt>
    <dgm:pt modelId="{9190871D-31CE-4706-93F7-26CD0E87746B}">
      <dgm:prSet custT="1"/>
      <dgm:spPr/>
      <dgm:t>
        <a:bodyPr/>
        <a:lstStyle/>
        <a:p>
          <a:pPr rtl="0"/>
          <a:r>
            <a:rPr lang="en-IN" sz="1500" dirty="0"/>
            <a:t>Reference	</a:t>
          </a:r>
          <a:endParaRPr lang="en-US" sz="1500" dirty="0"/>
        </a:p>
      </dgm:t>
    </dgm:pt>
    <dgm:pt modelId="{89D84F7C-6BE3-4D0D-BF4E-79174DCA5D59}" type="parTrans" cxnId="{D8B55EF6-B419-43A8-BABC-FF16508C5D21}">
      <dgm:prSet/>
      <dgm:spPr/>
      <dgm:t>
        <a:bodyPr/>
        <a:lstStyle/>
        <a:p>
          <a:endParaRPr lang="en-US"/>
        </a:p>
      </dgm:t>
    </dgm:pt>
    <dgm:pt modelId="{491C069F-71FB-49C4-8332-9BFDCC2FCE95}" type="sibTrans" cxnId="{D8B55EF6-B419-43A8-BABC-FF16508C5D21}">
      <dgm:prSet/>
      <dgm:spPr/>
      <dgm:t>
        <a:bodyPr/>
        <a:lstStyle/>
        <a:p>
          <a:endParaRPr lang="en-US"/>
        </a:p>
      </dgm:t>
    </dgm:pt>
    <dgm:pt modelId="{2AE131B3-0F5D-4F00-B6C2-1026077DDB33}">
      <dgm:prSet custT="1"/>
      <dgm:spPr/>
      <dgm:t>
        <a:bodyPr/>
        <a:lstStyle/>
        <a:p>
          <a:pPr rtl="0"/>
          <a:r>
            <a:rPr lang="en-IN" sz="1500" dirty="0"/>
            <a:t>Conclusion	</a:t>
          </a:r>
          <a:endParaRPr lang="en-US" sz="1500" dirty="0"/>
        </a:p>
      </dgm:t>
    </dgm:pt>
    <dgm:pt modelId="{6065AFAB-6D95-43A6-AF6E-6934617F550B}" type="sibTrans" cxnId="{8B131DFF-98DD-4D1F-A176-0EA1A867E525}">
      <dgm:prSet/>
      <dgm:spPr/>
      <dgm:t>
        <a:bodyPr/>
        <a:lstStyle/>
        <a:p>
          <a:endParaRPr lang="en-US"/>
        </a:p>
      </dgm:t>
    </dgm:pt>
    <dgm:pt modelId="{82D3B381-F9DA-4444-A707-5A5FEC1E1BBD}" type="parTrans" cxnId="{8B131DFF-98DD-4D1F-A176-0EA1A867E525}">
      <dgm:prSet/>
      <dgm:spPr/>
      <dgm:t>
        <a:bodyPr/>
        <a:lstStyle/>
        <a:p>
          <a:endParaRPr lang="en-US"/>
        </a:p>
      </dgm:t>
    </dgm:pt>
    <dgm:pt modelId="{AEE36642-47A7-4E64-BD2A-44FEB52D21F9}">
      <dgm:prSet custT="1"/>
      <dgm:spPr/>
      <dgm:t>
        <a:bodyPr/>
        <a:lstStyle/>
        <a:p>
          <a:pPr rtl="0"/>
          <a:r>
            <a:rPr lang="en-IN" sz="1500" dirty="0"/>
            <a:t>Cash flow forecast	</a:t>
          </a:r>
          <a:endParaRPr lang="en-US" sz="1500" dirty="0"/>
        </a:p>
      </dgm:t>
    </dgm:pt>
    <dgm:pt modelId="{F0D9460D-412E-4DFD-8A9D-35B62DA01779}" type="sibTrans" cxnId="{5E8A54DB-6CA1-4421-A747-D9502CDB900B}">
      <dgm:prSet/>
      <dgm:spPr/>
      <dgm:t>
        <a:bodyPr/>
        <a:lstStyle/>
        <a:p>
          <a:endParaRPr lang="en-US"/>
        </a:p>
      </dgm:t>
    </dgm:pt>
    <dgm:pt modelId="{2533FC62-6CAE-419A-9530-D166BE40335D}" type="parTrans" cxnId="{5E8A54DB-6CA1-4421-A747-D9502CDB900B}">
      <dgm:prSet/>
      <dgm:spPr/>
      <dgm:t>
        <a:bodyPr/>
        <a:lstStyle/>
        <a:p>
          <a:endParaRPr lang="en-US"/>
        </a:p>
      </dgm:t>
    </dgm:pt>
    <dgm:pt modelId="{45C25F33-C245-43EA-B6E3-5FBB7353D4B0}">
      <dgm:prSet custT="1"/>
      <dgm:spPr/>
      <dgm:t>
        <a:bodyPr/>
        <a:lstStyle/>
        <a:p>
          <a:pPr rtl="0"/>
          <a:r>
            <a:rPr lang="en-US" sz="1500" dirty="0"/>
            <a:t>Using the PESTEL analysis model, evaluate the current external environment.</a:t>
          </a:r>
        </a:p>
      </dgm:t>
    </dgm:pt>
    <dgm:pt modelId="{47F0FBB1-E75D-4BFE-A6A3-7110B2F661CF}" type="sibTrans" cxnId="{58E8C95E-EF83-4DD7-8235-7BBAC661B66A}">
      <dgm:prSet/>
      <dgm:spPr/>
      <dgm:t>
        <a:bodyPr/>
        <a:lstStyle/>
        <a:p>
          <a:endParaRPr lang="en-US"/>
        </a:p>
      </dgm:t>
    </dgm:pt>
    <dgm:pt modelId="{E45EF0FC-DB5D-460B-8E60-727B20533F11}" type="parTrans" cxnId="{58E8C95E-EF83-4DD7-8235-7BBAC661B66A}">
      <dgm:prSet/>
      <dgm:spPr/>
      <dgm:t>
        <a:bodyPr/>
        <a:lstStyle/>
        <a:p>
          <a:endParaRPr lang="en-US"/>
        </a:p>
      </dgm:t>
    </dgm:pt>
    <dgm:pt modelId="{7AB2C109-046D-4C7F-9C45-10EB8A3ABB22}">
      <dgm:prSet custT="1"/>
      <dgm:spPr/>
      <dgm:t>
        <a:bodyPr/>
        <a:lstStyle/>
        <a:p>
          <a:pPr rtl="0"/>
          <a:r>
            <a:rPr lang="en-IN" sz="1500" dirty="0"/>
            <a:t>Evaluation of the business idea by using the SWOT analysis model</a:t>
          </a:r>
          <a:endParaRPr lang="en-US" sz="1500" dirty="0"/>
        </a:p>
      </dgm:t>
    </dgm:pt>
    <dgm:pt modelId="{F790B458-A313-46C6-B9C7-9F6ABA823456}" type="sibTrans" cxnId="{9C2D5985-FCEA-47AF-9D3A-09F5D382148C}">
      <dgm:prSet/>
      <dgm:spPr/>
      <dgm:t>
        <a:bodyPr/>
        <a:lstStyle/>
        <a:p>
          <a:endParaRPr lang="en-US"/>
        </a:p>
      </dgm:t>
    </dgm:pt>
    <dgm:pt modelId="{7BFC25BC-FEBF-4B3C-80BC-5285F58FC022}" type="parTrans" cxnId="{9C2D5985-FCEA-47AF-9D3A-09F5D382148C}">
      <dgm:prSet/>
      <dgm:spPr/>
      <dgm:t>
        <a:bodyPr/>
        <a:lstStyle/>
        <a:p>
          <a:endParaRPr lang="en-US"/>
        </a:p>
      </dgm:t>
    </dgm:pt>
    <dgm:pt modelId="{A02BB6D3-3273-42B1-9A71-2E13278BCACF}">
      <dgm:prSet custT="1"/>
      <dgm:spPr/>
      <dgm:t>
        <a:bodyPr/>
        <a:lstStyle/>
        <a:p>
          <a:pPr rtl="0"/>
          <a:r>
            <a:rPr lang="en-US" sz="1500" dirty="0"/>
            <a:t>A description of the target market and the marketing tactics the business will use to reach its target market.</a:t>
          </a:r>
        </a:p>
      </dgm:t>
    </dgm:pt>
    <dgm:pt modelId="{175FFD8C-F6DF-4ACD-A7D6-412F950BD76E}" type="sibTrans" cxnId="{91F58E9F-D8BB-47E2-B318-FC020DB4111D}">
      <dgm:prSet/>
      <dgm:spPr/>
      <dgm:t>
        <a:bodyPr/>
        <a:lstStyle/>
        <a:p>
          <a:endParaRPr lang="en-US"/>
        </a:p>
      </dgm:t>
    </dgm:pt>
    <dgm:pt modelId="{174E9664-CC71-4CDF-A5F8-8BAB15560508}" type="parTrans" cxnId="{91F58E9F-D8BB-47E2-B318-FC020DB4111D}">
      <dgm:prSet/>
      <dgm:spPr/>
      <dgm:t>
        <a:bodyPr/>
        <a:lstStyle/>
        <a:p>
          <a:endParaRPr lang="en-US"/>
        </a:p>
      </dgm:t>
    </dgm:pt>
    <dgm:pt modelId="{606F80C5-AF5A-4C8F-82EE-6253B7D9CD2C}">
      <dgm:prSet custT="1"/>
      <dgm:spPr/>
      <dgm:t>
        <a:bodyPr/>
        <a:lstStyle/>
        <a:p>
          <a:pPr rtl="0"/>
          <a:r>
            <a:rPr lang="en-IN" sz="1500" dirty="0"/>
            <a:t>Identification of the key marketing factors by using the 4Ps of the marketing mix model</a:t>
          </a:r>
          <a:endParaRPr lang="en-US" sz="1500" dirty="0"/>
        </a:p>
      </dgm:t>
    </dgm:pt>
    <dgm:pt modelId="{BF62519C-80BC-4494-AF2C-2BD8A746E0B7}" type="parTrans" cxnId="{428B5200-08CA-4202-BE77-9BD367F7E122}">
      <dgm:prSet/>
      <dgm:spPr/>
    </dgm:pt>
    <dgm:pt modelId="{C4E52E3B-D71C-49AD-B096-C252B6171FEF}" type="sibTrans" cxnId="{428B5200-08CA-4202-BE77-9BD367F7E122}">
      <dgm:prSet/>
      <dgm:spPr/>
    </dgm:pt>
    <dgm:pt modelId="{600FEF73-1432-486A-A751-71BE5B803A7C}" type="pres">
      <dgm:prSet presAssocID="{E4B9EDC7-7332-4DB4-92BF-E8C94008F64A}" presName="linear" presStyleCnt="0">
        <dgm:presLayoutVars>
          <dgm:animLvl val="lvl"/>
          <dgm:resizeHandles val="exact"/>
        </dgm:presLayoutVars>
      </dgm:prSet>
      <dgm:spPr/>
    </dgm:pt>
    <dgm:pt modelId="{9B489175-DEB7-4CB1-A2B5-40009352124D}" type="pres">
      <dgm:prSet presAssocID="{9E404F38-5A5F-478D-9787-83B38731ABF6}" presName="parentText" presStyleLbl="node1" presStyleIdx="0" presStyleCnt="10">
        <dgm:presLayoutVars>
          <dgm:chMax val="0"/>
          <dgm:bulletEnabled val="1"/>
        </dgm:presLayoutVars>
      </dgm:prSet>
      <dgm:spPr/>
    </dgm:pt>
    <dgm:pt modelId="{F510DC7C-F139-4A40-8BA2-D88F26EB5C86}" type="pres">
      <dgm:prSet presAssocID="{0CE03E50-1FBD-49BD-8406-290BF3841FE9}" presName="spacer" presStyleCnt="0"/>
      <dgm:spPr/>
    </dgm:pt>
    <dgm:pt modelId="{B4ED5B20-8FA8-4866-980D-BE1659ACE842}" type="pres">
      <dgm:prSet presAssocID="{72AAA459-339C-40E3-A9BB-95B8AD61FE97}" presName="parentText" presStyleLbl="node1" presStyleIdx="1" presStyleCnt="10">
        <dgm:presLayoutVars>
          <dgm:chMax val="0"/>
          <dgm:bulletEnabled val="1"/>
        </dgm:presLayoutVars>
      </dgm:prSet>
      <dgm:spPr/>
    </dgm:pt>
    <dgm:pt modelId="{7805FBF0-40F2-46A8-8D9E-FD0D00238838}" type="pres">
      <dgm:prSet presAssocID="{43FED858-20D7-4E2C-9137-A170AF390D2C}" presName="spacer" presStyleCnt="0"/>
      <dgm:spPr/>
    </dgm:pt>
    <dgm:pt modelId="{AC9EC8A7-47A3-4A26-AF90-9DFCCEBAC29E}" type="pres">
      <dgm:prSet presAssocID="{85786BB7-59CB-4397-961E-310B938BE62D}" presName="parentText" presStyleLbl="node1" presStyleIdx="2" presStyleCnt="10">
        <dgm:presLayoutVars>
          <dgm:chMax val="0"/>
          <dgm:bulletEnabled val="1"/>
        </dgm:presLayoutVars>
      </dgm:prSet>
      <dgm:spPr/>
    </dgm:pt>
    <dgm:pt modelId="{83E4596D-4A4A-49D6-85AE-9644EA282D9D}" type="pres">
      <dgm:prSet presAssocID="{82BBB962-1690-4B97-986D-873FE23CD07B}" presName="spacer" presStyleCnt="0"/>
      <dgm:spPr/>
    </dgm:pt>
    <dgm:pt modelId="{27F6C73B-B583-41B6-BF54-7EF16C9F1BB3}" type="pres">
      <dgm:prSet presAssocID="{A02BB6D3-3273-42B1-9A71-2E13278BCACF}" presName="parentText" presStyleLbl="node1" presStyleIdx="3" presStyleCnt="10" custLinFactY="-12723" custLinFactNeighborX="-2041" custLinFactNeighborY="-100000">
        <dgm:presLayoutVars>
          <dgm:chMax val="0"/>
          <dgm:bulletEnabled val="1"/>
        </dgm:presLayoutVars>
      </dgm:prSet>
      <dgm:spPr/>
    </dgm:pt>
    <dgm:pt modelId="{FF326745-B20E-4656-8CB4-46020E980AB5}" type="pres">
      <dgm:prSet presAssocID="{175FFD8C-F6DF-4ACD-A7D6-412F950BD76E}" presName="spacer" presStyleCnt="0"/>
      <dgm:spPr/>
    </dgm:pt>
    <dgm:pt modelId="{C4724CF9-EF36-4157-9855-015ED1137371}" type="pres">
      <dgm:prSet presAssocID="{7AB2C109-046D-4C7F-9C45-10EB8A3ABB22}" presName="parentText" presStyleLbl="node1" presStyleIdx="4" presStyleCnt="10" custLinFactY="-23669" custLinFactNeighborX="-365" custLinFactNeighborY="-100000">
        <dgm:presLayoutVars>
          <dgm:chMax val="0"/>
          <dgm:bulletEnabled val="1"/>
        </dgm:presLayoutVars>
      </dgm:prSet>
      <dgm:spPr/>
    </dgm:pt>
    <dgm:pt modelId="{63A04991-78A8-41FD-BDD3-FEB2E068AD42}" type="pres">
      <dgm:prSet presAssocID="{F790B458-A313-46C6-B9C7-9F6ABA823456}" presName="spacer" presStyleCnt="0"/>
      <dgm:spPr/>
    </dgm:pt>
    <dgm:pt modelId="{84663B27-2EEE-4F65-98A9-48A1D463239D}" type="pres">
      <dgm:prSet presAssocID="{45C25F33-C245-43EA-B6E3-5FBB7353D4B0}" presName="parentText" presStyleLbl="node1" presStyleIdx="5" presStyleCnt="10">
        <dgm:presLayoutVars>
          <dgm:chMax val="0"/>
          <dgm:bulletEnabled val="1"/>
        </dgm:presLayoutVars>
      </dgm:prSet>
      <dgm:spPr/>
    </dgm:pt>
    <dgm:pt modelId="{6CDCDB8B-09BB-483E-A5F6-0337FBC6515B}" type="pres">
      <dgm:prSet presAssocID="{47F0FBB1-E75D-4BFE-A6A3-7110B2F661CF}" presName="spacer" presStyleCnt="0"/>
      <dgm:spPr/>
    </dgm:pt>
    <dgm:pt modelId="{34285258-5164-4639-A05D-13B60C6504AB}" type="pres">
      <dgm:prSet presAssocID="{606F80C5-AF5A-4C8F-82EE-6253B7D9CD2C}" presName="parentText" presStyleLbl="node1" presStyleIdx="6" presStyleCnt="10">
        <dgm:presLayoutVars>
          <dgm:chMax val="0"/>
          <dgm:bulletEnabled val="1"/>
        </dgm:presLayoutVars>
      </dgm:prSet>
      <dgm:spPr/>
    </dgm:pt>
    <dgm:pt modelId="{608B4C0C-8A8C-4E90-A0F6-9FDBAB52DF66}" type="pres">
      <dgm:prSet presAssocID="{C4E52E3B-D71C-49AD-B096-C252B6171FEF}" presName="spacer" presStyleCnt="0"/>
      <dgm:spPr/>
    </dgm:pt>
    <dgm:pt modelId="{57D5B5A1-97C0-4089-9055-3EEEB51BFEC5}" type="pres">
      <dgm:prSet presAssocID="{AEE36642-47A7-4E64-BD2A-44FEB52D21F9}" presName="parentText" presStyleLbl="node1" presStyleIdx="7" presStyleCnt="10">
        <dgm:presLayoutVars>
          <dgm:chMax val="0"/>
          <dgm:bulletEnabled val="1"/>
        </dgm:presLayoutVars>
      </dgm:prSet>
      <dgm:spPr/>
    </dgm:pt>
    <dgm:pt modelId="{BE231000-7D74-45B5-B344-4628278D754E}" type="pres">
      <dgm:prSet presAssocID="{F0D9460D-412E-4DFD-8A9D-35B62DA01779}" presName="spacer" presStyleCnt="0"/>
      <dgm:spPr/>
    </dgm:pt>
    <dgm:pt modelId="{782DA0FE-948C-4AC9-8BC4-EBB7C91E55A0}" type="pres">
      <dgm:prSet presAssocID="{2AE131B3-0F5D-4F00-B6C2-1026077DDB33}" presName="parentText" presStyleLbl="node1" presStyleIdx="8" presStyleCnt="10">
        <dgm:presLayoutVars>
          <dgm:chMax val="0"/>
          <dgm:bulletEnabled val="1"/>
        </dgm:presLayoutVars>
      </dgm:prSet>
      <dgm:spPr/>
    </dgm:pt>
    <dgm:pt modelId="{056EEB8B-9DA3-4865-97F3-F281AFE296A8}" type="pres">
      <dgm:prSet presAssocID="{6065AFAB-6D95-43A6-AF6E-6934617F550B}" presName="spacer" presStyleCnt="0"/>
      <dgm:spPr/>
    </dgm:pt>
    <dgm:pt modelId="{D812F333-B711-4C40-B985-6AE94FB22765}" type="pres">
      <dgm:prSet presAssocID="{9190871D-31CE-4706-93F7-26CD0E87746B}" presName="parentText" presStyleLbl="node1" presStyleIdx="9" presStyleCnt="10">
        <dgm:presLayoutVars>
          <dgm:chMax val="0"/>
          <dgm:bulletEnabled val="1"/>
        </dgm:presLayoutVars>
      </dgm:prSet>
      <dgm:spPr/>
    </dgm:pt>
  </dgm:ptLst>
  <dgm:cxnLst>
    <dgm:cxn modelId="{428B5200-08CA-4202-BE77-9BD367F7E122}" srcId="{E4B9EDC7-7332-4DB4-92BF-E8C94008F64A}" destId="{606F80C5-AF5A-4C8F-82EE-6253B7D9CD2C}" srcOrd="6" destOrd="0" parTransId="{BF62519C-80BC-4494-AF2C-2BD8A746E0B7}" sibTransId="{C4E52E3B-D71C-49AD-B096-C252B6171FEF}"/>
    <dgm:cxn modelId="{4588AF15-A4A8-4E8E-A055-471C9D833D9C}" type="presOf" srcId="{72AAA459-339C-40E3-A9BB-95B8AD61FE97}" destId="{B4ED5B20-8FA8-4866-980D-BE1659ACE842}" srcOrd="0" destOrd="0" presId="urn:microsoft.com/office/officeart/2005/8/layout/vList2"/>
    <dgm:cxn modelId="{6BBC121A-ADE1-4355-AB84-B13566CAB855}" type="presOf" srcId="{606F80C5-AF5A-4C8F-82EE-6253B7D9CD2C}" destId="{34285258-5164-4639-A05D-13B60C6504AB}" srcOrd="0" destOrd="0" presId="urn:microsoft.com/office/officeart/2005/8/layout/vList2"/>
    <dgm:cxn modelId="{58EE501C-93C6-44D5-B1EF-059659D4666B}" srcId="{E4B9EDC7-7332-4DB4-92BF-E8C94008F64A}" destId="{72AAA459-339C-40E3-A9BB-95B8AD61FE97}" srcOrd="1" destOrd="0" parTransId="{63257587-D600-4C61-A935-BDDE953D8454}" sibTransId="{43FED858-20D7-4E2C-9137-A170AF390D2C}"/>
    <dgm:cxn modelId="{54AF8A25-41AE-4068-A4E3-49B438A4162C}" srcId="{E4B9EDC7-7332-4DB4-92BF-E8C94008F64A}" destId="{85786BB7-59CB-4397-961E-310B938BE62D}" srcOrd="2" destOrd="0" parTransId="{53DDBC96-71CA-4BC1-AF67-C03F9C799377}" sibTransId="{82BBB962-1690-4B97-986D-873FE23CD07B}"/>
    <dgm:cxn modelId="{58E8C95E-EF83-4DD7-8235-7BBAC661B66A}" srcId="{E4B9EDC7-7332-4DB4-92BF-E8C94008F64A}" destId="{45C25F33-C245-43EA-B6E3-5FBB7353D4B0}" srcOrd="5" destOrd="0" parTransId="{E45EF0FC-DB5D-460B-8E60-727B20533F11}" sibTransId="{47F0FBB1-E75D-4BFE-A6A3-7110B2F661CF}"/>
    <dgm:cxn modelId="{E1824364-E585-4273-8274-A9B30C54BC7B}" type="presOf" srcId="{E4B9EDC7-7332-4DB4-92BF-E8C94008F64A}" destId="{600FEF73-1432-486A-A751-71BE5B803A7C}" srcOrd="0" destOrd="0" presId="urn:microsoft.com/office/officeart/2005/8/layout/vList2"/>
    <dgm:cxn modelId="{DA65D77E-865D-44C8-9085-BE201C852575}" type="presOf" srcId="{9190871D-31CE-4706-93F7-26CD0E87746B}" destId="{D812F333-B711-4C40-B985-6AE94FB22765}" srcOrd="0" destOrd="0" presId="urn:microsoft.com/office/officeart/2005/8/layout/vList2"/>
    <dgm:cxn modelId="{9C2D5985-FCEA-47AF-9D3A-09F5D382148C}" srcId="{E4B9EDC7-7332-4DB4-92BF-E8C94008F64A}" destId="{7AB2C109-046D-4C7F-9C45-10EB8A3ABB22}" srcOrd="4" destOrd="0" parTransId="{7BFC25BC-FEBF-4B3C-80BC-5285F58FC022}" sibTransId="{F790B458-A313-46C6-B9C7-9F6ABA823456}"/>
    <dgm:cxn modelId="{4D67998C-4D40-4F77-9856-753CA2D4A427}" type="presOf" srcId="{45C25F33-C245-43EA-B6E3-5FBB7353D4B0}" destId="{84663B27-2EEE-4F65-98A9-48A1D463239D}" srcOrd="0" destOrd="0" presId="urn:microsoft.com/office/officeart/2005/8/layout/vList2"/>
    <dgm:cxn modelId="{B1377D98-7EE1-4E7A-A04B-1471F460C170}" type="presOf" srcId="{9E404F38-5A5F-478D-9787-83B38731ABF6}" destId="{9B489175-DEB7-4CB1-A2B5-40009352124D}" srcOrd="0" destOrd="0" presId="urn:microsoft.com/office/officeart/2005/8/layout/vList2"/>
    <dgm:cxn modelId="{91F58E9F-D8BB-47E2-B318-FC020DB4111D}" srcId="{E4B9EDC7-7332-4DB4-92BF-E8C94008F64A}" destId="{A02BB6D3-3273-42B1-9A71-2E13278BCACF}" srcOrd="3" destOrd="0" parTransId="{174E9664-CC71-4CDF-A5F8-8BAB15560508}" sibTransId="{175FFD8C-F6DF-4ACD-A7D6-412F950BD76E}"/>
    <dgm:cxn modelId="{25A084AA-7276-4A30-8500-1E10FECDF611}" type="presOf" srcId="{85786BB7-59CB-4397-961E-310B938BE62D}" destId="{AC9EC8A7-47A3-4A26-AF90-9DFCCEBAC29E}" srcOrd="0" destOrd="0" presId="urn:microsoft.com/office/officeart/2005/8/layout/vList2"/>
    <dgm:cxn modelId="{41D223AF-157E-438E-9405-A87D7867F36A}" type="presOf" srcId="{AEE36642-47A7-4E64-BD2A-44FEB52D21F9}" destId="{57D5B5A1-97C0-4089-9055-3EEEB51BFEC5}" srcOrd="0" destOrd="0" presId="urn:microsoft.com/office/officeart/2005/8/layout/vList2"/>
    <dgm:cxn modelId="{30D760D4-72A4-4275-A018-6819AFF56FF1}" type="presOf" srcId="{A02BB6D3-3273-42B1-9A71-2E13278BCACF}" destId="{27F6C73B-B583-41B6-BF54-7EF16C9F1BB3}" srcOrd="0" destOrd="0" presId="urn:microsoft.com/office/officeart/2005/8/layout/vList2"/>
    <dgm:cxn modelId="{9A1E72DB-5F7C-4225-8A01-BD754F1886D7}" type="presOf" srcId="{2AE131B3-0F5D-4F00-B6C2-1026077DDB33}" destId="{782DA0FE-948C-4AC9-8BC4-EBB7C91E55A0}" srcOrd="0" destOrd="0" presId="urn:microsoft.com/office/officeart/2005/8/layout/vList2"/>
    <dgm:cxn modelId="{5E8A54DB-6CA1-4421-A747-D9502CDB900B}" srcId="{E4B9EDC7-7332-4DB4-92BF-E8C94008F64A}" destId="{AEE36642-47A7-4E64-BD2A-44FEB52D21F9}" srcOrd="7" destOrd="0" parTransId="{2533FC62-6CAE-419A-9530-D166BE40335D}" sibTransId="{F0D9460D-412E-4DFD-8A9D-35B62DA01779}"/>
    <dgm:cxn modelId="{A78CADF0-6886-4725-9BD5-EAAAD915B703}" srcId="{E4B9EDC7-7332-4DB4-92BF-E8C94008F64A}" destId="{9E404F38-5A5F-478D-9787-83B38731ABF6}" srcOrd="0" destOrd="0" parTransId="{278A6639-60A5-4C52-A21F-C96CF9DABC5C}" sibTransId="{0CE03E50-1FBD-49BD-8406-290BF3841FE9}"/>
    <dgm:cxn modelId="{D8B55EF6-B419-43A8-BABC-FF16508C5D21}" srcId="{E4B9EDC7-7332-4DB4-92BF-E8C94008F64A}" destId="{9190871D-31CE-4706-93F7-26CD0E87746B}" srcOrd="9" destOrd="0" parTransId="{89D84F7C-6BE3-4D0D-BF4E-79174DCA5D59}" sibTransId="{491C069F-71FB-49C4-8332-9BFDCC2FCE95}"/>
    <dgm:cxn modelId="{634F29F9-BDE7-4C3E-93C4-D4645411916D}" type="presOf" srcId="{7AB2C109-046D-4C7F-9C45-10EB8A3ABB22}" destId="{C4724CF9-EF36-4157-9855-015ED1137371}" srcOrd="0" destOrd="0" presId="urn:microsoft.com/office/officeart/2005/8/layout/vList2"/>
    <dgm:cxn modelId="{8B131DFF-98DD-4D1F-A176-0EA1A867E525}" srcId="{E4B9EDC7-7332-4DB4-92BF-E8C94008F64A}" destId="{2AE131B3-0F5D-4F00-B6C2-1026077DDB33}" srcOrd="8" destOrd="0" parTransId="{82D3B381-F9DA-4444-A707-5A5FEC1E1BBD}" sibTransId="{6065AFAB-6D95-43A6-AF6E-6934617F550B}"/>
    <dgm:cxn modelId="{D4CAF1FD-4E88-418A-8C85-A83C806F9462}" type="presParOf" srcId="{600FEF73-1432-486A-A751-71BE5B803A7C}" destId="{9B489175-DEB7-4CB1-A2B5-40009352124D}" srcOrd="0" destOrd="0" presId="urn:microsoft.com/office/officeart/2005/8/layout/vList2"/>
    <dgm:cxn modelId="{82E7FC9F-FAC4-49AF-89A9-69A246146C06}" type="presParOf" srcId="{600FEF73-1432-486A-A751-71BE5B803A7C}" destId="{F510DC7C-F139-4A40-8BA2-D88F26EB5C86}" srcOrd="1" destOrd="0" presId="urn:microsoft.com/office/officeart/2005/8/layout/vList2"/>
    <dgm:cxn modelId="{2E24D844-C616-438C-9AA6-4271728612A3}" type="presParOf" srcId="{600FEF73-1432-486A-A751-71BE5B803A7C}" destId="{B4ED5B20-8FA8-4866-980D-BE1659ACE842}" srcOrd="2" destOrd="0" presId="urn:microsoft.com/office/officeart/2005/8/layout/vList2"/>
    <dgm:cxn modelId="{4A35CC90-6FD6-418B-8CC6-194B69EA8D37}" type="presParOf" srcId="{600FEF73-1432-486A-A751-71BE5B803A7C}" destId="{7805FBF0-40F2-46A8-8D9E-FD0D00238838}" srcOrd="3" destOrd="0" presId="urn:microsoft.com/office/officeart/2005/8/layout/vList2"/>
    <dgm:cxn modelId="{15A72F40-4F9A-4DDD-9FA1-7C8B2F70A553}" type="presParOf" srcId="{600FEF73-1432-486A-A751-71BE5B803A7C}" destId="{AC9EC8A7-47A3-4A26-AF90-9DFCCEBAC29E}" srcOrd="4" destOrd="0" presId="urn:microsoft.com/office/officeart/2005/8/layout/vList2"/>
    <dgm:cxn modelId="{848F0B76-4651-4463-A437-33BD2640DF53}" type="presParOf" srcId="{600FEF73-1432-486A-A751-71BE5B803A7C}" destId="{83E4596D-4A4A-49D6-85AE-9644EA282D9D}" srcOrd="5" destOrd="0" presId="urn:microsoft.com/office/officeart/2005/8/layout/vList2"/>
    <dgm:cxn modelId="{68926D5E-B52D-4C3D-A8EA-E0BBFF1F25A1}" type="presParOf" srcId="{600FEF73-1432-486A-A751-71BE5B803A7C}" destId="{27F6C73B-B583-41B6-BF54-7EF16C9F1BB3}" srcOrd="6" destOrd="0" presId="urn:microsoft.com/office/officeart/2005/8/layout/vList2"/>
    <dgm:cxn modelId="{39E91867-56D1-48E3-90AB-6B5F2F8AE822}" type="presParOf" srcId="{600FEF73-1432-486A-A751-71BE5B803A7C}" destId="{FF326745-B20E-4656-8CB4-46020E980AB5}" srcOrd="7" destOrd="0" presId="urn:microsoft.com/office/officeart/2005/8/layout/vList2"/>
    <dgm:cxn modelId="{FDE30F96-7F72-4AA3-A40E-5087BF59C5BB}" type="presParOf" srcId="{600FEF73-1432-486A-A751-71BE5B803A7C}" destId="{C4724CF9-EF36-4157-9855-015ED1137371}" srcOrd="8" destOrd="0" presId="urn:microsoft.com/office/officeart/2005/8/layout/vList2"/>
    <dgm:cxn modelId="{27C55706-82B5-43EF-9DD7-8BBAF3A27C17}" type="presParOf" srcId="{600FEF73-1432-486A-A751-71BE5B803A7C}" destId="{63A04991-78A8-41FD-BDD3-FEB2E068AD42}" srcOrd="9" destOrd="0" presId="urn:microsoft.com/office/officeart/2005/8/layout/vList2"/>
    <dgm:cxn modelId="{63159251-A9DF-4599-9910-45E101B6370F}" type="presParOf" srcId="{600FEF73-1432-486A-A751-71BE5B803A7C}" destId="{84663B27-2EEE-4F65-98A9-48A1D463239D}" srcOrd="10" destOrd="0" presId="urn:microsoft.com/office/officeart/2005/8/layout/vList2"/>
    <dgm:cxn modelId="{6111B899-CFAD-4907-B5F9-300C13400130}" type="presParOf" srcId="{600FEF73-1432-486A-A751-71BE5B803A7C}" destId="{6CDCDB8B-09BB-483E-A5F6-0337FBC6515B}" srcOrd="11" destOrd="0" presId="urn:microsoft.com/office/officeart/2005/8/layout/vList2"/>
    <dgm:cxn modelId="{30112C9F-6B19-4277-9340-BE2472EF2326}" type="presParOf" srcId="{600FEF73-1432-486A-A751-71BE5B803A7C}" destId="{34285258-5164-4639-A05D-13B60C6504AB}" srcOrd="12" destOrd="0" presId="urn:microsoft.com/office/officeart/2005/8/layout/vList2"/>
    <dgm:cxn modelId="{D32F7E96-4B13-437B-B73B-1E92269242E9}" type="presParOf" srcId="{600FEF73-1432-486A-A751-71BE5B803A7C}" destId="{608B4C0C-8A8C-4E90-A0F6-9FDBAB52DF66}" srcOrd="13" destOrd="0" presId="urn:microsoft.com/office/officeart/2005/8/layout/vList2"/>
    <dgm:cxn modelId="{DF31C377-B7C8-4426-92D6-CB52289EFAA3}" type="presParOf" srcId="{600FEF73-1432-486A-A751-71BE5B803A7C}" destId="{57D5B5A1-97C0-4089-9055-3EEEB51BFEC5}" srcOrd="14" destOrd="0" presId="urn:microsoft.com/office/officeart/2005/8/layout/vList2"/>
    <dgm:cxn modelId="{43E35CF6-7B62-472A-8FDF-28D29B1C82C8}" type="presParOf" srcId="{600FEF73-1432-486A-A751-71BE5B803A7C}" destId="{BE231000-7D74-45B5-B344-4628278D754E}" srcOrd="15" destOrd="0" presId="urn:microsoft.com/office/officeart/2005/8/layout/vList2"/>
    <dgm:cxn modelId="{2BEDC515-04B1-4137-ABE3-05EF54A4C8A3}" type="presParOf" srcId="{600FEF73-1432-486A-A751-71BE5B803A7C}" destId="{782DA0FE-948C-4AC9-8BC4-EBB7C91E55A0}" srcOrd="16" destOrd="0" presId="urn:microsoft.com/office/officeart/2005/8/layout/vList2"/>
    <dgm:cxn modelId="{6A448721-998A-4074-89AE-9A2673704CC0}" type="presParOf" srcId="{600FEF73-1432-486A-A751-71BE5B803A7C}" destId="{056EEB8B-9DA3-4865-97F3-F281AFE296A8}" srcOrd="17" destOrd="0" presId="urn:microsoft.com/office/officeart/2005/8/layout/vList2"/>
    <dgm:cxn modelId="{BC3F6012-5D76-479C-A27F-5DE9B1D3A55C}" type="presParOf" srcId="{600FEF73-1432-486A-A751-71BE5B803A7C}" destId="{D812F333-B711-4C40-B985-6AE94FB22765}"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8E97D6-F362-420C-A396-CE6FAD3543E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7CF451-A720-423E-94DB-78389D03AE03}">
      <dgm:prSet/>
      <dgm:spPr/>
      <dgm:t>
        <a:bodyPr/>
        <a:lstStyle/>
        <a:p>
          <a:pPr>
            <a:lnSpc>
              <a:spcPct val="100000"/>
            </a:lnSpc>
          </a:pPr>
          <a:r>
            <a:rPr lang="en-IN" dirty="0"/>
            <a:t>The first thing you should do before starting your business is to plan everything out.</a:t>
          </a:r>
          <a:endParaRPr lang="en-US" dirty="0"/>
        </a:p>
      </dgm:t>
    </dgm:pt>
    <dgm:pt modelId="{B5079BAE-F114-4B94-B81C-0DD30504837F}" type="parTrans" cxnId="{D589E72F-9391-4C25-96F6-273B121AA39C}">
      <dgm:prSet/>
      <dgm:spPr/>
      <dgm:t>
        <a:bodyPr/>
        <a:lstStyle/>
        <a:p>
          <a:endParaRPr lang="en-US"/>
        </a:p>
      </dgm:t>
    </dgm:pt>
    <dgm:pt modelId="{5513B71A-93A6-49F8-94F4-3A3114183E27}" type="sibTrans" cxnId="{D589E72F-9391-4C25-96F6-273B121AA39C}">
      <dgm:prSet/>
      <dgm:spPr/>
      <dgm:t>
        <a:bodyPr/>
        <a:lstStyle/>
        <a:p>
          <a:endParaRPr lang="en-US"/>
        </a:p>
      </dgm:t>
    </dgm:pt>
    <dgm:pt modelId="{621D9526-842A-4888-B71E-818383ADB918}">
      <dgm:prSet/>
      <dgm:spPr/>
      <dgm:t>
        <a:bodyPr/>
        <a:lstStyle/>
        <a:p>
          <a:pPr>
            <a:lnSpc>
              <a:spcPct val="100000"/>
            </a:lnSpc>
          </a:pPr>
          <a:r>
            <a:rPr lang="en-US" dirty="0"/>
            <a:t>You</a:t>
          </a:r>
          <a:r>
            <a:rPr lang="en-US" baseline="0" dirty="0"/>
            <a:t> must create a plan for the business you intend to start.</a:t>
          </a:r>
          <a:endParaRPr lang="en-US" dirty="0"/>
        </a:p>
      </dgm:t>
    </dgm:pt>
    <dgm:pt modelId="{519CD4AF-2B26-485B-9A7C-FA3408382CFF}" type="parTrans" cxnId="{439BFA1E-E86D-48E4-A80F-D0C41DEBAF08}">
      <dgm:prSet/>
      <dgm:spPr/>
      <dgm:t>
        <a:bodyPr/>
        <a:lstStyle/>
        <a:p>
          <a:endParaRPr lang="en-US"/>
        </a:p>
      </dgm:t>
    </dgm:pt>
    <dgm:pt modelId="{408DECDF-294D-4944-B681-7A6393731DD2}" type="sibTrans" cxnId="{439BFA1E-E86D-48E4-A80F-D0C41DEBAF08}">
      <dgm:prSet/>
      <dgm:spPr/>
      <dgm:t>
        <a:bodyPr/>
        <a:lstStyle/>
        <a:p>
          <a:endParaRPr lang="en-US"/>
        </a:p>
      </dgm:t>
    </dgm:pt>
    <dgm:pt modelId="{6DD666A9-6934-4A53-BF95-0ED667833CB3}">
      <dgm:prSet/>
      <dgm:spPr/>
      <dgm:t>
        <a:bodyPr/>
        <a:lstStyle/>
        <a:p>
          <a:pPr>
            <a:lnSpc>
              <a:spcPct val="100000"/>
            </a:lnSpc>
          </a:pPr>
          <a:r>
            <a:rPr lang="en-IN" dirty="0"/>
            <a:t>To start our idea, first we have to legitimate the business by registering the company name. </a:t>
          </a:r>
          <a:endParaRPr lang="en-US" dirty="0"/>
        </a:p>
      </dgm:t>
    </dgm:pt>
    <dgm:pt modelId="{92A8327A-9EB8-4393-B832-5119B48B43C0}" type="parTrans" cxnId="{29D96101-8885-4AD5-B69E-3707FC9D4039}">
      <dgm:prSet/>
      <dgm:spPr/>
      <dgm:t>
        <a:bodyPr/>
        <a:lstStyle/>
        <a:p>
          <a:endParaRPr lang="en-US"/>
        </a:p>
      </dgm:t>
    </dgm:pt>
    <dgm:pt modelId="{6396B7A1-2289-4A40-9F2B-5B347BB5BAD5}" type="sibTrans" cxnId="{29D96101-8885-4AD5-B69E-3707FC9D4039}">
      <dgm:prSet/>
      <dgm:spPr/>
      <dgm:t>
        <a:bodyPr/>
        <a:lstStyle/>
        <a:p>
          <a:endParaRPr lang="en-US"/>
        </a:p>
      </dgm:t>
    </dgm:pt>
    <dgm:pt modelId="{A8E783B0-01D3-43C9-8680-777F686D3947}" type="pres">
      <dgm:prSet presAssocID="{9E8E97D6-F362-420C-A396-CE6FAD3543EB}" presName="root" presStyleCnt="0">
        <dgm:presLayoutVars>
          <dgm:dir/>
          <dgm:resizeHandles val="exact"/>
        </dgm:presLayoutVars>
      </dgm:prSet>
      <dgm:spPr/>
    </dgm:pt>
    <dgm:pt modelId="{2898581E-EC81-454D-95AD-E1FB237D5B95}" type="pres">
      <dgm:prSet presAssocID="{577CF451-A720-423E-94DB-78389D03AE03}" presName="compNode" presStyleCnt="0"/>
      <dgm:spPr/>
    </dgm:pt>
    <dgm:pt modelId="{0B58B4E3-3970-4CB8-AC0D-A35D7F2170ED}" type="pres">
      <dgm:prSet presAssocID="{577CF451-A720-423E-94DB-78389D03AE03}" presName="bgRect" presStyleLbl="bgShp" presStyleIdx="0" presStyleCnt="3" custLinFactNeighborX="1020" custLinFactNeighborY="16378"/>
      <dgm:spPr/>
    </dgm:pt>
    <dgm:pt modelId="{BB707FE7-672F-4D44-AAB2-B63EDC429323}" type="pres">
      <dgm:prSet presAssocID="{577CF451-A720-423E-94DB-78389D03AE0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BA84E5B1-56A1-44C6-8D4F-84962AC1B984}" type="pres">
      <dgm:prSet presAssocID="{577CF451-A720-423E-94DB-78389D03AE03}" presName="spaceRect" presStyleCnt="0"/>
      <dgm:spPr/>
    </dgm:pt>
    <dgm:pt modelId="{32CAA060-9FF8-4B9F-840A-DF518DEA6FCB}" type="pres">
      <dgm:prSet presAssocID="{577CF451-A720-423E-94DB-78389D03AE03}" presName="parTx" presStyleLbl="revTx" presStyleIdx="0" presStyleCnt="3">
        <dgm:presLayoutVars>
          <dgm:chMax val="0"/>
          <dgm:chPref val="0"/>
        </dgm:presLayoutVars>
      </dgm:prSet>
      <dgm:spPr/>
    </dgm:pt>
    <dgm:pt modelId="{4C971A88-D5E6-4974-A146-372A4A4C4EE4}" type="pres">
      <dgm:prSet presAssocID="{5513B71A-93A6-49F8-94F4-3A3114183E27}" presName="sibTrans" presStyleCnt="0"/>
      <dgm:spPr/>
    </dgm:pt>
    <dgm:pt modelId="{8593B14B-E7AD-4945-9136-4E4B29EEE9BE}" type="pres">
      <dgm:prSet presAssocID="{621D9526-842A-4888-B71E-818383ADB918}" presName="compNode" presStyleCnt="0"/>
      <dgm:spPr/>
    </dgm:pt>
    <dgm:pt modelId="{FBA1E492-0623-4DAB-B65B-C5DFFDD90AD8}" type="pres">
      <dgm:prSet presAssocID="{621D9526-842A-4888-B71E-818383ADB918}" presName="bgRect" presStyleLbl="bgShp" presStyleIdx="1" presStyleCnt="3"/>
      <dgm:spPr/>
    </dgm:pt>
    <dgm:pt modelId="{04B82BFA-24E1-4A10-A2F5-E1819421B448}" type="pres">
      <dgm:prSet presAssocID="{621D9526-842A-4888-B71E-818383ADB91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8346EA6C-22A2-4F1E-B190-59D092A4CE4B}" type="pres">
      <dgm:prSet presAssocID="{621D9526-842A-4888-B71E-818383ADB918}" presName="spaceRect" presStyleCnt="0"/>
      <dgm:spPr/>
    </dgm:pt>
    <dgm:pt modelId="{9F652437-ACF0-42A7-B5EE-6AF58C05F678}" type="pres">
      <dgm:prSet presAssocID="{621D9526-842A-4888-B71E-818383ADB918}" presName="parTx" presStyleLbl="revTx" presStyleIdx="1" presStyleCnt="3">
        <dgm:presLayoutVars>
          <dgm:chMax val="0"/>
          <dgm:chPref val="0"/>
        </dgm:presLayoutVars>
      </dgm:prSet>
      <dgm:spPr/>
    </dgm:pt>
    <dgm:pt modelId="{5532C602-1708-4FAB-9508-EB3CECF2051D}" type="pres">
      <dgm:prSet presAssocID="{408DECDF-294D-4944-B681-7A6393731DD2}" presName="sibTrans" presStyleCnt="0"/>
      <dgm:spPr/>
    </dgm:pt>
    <dgm:pt modelId="{1BF39B6E-B2ED-45C3-8269-BB5AFA89AE98}" type="pres">
      <dgm:prSet presAssocID="{6DD666A9-6934-4A53-BF95-0ED667833CB3}" presName="compNode" presStyleCnt="0"/>
      <dgm:spPr/>
    </dgm:pt>
    <dgm:pt modelId="{5E86F7E7-1433-4A80-81AE-0FDC91E9B2F4}" type="pres">
      <dgm:prSet presAssocID="{6DD666A9-6934-4A53-BF95-0ED667833CB3}" presName="bgRect" presStyleLbl="bgShp" presStyleIdx="2" presStyleCnt="3"/>
      <dgm:spPr/>
    </dgm:pt>
    <dgm:pt modelId="{693D47D0-E36F-4EE3-9F68-FF25D4360D67}" type="pres">
      <dgm:prSet presAssocID="{6DD666A9-6934-4A53-BF95-0ED667833C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9E727E17-A1DB-4959-A708-B7377338CFB6}" type="pres">
      <dgm:prSet presAssocID="{6DD666A9-6934-4A53-BF95-0ED667833CB3}" presName="spaceRect" presStyleCnt="0"/>
      <dgm:spPr/>
    </dgm:pt>
    <dgm:pt modelId="{BF7E9E46-0921-43C2-99F6-C84CA5BEE97F}" type="pres">
      <dgm:prSet presAssocID="{6DD666A9-6934-4A53-BF95-0ED667833CB3}" presName="parTx" presStyleLbl="revTx" presStyleIdx="2" presStyleCnt="3">
        <dgm:presLayoutVars>
          <dgm:chMax val="0"/>
          <dgm:chPref val="0"/>
        </dgm:presLayoutVars>
      </dgm:prSet>
      <dgm:spPr/>
    </dgm:pt>
  </dgm:ptLst>
  <dgm:cxnLst>
    <dgm:cxn modelId="{29D96101-8885-4AD5-B69E-3707FC9D4039}" srcId="{9E8E97D6-F362-420C-A396-CE6FAD3543EB}" destId="{6DD666A9-6934-4A53-BF95-0ED667833CB3}" srcOrd="2" destOrd="0" parTransId="{92A8327A-9EB8-4393-B832-5119B48B43C0}" sibTransId="{6396B7A1-2289-4A40-9F2B-5B347BB5BAD5}"/>
    <dgm:cxn modelId="{439BFA1E-E86D-48E4-A80F-D0C41DEBAF08}" srcId="{9E8E97D6-F362-420C-A396-CE6FAD3543EB}" destId="{621D9526-842A-4888-B71E-818383ADB918}" srcOrd="1" destOrd="0" parTransId="{519CD4AF-2B26-485B-9A7C-FA3408382CFF}" sibTransId="{408DECDF-294D-4944-B681-7A6393731DD2}"/>
    <dgm:cxn modelId="{D589E72F-9391-4C25-96F6-273B121AA39C}" srcId="{9E8E97D6-F362-420C-A396-CE6FAD3543EB}" destId="{577CF451-A720-423E-94DB-78389D03AE03}" srcOrd="0" destOrd="0" parTransId="{B5079BAE-F114-4B94-B81C-0DD30504837F}" sibTransId="{5513B71A-93A6-49F8-94F4-3A3114183E27}"/>
    <dgm:cxn modelId="{16F80BA5-AAD3-4B31-8D9C-08476B924D1B}" type="presOf" srcId="{577CF451-A720-423E-94DB-78389D03AE03}" destId="{32CAA060-9FF8-4B9F-840A-DF518DEA6FCB}" srcOrd="0" destOrd="0" presId="urn:microsoft.com/office/officeart/2018/2/layout/IconVerticalSolidList"/>
    <dgm:cxn modelId="{F05A32CF-E622-455E-96BC-FC9704E389C7}" type="presOf" srcId="{9E8E97D6-F362-420C-A396-CE6FAD3543EB}" destId="{A8E783B0-01D3-43C9-8680-777F686D3947}" srcOrd="0" destOrd="0" presId="urn:microsoft.com/office/officeart/2018/2/layout/IconVerticalSolidList"/>
    <dgm:cxn modelId="{795B84E9-0751-4CAA-AF83-D34D94114188}" type="presOf" srcId="{6DD666A9-6934-4A53-BF95-0ED667833CB3}" destId="{BF7E9E46-0921-43C2-99F6-C84CA5BEE97F}" srcOrd="0" destOrd="0" presId="urn:microsoft.com/office/officeart/2018/2/layout/IconVerticalSolidList"/>
    <dgm:cxn modelId="{05B24BEE-CC74-48F0-B008-A4CAD5198AA9}" type="presOf" srcId="{621D9526-842A-4888-B71E-818383ADB918}" destId="{9F652437-ACF0-42A7-B5EE-6AF58C05F678}" srcOrd="0" destOrd="0" presId="urn:microsoft.com/office/officeart/2018/2/layout/IconVerticalSolidList"/>
    <dgm:cxn modelId="{27B6F0C9-A2E6-4489-AF58-7A31A02D720B}" type="presParOf" srcId="{A8E783B0-01D3-43C9-8680-777F686D3947}" destId="{2898581E-EC81-454D-95AD-E1FB237D5B95}" srcOrd="0" destOrd="0" presId="urn:microsoft.com/office/officeart/2018/2/layout/IconVerticalSolidList"/>
    <dgm:cxn modelId="{FCEC00CF-E806-403F-89E1-CE8E04D8BC24}" type="presParOf" srcId="{2898581E-EC81-454D-95AD-E1FB237D5B95}" destId="{0B58B4E3-3970-4CB8-AC0D-A35D7F2170ED}" srcOrd="0" destOrd="0" presId="urn:microsoft.com/office/officeart/2018/2/layout/IconVerticalSolidList"/>
    <dgm:cxn modelId="{80C37427-0129-4659-88D0-33F04051F46C}" type="presParOf" srcId="{2898581E-EC81-454D-95AD-E1FB237D5B95}" destId="{BB707FE7-672F-4D44-AAB2-B63EDC429323}" srcOrd="1" destOrd="0" presId="urn:microsoft.com/office/officeart/2018/2/layout/IconVerticalSolidList"/>
    <dgm:cxn modelId="{A76483BB-D327-4834-B7AF-2EF98AEA48C7}" type="presParOf" srcId="{2898581E-EC81-454D-95AD-E1FB237D5B95}" destId="{BA84E5B1-56A1-44C6-8D4F-84962AC1B984}" srcOrd="2" destOrd="0" presId="urn:microsoft.com/office/officeart/2018/2/layout/IconVerticalSolidList"/>
    <dgm:cxn modelId="{729F11C5-1FF2-4D11-A9E0-4E1753E258B6}" type="presParOf" srcId="{2898581E-EC81-454D-95AD-E1FB237D5B95}" destId="{32CAA060-9FF8-4B9F-840A-DF518DEA6FCB}" srcOrd="3" destOrd="0" presId="urn:microsoft.com/office/officeart/2018/2/layout/IconVerticalSolidList"/>
    <dgm:cxn modelId="{A1F4E7EA-99D3-4831-AF04-212C3B2659AC}" type="presParOf" srcId="{A8E783B0-01D3-43C9-8680-777F686D3947}" destId="{4C971A88-D5E6-4974-A146-372A4A4C4EE4}" srcOrd="1" destOrd="0" presId="urn:microsoft.com/office/officeart/2018/2/layout/IconVerticalSolidList"/>
    <dgm:cxn modelId="{CAED3149-F8F2-476C-93A6-52A6DD451CE8}" type="presParOf" srcId="{A8E783B0-01D3-43C9-8680-777F686D3947}" destId="{8593B14B-E7AD-4945-9136-4E4B29EEE9BE}" srcOrd="2" destOrd="0" presId="urn:microsoft.com/office/officeart/2018/2/layout/IconVerticalSolidList"/>
    <dgm:cxn modelId="{56BD280E-B5ED-464A-A4C9-96E29BAE764B}" type="presParOf" srcId="{8593B14B-E7AD-4945-9136-4E4B29EEE9BE}" destId="{FBA1E492-0623-4DAB-B65B-C5DFFDD90AD8}" srcOrd="0" destOrd="0" presId="urn:microsoft.com/office/officeart/2018/2/layout/IconVerticalSolidList"/>
    <dgm:cxn modelId="{2850C207-5D67-4016-8592-CE7C77C05B89}" type="presParOf" srcId="{8593B14B-E7AD-4945-9136-4E4B29EEE9BE}" destId="{04B82BFA-24E1-4A10-A2F5-E1819421B448}" srcOrd="1" destOrd="0" presId="urn:microsoft.com/office/officeart/2018/2/layout/IconVerticalSolidList"/>
    <dgm:cxn modelId="{D5EA0986-74E3-4C6E-8F72-12B0F9351EA5}" type="presParOf" srcId="{8593B14B-E7AD-4945-9136-4E4B29EEE9BE}" destId="{8346EA6C-22A2-4F1E-B190-59D092A4CE4B}" srcOrd="2" destOrd="0" presId="urn:microsoft.com/office/officeart/2018/2/layout/IconVerticalSolidList"/>
    <dgm:cxn modelId="{6199B5B9-5A36-43A2-8236-6697BB036AF1}" type="presParOf" srcId="{8593B14B-E7AD-4945-9136-4E4B29EEE9BE}" destId="{9F652437-ACF0-42A7-B5EE-6AF58C05F678}" srcOrd="3" destOrd="0" presId="urn:microsoft.com/office/officeart/2018/2/layout/IconVerticalSolidList"/>
    <dgm:cxn modelId="{24830ECF-48D3-4E8F-B86A-1D4DE389DD2D}" type="presParOf" srcId="{A8E783B0-01D3-43C9-8680-777F686D3947}" destId="{5532C602-1708-4FAB-9508-EB3CECF2051D}" srcOrd="3" destOrd="0" presId="urn:microsoft.com/office/officeart/2018/2/layout/IconVerticalSolidList"/>
    <dgm:cxn modelId="{EA3F4FD0-844A-4666-8A11-93E3CA6A1E16}" type="presParOf" srcId="{A8E783B0-01D3-43C9-8680-777F686D3947}" destId="{1BF39B6E-B2ED-45C3-8269-BB5AFA89AE98}" srcOrd="4" destOrd="0" presId="urn:microsoft.com/office/officeart/2018/2/layout/IconVerticalSolidList"/>
    <dgm:cxn modelId="{A2752C34-2C48-4970-BC77-86817A47A185}" type="presParOf" srcId="{1BF39B6E-B2ED-45C3-8269-BB5AFA89AE98}" destId="{5E86F7E7-1433-4A80-81AE-0FDC91E9B2F4}" srcOrd="0" destOrd="0" presId="urn:microsoft.com/office/officeart/2018/2/layout/IconVerticalSolidList"/>
    <dgm:cxn modelId="{B4D5ECF9-81FD-41C8-B1E5-42AC81375DBD}" type="presParOf" srcId="{1BF39B6E-B2ED-45C3-8269-BB5AFA89AE98}" destId="{693D47D0-E36F-4EE3-9F68-FF25D4360D67}" srcOrd="1" destOrd="0" presId="urn:microsoft.com/office/officeart/2018/2/layout/IconVerticalSolidList"/>
    <dgm:cxn modelId="{004327C2-56F4-451C-8EA3-B88F5F0DBB11}" type="presParOf" srcId="{1BF39B6E-B2ED-45C3-8269-BB5AFA89AE98}" destId="{9E727E17-A1DB-4959-A708-B7377338CFB6}" srcOrd="2" destOrd="0" presId="urn:microsoft.com/office/officeart/2018/2/layout/IconVerticalSolidList"/>
    <dgm:cxn modelId="{CC4D7703-2914-4DF6-89E8-6D6523E476CB}" type="presParOf" srcId="{1BF39B6E-B2ED-45C3-8269-BB5AFA89AE98}" destId="{BF7E9E46-0921-43C2-99F6-C84CA5BEE97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F205DC-C326-4F7A-B0E3-296A1D1618F5}"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271E03A8-FE82-4505-B524-812B0D4879F6}">
      <dgm:prSet/>
      <dgm:spPr/>
      <dgm:t>
        <a:bodyPr/>
        <a:lstStyle/>
        <a:p>
          <a:pPr rtl="0"/>
          <a:r>
            <a:rPr lang="en-IN" dirty="0"/>
            <a:t>The company will be headed by the owner designated as the CEO of the firm. He will be the person in charge of the whole business. </a:t>
          </a:r>
        </a:p>
      </dgm:t>
    </dgm:pt>
    <dgm:pt modelId="{F0F7E126-618B-424D-A77A-F9CC64524783}" type="parTrans" cxnId="{F0C01967-6042-45B1-8A03-F479F589063F}">
      <dgm:prSet/>
      <dgm:spPr/>
      <dgm:t>
        <a:bodyPr/>
        <a:lstStyle/>
        <a:p>
          <a:endParaRPr lang="en-US"/>
        </a:p>
      </dgm:t>
    </dgm:pt>
    <dgm:pt modelId="{C3170CB6-7B7A-42A5-AC62-45FE78359B4D}" type="sibTrans" cxnId="{F0C01967-6042-45B1-8A03-F479F589063F}">
      <dgm:prSet/>
      <dgm:spPr/>
      <dgm:t>
        <a:bodyPr/>
        <a:lstStyle/>
        <a:p>
          <a:endParaRPr lang="en-US"/>
        </a:p>
      </dgm:t>
    </dgm:pt>
    <dgm:pt modelId="{4110D2E8-B888-4491-8E3E-955B195E8875}">
      <dgm:prSet/>
      <dgm:spPr/>
      <dgm:t>
        <a:bodyPr/>
        <a:lstStyle/>
        <a:p>
          <a:pPr rtl="0"/>
          <a:r>
            <a:rPr lang="en-IN" dirty="0"/>
            <a:t>CEO have all the powers and is the face of the company, he is the person who will bring everyone together to achieve the desired results. </a:t>
          </a:r>
        </a:p>
      </dgm:t>
    </dgm:pt>
    <dgm:pt modelId="{2ADFF8CA-C1CE-4312-8EFB-38E7B6DD6107}" type="parTrans" cxnId="{8E7424DF-D20C-4ECB-A808-B8DCAB5A6658}">
      <dgm:prSet/>
      <dgm:spPr/>
      <dgm:t>
        <a:bodyPr/>
        <a:lstStyle/>
        <a:p>
          <a:endParaRPr lang="en-US"/>
        </a:p>
      </dgm:t>
    </dgm:pt>
    <dgm:pt modelId="{46624D5E-BBD4-46B1-82A7-C8698492213C}" type="sibTrans" cxnId="{8E7424DF-D20C-4ECB-A808-B8DCAB5A6658}">
      <dgm:prSet/>
      <dgm:spPr/>
      <dgm:t>
        <a:bodyPr/>
        <a:lstStyle/>
        <a:p>
          <a:endParaRPr lang="en-US"/>
        </a:p>
      </dgm:t>
    </dgm:pt>
    <dgm:pt modelId="{090FCDA6-ADC2-40B3-AAAB-1484DC3B1DF9}">
      <dgm:prSet/>
      <dgm:spPr/>
      <dgm:t>
        <a:bodyPr/>
        <a:lstStyle/>
        <a:p>
          <a:pPr rtl="0"/>
          <a:r>
            <a:rPr lang="en-IN" dirty="0"/>
            <a:t>After that role of CFO and COO comes into the picture. </a:t>
          </a:r>
        </a:p>
      </dgm:t>
    </dgm:pt>
    <dgm:pt modelId="{F8382658-64BE-475E-94B4-B142D38F973B}" type="parTrans" cxnId="{44329C2C-ED09-49EB-9AB2-D86F1A410585}">
      <dgm:prSet/>
      <dgm:spPr/>
      <dgm:t>
        <a:bodyPr/>
        <a:lstStyle/>
        <a:p>
          <a:endParaRPr lang="en-US"/>
        </a:p>
      </dgm:t>
    </dgm:pt>
    <dgm:pt modelId="{2A1BA7AB-3564-4B76-885E-CA0759A4E911}" type="sibTrans" cxnId="{44329C2C-ED09-49EB-9AB2-D86F1A410585}">
      <dgm:prSet/>
      <dgm:spPr/>
      <dgm:t>
        <a:bodyPr/>
        <a:lstStyle/>
        <a:p>
          <a:endParaRPr lang="en-US"/>
        </a:p>
      </dgm:t>
    </dgm:pt>
    <dgm:pt modelId="{EB01BF03-7E2B-4F53-A579-181047720DB6}">
      <dgm:prSet/>
      <dgm:spPr/>
      <dgm:t>
        <a:bodyPr/>
        <a:lstStyle/>
        <a:p>
          <a:pPr rtl="0"/>
          <a:r>
            <a:rPr lang="en-IN" dirty="0"/>
            <a:t>They both help the CEO to make rules and regulations and act as a bridge between the management team and the CEO. </a:t>
          </a:r>
        </a:p>
      </dgm:t>
    </dgm:pt>
    <dgm:pt modelId="{814975F5-D8CB-4031-9ED4-F5F8B2D80AA6}" type="parTrans" cxnId="{B7D57FE2-8764-40D0-90F8-BC28609C8FCF}">
      <dgm:prSet/>
      <dgm:spPr/>
      <dgm:t>
        <a:bodyPr/>
        <a:lstStyle/>
        <a:p>
          <a:endParaRPr lang="en-US"/>
        </a:p>
      </dgm:t>
    </dgm:pt>
    <dgm:pt modelId="{3A9BCCD1-0A9E-49C4-A212-BEBB04242CC7}" type="sibTrans" cxnId="{B7D57FE2-8764-40D0-90F8-BC28609C8FCF}">
      <dgm:prSet/>
      <dgm:spPr/>
      <dgm:t>
        <a:bodyPr/>
        <a:lstStyle/>
        <a:p>
          <a:endParaRPr lang="en-US"/>
        </a:p>
      </dgm:t>
    </dgm:pt>
    <dgm:pt modelId="{121E5FD6-71EA-44C1-96DE-1A85C320FD28}" type="pres">
      <dgm:prSet presAssocID="{E7F205DC-C326-4F7A-B0E3-296A1D1618F5}" presName="linear" presStyleCnt="0">
        <dgm:presLayoutVars>
          <dgm:animLvl val="lvl"/>
          <dgm:resizeHandles val="exact"/>
        </dgm:presLayoutVars>
      </dgm:prSet>
      <dgm:spPr/>
    </dgm:pt>
    <dgm:pt modelId="{A2C1DC7D-AF90-4DE4-BAAB-BD3C1E260F4A}" type="pres">
      <dgm:prSet presAssocID="{271E03A8-FE82-4505-B524-812B0D4879F6}" presName="parentText" presStyleLbl="node1" presStyleIdx="0" presStyleCnt="4">
        <dgm:presLayoutVars>
          <dgm:chMax val="0"/>
          <dgm:bulletEnabled val="1"/>
        </dgm:presLayoutVars>
      </dgm:prSet>
      <dgm:spPr/>
    </dgm:pt>
    <dgm:pt modelId="{CBEFB408-D579-4738-9846-460F169A4285}" type="pres">
      <dgm:prSet presAssocID="{C3170CB6-7B7A-42A5-AC62-45FE78359B4D}" presName="spacer" presStyleCnt="0"/>
      <dgm:spPr/>
    </dgm:pt>
    <dgm:pt modelId="{90F66CC0-537D-478A-AB78-4423BAF9421D}" type="pres">
      <dgm:prSet presAssocID="{4110D2E8-B888-4491-8E3E-955B195E8875}" presName="parentText" presStyleLbl="node1" presStyleIdx="1" presStyleCnt="4">
        <dgm:presLayoutVars>
          <dgm:chMax val="0"/>
          <dgm:bulletEnabled val="1"/>
        </dgm:presLayoutVars>
      </dgm:prSet>
      <dgm:spPr/>
    </dgm:pt>
    <dgm:pt modelId="{42B0B055-9FAB-470A-98DD-88DEB395211F}" type="pres">
      <dgm:prSet presAssocID="{46624D5E-BBD4-46B1-82A7-C8698492213C}" presName="spacer" presStyleCnt="0"/>
      <dgm:spPr/>
    </dgm:pt>
    <dgm:pt modelId="{512878CD-189E-43FC-8774-151958CF18F4}" type="pres">
      <dgm:prSet presAssocID="{090FCDA6-ADC2-40B3-AAAB-1484DC3B1DF9}" presName="parentText" presStyleLbl="node1" presStyleIdx="2" presStyleCnt="4">
        <dgm:presLayoutVars>
          <dgm:chMax val="0"/>
          <dgm:bulletEnabled val="1"/>
        </dgm:presLayoutVars>
      </dgm:prSet>
      <dgm:spPr/>
    </dgm:pt>
    <dgm:pt modelId="{E01BBB59-01E6-4213-9AB6-4CAB6193A9A0}" type="pres">
      <dgm:prSet presAssocID="{2A1BA7AB-3564-4B76-885E-CA0759A4E911}" presName="spacer" presStyleCnt="0"/>
      <dgm:spPr/>
    </dgm:pt>
    <dgm:pt modelId="{58B2211A-84B9-4373-A7C5-6BD97D49C5BA}" type="pres">
      <dgm:prSet presAssocID="{EB01BF03-7E2B-4F53-A579-181047720DB6}" presName="parentText" presStyleLbl="node1" presStyleIdx="3" presStyleCnt="4">
        <dgm:presLayoutVars>
          <dgm:chMax val="0"/>
          <dgm:bulletEnabled val="1"/>
        </dgm:presLayoutVars>
      </dgm:prSet>
      <dgm:spPr/>
    </dgm:pt>
  </dgm:ptLst>
  <dgm:cxnLst>
    <dgm:cxn modelId="{AAB79914-CFDD-4D8C-BE5E-6A9A2F355549}" type="presOf" srcId="{EB01BF03-7E2B-4F53-A579-181047720DB6}" destId="{58B2211A-84B9-4373-A7C5-6BD97D49C5BA}" srcOrd="0" destOrd="0" presId="urn:microsoft.com/office/officeart/2005/8/layout/vList2"/>
    <dgm:cxn modelId="{F868FE2B-6FA6-4D92-B317-089E3D527161}" type="presOf" srcId="{271E03A8-FE82-4505-B524-812B0D4879F6}" destId="{A2C1DC7D-AF90-4DE4-BAAB-BD3C1E260F4A}" srcOrd="0" destOrd="0" presId="urn:microsoft.com/office/officeart/2005/8/layout/vList2"/>
    <dgm:cxn modelId="{44329C2C-ED09-49EB-9AB2-D86F1A410585}" srcId="{E7F205DC-C326-4F7A-B0E3-296A1D1618F5}" destId="{090FCDA6-ADC2-40B3-AAAB-1484DC3B1DF9}" srcOrd="2" destOrd="0" parTransId="{F8382658-64BE-475E-94B4-B142D38F973B}" sibTransId="{2A1BA7AB-3564-4B76-885E-CA0759A4E911}"/>
    <dgm:cxn modelId="{31493B3C-5743-4F88-8D4A-6D441FCD0176}" type="presOf" srcId="{090FCDA6-ADC2-40B3-AAAB-1484DC3B1DF9}" destId="{512878CD-189E-43FC-8774-151958CF18F4}" srcOrd="0" destOrd="0" presId="urn:microsoft.com/office/officeart/2005/8/layout/vList2"/>
    <dgm:cxn modelId="{F0C01967-6042-45B1-8A03-F479F589063F}" srcId="{E7F205DC-C326-4F7A-B0E3-296A1D1618F5}" destId="{271E03A8-FE82-4505-B524-812B0D4879F6}" srcOrd="0" destOrd="0" parTransId="{F0F7E126-618B-424D-A77A-F9CC64524783}" sibTransId="{C3170CB6-7B7A-42A5-AC62-45FE78359B4D}"/>
    <dgm:cxn modelId="{65775888-2A72-4EBA-8916-8390097EBBDE}" type="presOf" srcId="{4110D2E8-B888-4491-8E3E-955B195E8875}" destId="{90F66CC0-537D-478A-AB78-4423BAF9421D}" srcOrd="0" destOrd="0" presId="urn:microsoft.com/office/officeart/2005/8/layout/vList2"/>
    <dgm:cxn modelId="{6CD9E4C8-949E-4355-B207-CBE70F0B0E84}" type="presOf" srcId="{E7F205DC-C326-4F7A-B0E3-296A1D1618F5}" destId="{121E5FD6-71EA-44C1-96DE-1A85C320FD28}" srcOrd="0" destOrd="0" presId="urn:microsoft.com/office/officeart/2005/8/layout/vList2"/>
    <dgm:cxn modelId="{8E7424DF-D20C-4ECB-A808-B8DCAB5A6658}" srcId="{E7F205DC-C326-4F7A-B0E3-296A1D1618F5}" destId="{4110D2E8-B888-4491-8E3E-955B195E8875}" srcOrd="1" destOrd="0" parTransId="{2ADFF8CA-C1CE-4312-8EFB-38E7B6DD6107}" sibTransId="{46624D5E-BBD4-46B1-82A7-C8698492213C}"/>
    <dgm:cxn modelId="{B7D57FE2-8764-40D0-90F8-BC28609C8FCF}" srcId="{E7F205DC-C326-4F7A-B0E3-296A1D1618F5}" destId="{EB01BF03-7E2B-4F53-A579-181047720DB6}" srcOrd="3" destOrd="0" parTransId="{814975F5-D8CB-4031-9ED4-F5F8B2D80AA6}" sibTransId="{3A9BCCD1-0A9E-49C4-A212-BEBB04242CC7}"/>
    <dgm:cxn modelId="{77C7A1C8-4EC5-42C9-83DD-96E697C2CAC8}" type="presParOf" srcId="{121E5FD6-71EA-44C1-96DE-1A85C320FD28}" destId="{A2C1DC7D-AF90-4DE4-BAAB-BD3C1E260F4A}" srcOrd="0" destOrd="0" presId="urn:microsoft.com/office/officeart/2005/8/layout/vList2"/>
    <dgm:cxn modelId="{5AA97CFE-4955-44E4-9EF6-5523B50F953A}" type="presParOf" srcId="{121E5FD6-71EA-44C1-96DE-1A85C320FD28}" destId="{CBEFB408-D579-4738-9846-460F169A4285}" srcOrd="1" destOrd="0" presId="urn:microsoft.com/office/officeart/2005/8/layout/vList2"/>
    <dgm:cxn modelId="{EA11B1A2-4E87-4AAA-871B-720630BE16F3}" type="presParOf" srcId="{121E5FD6-71EA-44C1-96DE-1A85C320FD28}" destId="{90F66CC0-537D-478A-AB78-4423BAF9421D}" srcOrd="2" destOrd="0" presId="urn:microsoft.com/office/officeart/2005/8/layout/vList2"/>
    <dgm:cxn modelId="{2EEA4EF0-91D9-46FF-BB67-2E4B083D3809}" type="presParOf" srcId="{121E5FD6-71EA-44C1-96DE-1A85C320FD28}" destId="{42B0B055-9FAB-470A-98DD-88DEB395211F}" srcOrd="3" destOrd="0" presId="urn:microsoft.com/office/officeart/2005/8/layout/vList2"/>
    <dgm:cxn modelId="{D6E13908-A75B-45C9-A769-D6851CD4A84A}" type="presParOf" srcId="{121E5FD6-71EA-44C1-96DE-1A85C320FD28}" destId="{512878CD-189E-43FC-8774-151958CF18F4}" srcOrd="4" destOrd="0" presId="urn:microsoft.com/office/officeart/2005/8/layout/vList2"/>
    <dgm:cxn modelId="{24F63D40-1718-4744-9789-DF9C10C35E22}" type="presParOf" srcId="{121E5FD6-71EA-44C1-96DE-1A85C320FD28}" destId="{E01BBB59-01E6-4213-9AB6-4CAB6193A9A0}" srcOrd="5" destOrd="0" presId="urn:microsoft.com/office/officeart/2005/8/layout/vList2"/>
    <dgm:cxn modelId="{0EBFDD6D-447C-46CE-9DC9-744661875EE7}" type="presParOf" srcId="{121E5FD6-71EA-44C1-96DE-1A85C320FD28}" destId="{58B2211A-84B9-4373-A7C5-6BD97D49C5B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315007-8B95-4B80-B140-9D72BED1E5B5}" type="doc">
      <dgm:prSet loTypeId="urn:microsoft.com/office/officeart/2005/8/layout/target3" loCatId="relationship" qsTypeId="urn:microsoft.com/office/officeart/2005/8/quickstyle/simple1" qsCatId="simple" csTypeId="urn:microsoft.com/office/officeart/2005/8/colors/colorful2" csCatId="colorful"/>
      <dgm:spPr/>
      <dgm:t>
        <a:bodyPr/>
        <a:lstStyle/>
        <a:p>
          <a:endParaRPr lang="en-US"/>
        </a:p>
      </dgm:t>
    </dgm:pt>
    <dgm:pt modelId="{2DD375C7-8F4F-4FDB-BE5D-C84AC49324EE}">
      <dgm:prSet/>
      <dgm:spPr/>
      <dgm:t>
        <a:bodyPr/>
        <a:lstStyle/>
        <a:p>
          <a:pPr rtl="0"/>
          <a:r>
            <a:rPr lang="en-IN" b="1" dirty="0"/>
            <a:t>Target Market and the Marketing Strategies </a:t>
          </a:r>
          <a:endParaRPr lang="en-US" b="1" dirty="0"/>
        </a:p>
      </dgm:t>
    </dgm:pt>
    <dgm:pt modelId="{B63DFB64-0243-4D81-8242-BC6E0C713575}" type="parTrans" cxnId="{0119E2EF-DCCF-4725-BAB4-EC61B32D18F7}">
      <dgm:prSet/>
      <dgm:spPr/>
      <dgm:t>
        <a:bodyPr/>
        <a:lstStyle/>
        <a:p>
          <a:endParaRPr lang="en-US"/>
        </a:p>
      </dgm:t>
    </dgm:pt>
    <dgm:pt modelId="{9ED20363-9B0F-4D0C-91B6-ACA857338313}" type="sibTrans" cxnId="{0119E2EF-DCCF-4725-BAB4-EC61B32D18F7}">
      <dgm:prSet/>
      <dgm:spPr/>
      <dgm:t>
        <a:bodyPr/>
        <a:lstStyle/>
        <a:p>
          <a:endParaRPr lang="en-US"/>
        </a:p>
      </dgm:t>
    </dgm:pt>
    <dgm:pt modelId="{AD9BBC0E-E38E-47C6-AE0D-04A7586D9FE3}" type="pres">
      <dgm:prSet presAssocID="{B8315007-8B95-4B80-B140-9D72BED1E5B5}" presName="Name0" presStyleCnt="0">
        <dgm:presLayoutVars>
          <dgm:chMax val="7"/>
          <dgm:dir/>
          <dgm:animLvl val="lvl"/>
          <dgm:resizeHandles val="exact"/>
        </dgm:presLayoutVars>
      </dgm:prSet>
      <dgm:spPr/>
    </dgm:pt>
    <dgm:pt modelId="{748A68E2-283E-4298-9132-99E1F1D8C011}" type="pres">
      <dgm:prSet presAssocID="{2DD375C7-8F4F-4FDB-BE5D-C84AC49324EE}" presName="circle1" presStyleLbl="node1" presStyleIdx="0" presStyleCnt="1"/>
      <dgm:spPr/>
    </dgm:pt>
    <dgm:pt modelId="{67EA1036-EEE8-4781-B3B9-977D456973A8}" type="pres">
      <dgm:prSet presAssocID="{2DD375C7-8F4F-4FDB-BE5D-C84AC49324EE}" presName="space" presStyleCnt="0"/>
      <dgm:spPr/>
    </dgm:pt>
    <dgm:pt modelId="{039AEAF2-7022-4A79-87D0-3B8BDB51A311}" type="pres">
      <dgm:prSet presAssocID="{2DD375C7-8F4F-4FDB-BE5D-C84AC49324EE}" presName="rect1" presStyleLbl="alignAcc1" presStyleIdx="0" presStyleCnt="1"/>
      <dgm:spPr/>
    </dgm:pt>
    <dgm:pt modelId="{C7FCD5BB-BE1E-403F-9393-81B6BE5D8C20}" type="pres">
      <dgm:prSet presAssocID="{2DD375C7-8F4F-4FDB-BE5D-C84AC49324EE}" presName="rect1ParTxNoCh" presStyleLbl="alignAcc1" presStyleIdx="0" presStyleCnt="1">
        <dgm:presLayoutVars>
          <dgm:chMax val="1"/>
          <dgm:bulletEnabled val="1"/>
        </dgm:presLayoutVars>
      </dgm:prSet>
      <dgm:spPr/>
    </dgm:pt>
  </dgm:ptLst>
  <dgm:cxnLst>
    <dgm:cxn modelId="{9350AB59-1665-4771-B59C-A6E2873FD766}" type="presOf" srcId="{B8315007-8B95-4B80-B140-9D72BED1E5B5}" destId="{AD9BBC0E-E38E-47C6-AE0D-04A7586D9FE3}" srcOrd="0" destOrd="0" presId="urn:microsoft.com/office/officeart/2005/8/layout/target3"/>
    <dgm:cxn modelId="{A8E098B2-92A9-4B33-BB69-FD67010792F9}" type="presOf" srcId="{2DD375C7-8F4F-4FDB-BE5D-C84AC49324EE}" destId="{C7FCD5BB-BE1E-403F-9393-81B6BE5D8C20}" srcOrd="1" destOrd="0" presId="urn:microsoft.com/office/officeart/2005/8/layout/target3"/>
    <dgm:cxn modelId="{C1F383EC-2F7C-4AEA-93BD-F204C0C145D2}" type="presOf" srcId="{2DD375C7-8F4F-4FDB-BE5D-C84AC49324EE}" destId="{039AEAF2-7022-4A79-87D0-3B8BDB51A311}" srcOrd="0" destOrd="0" presId="urn:microsoft.com/office/officeart/2005/8/layout/target3"/>
    <dgm:cxn modelId="{0119E2EF-DCCF-4725-BAB4-EC61B32D18F7}" srcId="{B8315007-8B95-4B80-B140-9D72BED1E5B5}" destId="{2DD375C7-8F4F-4FDB-BE5D-C84AC49324EE}" srcOrd="0" destOrd="0" parTransId="{B63DFB64-0243-4D81-8242-BC6E0C713575}" sibTransId="{9ED20363-9B0F-4D0C-91B6-ACA857338313}"/>
    <dgm:cxn modelId="{FC09850C-A575-4279-B05C-E7E3442D7EAE}" type="presParOf" srcId="{AD9BBC0E-E38E-47C6-AE0D-04A7586D9FE3}" destId="{748A68E2-283E-4298-9132-99E1F1D8C011}" srcOrd="0" destOrd="0" presId="urn:microsoft.com/office/officeart/2005/8/layout/target3"/>
    <dgm:cxn modelId="{6BF754D2-5A24-486E-92BB-82E3286F3AE0}" type="presParOf" srcId="{AD9BBC0E-E38E-47C6-AE0D-04A7586D9FE3}" destId="{67EA1036-EEE8-4781-B3B9-977D456973A8}" srcOrd="1" destOrd="0" presId="urn:microsoft.com/office/officeart/2005/8/layout/target3"/>
    <dgm:cxn modelId="{C09A4B9E-0853-4661-A2A6-630FBCF76C96}" type="presParOf" srcId="{AD9BBC0E-E38E-47C6-AE0D-04A7586D9FE3}" destId="{039AEAF2-7022-4A79-87D0-3B8BDB51A311}" srcOrd="2" destOrd="0" presId="urn:microsoft.com/office/officeart/2005/8/layout/target3"/>
    <dgm:cxn modelId="{5AA2E49A-90AB-45E2-BD8D-1BE4ED2CF149}" type="presParOf" srcId="{AD9BBC0E-E38E-47C6-AE0D-04A7586D9FE3}" destId="{C7FCD5BB-BE1E-403F-9393-81B6BE5D8C20}"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3B9762-8929-4041-98A5-3EE61AEB2AD5}"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US"/>
        </a:p>
      </dgm:t>
    </dgm:pt>
    <dgm:pt modelId="{9D239C82-C7B2-4B77-98A8-DB0DB4D530FB}">
      <dgm:prSet>
        <dgm:style>
          <a:lnRef idx="2">
            <a:schemeClr val="accent2">
              <a:shade val="50000"/>
            </a:schemeClr>
          </a:lnRef>
          <a:fillRef idx="1">
            <a:schemeClr val="accent2"/>
          </a:fillRef>
          <a:effectRef idx="0">
            <a:schemeClr val="accent2"/>
          </a:effectRef>
          <a:fontRef idx="minor">
            <a:schemeClr val="lt1"/>
          </a:fontRef>
        </dgm:style>
      </dgm:prSet>
      <dgm:spPr/>
      <dgm:t>
        <a:bodyPr/>
        <a:lstStyle/>
        <a:p>
          <a:pPr rtl="0"/>
          <a:r>
            <a:rPr lang="en-US" dirty="0"/>
            <a:t>Strengths</a:t>
          </a:r>
        </a:p>
      </dgm:t>
    </dgm:pt>
    <dgm:pt modelId="{809F23AC-3EE9-4964-BDDD-A58FA6EADB60}" type="parTrans" cxnId="{024130F3-E656-4E83-AFE7-E0166E2DDE81}">
      <dgm:prSet/>
      <dgm:spPr/>
      <dgm:t>
        <a:bodyPr/>
        <a:lstStyle/>
        <a:p>
          <a:endParaRPr lang="en-US"/>
        </a:p>
      </dgm:t>
    </dgm:pt>
    <dgm:pt modelId="{F88DF8D3-C89A-4B91-8539-F11995278F93}" type="sibTrans" cxnId="{024130F3-E656-4E83-AFE7-E0166E2DDE81}">
      <dgm:prSet/>
      <dgm:spPr/>
      <dgm:t>
        <a:bodyPr/>
        <a:lstStyle/>
        <a:p>
          <a:endParaRPr lang="en-US"/>
        </a:p>
      </dgm:t>
    </dgm:pt>
    <dgm:pt modelId="{A2918F7D-E109-42AA-84F6-95C0AD446F99}">
      <dgm:prSet>
        <dgm:style>
          <a:lnRef idx="2">
            <a:schemeClr val="accent1">
              <a:shade val="50000"/>
            </a:schemeClr>
          </a:lnRef>
          <a:fillRef idx="1">
            <a:schemeClr val="accent1"/>
          </a:fillRef>
          <a:effectRef idx="0">
            <a:schemeClr val="accent1"/>
          </a:effectRef>
          <a:fontRef idx="minor">
            <a:schemeClr val="lt1"/>
          </a:fontRef>
        </dgm:style>
      </dgm:prSet>
      <dgm:spPr/>
      <dgm:t>
        <a:bodyPr/>
        <a:lstStyle/>
        <a:p>
          <a:pPr rtl="0"/>
          <a:r>
            <a:rPr lang="en-US" dirty="0"/>
            <a:t>Weaknesses</a:t>
          </a:r>
        </a:p>
      </dgm:t>
    </dgm:pt>
    <dgm:pt modelId="{78DEB4D1-CAB8-4BFB-AFE1-3E717E68B104}" type="parTrans" cxnId="{F4D06D8F-B1AE-4741-BAAF-61EC71C58397}">
      <dgm:prSet/>
      <dgm:spPr/>
      <dgm:t>
        <a:bodyPr/>
        <a:lstStyle/>
        <a:p>
          <a:endParaRPr lang="en-US"/>
        </a:p>
      </dgm:t>
    </dgm:pt>
    <dgm:pt modelId="{5D698291-A0BE-4C6B-97B1-2FB3D1DCE943}" type="sibTrans" cxnId="{F4D06D8F-B1AE-4741-BAAF-61EC71C58397}">
      <dgm:prSet/>
      <dgm:spPr/>
      <dgm:t>
        <a:bodyPr/>
        <a:lstStyle/>
        <a:p>
          <a:endParaRPr lang="en-US"/>
        </a:p>
      </dgm:t>
    </dgm:pt>
    <dgm:pt modelId="{F9DE2EEB-7FFB-4BF6-9B9F-C7F08F28822E}">
      <dgm:prSet>
        <dgm:style>
          <a:lnRef idx="3">
            <a:schemeClr val="lt1"/>
          </a:lnRef>
          <a:fillRef idx="1">
            <a:schemeClr val="dk1"/>
          </a:fillRef>
          <a:effectRef idx="1">
            <a:schemeClr val="dk1"/>
          </a:effectRef>
          <a:fontRef idx="minor">
            <a:schemeClr val="lt1"/>
          </a:fontRef>
        </dgm:style>
      </dgm:prSet>
      <dgm:spPr/>
      <dgm:t>
        <a:bodyPr/>
        <a:lstStyle/>
        <a:p>
          <a:pPr rtl="0"/>
          <a:r>
            <a:rPr lang="en-US" dirty="0"/>
            <a:t>Opportunities</a:t>
          </a:r>
        </a:p>
      </dgm:t>
    </dgm:pt>
    <dgm:pt modelId="{E425F46D-8137-499C-8CD3-E1B624D73061}" type="parTrans" cxnId="{824E93D0-11C8-4809-962D-1C656F05E367}">
      <dgm:prSet/>
      <dgm:spPr/>
      <dgm:t>
        <a:bodyPr/>
        <a:lstStyle/>
        <a:p>
          <a:endParaRPr lang="en-US"/>
        </a:p>
      </dgm:t>
    </dgm:pt>
    <dgm:pt modelId="{011821C4-ACA6-4902-9F08-E41447869E78}" type="sibTrans" cxnId="{824E93D0-11C8-4809-962D-1C656F05E367}">
      <dgm:prSet/>
      <dgm:spPr/>
      <dgm:t>
        <a:bodyPr/>
        <a:lstStyle/>
        <a:p>
          <a:endParaRPr lang="en-US"/>
        </a:p>
      </dgm:t>
    </dgm:pt>
    <dgm:pt modelId="{7F30BBDE-754F-4F72-A93F-78461E2C94C8}">
      <dgm:prSet>
        <dgm:style>
          <a:lnRef idx="0">
            <a:schemeClr val="accent3"/>
          </a:lnRef>
          <a:fillRef idx="3">
            <a:schemeClr val="accent3"/>
          </a:fillRef>
          <a:effectRef idx="3">
            <a:schemeClr val="accent3"/>
          </a:effectRef>
          <a:fontRef idx="minor">
            <a:schemeClr val="lt1"/>
          </a:fontRef>
        </dgm:style>
      </dgm:prSet>
      <dgm:spPr/>
      <dgm:t>
        <a:bodyPr/>
        <a:lstStyle/>
        <a:p>
          <a:pPr rtl="0"/>
          <a:r>
            <a:rPr lang="en-US" dirty="0"/>
            <a:t>Threats</a:t>
          </a:r>
        </a:p>
      </dgm:t>
    </dgm:pt>
    <dgm:pt modelId="{8F952545-258D-45E9-82A8-215F7C300951}" type="parTrans" cxnId="{EF77A96F-64B4-4867-B0DF-E9F39FC930A3}">
      <dgm:prSet/>
      <dgm:spPr/>
      <dgm:t>
        <a:bodyPr/>
        <a:lstStyle/>
        <a:p>
          <a:endParaRPr lang="en-US"/>
        </a:p>
      </dgm:t>
    </dgm:pt>
    <dgm:pt modelId="{5A361ECD-8D6E-4CEF-BCB9-73DB962719F0}" type="sibTrans" cxnId="{EF77A96F-64B4-4867-B0DF-E9F39FC930A3}">
      <dgm:prSet/>
      <dgm:spPr/>
      <dgm:t>
        <a:bodyPr/>
        <a:lstStyle/>
        <a:p>
          <a:endParaRPr lang="en-US"/>
        </a:p>
      </dgm:t>
    </dgm:pt>
    <dgm:pt modelId="{2F11E3FF-B53A-45E5-B90A-4B7D88807831}" type="pres">
      <dgm:prSet presAssocID="{EE3B9762-8929-4041-98A5-3EE61AEB2AD5}" presName="matrix" presStyleCnt="0">
        <dgm:presLayoutVars>
          <dgm:chMax val="1"/>
          <dgm:dir/>
          <dgm:resizeHandles val="exact"/>
        </dgm:presLayoutVars>
      </dgm:prSet>
      <dgm:spPr/>
    </dgm:pt>
    <dgm:pt modelId="{D6AAB331-4C91-4319-8BAB-C0A81D04CF71}" type="pres">
      <dgm:prSet presAssocID="{EE3B9762-8929-4041-98A5-3EE61AEB2AD5}" presName="diamond" presStyleLbl="bgShp" presStyleIdx="0" presStyleCnt="1"/>
      <dgm:spPr/>
    </dgm:pt>
    <dgm:pt modelId="{216072A5-06BF-4B1B-9210-61F4F2C1B165}" type="pres">
      <dgm:prSet presAssocID="{EE3B9762-8929-4041-98A5-3EE61AEB2AD5}" presName="quad1" presStyleLbl="node1" presStyleIdx="0" presStyleCnt="4">
        <dgm:presLayoutVars>
          <dgm:chMax val="0"/>
          <dgm:chPref val="0"/>
          <dgm:bulletEnabled val="1"/>
        </dgm:presLayoutVars>
      </dgm:prSet>
      <dgm:spPr/>
    </dgm:pt>
    <dgm:pt modelId="{0E03D549-EC14-49E7-BA39-E99058B63A4A}" type="pres">
      <dgm:prSet presAssocID="{EE3B9762-8929-4041-98A5-3EE61AEB2AD5}" presName="quad2" presStyleLbl="node1" presStyleIdx="1" presStyleCnt="4">
        <dgm:presLayoutVars>
          <dgm:chMax val="0"/>
          <dgm:chPref val="0"/>
          <dgm:bulletEnabled val="1"/>
        </dgm:presLayoutVars>
      </dgm:prSet>
      <dgm:spPr/>
    </dgm:pt>
    <dgm:pt modelId="{6252E4D2-EA62-45A4-A900-4AE047DF293E}" type="pres">
      <dgm:prSet presAssocID="{EE3B9762-8929-4041-98A5-3EE61AEB2AD5}" presName="quad3" presStyleLbl="node1" presStyleIdx="2" presStyleCnt="4">
        <dgm:presLayoutVars>
          <dgm:chMax val="0"/>
          <dgm:chPref val="0"/>
          <dgm:bulletEnabled val="1"/>
        </dgm:presLayoutVars>
      </dgm:prSet>
      <dgm:spPr/>
    </dgm:pt>
    <dgm:pt modelId="{AEC18984-8468-4388-B2CB-0E6801767F25}" type="pres">
      <dgm:prSet presAssocID="{EE3B9762-8929-4041-98A5-3EE61AEB2AD5}" presName="quad4" presStyleLbl="node1" presStyleIdx="3" presStyleCnt="4">
        <dgm:presLayoutVars>
          <dgm:chMax val="0"/>
          <dgm:chPref val="0"/>
          <dgm:bulletEnabled val="1"/>
        </dgm:presLayoutVars>
      </dgm:prSet>
      <dgm:spPr/>
    </dgm:pt>
  </dgm:ptLst>
  <dgm:cxnLst>
    <dgm:cxn modelId="{95243921-4BA3-4263-AEBB-18746F4B83ED}" type="presOf" srcId="{EE3B9762-8929-4041-98A5-3EE61AEB2AD5}" destId="{2F11E3FF-B53A-45E5-B90A-4B7D88807831}" srcOrd="0" destOrd="0" presId="urn:microsoft.com/office/officeart/2005/8/layout/matrix3"/>
    <dgm:cxn modelId="{EF77A96F-64B4-4867-B0DF-E9F39FC930A3}" srcId="{EE3B9762-8929-4041-98A5-3EE61AEB2AD5}" destId="{7F30BBDE-754F-4F72-A93F-78461E2C94C8}" srcOrd="3" destOrd="0" parTransId="{8F952545-258D-45E9-82A8-215F7C300951}" sibTransId="{5A361ECD-8D6E-4CEF-BCB9-73DB962719F0}"/>
    <dgm:cxn modelId="{B79F7451-219B-4083-96E8-3F48A5208B4C}" type="presOf" srcId="{7F30BBDE-754F-4F72-A93F-78461E2C94C8}" destId="{AEC18984-8468-4388-B2CB-0E6801767F25}" srcOrd="0" destOrd="0" presId="urn:microsoft.com/office/officeart/2005/8/layout/matrix3"/>
    <dgm:cxn modelId="{7BFB7154-01F0-4C54-A849-74365E0B4199}" type="presOf" srcId="{F9DE2EEB-7FFB-4BF6-9B9F-C7F08F28822E}" destId="{6252E4D2-EA62-45A4-A900-4AE047DF293E}" srcOrd="0" destOrd="0" presId="urn:microsoft.com/office/officeart/2005/8/layout/matrix3"/>
    <dgm:cxn modelId="{F4D06D8F-B1AE-4741-BAAF-61EC71C58397}" srcId="{EE3B9762-8929-4041-98A5-3EE61AEB2AD5}" destId="{A2918F7D-E109-42AA-84F6-95C0AD446F99}" srcOrd="1" destOrd="0" parTransId="{78DEB4D1-CAB8-4BFB-AFE1-3E717E68B104}" sibTransId="{5D698291-A0BE-4C6B-97B1-2FB3D1DCE943}"/>
    <dgm:cxn modelId="{DB9FB9B8-9A03-4D67-80AF-E30DAF9E8AC5}" type="presOf" srcId="{9D239C82-C7B2-4B77-98A8-DB0DB4D530FB}" destId="{216072A5-06BF-4B1B-9210-61F4F2C1B165}" srcOrd="0" destOrd="0" presId="urn:microsoft.com/office/officeart/2005/8/layout/matrix3"/>
    <dgm:cxn modelId="{824E93D0-11C8-4809-962D-1C656F05E367}" srcId="{EE3B9762-8929-4041-98A5-3EE61AEB2AD5}" destId="{F9DE2EEB-7FFB-4BF6-9B9F-C7F08F28822E}" srcOrd="2" destOrd="0" parTransId="{E425F46D-8137-499C-8CD3-E1B624D73061}" sibTransId="{011821C4-ACA6-4902-9F08-E41447869E78}"/>
    <dgm:cxn modelId="{D4AA4EDA-EEDD-41F1-9486-D847199BC383}" type="presOf" srcId="{A2918F7D-E109-42AA-84F6-95C0AD446F99}" destId="{0E03D549-EC14-49E7-BA39-E99058B63A4A}" srcOrd="0" destOrd="0" presId="urn:microsoft.com/office/officeart/2005/8/layout/matrix3"/>
    <dgm:cxn modelId="{024130F3-E656-4E83-AFE7-E0166E2DDE81}" srcId="{EE3B9762-8929-4041-98A5-3EE61AEB2AD5}" destId="{9D239C82-C7B2-4B77-98A8-DB0DB4D530FB}" srcOrd="0" destOrd="0" parTransId="{809F23AC-3EE9-4964-BDDD-A58FA6EADB60}" sibTransId="{F88DF8D3-C89A-4B91-8539-F11995278F93}"/>
    <dgm:cxn modelId="{AB02FED8-0F29-4B97-A190-FEDA5334E5A5}" type="presParOf" srcId="{2F11E3FF-B53A-45E5-B90A-4B7D88807831}" destId="{D6AAB331-4C91-4319-8BAB-C0A81D04CF71}" srcOrd="0" destOrd="0" presId="urn:microsoft.com/office/officeart/2005/8/layout/matrix3"/>
    <dgm:cxn modelId="{A949B258-B20E-4DFF-8D9D-D2D1A71896FC}" type="presParOf" srcId="{2F11E3FF-B53A-45E5-B90A-4B7D88807831}" destId="{216072A5-06BF-4B1B-9210-61F4F2C1B165}" srcOrd="1" destOrd="0" presId="urn:microsoft.com/office/officeart/2005/8/layout/matrix3"/>
    <dgm:cxn modelId="{266B7E74-CF91-476D-BECF-60B89251550E}" type="presParOf" srcId="{2F11E3FF-B53A-45E5-B90A-4B7D88807831}" destId="{0E03D549-EC14-49E7-BA39-E99058B63A4A}" srcOrd="2" destOrd="0" presId="urn:microsoft.com/office/officeart/2005/8/layout/matrix3"/>
    <dgm:cxn modelId="{EADDCEB3-38B7-4173-B174-A1FFADCAB313}" type="presParOf" srcId="{2F11E3FF-B53A-45E5-B90A-4B7D88807831}" destId="{6252E4D2-EA62-45A4-A900-4AE047DF293E}" srcOrd="3" destOrd="0" presId="urn:microsoft.com/office/officeart/2005/8/layout/matrix3"/>
    <dgm:cxn modelId="{64C3704C-2A42-4A47-9EB4-0010136DD813}" type="presParOf" srcId="{2F11E3FF-B53A-45E5-B90A-4B7D88807831}" destId="{AEC18984-8468-4388-B2CB-0E6801767F2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3ED482-0CB2-44D4-A637-F1BEF450CBA7}" type="doc">
      <dgm:prSet loTypeId="urn:microsoft.com/office/officeart/2005/8/layout/venn1" loCatId="relationship" qsTypeId="urn:microsoft.com/office/officeart/2005/8/quickstyle/simple1" qsCatId="simple" csTypeId="urn:microsoft.com/office/officeart/2005/8/colors/colorful3" csCatId="colorful"/>
      <dgm:spPr/>
      <dgm:t>
        <a:bodyPr/>
        <a:lstStyle/>
        <a:p>
          <a:endParaRPr lang="en-US"/>
        </a:p>
      </dgm:t>
    </dgm:pt>
    <dgm:pt modelId="{CA9AFDB3-6088-46A8-BCC3-BF58D518390D}">
      <dgm:prSet/>
      <dgm:spPr/>
      <dgm:t>
        <a:bodyPr/>
        <a:lstStyle/>
        <a:p>
          <a:pPr rtl="0"/>
          <a:r>
            <a:rPr lang="en-US" dirty="0"/>
            <a:t>Political</a:t>
          </a:r>
        </a:p>
      </dgm:t>
    </dgm:pt>
    <dgm:pt modelId="{FE23A942-7C72-482E-9865-1538CBB4C8EF}" type="parTrans" cxnId="{EF01C988-4C22-4E3B-9D94-D950BA249881}">
      <dgm:prSet/>
      <dgm:spPr/>
      <dgm:t>
        <a:bodyPr/>
        <a:lstStyle/>
        <a:p>
          <a:endParaRPr lang="en-US"/>
        </a:p>
      </dgm:t>
    </dgm:pt>
    <dgm:pt modelId="{8FAFE239-74CC-463D-AF21-68EA38D6981C}" type="sibTrans" cxnId="{EF01C988-4C22-4E3B-9D94-D950BA249881}">
      <dgm:prSet/>
      <dgm:spPr/>
      <dgm:t>
        <a:bodyPr/>
        <a:lstStyle/>
        <a:p>
          <a:endParaRPr lang="en-US"/>
        </a:p>
      </dgm:t>
    </dgm:pt>
    <dgm:pt modelId="{B7A6A98C-5478-448D-96E1-05DCD31ABC6A}">
      <dgm:prSet/>
      <dgm:spPr/>
      <dgm:t>
        <a:bodyPr/>
        <a:lstStyle/>
        <a:p>
          <a:pPr rtl="0"/>
          <a:r>
            <a:rPr lang="en-US" dirty="0"/>
            <a:t>Economic</a:t>
          </a:r>
        </a:p>
      </dgm:t>
    </dgm:pt>
    <dgm:pt modelId="{08825AC5-2B14-4420-A985-00882B1A1BBE}" type="parTrans" cxnId="{F9DF621F-A8E6-4E26-B56F-5D65FEEF1F19}">
      <dgm:prSet/>
      <dgm:spPr/>
      <dgm:t>
        <a:bodyPr/>
        <a:lstStyle/>
        <a:p>
          <a:endParaRPr lang="en-US"/>
        </a:p>
      </dgm:t>
    </dgm:pt>
    <dgm:pt modelId="{645B264F-63A4-4AD8-B97E-505A40C23998}" type="sibTrans" cxnId="{F9DF621F-A8E6-4E26-B56F-5D65FEEF1F19}">
      <dgm:prSet/>
      <dgm:spPr/>
      <dgm:t>
        <a:bodyPr/>
        <a:lstStyle/>
        <a:p>
          <a:endParaRPr lang="en-US"/>
        </a:p>
      </dgm:t>
    </dgm:pt>
    <dgm:pt modelId="{944B72E4-32D9-4C1D-8B6D-95533286C9E7}">
      <dgm:prSet/>
      <dgm:spPr/>
      <dgm:t>
        <a:bodyPr/>
        <a:lstStyle/>
        <a:p>
          <a:pPr rtl="0"/>
          <a:r>
            <a:rPr lang="en-US" dirty="0"/>
            <a:t>Social</a:t>
          </a:r>
        </a:p>
      </dgm:t>
    </dgm:pt>
    <dgm:pt modelId="{C7F23034-7136-4F42-94E0-03C98C0F0EA5}" type="parTrans" cxnId="{27F4E45B-0D1E-4C5D-BEF9-9189FE7E483D}">
      <dgm:prSet/>
      <dgm:spPr/>
      <dgm:t>
        <a:bodyPr/>
        <a:lstStyle/>
        <a:p>
          <a:endParaRPr lang="en-US"/>
        </a:p>
      </dgm:t>
    </dgm:pt>
    <dgm:pt modelId="{4668B8AB-35FC-4FB0-B0E3-BF4665C6B078}" type="sibTrans" cxnId="{27F4E45B-0D1E-4C5D-BEF9-9189FE7E483D}">
      <dgm:prSet/>
      <dgm:spPr/>
      <dgm:t>
        <a:bodyPr/>
        <a:lstStyle/>
        <a:p>
          <a:endParaRPr lang="en-US"/>
        </a:p>
      </dgm:t>
    </dgm:pt>
    <dgm:pt modelId="{679657F9-174D-40AA-BF8A-75F74AE2C702}" type="pres">
      <dgm:prSet presAssocID="{503ED482-0CB2-44D4-A637-F1BEF450CBA7}" presName="compositeShape" presStyleCnt="0">
        <dgm:presLayoutVars>
          <dgm:chMax val="7"/>
          <dgm:dir/>
          <dgm:resizeHandles val="exact"/>
        </dgm:presLayoutVars>
      </dgm:prSet>
      <dgm:spPr/>
    </dgm:pt>
    <dgm:pt modelId="{5A420D70-A280-439A-B455-114EF59D582C}" type="pres">
      <dgm:prSet presAssocID="{CA9AFDB3-6088-46A8-BCC3-BF58D518390D}" presName="circ1" presStyleLbl="vennNode1" presStyleIdx="0" presStyleCnt="3"/>
      <dgm:spPr/>
    </dgm:pt>
    <dgm:pt modelId="{856EFEAA-4AE9-4750-8A37-56B31B21E27D}" type="pres">
      <dgm:prSet presAssocID="{CA9AFDB3-6088-46A8-BCC3-BF58D518390D}" presName="circ1Tx" presStyleLbl="revTx" presStyleIdx="0" presStyleCnt="0">
        <dgm:presLayoutVars>
          <dgm:chMax val="0"/>
          <dgm:chPref val="0"/>
          <dgm:bulletEnabled val="1"/>
        </dgm:presLayoutVars>
      </dgm:prSet>
      <dgm:spPr/>
    </dgm:pt>
    <dgm:pt modelId="{052D169E-FB45-420E-9BD7-3A59FE98AF5C}" type="pres">
      <dgm:prSet presAssocID="{B7A6A98C-5478-448D-96E1-05DCD31ABC6A}" presName="circ2" presStyleLbl="vennNode1" presStyleIdx="1" presStyleCnt="3"/>
      <dgm:spPr/>
    </dgm:pt>
    <dgm:pt modelId="{E66EA1D7-5FA1-4479-B23D-784999701E7F}" type="pres">
      <dgm:prSet presAssocID="{B7A6A98C-5478-448D-96E1-05DCD31ABC6A}" presName="circ2Tx" presStyleLbl="revTx" presStyleIdx="0" presStyleCnt="0">
        <dgm:presLayoutVars>
          <dgm:chMax val="0"/>
          <dgm:chPref val="0"/>
          <dgm:bulletEnabled val="1"/>
        </dgm:presLayoutVars>
      </dgm:prSet>
      <dgm:spPr/>
    </dgm:pt>
    <dgm:pt modelId="{C667B0ED-C519-40B5-B3DA-C6C8E2DA4804}" type="pres">
      <dgm:prSet presAssocID="{944B72E4-32D9-4C1D-8B6D-95533286C9E7}" presName="circ3" presStyleLbl="vennNode1" presStyleIdx="2" presStyleCnt="3"/>
      <dgm:spPr/>
    </dgm:pt>
    <dgm:pt modelId="{5BA6AE5D-43A9-4A8A-8ABF-5CAFD752E2A9}" type="pres">
      <dgm:prSet presAssocID="{944B72E4-32D9-4C1D-8B6D-95533286C9E7}" presName="circ3Tx" presStyleLbl="revTx" presStyleIdx="0" presStyleCnt="0">
        <dgm:presLayoutVars>
          <dgm:chMax val="0"/>
          <dgm:chPref val="0"/>
          <dgm:bulletEnabled val="1"/>
        </dgm:presLayoutVars>
      </dgm:prSet>
      <dgm:spPr/>
    </dgm:pt>
  </dgm:ptLst>
  <dgm:cxnLst>
    <dgm:cxn modelId="{F9DF621F-A8E6-4E26-B56F-5D65FEEF1F19}" srcId="{503ED482-0CB2-44D4-A637-F1BEF450CBA7}" destId="{B7A6A98C-5478-448D-96E1-05DCD31ABC6A}" srcOrd="1" destOrd="0" parTransId="{08825AC5-2B14-4420-A985-00882B1A1BBE}" sibTransId="{645B264F-63A4-4AD8-B97E-505A40C23998}"/>
    <dgm:cxn modelId="{27F4E45B-0D1E-4C5D-BEF9-9189FE7E483D}" srcId="{503ED482-0CB2-44D4-A637-F1BEF450CBA7}" destId="{944B72E4-32D9-4C1D-8B6D-95533286C9E7}" srcOrd="2" destOrd="0" parTransId="{C7F23034-7136-4F42-94E0-03C98C0F0EA5}" sibTransId="{4668B8AB-35FC-4FB0-B0E3-BF4665C6B078}"/>
    <dgm:cxn modelId="{BA5ADF5E-1ADF-4C54-8C7F-44423000201A}" type="presOf" srcId="{503ED482-0CB2-44D4-A637-F1BEF450CBA7}" destId="{679657F9-174D-40AA-BF8A-75F74AE2C702}" srcOrd="0" destOrd="0" presId="urn:microsoft.com/office/officeart/2005/8/layout/venn1"/>
    <dgm:cxn modelId="{D01AF874-A434-4812-B6DF-E2C90BB08BE5}" type="presOf" srcId="{B7A6A98C-5478-448D-96E1-05DCD31ABC6A}" destId="{E66EA1D7-5FA1-4479-B23D-784999701E7F}" srcOrd="1" destOrd="0" presId="urn:microsoft.com/office/officeart/2005/8/layout/venn1"/>
    <dgm:cxn modelId="{88EB1E81-1AE5-4EF1-9A5B-EFEA5FA22A9A}" type="presOf" srcId="{944B72E4-32D9-4C1D-8B6D-95533286C9E7}" destId="{5BA6AE5D-43A9-4A8A-8ABF-5CAFD752E2A9}" srcOrd="1" destOrd="0" presId="urn:microsoft.com/office/officeart/2005/8/layout/venn1"/>
    <dgm:cxn modelId="{EF01C988-4C22-4E3B-9D94-D950BA249881}" srcId="{503ED482-0CB2-44D4-A637-F1BEF450CBA7}" destId="{CA9AFDB3-6088-46A8-BCC3-BF58D518390D}" srcOrd="0" destOrd="0" parTransId="{FE23A942-7C72-482E-9865-1538CBB4C8EF}" sibTransId="{8FAFE239-74CC-463D-AF21-68EA38D6981C}"/>
    <dgm:cxn modelId="{5011BFAB-2A85-430A-8E99-B1CD7D21792B}" type="presOf" srcId="{B7A6A98C-5478-448D-96E1-05DCD31ABC6A}" destId="{052D169E-FB45-420E-9BD7-3A59FE98AF5C}" srcOrd="0" destOrd="0" presId="urn:microsoft.com/office/officeart/2005/8/layout/venn1"/>
    <dgm:cxn modelId="{0A2A6AAE-CB4F-4777-9889-246C1D6126B9}" type="presOf" srcId="{CA9AFDB3-6088-46A8-BCC3-BF58D518390D}" destId="{856EFEAA-4AE9-4750-8A37-56B31B21E27D}" srcOrd="1" destOrd="0" presId="urn:microsoft.com/office/officeart/2005/8/layout/venn1"/>
    <dgm:cxn modelId="{F8BEABF7-AA68-416A-B36A-AB30F15AEB02}" type="presOf" srcId="{944B72E4-32D9-4C1D-8B6D-95533286C9E7}" destId="{C667B0ED-C519-40B5-B3DA-C6C8E2DA4804}" srcOrd="0" destOrd="0" presId="urn:microsoft.com/office/officeart/2005/8/layout/venn1"/>
    <dgm:cxn modelId="{9C0443FA-D99C-4910-93C3-6A2CCE1E844B}" type="presOf" srcId="{CA9AFDB3-6088-46A8-BCC3-BF58D518390D}" destId="{5A420D70-A280-439A-B455-114EF59D582C}" srcOrd="0" destOrd="0" presId="urn:microsoft.com/office/officeart/2005/8/layout/venn1"/>
    <dgm:cxn modelId="{9F6E1A32-7882-41B3-AE62-B1E876A3C0EC}" type="presParOf" srcId="{679657F9-174D-40AA-BF8A-75F74AE2C702}" destId="{5A420D70-A280-439A-B455-114EF59D582C}" srcOrd="0" destOrd="0" presId="urn:microsoft.com/office/officeart/2005/8/layout/venn1"/>
    <dgm:cxn modelId="{E8345411-7536-4506-B5C0-8C12D1245718}" type="presParOf" srcId="{679657F9-174D-40AA-BF8A-75F74AE2C702}" destId="{856EFEAA-4AE9-4750-8A37-56B31B21E27D}" srcOrd="1" destOrd="0" presId="urn:microsoft.com/office/officeart/2005/8/layout/venn1"/>
    <dgm:cxn modelId="{E2D19443-6EBC-43FA-B2D8-B49E13598777}" type="presParOf" srcId="{679657F9-174D-40AA-BF8A-75F74AE2C702}" destId="{052D169E-FB45-420E-9BD7-3A59FE98AF5C}" srcOrd="2" destOrd="0" presId="urn:microsoft.com/office/officeart/2005/8/layout/venn1"/>
    <dgm:cxn modelId="{A4429A48-C641-49BC-9C54-457F1E0666B7}" type="presParOf" srcId="{679657F9-174D-40AA-BF8A-75F74AE2C702}" destId="{E66EA1D7-5FA1-4479-B23D-784999701E7F}" srcOrd="3" destOrd="0" presId="urn:microsoft.com/office/officeart/2005/8/layout/venn1"/>
    <dgm:cxn modelId="{584981F0-312B-49EF-BEEB-8A6925B3A38A}" type="presParOf" srcId="{679657F9-174D-40AA-BF8A-75F74AE2C702}" destId="{C667B0ED-C519-40B5-B3DA-C6C8E2DA4804}" srcOrd="4" destOrd="0" presId="urn:microsoft.com/office/officeart/2005/8/layout/venn1"/>
    <dgm:cxn modelId="{55C38504-957C-4506-9411-0451B2AF1D97}" type="presParOf" srcId="{679657F9-174D-40AA-BF8A-75F74AE2C702}" destId="{5BA6AE5D-43A9-4A8A-8ABF-5CAFD752E2A9}" srcOrd="5" destOrd="0" presId="urn:microsoft.com/office/officeart/2005/8/layout/ven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FED57A6-E419-4778-8A4E-874C33AE6658}" type="doc">
      <dgm:prSet loTypeId="urn:microsoft.com/office/officeart/2005/8/layout/pyramid2" loCatId="pyramid" qsTypeId="urn:microsoft.com/office/officeart/2005/8/quickstyle/3d9" qsCatId="3D" csTypeId="urn:microsoft.com/office/officeart/2005/8/colors/colorful4" csCatId="colorful"/>
      <dgm:spPr/>
      <dgm:t>
        <a:bodyPr/>
        <a:lstStyle/>
        <a:p>
          <a:endParaRPr lang="en-US"/>
        </a:p>
      </dgm:t>
    </dgm:pt>
    <dgm:pt modelId="{B22F2E0F-C046-4B0A-A4F4-99D42A09E69D}">
      <dgm:prSet/>
      <dgm:spPr/>
      <dgm:t>
        <a:bodyPr/>
        <a:lstStyle/>
        <a:p>
          <a:pPr rtl="0"/>
          <a:r>
            <a:rPr lang="en-US" dirty="0"/>
            <a:t>Technological</a:t>
          </a:r>
        </a:p>
      </dgm:t>
    </dgm:pt>
    <dgm:pt modelId="{F4656BF1-8DBB-4CAB-8B2B-B8E28CC5CD92}" type="parTrans" cxnId="{2699A234-A26B-4FD4-9B4F-318CEDB9F38A}">
      <dgm:prSet/>
      <dgm:spPr/>
      <dgm:t>
        <a:bodyPr/>
        <a:lstStyle/>
        <a:p>
          <a:endParaRPr lang="en-US"/>
        </a:p>
      </dgm:t>
    </dgm:pt>
    <dgm:pt modelId="{AEA44117-66D3-4F01-9DA3-1D96C59C0802}" type="sibTrans" cxnId="{2699A234-A26B-4FD4-9B4F-318CEDB9F38A}">
      <dgm:prSet/>
      <dgm:spPr/>
      <dgm:t>
        <a:bodyPr/>
        <a:lstStyle/>
        <a:p>
          <a:endParaRPr lang="en-US"/>
        </a:p>
      </dgm:t>
    </dgm:pt>
    <dgm:pt modelId="{A85FD4C4-4323-4FCE-B92E-7C4A1A301745}">
      <dgm:prSet/>
      <dgm:spPr/>
      <dgm:t>
        <a:bodyPr/>
        <a:lstStyle/>
        <a:p>
          <a:pPr rtl="0"/>
          <a:r>
            <a:rPr lang="en-US" dirty="0"/>
            <a:t>Legal </a:t>
          </a:r>
        </a:p>
      </dgm:t>
    </dgm:pt>
    <dgm:pt modelId="{8A4D0189-50FB-4AD7-A24A-420C4EE93CEF}" type="parTrans" cxnId="{208B5F20-2336-450A-A7B5-963DAC9D4BFA}">
      <dgm:prSet/>
      <dgm:spPr/>
      <dgm:t>
        <a:bodyPr/>
        <a:lstStyle/>
        <a:p>
          <a:endParaRPr lang="en-US"/>
        </a:p>
      </dgm:t>
    </dgm:pt>
    <dgm:pt modelId="{847A1C7B-7F8E-401E-9EE9-D1B7A40FC1C6}" type="sibTrans" cxnId="{208B5F20-2336-450A-A7B5-963DAC9D4BFA}">
      <dgm:prSet/>
      <dgm:spPr/>
      <dgm:t>
        <a:bodyPr/>
        <a:lstStyle/>
        <a:p>
          <a:endParaRPr lang="en-US"/>
        </a:p>
      </dgm:t>
    </dgm:pt>
    <dgm:pt modelId="{1CA4A4BF-FEC2-44E3-BA63-CF66F320038E}">
      <dgm:prSet/>
      <dgm:spPr/>
      <dgm:t>
        <a:bodyPr/>
        <a:lstStyle/>
        <a:p>
          <a:pPr rtl="0"/>
          <a:r>
            <a:rPr lang="en-US" dirty="0"/>
            <a:t>Environmental</a:t>
          </a:r>
        </a:p>
      </dgm:t>
    </dgm:pt>
    <dgm:pt modelId="{7C5A88D5-2B0F-49DA-9929-429729CB8ACA}" type="parTrans" cxnId="{5BCFF57A-E47E-4749-AF7D-8021713BCD67}">
      <dgm:prSet/>
      <dgm:spPr/>
      <dgm:t>
        <a:bodyPr/>
        <a:lstStyle/>
        <a:p>
          <a:endParaRPr lang="en-US"/>
        </a:p>
      </dgm:t>
    </dgm:pt>
    <dgm:pt modelId="{1E0F69F2-AD39-428E-8457-11E8659C574B}" type="sibTrans" cxnId="{5BCFF57A-E47E-4749-AF7D-8021713BCD67}">
      <dgm:prSet/>
      <dgm:spPr/>
      <dgm:t>
        <a:bodyPr/>
        <a:lstStyle/>
        <a:p>
          <a:endParaRPr lang="en-US"/>
        </a:p>
      </dgm:t>
    </dgm:pt>
    <dgm:pt modelId="{ECA422C6-2A69-4C72-84A2-D3EF7278D0FF}" type="pres">
      <dgm:prSet presAssocID="{2FED57A6-E419-4778-8A4E-874C33AE6658}" presName="compositeShape" presStyleCnt="0">
        <dgm:presLayoutVars>
          <dgm:dir/>
          <dgm:resizeHandles/>
        </dgm:presLayoutVars>
      </dgm:prSet>
      <dgm:spPr/>
    </dgm:pt>
    <dgm:pt modelId="{8F3E45C6-784C-49A7-8CAF-D61B7A0D0227}" type="pres">
      <dgm:prSet presAssocID="{2FED57A6-E419-4778-8A4E-874C33AE6658}" presName="pyramid" presStyleLbl="node1" presStyleIdx="0" presStyleCnt="1">
        <dgm:style>
          <a:lnRef idx="3">
            <a:schemeClr val="lt1"/>
          </a:lnRef>
          <a:fillRef idx="1">
            <a:schemeClr val="accent3"/>
          </a:fillRef>
          <a:effectRef idx="1">
            <a:schemeClr val="accent3"/>
          </a:effectRef>
          <a:fontRef idx="minor">
            <a:schemeClr val="lt1"/>
          </a:fontRef>
        </dgm:style>
      </dgm:prSet>
      <dgm:spPr/>
    </dgm:pt>
    <dgm:pt modelId="{03684445-08AD-4C79-82F6-C3A444FB1CAF}" type="pres">
      <dgm:prSet presAssocID="{2FED57A6-E419-4778-8A4E-874C33AE6658}" presName="theList" presStyleCnt="0"/>
      <dgm:spPr/>
    </dgm:pt>
    <dgm:pt modelId="{D98BC688-06A1-45B8-9561-926A1891BA62}" type="pres">
      <dgm:prSet presAssocID="{B22F2E0F-C046-4B0A-A4F4-99D42A09E69D}" presName="aNode" presStyleLbl="fgAcc1" presStyleIdx="0" presStyleCnt="3">
        <dgm:presLayoutVars>
          <dgm:bulletEnabled val="1"/>
        </dgm:presLayoutVars>
      </dgm:prSet>
      <dgm:spPr/>
    </dgm:pt>
    <dgm:pt modelId="{C8775787-C5BB-493B-878A-C4EA0C7FCD3E}" type="pres">
      <dgm:prSet presAssocID="{B22F2E0F-C046-4B0A-A4F4-99D42A09E69D}" presName="aSpace" presStyleCnt="0"/>
      <dgm:spPr/>
    </dgm:pt>
    <dgm:pt modelId="{BF007E64-87E9-4E8A-9790-25E9E6020C0C}" type="pres">
      <dgm:prSet presAssocID="{A85FD4C4-4323-4FCE-B92E-7C4A1A301745}" presName="aNode" presStyleLbl="fgAcc1" presStyleIdx="1" presStyleCnt="3">
        <dgm:presLayoutVars>
          <dgm:bulletEnabled val="1"/>
        </dgm:presLayoutVars>
      </dgm:prSet>
      <dgm:spPr/>
    </dgm:pt>
    <dgm:pt modelId="{A626C36D-C0AA-40EF-92E3-D6707EB9FDB2}" type="pres">
      <dgm:prSet presAssocID="{A85FD4C4-4323-4FCE-B92E-7C4A1A301745}" presName="aSpace" presStyleCnt="0"/>
      <dgm:spPr/>
    </dgm:pt>
    <dgm:pt modelId="{886CCBD5-1D5B-4D09-B77A-D7EC360F0D94}" type="pres">
      <dgm:prSet presAssocID="{1CA4A4BF-FEC2-44E3-BA63-CF66F320038E}" presName="aNode" presStyleLbl="fgAcc1" presStyleIdx="2" presStyleCnt="3">
        <dgm:presLayoutVars>
          <dgm:bulletEnabled val="1"/>
        </dgm:presLayoutVars>
      </dgm:prSet>
      <dgm:spPr/>
    </dgm:pt>
    <dgm:pt modelId="{5DC308EC-A2E1-4460-87C7-39F4B3D16EC9}" type="pres">
      <dgm:prSet presAssocID="{1CA4A4BF-FEC2-44E3-BA63-CF66F320038E}" presName="aSpace" presStyleCnt="0"/>
      <dgm:spPr/>
    </dgm:pt>
  </dgm:ptLst>
  <dgm:cxnLst>
    <dgm:cxn modelId="{8BB73015-0936-4153-AD99-7EDA5BEB704E}" type="presOf" srcId="{1CA4A4BF-FEC2-44E3-BA63-CF66F320038E}" destId="{886CCBD5-1D5B-4D09-B77A-D7EC360F0D94}" srcOrd="0" destOrd="0" presId="urn:microsoft.com/office/officeart/2005/8/layout/pyramid2"/>
    <dgm:cxn modelId="{208B5F20-2336-450A-A7B5-963DAC9D4BFA}" srcId="{2FED57A6-E419-4778-8A4E-874C33AE6658}" destId="{A85FD4C4-4323-4FCE-B92E-7C4A1A301745}" srcOrd="1" destOrd="0" parTransId="{8A4D0189-50FB-4AD7-A24A-420C4EE93CEF}" sibTransId="{847A1C7B-7F8E-401E-9EE9-D1B7A40FC1C6}"/>
    <dgm:cxn modelId="{2699A234-A26B-4FD4-9B4F-318CEDB9F38A}" srcId="{2FED57A6-E419-4778-8A4E-874C33AE6658}" destId="{B22F2E0F-C046-4B0A-A4F4-99D42A09E69D}" srcOrd="0" destOrd="0" parTransId="{F4656BF1-8DBB-4CAB-8B2B-B8E28CC5CD92}" sibTransId="{AEA44117-66D3-4F01-9DA3-1D96C59C0802}"/>
    <dgm:cxn modelId="{DC375760-C118-4660-833A-CBE08ABB4085}" type="presOf" srcId="{A85FD4C4-4323-4FCE-B92E-7C4A1A301745}" destId="{BF007E64-87E9-4E8A-9790-25E9E6020C0C}" srcOrd="0" destOrd="0" presId="urn:microsoft.com/office/officeart/2005/8/layout/pyramid2"/>
    <dgm:cxn modelId="{5BCFF57A-E47E-4749-AF7D-8021713BCD67}" srcId="{2FED57A6-E419-4778-8A4E-874C33AE6658}" destId="{1CA4A4BF-FEC2-44E3-BA63-CF66F320038E}" srcOrd="2" destOrd="0" parTransId="{7C5A88D5-2B0F-49DA-9929-429729CB8ACA}" sibTransId="{1E0F69F2-AD39-428E-8457-11E8659C574B}"/>
    <dgm:cxn modelId="{DAE8D9A7-DA72-4710-8F3C-465505E28000}" type="presOf" srcId="{2FED57A6-E419-4778-8A4E-874C33AE6658}" destId="{ECA422C6-2A69-4C72-84A2-D3EF7278D0FF}" srcOrd="0" destOrd="0" presId="urn:microsoft.com/office/officeart/2005/8/layout/pyramid2"/>
    <dgm:cxn modelId="{12E69AC7-5F8F-4A42-AB04-0E34FF614714}" type="presOf" srcId="{B22F2E0F-C046-4B0A-A4F4-99D42A09E69D}" destId="{D98BC688-06A1-45B8-9561-926A1891BA62}" srcOrd="0" destOrd="0" presId="urn:microsoft.com/office/officeart/2005/8/layout/pyramid2"/>
    <dgm:cxn modelId="{5F7E1AB0-FD7D-40A2-8499-D7403F16A45D}" type="presParOf" srcId="{ECA422C6-2A69-4C72-84A2-D3EF7278D0FF}" destId="{8F3E45C6-784C-49A7-8CAF-D61B7A0D0227}" srcOrd="0" destOrd="0" presId="urn:microsoft.com/office/officeart/2005/8/layout/pyramid2"/>
    <dgm:cxn modelId="{0A453D43-80CD-4B74-957F-904FB3AC5A23}" type="presParOf" srcId="{ECA422C6-2A69-4C72-84A2-D3EF7278D0FF}" destId="{03684445-08AD-4C79-82F6-C3A444FB1CAF}" srcOrd="1" destOrd="0" presId="urn:microsoft.com/office/officeart/2005/8/layout/pyramid2"/>
    <dgm:cxn modelId="{AE47228E-DB6A-4C29-BC7D-615D4E9125FA}" type="presParOf" srcId="{03684445-08AD-4C79-82F6-C3A444FB1CAF}" destId="{D98BC688-06A1-45B8-9561-926A1891BA62}" srcOrd="0" destOrd="0" presId="urn:microsoft.com/office/officeart/2005/8/layout/pyramid2"/>
    <dgm:cxn modelId="{F88E7738-DF51-4E3A-BD1B-FAA4D5A7B5A4}" type="presParOf" srcId="{03684445-08AD-4C79-82F6-C3A444FB1CAF}" destId="{C8775787-C5BB-493B-878A-C4EA0C7FCD3E}" srcOrd="1" destOrd="0" presId="urn:microsoft.com/office/officeart/2005/8/layout/pyramid2"/>
    <dgm:cxn modelId="{46956EA4-64EB-4346-A8BB-0F682B695318}" type="presParOf" srcId="{03684445-08AD-4C79-82F6-C3A444FB1CAF}" destId="{BF007E64-87E9-4E8A-9790-25E9E6020C0C}" srcOrd="2" destOrd="0" presId="urn:microsoft.com/office/officeart/2005/8/layout/pyramid2"/>
    <dgm:cxn modelId="{8CD3AA02-23C9-40BB-A11F-1CC4D2D8F6FE}" type="presParOf" srcId="{03684445-08AD-4C79-82F6-C3A444FB1CAF}" destId="{A626C36D-C0AA-40EF-92E3-D6707EB9FDB2}" srcOrd="3" destOrd="0" presId="urn:microsoft.com/office/officeart/2005/8/layout/pyramid2"/>
    <dgm:cxn modelId="{51BE9C03-1435-4EDB-BB9D-BB42F6F53842}" type="presParOf" srcId="{03684445-08AD-4C79-82F6-C3A444FB1CAF}" destId="{886CCBD5-1D5B-4D09-B77A-D7EC360F0D94}" srcOrd="4" destOrd="0" presId="urn:microsoft.com/office/officeart/2005/8/layout/pyramid2"/>
    <dgm:cxn modelId="{3463BDA2-1F5A-468A-BA1D-89B296E28379}" type="presParOf" srcId="{03684445-08AD-4C79-82F6-C3A444FB1CAF}" destId="{5DC308EC-A2E1-4460-87C7-39F4B3D16EC9}"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8AC4F15-D1C3-4F02-B6F8-2A4B82CA5B59}" type="doc">
      <dgm:prSet loTypeId="urn:microsoft.com/office/officeart/2005/8/layout/hProcess9" loCatId="process" qsTypeId="urn:microsoft.com/office/officeart/2005/8/quickstyle/simple1" qsCatId="simple" csTypeId="urn:microsoft.com/office/officeart/2005/8/colors/accent6_4" csCatId="accent6" phldr="1"/>
      <dgm:spPr/>
      <dgm:t>
        <a:bodyPr/>
        <a:lstStyle/>
        <a:p>
          <a:endParaRPr lang="en-US"/>
        </a:p>
      </dgm:t>
    </dgm:pt>
    <dgm:pt modelId="{ED1E7DCE-B053-4EDC-8AB1-14F035A61199}">
      <dgm:prSet/>
      <dgm:spPr>
        <a:ln>
          <a:solidFill>
            <a:schemeClr val="bg2">
              <a:lumMod val="10000"/>
            </a:schemeClr>
          </a:solidFill>
        </a:ln>
      </dgm:spPr>
      <dgm:t>
        <a:bodyPr/>
        <a:lstStyle/>
        <a:p>
          <a:pPr rtl="0"/>
          <a:r>
            <a:rPr lang="en-US" dirty="0"/>
            <a:t>Product</a:t>
          </a:r>
        </a:p>
      </dgm:t>
    </dgm:pt>
    <dgm:pt modelId="{8160B9AC-9110-42D7-90A6-C1C353C99B5A}" type="parTrans" cxnId="{1C426F81-A358-479B-8B56-E5A91D96D4F0}">
      <dgm:prSet/>
      <dgm:spPr/>
      <dgm:t>
        <a:bodyPr/>
        <a:lstStyle/>
        <a:p>
          <a:endParaRPr lang="en-US"/>
        </a:p>
      </dgm:t>
    </dgm:pt>
    <dgm:pt modelId="{D7BA69B6-3D85-40B1-9647-42F97B1B346C}" type="sibTrans" cxnId="{1C426F81-A358-479B-8B56-E5A91D96D4F0}">
      <dgm:prSet/>
      <dgm:spPr/>
      <dgm:t>
        <a:bodyPr/>
        <a:lstStyle/>
        <a:p>
          <a:endParaRPr lang="en-US"/>
        </a:p>
      </dgm:t>
    </dgm:pt>
    <dgm:pt modelId="{B0716DDC-67C3-4EA0-809E-14D3657C970F}">
      <dgm:prSet/>
      <dgm:spPr/>
      <dgm:t>
        <a:bodyPr/>
        <a:lstStyle/>
        <a:p>
          <a:pPr rtl="0"/>
          <a:r>
            <a:rPr lang="en-US" dirty="0"/>
            <a:t>Price</a:t>
          </a:r>
        </a:p>
      </dgm:t>
    </dgm:pt>
    <dgm:pt modelId="{97E8CED7-EC3C-4ED7-AB57-29F0544FC81F}" type="parTrans" cxnId="{EE77F8FA-5128-4954-90E6-3D82196DBB33}">
      <dgm:prSet/>
      <dgm:spPr/>
      <dgm:t>
        <a:bodyPr/>
        <a:lstStyle/>
        <a:p>
          <a:endParaRPr lang="en-US"/>
        </a:p>
      </dgm:t>
    </dgm:pt>
    <dgm:pt modelId="{13ED669A-E15E-49B8-ACE3-7260F0BB1729}" type="sibTrans" cxnId="{EE77F8FA-5128-4954-90E6-3D82196DBB33}">
      <dgm:prSet/>
      <dgm:spPr/>
      <dgm:t>
        <a:bodyPr/>
        <a:lstStyle/>
        <a:p>
          <a:endParaRPr lang="en-US"/>
        </a:p>
      </dgm:t>
    </dgm:pt>
    <dgm:pt modelId="{9A054841-0D2B-4D15-AA37-A2DE655C8C95}">
      <dgm:prSet/>
      <dgm:spPr/>
      <dgm:t>
        <a:bodyPr/>
        <a:lstStyle/>
        <a:p>
          <a:pPr rtl="0"/>
          <a:r>
            <a:rPr lang="en-US" dirty="0"/>
            <a:t>Promotion</a:t>
          </a:r>
        </a:p>
      </dgm:t>
    </dgm:pt>
    <dgm:pt modelId="{E3144298-0115-4863-B226-1D6A2589A164}" type="parTrans" cxnId="{F35312CC-BC9C-476F-B4F2-F9CBF8D9C9D4}">
      <dgm:prSet/>
      <dgm:spPr/>
      <dgm:t>
        <a:bodyPr/>
        <a:lstStyle/>
        <a:p>
          <a:endParaRPr lang="en-US"/>
        </a:p>
      </dgm:t>
    </dgm:pt>
    <dgm:pt modelId="{03109928-8479-422C-9C8C-BCB7FA0FF9B1}" type="sibTrans" cxnId="{F35312CC-BC9C-476F-B4F2-F9CBF8D9C9D4}">
      <dgm:prSet/>
      <dgm:spPr/>
      <dgm:t>
        <a:bodyPr/>
        <a:lstStyle/>
        <a:p>
          <a:endParaRPr lang="en-US"/>
        </a:p>
      </dgm:t>
    </dgm:pt>
    <dgm:pt modelId="{87B1BCDF-F7B5-499F-A505-163E212A7C5C}">
      <dgm:prSet/>
      <dgm:spPr>
        <a:ln>
          <a:solidFill>
            <a:schemeClr val="tx1"/>
          </a:solidFill>
        </a:ln>
      </dgm:spPr>
      <dgm:t>
        <a:bodyPr/>
        <a:lstStyle/>
        <a:p>
          <a:pPr rtl="0"/>
          <a:r>
            <a:rPr lang="en-US" dirty="0"/>
            <a:t>Place</a:t>
          </a:r>
        </a:p>
      </dgm:t>
    </dgm:pt>
    <dgm:pt modelId="{DF8B904E-BE66-49FE-96AF-A6456040ED4A}" type="parTrans" cxnId="{37A1CA7C-5825-4931-A3AE-2318FC83A9F5}">
      <dgm:prSet/>
      <dgm:spPr/>
      <dgm:t>
        <a:bodyPr/>
        <a:lstStyle/>
        <a:p>
          <a:endParaRPr lang="en-US"/>
        </a:p>
      </dgm:t>
    </dgm:pt>
    <dgm:pt modelId="{09362B5E-6691-4E70-BE97-90B6E3DBF311}" type="sibTrans" cxnId="{37A1CA7C-5825-4931-A3AE-2318FC83A9F5}">
      <dgm:prSet/>
      <dgm:spPr/>
      <dgm:t>
        <a:bodyPr/>
        <a:lstStyle/>
        <a:p>
          <a:endParaRPr lang="en-US"/>
        </a:p>
      </dgm:t>
    </dgm:pt>
    <dgm:pt modelId="{1B4C5314-6FE4-47A2-A82C-9512F04AD0D8}" type="pres">
      <dgm:prSet presAssocID="{88AC4F15-D1C3-4F02-B6F8-2A4B82CA5B59}" presName="CompostProcess" presStyleCnt="0">
        <dgm:presLayoutVars>
          <dgm:dir/>
          <dgm:resizeHandles val="exact"/>
        </dgm:presLayoutVars>
      </dgm:prSet>
      <dgm:spPr/>
    </dgm:pt>
    <dgm:pt modelId="{338915A3-21CA-47BA-AF41-F7FE69E6B2DB}" type="pres">
      <dgm:prSet presAssocID="{88AC4F15-D1C3-4F02-B6F8-2A4B82CA5B59}" presName="arrow" presStyleLbl="bgShp" presStyleIdx="0" presStyleCnt="1"/>
      <dgm:spPr/>
    </dgm:pt>
    <dgm:pt modelId="{F88C3CAC-8BBC-4417-A84C-1CB25A17D1A2}" type="pres">
      <dgm:prSet presAssocID="{88AC4F15-D1C3-4F02-B6F8-2A4B82CA5B59}" presName="linearProcess" presStyleCnt="0"/>
      <dgm:spPr/>
    </dgm:pt>
    <dgm:pt modelId="{1127E09A-BFEF-493F-AEE5-885C24071685}" type="pres">
      <dgm:prSet presAssocID="{ED1E7DCE-B053-4EDC-8AB1-14F035A61199}" presName="textNode" presStyleLbl="node1" presStyleIdx="0" presStyleCnt="4">
        <dgm:presLayoutVars>
          <dgm:bulletEnabled val="1"/>
        </dgm:presLayoutVars>
      </dgm:prSet>
      <dgm:spPr/>
    </dgm:pt>
    <dgm:pt modelId="{F1A7271E-8EA8-419C-BD61-FB5B5D240D3D}" type="pres">
      <dgm:prSet presAssocID="{D7BA69B6-3D85-40B1-9647-42F97B1B346C}" presName="sibTrans" presStyleCnt="0"/>
      <dgm:spPr/>
    </dgm:pt>
    <dgm:pt modelId="{F962B01A-8F8A-43EA-B8DE-5654DD44A066}" type="pres">
      <dgm:prSet presAssocID="{B0716DDC-67C3-4EA0-809E-14D3657C970F}" presName="textNode" presStyleLbl="node1" presStyleIdx="1" presStyleCnt="4">
        <dgm:presLayoutVars>
          <dgm:bulletEnabled val="1"/>
        </dgm:presLayoutVars>
      </dgm:prSet>
      <dgm:spPr/>
    </dgm:pt>
    <dgm:pt modelId="{855D7769-6408-4490-8F37-CC048199828D}" type="pres">
      <dgm:prSet presAssocID="{13ED669A-E15E-49B8-ACE3-7260F0BB1729}" presName="sibTrans" presStyleCnt="0"/>
      <dgm:spPr/>
    </dgm:pt>
    <dgm:pt modelId="{A44F5339-848D-43ED-88A5-AEA4891746DD}" type="pres">
      <dgm:prSet presAssocID="{9A054841-0D2B-4D15-AA37-A2DE655C8C95}" presName="textNode" presStyleLbl="node1" presStyleIdx="2" presStyleCnt="4">
        <dgm:presLayoutVars>
          <dgm:bulletEnabled val="1"/>
        </dgm:presLayoutVars>
      </dgm:prSet>
      <dgm:spPr/>
    </dgm:pt>
    <dgm:pt modelId="{E912E792-A255-4245-ABE3-759025940359}" type="pres">
      <dgm:prSet presAssocID="{03109928-8479-422C-9C8C-BCB7FA0FF9B1}" presName="sibTrans" presStyleCnt="0"/>
      <dgm:spPr/>
    </dgm:pt>
    <dgm:pt modelId="{53DEFF22-D790-46FF-A1D4-0F3F959F1D0A}" type="pres">
      <dgm:prSet presAssocID="{87B1BCDF-F7B5-499F-A505-163E212A7C5C}" presName="textNode" presStyleLbl="node1" presStyleIdx="3" presStyleCnt="4">
        <dgm:presLayoutVars>
          <dgm:bulletEnabled val="1"/>
        </dgm:presLayoutVars>
      </dgm:prSet>
      <dgm:spPr/>
    </dgm:pt>
  </dgm:ptLst>
  <dgm:cxnLst>
    <dgm:cxn modelId="{5584C812-7492-4F68-8BF2-82BAD255857E}" type="presOf" srcId="{9A054841-0D2B-4D15-AA37-A2DE655C8C95}" destId="{A44F5339-848D-43ED-88A5-AEA4891746DD}" srcOrd="0" destOrd="0" presId="urn:microsoft.com/office/officeart/2005/8/layout/hProcess9"/>
    <dgm:cxn modelId="{7D1C7C39-E80A-42BF-B528-483C3DC60D41}" type="presOf" srcId="{87B1BCDF-F7B5-499F-A505-163E212A7C5C}" destId="{53DEFF22-D790-46FF-A1D4-0F3F959F1D0A}" srcOrd="0" destOrd="0" presId="urn:microsoft.com/office/officeart/2005/8/layout/hProcess9"/>
    <dgm:cxn modelId="{F7C4F955-78AC-48A7-B961-D507B7B56E47}" type="presOf" srcId="{ED1E7DCE-B053-4EDC-8AB1-14F035A61199}" destId="{1127E09A-BFEF-493F-AEE5-885C24071685}" srcOrd="0" destOrd="0" presId="urn:microsoft.com/office/officeart/2005/8/layout/hProcess9"/>
    <dgm:cxn modelId="{37A1CA7C-5825-4931-A3AE-2318FC83A9F5}" srcId="{88AC4F15-D1C3-4F02-B6F8-2A4B82CA5B59}" destId="{87B1BCDF-F7B5-499F-A505-163E212A7C5C}" srcOrd="3" destOrd="0" parTransId="{DF8B904E-BE66-49FE-96AF-A6456040ED4A}" sibTransId="{09362B5E-6691-4E70-BE97-90B6E3DBF311}"/>
    <dgm:cxn modelId="{1C426F81-A358-479B-8B56-E5A91D96D4F0}" srcId="{88AC4F15-D1C3-4F02-B6F8-2A4B82CA5B59}" destId="{ED1E7DCE-B053-4EDC-8AB1-14F035A61199}" srcOrd="0" destOrd="0" parTransId="{8160B9AC-9110-42D7-90A6-C1C353C99B5A}" sibTransId="{D7BA69B6-3D85-40B1-9647-42F97B1B346C}"/>
    <dgm:cxn modelId="{F35312CC-BC9C-476F-B4F2-F9CBF8D9C9D4}" srcId="{88AC4F15-D1C3-4F02-B6F8-2A4B82CA5B59}" destId="{9A054841-0D2B-4D15-AA37-A2DE655C8C95}" srcOrd="2" destOrd="0" parTransId="{E3144298-0115-4863-B226-1D6A2589A164}" sibTransId="{03109928-8479-422C-9C8C-BCB7FA0FF9B1}"/>
    <dgm:cxn modelId="{15314DD4-3972-406C-A1C2-D106668CA201}" type="presOf" srcId="{88AC4F15-D1C3-4F02-B6F8-2A4B82CA5B59}" destId="{1B4C5314-6FE4-47A2-A82C-9512F04AD0D8}" srcOrd="0" destOrd="0" presId="urn:microsoft.com/office/officeart/2005/8/layout/hProcess9"/>
    <dgm:cxn modelId="{EE77F8FA-5128-4954-90E6-3D82196DBB33}" srcId="{88AC4F15-D1C3-4F02-B6F8-2A4B82CA5B59}" destId="{B0716DDC-67C3-4EA0-809E-14D3657C970F}" srcOrd="1" destOrd="0" parTransId="{97E8CED7-EC3C-4ED7-AB57-29F0544FC81F}" sibTransId="{13ED669A-E15E-49B8-ACE3-7260F0BB1729}"/>
    <dgm:cxn modelId="{32041AFB-A2A2-4E57-AA0A-89AA85008C26}" type="presOf" srcId="{B0716DDC-67C3-4EA0-809E-14D3657C970F}" destId="{F962B01A-8F8A-43EA-B8DE-5654DD44A066}" srcOrd="0" destOrd="0" presId="urn:microsoft.com/office/officeart/2005/8/layout/hProcess9"/>
    <dgm:cxn modelId="{F4EC715E-9051-47E5-9330-9B2E16647B3E}" type="presParOf" srcId="{1B4C5314-6FE4-47A2-A82C-9512F04AD0D8}" destId="{338915A3-21CA-47BA-AF41-F7FE69E6B2DB}" srcOrd="0" destOrd="0" presId="urn:microsoft.com/office/officeart/2005/8/layout/hProcess9"/>
    <dgm:cxn modelId="{5A979C87-CDCE-46F0-B737-2C17138ADB02}" type="presParOf" srcId="{1B4C5314-6FE4-47A2-A82C-9512F04AD0D8}" destId="{F88C3CAC-8BBC-4417-A84C-1CB25A17D1A2}" srcOrd="1" destOrd="0" presId="urn:microsoft.com/office/officeart/2005/8/layout/hProcess9"/>
    <dgm:cxn modelId="{F277C7C4-3535-4402-80DD-F8EC5EE53D06}" type="presParOf" srcId="{F88C3CAC-8BBC-4417-A84C-1CB25A17D1A2}" destId="{1127E09A-BFEF-493F-AEE5-885C24071685}" srcOrd="0" destOrd="0" presId="urn:microsoft.com/office/officeart/2005/8/layout/hProcess9"/>
    <dgm:cxn modelId="{F8921D6C-F43C-4BEE-A1E4-04A92BE0153A}" type="presParOf" srcId="{F88C3CAC-8BBC-4417-A84C-1CB25A17D1A2}" destId="{F1A7271E-8EA8-419C-BD61-FB5B5D240D3D}" srcOrd="1" destOrd="0" presId="urn:microsoft.com/office/officeart/2005/8/layout/hProcess9"/>
    <dgm:cxn modelId="{6AC90535-4A9A-4862-9C79-945E1D39EF9C}" type="presParOf" srcId="{F88C3CAC-8BBC-4417-A84C-1CB25A17D1A2}" destId="{F962B01A-8F8A-43EA-B8DE-5654DD44A066}" srcOrd="2" destOrd="0" presId="urn:microsoft.com/office/officeart/2005/8/layout/hProcess9"/>
    <dgm:cxn modelId="{15669D13-B797-456E-8B66-6F0098B30374}" type="presParOf" srcId="{F88C3CAC-8BBC-4417-A84C-1CB25A17D1A2}" destId="{855D7769-6408-4490-8F37-CC048199828D}" srcOrd="3" destOrd="0" presId="urn:microsoft.com/office/officeart/2005/8/layout/hProcess9"/>
    <dgm:cxn modelId="{B74121DD-862C-4464-BEB5-42C6753867D6}" type="presParOf" srcId="{F88C3CAC-8BBC-4417-A84C-1CB25A17D1A2}" destId="{A44F5339-848D-43ED-88A5-AEA4891746DD}" srcOrd="4" destOrd="0" presId="urn:microsoft.com/office/officeart/2005/8/layout/hProcess9"/>
    <dgm:cxn modelId="{6B9834FE-A431-4C2D-BA73-33516C6CB1BF}" type="presParOf" srcId="{F88C3CAC-8BBC-4417-A84C-1CB25A17D1A2}" destId="{E912E792-A255-4245-ABE3-759025940359}" srcOrd="5" destOrd="0" presId="urn:microsoft.com/office/officeart/2005/8/layout/hProcess9"/>
    <dgm:cxn modelId="{506DE98B-39DD-49A3-8110-D87CE298FA43}" type="presParOf" srcId="{F88C3CAC-8BBC-4417-A84C-1CB25A17D1A2}" destId="{53DEFF22-D790-46FF-A1D4-0F3F959F1D0A}"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A59B032-FD2C-4E9D-B98D-710C45D3926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FDAE96-385E-47B8-B728-30D9328350E5}">
      <dgm:prSet/>
      <dgm:spPr/>
      <dgm:t>
        <a:bodyPr/>
        <a:lstStyle/>
        <a:p>
          <a:pPr>
            <a:lnSpc>
              <a:spcPct val="100000"/>
            </a:lnSpc>
          </a:pPr>
          <a:r>
            <a:rPr lang="en-IN"/>
            <a:t>As we discussed the whole idea of a start-up in the gaming industry. </a:t>
          </a:r>
          <a:endParaRPr lang="en-US"/>
        </a:p>
      </dgm:t>
    </dgm:pt>
    <dgm:pt modelId="{D0DBBBF0-99BA-43BB-824F-1BBBA74492B5}" type="parTrans" cxnId="{3D29A1E6-FFDE-4906-AE0E-B2D2C29297AB}">
      <dgm:prSet/>
      <dgm:spPr/>
      <dgm:t>
        <a:bodyPr/>
        <a:lstStyle/>
        <a:p>
          <a:endParaRPr lang="en-US"/>
        </a:p>
      </dgm:t>
    </dgm:pt>
    <dgm:pt modelId="{25141553-677B-421A-80FB-D0309CB9A59C}" type="sibTrans" cxnId="{3D29A1E6-FFDE-4906-AE0E-B2D2C29297AB}">
      <dgm:prSet/>
      <dgm:spPr/>
      <dgm:t>
        <a:bodyPr/>
        <a:lstStyle/>
        <a:p>
          <a:endParaRPr lang="en-US"/>
        </a:p>
      </dgm:t>
    </dgm:pt>
    <dgm:pt modelId="{35E225E7-6269-4B58-9F0D-5A9A1CC0CF45}">
      <dgm:prSet/>
      <dgm:spPr/>
      <dgm:t>
        <a:bodyPr/>
        <a:lstStyle/>
        <a:p>
          <a:pPr>
            <a:lnSpc>
              <a:spcPct val="100000"/>
            </a:lnSpc>
          </a:pPr>
          <a:r>
            <a:rPr lang="en-IN"/>
            <a:t>At the moment gaming industry is one of the important sectors in all parameters, be it revenue, reach, public support, or future growth. </a:t>
          </a:r>
          <a:endParaRPr lang="en-US"/>
        </a:p>
      </dgm:t>
    </dgm:pt>
    <dgm:pt modelId="{C9BCBED7-7F36-4B07-A149-F26852935AE2}" type="parTrans" cxnId="{4A121A29-3DB9-43FE-9405-15BE87BAA013}">
      <dgm:prSet/>
      <dgm:spPr/>
      <dgm:t>
        <a:bodyPr/>
        <a:lstStyle/>
        <a:p>
          <a:endParaRPr lang="en-US"/>
        </a:p>
      </dgm:t>
    </dgm:pt>
    <dgm:pt modelId="{1BA53672-177A-4973-AE2C-1F5CF5B2DB3C}" type="sibTrans" cxnId="{4A121A29-3DB9-43FE-9405-15BE87BAA013}">
      <dgm:prSet/>
      <dgm:spPr/>
      <dgm:t>
        <a:bodyPr/>
        <a:lstStyle/>
        <a:p>
          <a:endParaRPr lang="en-US"/>
        </a:p>
      </dgm:t>
    </dgm:pt>
    <dgm:pt modelId="{AEFF1AD4-E31D-47AF-8841-F9BE87DA293E}">
      <dgm:prSet/>
      <dgm:spPr/>
      <dgm:t>
        <a:bodyPr/>
        <a:lstStyle/>
        <a:p>
          <a:pPr>
            <a:lnSpc>
              <a:spcPct val="100000"/>
            </a:lnSpc>
          </a:pPr>
          <a:r>
            <a:rPr lang="en-IN"/>
            <a:t>Every year gaming industry is witnessing a lot of startups and the majority of them got public appreciation. </a:t>
          </a:r>
          <a:endParaRPr lang="en-US"/>
        </a:p>
      </dgm:t>
    </dgm:pt>
    <dgm:pt modelId="{5BD6F79D-E99C-4B4B-B83F-1D80FC3EE965}" type="parTrans" cxnId="{1DA5BD6D-7E9C-42F4-B990-6660A9EFEC5A}">
      <dgm:prSet/>
      <dgm:spPr/>
      <dgm:t>
        <a:bodyPr/>
        <a:lstStyle/>
        <a:p>
          <a:endParaRPr lang="en-US"/>
        </a:p>
      </dgm:t>
    </dgm:pt>
    <dgm:pt modelId="{74B8E987-5407-4B63-AC01-A5E2EBBCBC43}" type="sibTrans" cxnId="{1DA5BD6D-7E9C-42F4-B990-6660A9EFEC5A}">
      <dgm:prSet/>
      <dgm:spPr/>
      <dgm:t>
        <a:bodyPr/>
        <a:lstStyle/>
        <a:p>
          <a:endParaRPr lang="en-US"/>
        </a:p>
      </dgm:t>
    </dgm:pt>
    <dgm:pt modelId="{0507B7CB-0CC1-42EE-B960-F08E274B2C0A}">
      <dgm:prSet/>
      <dgm:spPr/>
      <dgm:t>
        <a:bodyPr/>
        <a:lstStyle/>
        <a:p>
          <a:pPr>
            <a:lnSpc>
              <a:spcPct val="100000"/>
            </a:lnSpc>
          </a:pPr>
          <a:r>
            <a:rPr lang="en-IN"/>
            <a:t>After analysing the whole business idea,one can say that a startup idea in the gaming industry is not a bad idea.</a:t>
          </a:r>
          <a:endParaRPr lang="en-US"/>
        </a:p>
      </dgm:t>
    </dgm:pt>
    <dgm:pt modelId="{7E52265C-286A-42D4-BC19-000BFC2CB063}" type="parTrans" cxnId="{80958B0C-8C27-4D84-8275-204FD297634E}">
      <dgm:prSet/>
      <dgm:spPr/>
      <dgm:t>
        <a:bodyPr/>
        <a:lstStyle/>
        <a:p>
          <a:endParaRPr lang="en-US"/>
        </a:p>
      </dgm:t>
    </dgm:pt>
    <dgm:pt modelId="{91A39A1C-AC0B-468F-B384-F2B1168B3DF7}" type="sibTrans" cxnId="{80958B0C-8C27-4D84-8275-204FD297634E}">
      <dgm:prSet/>
      <dgm:spPr/>
      <dgm:t>
        <a:bodyPr/>
        <a:lstStyle/>
        <a:p>
          <a:endParaRPr lang="en-US"/>
        </a:p>
      </dgm:t>
    </dgm:pt>
    <dgm:pt modelId="{D0F22BFF-FF95-4729-B94E-F153F38CF33D}" type="pres">
      <dgm:prSet presAssocID="{8A59B032-FD2C-4E9D-B98D-710C45D39261}" presName="root" presStyleCnt="0">
        <dgm:presLayoutVars>
          <dgm:dir/>
          <dgm:resizeHandles val="exact"/>
        </dgm:presLayoutVars>
      </dgm:prSet>
      <dgm:spPr/>
    </dgm:pt>
    <dgm:pt modelId="{7F16BE46-91F2-47A2-98B8-46DB45DBC177}" type="pres">
      <dgm:prSet presAssocID="{FFFDAE96-385E-47B8-B728-30D9328350E5}" presName="compNode" presStyleCnt="0"/>
      <dgm:spPr/>
    </dgm:pt>
    <dgm:pt modelId="{C97E2CCD-923D-4F65-AFAF-0981C4A3F8AD}" type="pres">
      <dgm:prSet presAssocID="{FFFDAE96-385E-47B8-B728-30D9328350E5}" presName="bgRect" presStyleLbl="bgShp" presStyleIdx="0" presStyleCnt="4"/>
      <dgm:spPr/>
    </dgm:pt>
    <dgm:pt modelId="{ADBA8BFB-0662-4DE1-A8F8-0E9ED88E1348}" type="pres">
      <dgm:prSet presAssocID="{FFFDAE96-385E-47B8-B728-30D9328350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me controller"/>
        </a:ext>
      </dgm:extLst>
    </dgm:pt>
    <dgm:pt modelId="{742AE288-5E89-4906-B419-D1AC283ECABC}" type="pres">
      <dgm:prSet presAssocID="{FFFDAE96-385E-47B8-B728-30D9328350E5}" presName="spaceRect" presStyleCnt="0"/>
      <dgm:spPr/>
    </dgm:pt>
    <dgm:pt modelId="{840C10BE-92FC-4775-B037-041918E6D80F}" type="pres">
      <dgm:prSet presAssocID="{FFFDAE96-385E-47B8-B728-30D9328350E5}" presName="parTx" presStyleLbl="revTx" presStyleIdx="0" presStyleCnt="4">
        <dgm:presLayoutVars>
          <dgm:chMax val="0"/>
          <dgm:chPref val="0"/>
        </dgm:presLayoutVars>
      </dgm:prSet>
      <dgm:spPr/>
    </dgm:pt>
    <dgm:pt modelId="{C8A9FB38-C4A1-4F09-B11C-4C5762763896}" type="pres">
      <dgm:prSet presAssocID="{25141553-677B-421A-80FB-D0309CB9A59C}" presName="sibTrans" presStyleCnt="0"/>
      <dgm:spPr/>
    </dgm:pt>
    <dgm:pt modelId="{0191A32C-641B-4E7A-9BF9-9E13955A7509}" type="pres">
      <dgm:prSet presAssocID="{35E225E7-6269-4B58-9F0D-5A9A1CC0CF45}" presName="compNode" presStyleCnt="0"/>
      <dgm:spPr/>
    </dgm:pt>
    <dgm:pt modelId="{CDCCBF9B-3743-4984-ABD0-20D22BBB13C9}" type="pres">
      <dgm:prSet presAssocID="{35E225E7-6269-4B58-9F0D-5A9A1CC0CF45}" presName="bgRect" presStyleLbl="bgShp" presStyleIdx="1" presStyleCnt="4"/>
      <dgm:spPr/>
    </dgm:pt>
    <dgm:pt modelId="{5181A838-D82B-490C-A796-61219368A152}" type="pres">
      <dgm:prSet presAssocID="{35E225E7-6269-4B58-9F0D-5A9A1CC0CF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C0FBAC27-3DD6-49D5-AAAC-2052D2AA5DED}" type="pres">
      <dgm:prSet presAssocID="{35E225E7-6269-4B58-9F0D-5A9A1CC0CF45}" presName="spaceRect" presStyleCnt="0"/>
      <dgm:spPr/>
    </dgm:pt>
    <dgm:pt modelId="{2A029A6C-B01E-4A2B-9218-6C92AF4474BC}" type="pres">
      <dgm:prSet presAssocID="{35E225E7-6269-4B58-9F0D-5A9A1CC0CF45}" presName="parTx" presStyleLbl="revTx" presStyleIdx="1" presStyleCnt="4">
        <dgm:presLayoutVars>
          <dgm:chMax val="0"/>
          <dgm:chPref val="0"/>
        </dgm:presLayoutVars>
      </dgm:prSet>
      <dgm:spPr/>
    </dgm:pt>
    <dgm:pt modelId="{E5E4281C-7307-4895-8C35-263AB920F423}" type="pres">
      <dgm:prSet presAssocID="{1BA53672-177A-4973-AE2C-1F5CF5B2DB3C}" presName="sibTrans" presStyleCnt="0"/>
      <dgm:spPr/>
    </dgm:pt>
    <dgm:pt modelId="{969D5209-E627-4CB9-BA7B-7838F8B86DAF}" type="pres">
      <dgm:prSet presAssocID="{AEFF1AD4-E31D-47AF-8841-F9BE87DA293E}" presName="compNode" presStyleCnt="0"/>
      <dgm:spPr/>
    </dgm:pt>
    <dgm:pt modelId="{019FABE9-90AB-4EA2-BDC1-8C58A6429BA2}" type="pres">
      <dgm:prSet presAssocID="{AEFF1AD4-E31D-47AF-8841-F9BE87DA293E}" presName="bgRect" presStyleLbl="bgShp" presStyleIdx="2" presStyleCnt="4"/>
      <dgm:spPr/>
    </dgm:pt>
    <dgm:pt modelId="{05779D15-3840-4DC3-B2C9-5505870C4623}" type="pres">
      <dgm:prSet presAssocID="{AEFF1AD4-E31D-47AF-8841-F9BE87DA29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C9612098-59F7-4574-9BE3-EC9334FCA373}" type="pres">
      <dgm:prSet presAssocID="{AEFF1AD4-E31D-47AF-8841-F9BE87DA293E}" presName="spaceRect" presStyleCnt="0"/>
      <dgm:spPr/>
    </dgm:pt>
    <dgm:pt modelId="{101FA9F2-3FA0-4803-BF65-454FEF0ADB10}" type="pres">
      <dgm:prSet presAssocID="{AEFF1AD4-E31D-47AF-8841-F9BE87DA293E}" presName="parTx" presStyleLbl="revTx" presStyleIdx="2" presStyleCnt="4">
        <dgm:presLayoutVars>
          <dgm:chMax val="0"/>
          <dgm:chPref val="0"/>
        </dgm:presLayoutVars>
      </dgm:prSet>
      <dgm:spPr/>
    </dgm:pt>
    <dgm:pt modelId="{C9856478-9B7F-4B1C-B977-C2D4450F6810}" type="pres">
      <dgm:prSet presAssocID="{74B8E987-5407-4B63-AC01-A5E2EBBCBC43}" presName="sibTrans" presStyleCnt="0"/>
      <dgm:spPr/>
    </dgm:pt>
    <dgm:pt modelId="{EF488F7B-68B1-4532-B9D6-1F004304C645}" type="pres">
      <dgm:prSet presAssocID="{0507B7CB-0CC1-42EE-B960-F08E274B2C0A}" presName="compNode" presStyleCnt="0"/>
      <dgm:spPr/>
    </dgm:pt>
    <dgm:pt modelId="{2E044A33-2DD9-4CBC-9702-489A2CB9C494}" type="pres">
      <dgm:prSet presAssocID="{0507B7CB-0CC1-42EE-B960-F08E274B2C0A}" presName="bgRect" presStyleLbl="bgShp" presStyleIdx="3" presStyleCnt="4"/>
      <dgm:spPr/>
    </dgm:pt>
    <dgm:pt modelId="{8E5AB59A-A267-4168-A46A-EB6849395DEF}" type="pres">
      <dgm:prSet presAssocID="{0507B7CB-0CC1-42EE-B960-F08E274B2C0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8C80C31D-937B-4650-B6FD-1D9FD8DDC805}" type="pres">
      <dgm:prSet presAssocID="{0507B7CB-0CC1-42EE-B960-F08E274B2C0A}" presName="spaceRect" presStyleCnt="0"/>
      <dgm:spPr/>
    </dgm:pt>
    <dgm:pt modelId="{0510D09E-DB8B-42F5-82FC-3F061BF6BD68}" type="pres">
      <dgm:prSet presAssocID="{0507B7CB-0CC1-42EE-B960-F08E274B2C0A}" presName="parTx" presStyleLbl="revTx" presStyleIdx="3" presStyleCnt="4">
        <dgm:presLayoutVars>
          <dgm:chMax val="0"/>
          <dgm:chPref val="0"/>
        </dgm:presLayoutVars>
      </dgm:prSet>
      <dgm:spPr/>
    </dgm:pt>
  </dgm:ptLst>
  <dgm:cxnLst>
    <dgm:cxn modelId="{80958B0C-8C27-4D84-8275-204FD297634E}" srcId="{8A59B032-FD2C-4E9D-B98D-710C45D39261}" destId="{0507B7CB-0CC1-42EE-B960-F08E274B2C0A}" srcOrd="3" destOrd="0" parTransId="{7E52265C-286A-42D4-BC19-000BFC2CB063}" sibTransId="{91A39A1C-AC0B-468F-B384-F2B1168B3DF7}"/>
    <dgm:cxn modelId="{4A121A29-3DB9-43FE-9405-15BE87BAA013}" srcId="{8A59B032-FD2C-4E9D-B98D-710C45D39261}" destId="{35E225E7-6269-4B58-9F0D-5A9A1CC0CF45}" srcOrd="1" destOrd="0" parTransId="{C9BCBED7-7F36-4B07-A149-F26852935AE2}" sibTransId="{1BA53672-177A-4973-AE2C-1F5CF5B2DB3C}"/>
    <dgm:cxn modelId="{70E9C74B-A66C-41C9-B82D-A080BA619F38}" type="presOf" srcId="{FFFDAE96-385E-47B8-B728-30D9328350E5}" destId="{840C10BE-92FC-4775-B037-041918E6D80F}" srcOrd="0" destOrd="0" presId="urn:microsoft.com/office/officeart/2018/2/layout/IconVerticalSolidList"/>
    <dgm:cxn modelId="{1DA5BD6D-7E9C-42F4-B990-6660A9EFEC5A}" srcId="{8A59B032-FD2C-4E9D-B98D-710C45D39261}" destId="{AEFF1AD4-E31D-47AF-8841-F9BE87DA293E}" srcOrd="2" destOrd="0" parTransId="{5BD6F79D-E99C-4B4B-B83F-1D80FC3EE965}" sibTransId="{74B8E987-5407-4B63-AC01-A5E2EBBCBC43}"/>
    <dgm:cxn modelId="{D4BE878C-2C1B-4748-8399-8F4C417EC1F9}" type="presOf" srcId="{35E225E7-6269-4B58-9F0D-5A9A1CC0CF45}" destId="{2A029A6C-B01E-4A2B-9218-6C92AF4474BC}" srcOrd="0" destOrd="0" presId="urn:microsoft.com/office/officeart/2018/2/layout/IconVerticalSolidList"/>
    <dgm:cxn modelId="{96EC12B6-48E4-45CE-8F56-211B91ABFA66}" type="presOf" srcId="{AEFF1AD4-E31D-47AF-8841-F9BE87DA293E}" destId="{101FA9F2-3FA0-4803-BF65-454FEF0ADB10}" srcOrd="0" destOrd="0" presId="urn:microsoft.com/office/officeart/2018/2/layout/IconVerticalSolidList"/>
    <dgm:cxn modelId="{3D29A1E6-FFDE-4906-AE0E-B2D2C29297AB}" srcId="{8A59B032-FD2C-4E9D-B98D-710C45D39261}" destId="{FFFDAE96-385E-47B8-B728-30D9328350E5}" srcOrd="0" destOrd="0" parTransId="{D0DBBBF0-99BA-43BB-824F-1BBBA74492B5}" sibTransId="{25141553-677B-421A-80FB-D0309CB9A59C}"/>
    <dgm:cxn modelId="{C0B777FA-3EAF-4047-A03C-B524732725E2}" type="presOf" srcId="{0507B7CB-0CC1-42EE-B960-F08E274B2C0A}" destId="{0510D09E-DB8B-42F5-82FC-3F061BF6BD68}" srcOrd="0" destOrd="0" presId="urn:microsoft.com/office/officeart/2018/2/layout/IconVerticalSolidList"/>
    <dgm:cxn modelId="{F44139FD-2403-4935-BF4F-72FFEE5CAB52}" type="presOf" srcId="{8A59B032-FD2C-4E9D-B98D-710C45D39261}" destId="{D0F22BFF-FF95-4729-B94E-F153F38CF33D}" srcOrd="0" destOrd="0" presId="urn:microsoft.com/office/officeart/2018/2/layout/IconVerticalSolidList"/>
    <dgm:cxn modelId="{B6F73883-819F-49F3-9C33-9A439512C32B}" type="presParOf" srcId="{D0F22BFF-FF95-4729-B94E-F153F38CF33D}" destId="{7F16BE46-91F2-47A2-98B8-46DB45DBC177}" srcOrd="0" destOrd="0" presId="urn:microsoft.com/office/officeart/2018/2/layout/IconVerticalSolidList"/>
    <dgm:cxn modelId="{1A925DF6-1DB5-406B-B436-CCADE9DB1D28}" type="presParOf" srcId="{7F16BE46-91F2-47A2-98B8-46DB45DBC177}" destId="{C97E2CCD-923D-4F65-AFAF-0981C4A3F8AD}" srcOrd="0" destOrd="0" presId="urn:microsoft.com/office/officeart/2018/2/layout/IconVerticalSolidList"/>
    <dgm:cxn modelId="{6190C3B9-E67B-4EC3-B85A-ACFE4AC8AC0D}" type="presParOf" srcId="{7F16BE46-91F2-47A2-98B8-46DB45DBC177}" destId="{ADBA8BFB-0662-4DE1-A8F8-0E9ED88E1348}" srcOrd="1" destOrd="0" presId="urn:microsoft.com/office/officeart/2018/2/layout/IconVerticalSolidList"/>
    <dgm:cxn modelId="{53FEED20-DB26-4B03-9D9A-6199FE8768EC}" type="presParOf" srcId="{7F16BE46-91F2-47A2-98B8-46DB45DBC177}" destId="{742AE288-5E89-4906-B419-D1AC283ECABC}" srcOrd="2" destOrd="0" presId="urn:microsoft.com/office/officeart/2018/2/layout/IconVerticalSolidList"/>
    <dgm:cxn modelId="{31F4B2F1-DBEE-4D50-AE79-A1E10488D45D}" type="presParOf" srcId="{7F16BE46-91F2-47A2-98B8-46DB45DBC177}" destId="{840C10BE-92FC-4775-B037-041918E6D80F}" srcOrd="3" destOrd="0" presId="urn:microsoft.com/office/officeart/2018/2/layout/IconVerticalSolidList"/>
    <dgm:cxn modelId="{271FDFAD-FC14-434F-B047-312DF6506473}" type="presParOf" srcId="{D0F22BFF-FF95-4729-B94E-F153F38CF33D}" destId="{C8A9FB38-C4A1-4F09-B11C-4C5762763896}" srcOrd="1" destOrd="0" presId="urn:microsoft.com/office/officeart/2018/2/layout/IconVerticalSolidList"/>
    <dgm:cxn modelId="{3046F41C-FEF8-479A-9D72-66D610E404BB}" type="presParOf" srcId="{D0F22BFF-FF95-4729-B94E-F153F38CF33D}" destId="{0191A32C-641B-4E7A-9BF9-9E13955A7509}" srcOrd="2" destOrd="0" presId="urn:microsoft.com/office/officeart/2018/2/layout/IconVerticalSolidList"/>
    <dgm:cxn modelId="{82B23C16-082C-44F9-99FE-00F3508DD3DA}" type="presParOf" srcId="{0191A32C-641B-4E7A-9BF9-9E13955A7509}" destId="{CDCCBF9B-3743-4984-ABD0-20D22BBB13C9}" srcOrd="0" destOrd="0" presId="urn:microsoft.com/office/officeart/2018/2/layout/IconVerticalSolidList"/>
    <dgm:cxn modelId="{6C4AC824-D6A7-48F7-851B-5E9570F79169}" type="presParOf" srcId="{0191A32C-641B-4E7A-9BF9-9E13955A7509}" destId="{5181A838-D82B-490C-A796-61219368A152}" srcOrd="1" destOrd="0" presId="urn:microsoft.com/office/officeart/2018/2/layout/IconVerticalSolidList"/>
    <dgm:cxn modelId="{CBF08DF5-2AEF-43F9-9BEE-FB709BC17944}" type="presParOf" srcId="{0191A32C-641B-4E7A-9BF9-9E13955A7509}" destId="{C0FBAC27-3DD6-49D5-AAAC-2052D2AA5DED}" srcOrd="2" destOrd="0" presId="urn:microsoft.com/office/officeart/2018/2/layout/IconVerticalSolidList"/>
    <dgm:cxn modelId="{815013C5-DA67-487F-AAD5-E5E7F6C205E6}" type="presParOf" srcId="{0191A32C-641B-4E7A-9BF9-9E13955A7509}" destId="{2A029A6C-B01E-4A2B-9218-6C92AF4474BC}" srcOrd="3" destOrd="0" presId="urn:microsoft.com/office/officeart/2018/2/layout/IconVerticalSolidList"/>
    <dgm:cxn modelId="{2B44E690-1BBC-4445-B84A-7C2B9DB33A38}" type="presParOf" srcId="{D0F22BFF-FF95-4729-B94E-F153F38CF33D}" destId="{E5E4281C-7307-4895-8C35-263AB920F423}" srcOrd="3" destOrd="0" presId="urn:microsoft.com/office/officeart/2018/2/layout/IconVerticalSolidList"/>
    <dgm:cxn modelId="{20BC2563-5398-4573-B998-D72B247E1EA1}" type="presParOf" srcId="{D0F22BFF-FF95-4729-B94E-F153F38CF33D}" destId="{969D5209-E627-4CB9-BA7B-7838F8B86DAF}" srcOrd="4" destOrd="0" presId="urn:microsoft.com/office/officeart/2018/2/layout/IconVerticalSolidList"/>
    <dgm:cxn modelId="{557F2EEB-6CD8-4128-A605-0E339B3F7EE9}" type="presParOf" srcId="{969D5209-E627-4CB9-BA7B-7838F8B86DAF}" destId="{019FABE9-90AB-4EA2-BDC1-8C58A6429BA2}" srcOrd="0" destOrd="0" presId="urn:microsoft.com/office/officeart/2018/2/layout/IconVerticalSolidList"/>
    <dgm:cxn modelId="{9BAE9C18-8339-45B6-9A09-BA999CFEA76B}" type="presParOf" srcId="{969D5209-E627-4CB9-BA7B-7838F8B86DAF}" destId="{05779D15-3840-4DC3-B2C9-5505870C4623}" srcOrd="1" destOrd="0" presId="urn:microsoft.com/office/officeart/2018/2/layout/IconVerticalSolidList"/>
    <dgm:cxn modelId="{EFC18BD7-C7ED-4420-AB9C-73D6BF03E550}" type="presParOf" srcId="{969D5209-E627-4CB9-BA7B-7838F8B86DAF}" destId="{C9612098-59F7-4574-9BE3-EC9334FCA373}" srcOrd="2" destOrd="0" presId="urn:microsoft.com/office/officeart/2018/2/layout/IconVerticalSolidList"/>
    <dgm:cxn modelId="{F87D0478-39C1-4504-AA7D-B5BA234B60E9}" type="presParOf" srcId="{969D5209-E627-4CB9-BA7B-7838F8B86DAF}" destId="{101FA9F2-3FA0-4803-BF65-454FEF0ADB10}" srcOrd="3" destOrd="0" presId="urn:microsoft.com/office/officeart/2018/2/layout/IconVerticalSolidList"/>
    <dgm:cxn modelId="{9545DE47-B407-47C9-8DD6-8DAE3B3E6B9F}" type="presParOf" srcId="{D0F22BFF-FF95-4729-B94E-F153F38CF33D}" destId="{C9856478-9B7F-4B1C-B977-C2D4450F6810}" srcOrd="5" destOrd="0" presId="urn:microsoft.com/office/officeart/2018/2/layout/IconVerticalSolidList"/>
    <dgm:cxn modelId="{F35F40F5-B20F-4420-8B47-48B5230BEF56}" type="presParOf" srcId="{D0F22BFF-FF95-4729-B94E-F153F38CF33D}" destId="{EF488F7B-68B1-4532-B9D6-1F004304C645}" srcOrd="6" destOrd="0" presId="urn:microsoft.com/office/officeart/2018/2/layout/IconVerticalSolidList"/>
    <dgm:cxn modelId="{BC120B73-4DB7-4DC5-99A1-D7FFA84E91C0}" type="presParOf" srcId="{EF488F7B-68B1-4532-B9D6-1F004304C645}" destId="{2E044A33-2DD9-4CBC-9702-489A2CB9C494}" srcOrd="0" destOrd="0" presId="urn:microsoft.com/office/officeart/2018/2/layout/IconVerticalSolidList"/>
    <dgm:cxn modelId="{AB616DFD-C277-44F0-A29C-B2452783B5F4}" type="presParOf" srcId="{EF488F7B-68B1-4532-B9D6-1F004304C645}" destId="{8E5AB59A-A267-4168-A46A-EB6849395DEF}" srcOrd="1" destOrd="0" presId="urn:microsoft.com/office/officeart/2018/2/layout/IconVerticalSolidList"/>
    <dgm:cxn modelId="{36DD8FEC-2968-475A-A018-D5D5F0E5C24C}" type="presParOf" srcId="{EF488F7B-68B1-4532-B9D6-1F004304C645}" destId="{8C80C31D-937B-4650-B6FD-1D9FD8DDC805}" srcOrd="2" destOrd="0" presId="urn:microsoft.com/office/officeart/2018/2/layout/IconVerticalSolidList"/>
    <dgm:cxn modelId="{1A9FC55A-46A3-4874-A88A-BBFF8729F821}" type="presParOf" srcId="{EF488F7B-68B1-4532-B9D6-1F004304C645}" destId="{0510D09E-DB8B-42F5-82FC-3F061BF6BD6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FC44B87-4C56-476B-A2AD-EC2797A3461D}" type="doc">
      <dgm:prSet loTypeId="urn:microsoft.com/office/officeart/2005/8/layout/default" loCatId="list" qsTypeId="urn:microsoft.com/office/officeart/2005/8/quickstyle/3d2" qsCatId="3D" csTypeId="urn:microsoft.com/office/officeart/2005/8/colors/accent1_2" csCatId="accent1" phldr="1"/>
      <dgm:spPr/>
      <dgm:t>
        <a:bodyPr/>
        <a:lstStyle/>
        <a:p>
          <a:endParaRPr lang="en-US"/>
        </a:p>
      </dgm:t>
    </dgm:pt>
    <dgm:pt modelId="{D0559327-E33C-4398-9028-9271D292022A}">
      <dgm:prSet/>
      <dgm:spPr>
        <a:solidFill>
          <a:schemeClr val="accent1">
            <a:lumMod val="50000"/>
          </a:schemeClr>
        </a:solidFill>
        <a:ln>
          <a:solidFill>
            <a:schemeClr val="tx1">
              <a:lumMod val="95000"/>
              <a:lumOff val="5000"/>
            </a:schemeClr>
          </a:solidFill>
        </a:ln>
      </dgm:spPr>
      <dgm:t>
        <a:bodyPr/>
        <a:lstStyle/>
        <a:p>
          <a:r>
            <a:rPr lang="en-IN" dirty="0" err="1"/>
            <a:t>Dhandhania</a:t>
          </a:r>
          <a:r>
            <a:rPr lang="en-IN" dirty="0"/>
            <a:t>, A. and O'Higgins, E., 2022. Can “sin industries” prove their legitimacy through CSR reporting? A study of UK tobacco and gambling companies. Accounting, Auditing &amp; Accountability Journal, 35(4), pp.1009-1034.</a:t>
          </a:r>
          <a:endParaRPr lang="en-US" dirty="0"/>
        </a:p>
      </dgm:t>
    </dgm:pt>
    <dgm:pt modelId="{ACF295D2-C096-47AD-8D51-D045F7381D40}" type="parTrans" cxnId="{86E4A77B-4D8C-4FF5-9F4D-6FA257CF2145}">
      <dgm:prSet/>
      <dgm:spPr/>
      <dgm:t>
        <a:bodyPr/>
        <a:lstStyle/>
        <a:p>
          <a:endParaRPr lang="en-US"/>
        </a:p>
      </dgm:t>
    </dgm:pt>
    <dgm:pt modelId="{A9E20697-7FB4-4DC3-B630-19ABBC59EDFA}" type="sibTrans" cxnId="{86E4A77B-4D8C-4FF5-9F4D-6FA257CF2145}">
      <dgm:prSet/>
      <dgm:spPr/>
      <dgm:t>
        <a:bodyPr/>
        <a:lstStyle/>
        <a:p>
          <a:endParaRPr lang="en-US"/>
        </a:p>
      </dgm:t>
    </dgm:pt>
    <dgm:pt modelId="{8775BF61-D2E6-47DF-BD68-306B594CD1D5}">
      <dgm:prSet/>
      <dgm:spPr/>
      <dgm:t>
        <a:bodyPr/>
        <a:lstStyle/>
        <a:p>
          <a:r>
            <a:rPr lang="en-IN" dirty="0"/>
            <a:t>Fang, X., 2019. Research on the Opportunities and Challenges Brought by E-sports to Chinese Sports. </a:t>
          </a:r>
          <a:r>
            <a:rPr lang="en-IN" i="1" dirty="0"/>
            <a:t>Frontiers in Sport Research</a:t>
          </a:r>
          <a:r>
            <a:rPr lang="en-IN" dirty="0"/>
            <a:t>, </a:t>
          </a:r>
          <a:r>
            <a:rPr lang="en-IN" i="1" dirty="0"/>
            <a:t>1</a:t>
          </a:r>
          <a:r>
            <a:rPr lang="en-IN" dirty="0"/>
            <a:t>(3).</a:t>
          </a:r>
          <a:endParaRPr lang="en-US" dirty="0"/>
        </a:p>
      </dgm:t>
    </dgm:pt>
    <dgm:pt modelId="{249DF7F1-07D1-43D7-B33F-9014A5D2C9B0}" type="parTrans" cxnId="{981350D4-2DCB-4DD8-81E6-73749E209DAE}">
      <dgm:prSet/>
      <dgm:spPr/>
      <dgm:t>
        <a:bodyPr/>
        <a:lstStyle/>
        <a:p>
          <a:endParaRPr lang="en-US"/>
        </a:p>
      </dgm:t>
    </dgm:pt>
    <dgm:pt modelId="{9AEB8E2A-7AAB-49A8-A01A-D28C505C7D24}" type="sibTrans" cxnId="{981350D4-2DCB-4DD8-81E6-73749E209DAE}">
      <dgm:prSet/>
      <dgm:spPr/>
      <dgm:t>
        <a:bodyPr/>
        <a:lstStyle/>
        <a:p>
          <a:endParaRPr lang="en-US"/>
        </a:p>
      </dgm:t>
    </dgm:pt>
    <dgm:pt modelId="{2B9D608C-644A-4609-8B89-D5AFEE70A58C}">
      <dgm:prSet/>
      <dgm:spPr/>
      <dgm:t>
        <a:bodyPr/>
        <a:lstStyle/>
        <a:p>
          <a:r>
            <a:rPr lang="en-US"/>
            <a:t>Harris, C. and Roark, S., 2019. Cash flow risk and capital structure decisions. </a:t>
          </a:r>
          <a:r>
            <a:rPr lang="en-US" i="1"/>
            <a:t>Finance Research Letters</a:t>
          </a:r>
          <a:r>
            <a:rPr lang="en-US"/>
            <a:t>, </a:t>
          </a:r>
          <a:r>
            <a:rPr lang="en-US" i="1"/>
            <a:t>29</a:t>
          </a:r>
          <a:r>
            <a:rPr lang="en-US"/>
            <a:t>, pp.393-397.</a:t>
          </a:r>
        </a:p>
      </dgm:t>
    </dgm:pt>
    <dgm:pt modelId="{1FBE41C0-858E-445C-B087-6113BED7BCC4}" type="parTrans" cxnId="{4568D359-D60A-4B77-AEE5-90854FCC5E11}">
      <dgm:prSet/>
      <dgm:spPr/>
      <dgm:t>
        <a:bodyPr/>
        <a:lstStyle/>
        <a:p>
          <a:endParaRPr lang="en-US"/>
        </a:p>
      </dgm:t>
    </dgm:pt>
    <dgm:pt modelId="{98F250AA-4596-432C-A380-A4F3645DC063}" type="sibTrans" cxnId="{4568D359-D60A-4B77-AEE5-90854FCC5E11}">
      <dgm:prSet/>
      <dgm:spPr/>
      <dgm:t>
        <a:bodyPr/>
        <a:lstStyle/>
        <a:p>
          <a:endParaRPr lang="en-US"/>
        </a:p>
      </dgm:t>
    </dgm:pt>
    <dgm:pt modelId="{AAAC4409-A6EA-4C2E-A584-94A92EB2CCB4}">
      <dgm:prSet/>
      <dgm:spPr/>
      <dgm:t>
        <a:bodyPr/>
        <a:lstStyle/>
        <a:p>
          <a:r>
            <a:rPr lang="en-IN"/>
            <a:t>Hong, H.J., 2022. eSports: the need for a structured support system for players. European Sport Management Quarterly, pp.1-24.</a:t>
          </a:r>
          <a:endParaRPr lang="en-US"/>
        </a:p>
      </dgm:t>
    </dgm:pt>
    <dgm:pt modelId="{7E37C5C3-D61A-4977-A209-F008589D6813}" type="parTrans" cxnId="{09FBFC3A-9A76-400D-9C99-16E5AB624B2C}">
      <dgm:prSet/>
      <dgm:spPr/>
      <dgm:t>
        <a:bodyPr/>
        <a:lstStyle/>
        <a:p>
          <a:endParaRPr lang="en-US"/>
        </a:p>
      </dgm:t>
    </dgm:pt>
    <dgm:pt modelId="{05FD07EF-7F89-4602-B42A-DD815B6E86DC}" type="sibTrans" cxnId="{09FBFC3A-9A76-400D-9C99-16E5AB624B2C}">
      <dgm:prSet/>
      <dgm:spPr/>
      <dgm:t>
        <a:bodyPr/>
        <a:lstStyle/>
        <a:p>
          <a:endParaRPr lang="en-US"/>
        </a:p>
      </dgm:t>
    </dgm:pt>
    <dgm:pt modelId="{D5F3596B-BCEE-4748-AC24-10BE2577FB44}">
      <dgm:prSet/>
      <dgm:spPr/>
      <dgm:t>
        <a:bodyPr/>
        <a:lstStyle/>
        <a:p>
          <a:r>
            <a:rPr lang="en-IN"/>
            <a:t>Hongxiong, Y. and Huiming, W., 2022, February. Background analysis of digital transformation of automobile enterprises based on SWOT analysis method. In 2022 IEEE International Conference on Electrical Engineering, Big Data and Algorithms (EEBDA) (pp. 386-389). IEEE.</a:t>
          </a:r>
          <a:endParaRPr lang="en-US"/>
        </a:p>
      </dgm:t>
    </dgm:pt>
    <dgm:pt modelId="{13FC59F1-B807-43FB-8E77-A8BB17921815}" type="parTrans" cxnId="{82594778-54DD-44D8-812E-1141CAE28AAE}">
      <dgm:prSet/>
      <dgm:spPr/>
      <dgm:t>
        <a:bodyPr/>
        <a:lstStyle/>
        <a:p>
          <a:endParaRPr lang="en-US"/>
        </a:p>
      </dgm:t>
    </dgm:pt>
    <dgm:pt modelId="{DB1C717F-87AD-41E3-8AE7-A237E1F4F1C3}" type="sibTrans" cxnId="{82594778-54DD-44D8-812E-1141CAE28AAE}">
      <dgm:prSet/>
      <dgm:spPr/>
      <dgm:t>
        <a:bodyPr/>
        <a:lstStyle/>
        <a:p>
          <a:endParaRPr lang="en-US"/>
        </a:p>
      </dgm:t>
    </dgm:pt>
    <dgm:pt modelId="{8BB1A7D1-9F2A-4EC9-82D2-B61F8285973E}">
      <dgm:prSet/>
      <dgm:spPr/>
      <dgm:t>
        <a:bodyPr/>
        <a:lstStyle/>
        <a:p>
          <a:r>
            <a:rPr lang="en-IN"/>
            <a:t>Jose, T. and Sagar, G., 2021. What Significance Will Digital Twin Have in an Industrial Environment in the Future?.</a:t>
          </a:r>
          <a:endParaRPr lang="en-US"/>
        </a:p>
      </dgm:t>
    </dgm:pt>
    <dgm:pt modelId="{41899097-A5EB-4700-86E0-8FAC2D0171FB}" type="parTrans" cxnId="{E09C60C6-D902-4442-B9CF-1D1724387C7C}">
      <dgm:prSet/>
      <dgm:spPr/>
      <dgm:t>
        <a:bodyPr/>
        <a:lstStyle/>
        <a:p>
          <a:endParaRPr lang="en-US"/>
        </a:p>
      </dgm:t>
    </dgm:pt>
    <dgm:pt modelId="{7EF652D3-220D-44F2-BF4C-DE434596CE79}" type="sibTrans" cxnId="{E09C60C6-D902-4442-B9CF-1D1724387C7C}">
      <dgm:prSet/>
      <dgm:spPr/>
      <dgm:t>
        <a:bodyPr/>
        <a:lstStyle/>
        <a:p>
          <a:endParaRPr lang="en-US"/>
        </a:p>
      </dgm:t>
    </dgm:pt>
    <dgm:pt modelId="{37269FC1-1DC6-4917-807D-3B36E441840D}">
      <dgm:prSet/>
      <dgm:spPr/>
      <dgm:t>
        <a:bodyPr/>
        <a:lstStyle/>
        <a:p>
          <a:r>
            <a:rPr lang="en-IN"/>
            <a:t>Liu, S., Perry, P. and Gadzinski, G., 2019. The implications of digital marketing on WeChat for luxury fashion brands in China. </a:t>
          </a:r>
          <a:r>
            <a:rPr lang="en-IN" i="1"/>
            <a:t>Journal of Brand Management</a:t>
          </a:r>
          <a:r>
            <a:rPr lang="en-IN"/>
            <a:t>, </a:t>
          </a:r>
          <a:r>
            <a:rPr lang="en-IN" i="1"/>
            <a:t>26</a:t>
          </a:r>
          <a:r>
            <a:rPr lang="en-IN"/>
            <a:t>, pp.395-409.</a:t>
          </a:r>
          <a:endParaRPr lang="en-US"/>
        </a:p>
      </dgm:t>
    </dgm:pt>
    <dgm:pt modelId="{BC2A955D-79BB-4561-8184-4A1D8A9F7C6C}" type="parTrans" cxnId="{6D7B3E6D-7C29-466F-8EC3-2413A972EB43}">
      <dgm:prSet/>
      <dgm:spPr/>
      <dgm:t>
        <a:bodyPr/>
        <a:lstStyle/>
        <a:p>
          <a:endParaRPr lang="en-US"/>
        </a:p>
      </dgm:t>
    </dgm:pt>
    <dgm:pt modelId="{4C5DA78C-A851-4859-9F31-8AE0C91846CB}" type="sibTrans" cxnId="{6D7B3E6D-7C29-466F-8EC3-2413A972EB43}">
      <dgm:prSet/>
      <dgm:spPr/>
      <dgm:t>
        <a:bodyPr/>
        <a:lstStyle/>
        <a:p>
          <a:endParaRPr lang="en-US"/>
        </a:p>
      </dgm:t>
    </dgm:pt>
    <dgm:pt modelId="{8B5A2B81-D7C3-423F-8345-EF8F663C432D}">
      <dgm:prSet/>
      <dgm:spPr/>
      <dgm:t>
        <a:bodyPr/>
        <a:lstStyle/>
        <a:p>
          <a:r>
            <a:rPr lang="en-IN"/>
            <a:t>Samaroudi, M., Echavarria, K.R. and Perry, L., 2020. Heritage in lockdown: digital provision of memory institutions in the UK and US of America during the COVID-19 pandemic. </a:t>
          </a:r>
          <a:r>
            <a:rPr lang="en-IN" i="1"/>
            <a:t>Museum Management and Curatorship</a:t>
          </a:r>
          <a:r>
            <a:rPr lang="en-IN"/>
            <a:t>, </a:t>
          </a:r>
          <a:r>
            <a:rPr lang="en-IN" i="1"/>
            <a:t>35</a:t>
          </a:r>
          <a:r>
            <a:rPr lang="en-IN"/>
            <a:t>(4), pp.337-361.</a:t>
          </a:r>
          <a:endParaRPr lang="en-US"/>
        </a:p>
      </dgm:t>
    </dgm:pt>
    <dgm:pt modelId="{3AD74FB2-8297-4CCA-80C0-6AA96CA42821}" type="parTrans" cxnId="{59936D5B-8E08-48A5-B618-AEA833038448}">
      <dgm:prSet/>
      <dgm:spPr/>
      <dgm:t>
        <a:bodyPr/>
        <a:lstStyle/>
        <a:p>
          <a:endParaRPr lang="en-US"/>
        </a:p>
      </dgm:t>
    </dgm:pt>
    <dgm:pt modelId="{5382515E-92C7-41D4-A6BD-6B2284760E23}" type="sibTrans" cxnId="{59936D5B-8E08-48A5-B618-AEA833038448}">
      <dgm:prSet/>
      <dgm:spPr/>
      <dgm:t>
        <a:bodyPr/>
        <a:lstStyle/>
        <a:p>
          <a:endParaRPr lang="en-US"/>
        </a:p>
      </dgm:t>
    </dgm:pt>
    <dgm:pt modelId="{0D8CC445-CF40-4D14-BA09-5133B99BDFEC}">
      <dgm:prSet/>
      <dgm:spPr/>
      <dgm:t>
        <a:bodyPr/>
        <a:lstStyle/>
        <a:p>
          <a:r>
            <a:rPr lang="en-IN" dirty="0"/>
            <a:t>Sloan, R.J., Brown, H., Austin, H.J., </a:t>
          </a:r>
          <a:r>
            <a:rPr lang="en-IN" dirty="0" err="1"/>
            <a:t>Lynagh</a:t>
          </a:r>
          <a:r>
            <a:rPr lang="en-IN" dirty="0"/>
            <a:t>, M., Johnson, G.I., Kavanagh, W. and Galloway, D., 2023. Exploring the opportunities for UK games businesses in China: a case study of two industry-led mobile game prototypes.</a:t>
          </a:r>
          <a:endParaRPr lang="en-US" dirty="0"/>
        </a:p>
      </dgm:t>
    </dgm:pt>
    <dgm:pt modelId="{67B4330C-1994-4C01-A2D8-8A6F35993F44}" type="parTrans" cxnId="{DB8E91AC-84CF-415D-96C9-D4313CB5BAB0}">
      <dgm:prSet/>
      <dgm:spPr/>
      <dgm:t>
        <a:bodyPr/>
        <a:lstStyle/>
        <a:p>
          <a:endParaRPr lang="en-US"/>
        </a:p>
      </dgm:t>
    </dgm:pt>
    <dgm:pt modelId="{A006FFFB-1E8E-407C-8F0E-90497AF7AD08}" type="sibTrans" cxnId="{DB8E91AC-84CF-415D-96C9-D4313CB5BAB0}">
      <dgm:prSet/>
      <dgm:spPr/>
      <dgm:t>
        <a:bodyPr/>
        <a:lstStyle/>
        <a:p>
          <a:endParaRPr lang="en-US"/>
        </a:p>
      </dgm:t>
    </dgm:pt>
    <dgm:pt modelId="{4012166A-BE9B-4E51-BF09-7401D9A41200}">
      <dgm:prSet/>
      <dgm:spPr/>
      <dgm:t>
        <a:bodyPr/>
        <a:lstStyle/>
        <a:p>
          <a:r>
            <a:rPr lang="en-IN"/>
            <a:t>Xiao, L.Y., Henderson, L.L. and Newall, P., 2022. Loot boxes are more prevalent in UK video games than previously considered: Updating Zendle et al.(2020).</a:t>
          </a:r>
          <a:endParaRPr lang="en-US"/>
        </a:p>
      </dgm:t>
    </dgm:pt>
    <dgm:pt modelId="{EF5563FB-7936-4E19-90E4-ABAB858CAF93}" type="parTrans" cxnId="{3308E5BF-B8C1-4F76-A237-D40B0FCFE55D}">
      <dgm:prSet/>
      <dgm:spPr/>
      <dgm:t>
        <a:bodyPr/>
        <a:lstStyle/>
        <a:p>
          <a:endParaRPr lang="en-US"/>
        </a:p>
      </dgm:t>
    </dgm:pt>
    <dgm:pt modelId="{24891980-6C86-4AF3-BAD3-A8CE415797C2}" type="sibTrans" cxnId="{3308E5BF-B8C1-4F76-A237-D40B0FCFE55D}">
      <dgm:prSet/>
      <dgm:spPr/>
      <dgm:t>
        <a:bodyPr/>
        <a:lstStyle/>
        <a:p>
          <a:endParaRPr lang="en-US"/>
        </a:p>
      </dgm:t>
    </dgm:pt>
    <dgm:pt modelId="{67B8197F-C229-48CC-8F2A-7DFD9907D059}">
      <dgm:prSet/>
      <dgm:spPr/>
      <dgm:t>
        <a:bodyPr/>
        <a:lstStyle/>
        <a:p>
          <a:r>
            <a:rPr lang="en-IN"/>
            <a:t>Zaheer, H., Breyer, Y., Dumay, J. and Enjeti, M., 2022. The entrepreneurial journeys of digital start-up founders. </a:t>
          </a:r>
          <a:r>
            <a:rPr lang="en-IN" i="1"/>
            <a:t>Technological Forecasting and Social Change</a:t>
          </a:r>
          <a:r>
            <a:rPr lang="en-IN"/>
            <a:t>, </a:t>
          </a:r>
          <a:r>
            <a:rPr lang="en-IN" i="1"/>
            <a:t>179</a:t>
          </a:r>
          <a:r>
            <a:rPr lang="en-IN"/>
            <a:t>, p.121638.</a:t>
          </a:r>
          <a:endParaRPr lang="en-US"/>
        </a:p>
      </dgm:t>
    </dgm:pt>
    <dgm:pt modelId="{BA9343EE-E0ED-41AF-B130-3618AF365ABD}" type="parTrans" cxnId="{58827EB2-1E37-4F82-8A11-44C9B88643AB}">
      <dgm:prSet/>
      <dgm:spPr/>
      <dgm:t>
        <a:bodyPr/>
        <a:lstStyle/>
        <a:p>
          <a:endParaRPr lang="en-US"/>
        </a:p>
      </dgm:t>
    </dgm:pt>
    <dgm:pt modelId="{CAA22E2B-874F-4C9D-8D0B-33B90431C6A5}" type="sibTrans" cxnId="{58827EB2-1E37-4F82-8A11-44C9B88643AB}">
      <dgm:prSet/>
      <dgm:spPr/>
      <dgm:t>
        <a:bodyPr/>
        <a:lstStyle/>
        <a:p>
          <a:endParaRPr lang="en-US"/>
        </a:p>
      </dgm:t>
    </dgm:pt>
    <dgm:pt modelId="{1E359AC8-5125-4073-9B20-490B18016D53}" type="pres">
      <dgm:prSet presAssocID="{1FC44B87-4C56-476B-A2AD-EC2797A3461D}" presName="diagram" presStyleCnt="0">
        <dgm:presLayoutVars>
          <dgm:dir/>
          <dgm:resizeHandles val="exact"/>
        </dgm:presLayoutVars>
      </dgm:prSet>
      <dgm:spPr/>
    </dgm:pt>
    <dgm:pt modelId="{85A4F1AE-9B25-4AC3-91FC-1BBECBCAF17D}" type="pres">
      <dgm:prSet presAssocID="{D0559327-E33C-4398-9028-9271D292022A}" presName="node" presStyleLbl="node1" presStyleIdx="0" presStyleCnt="11">
        <dgm:presLayoutVars>
          <dgm:bulletEnabled val="1"/>
        </dgm:presLayoutVars>
      </dgm:prSet>
      <dgm:spPr/>
    </dgm:pt>
    <dgm:pt modelId="{6E6FA36C-CEBD-42C3-927E-42F7D1DCB2F9}" type="pres">
      <dgm:prSet presAssocID="{A9E20697-7FB4-4DC3-B630-19ABBC59EDFA}" presName="sibTrans" presStyleCnt="0"/>
      <dgm:spPr/>
    </dgm:pt>
    <dgm:pt modelId="{17420433-7027-4DAA-B304-A2172CE1597D}" type="pres">
      <dgm:prSet presAssocID="{8775BF61-D2E6-47DF-BD68-306B594CD1D5}" presName="node" presStyleLbl="node1" presStyleIdx="1" presStyleCnt="11">
        <dgm:presLayoutVars>
          <dgm:bulletEnabled val="1"/>
        </dgm:presLayoutVars>
      </dgm:prSet>
      <dgm:spPr/>
    </dgm:pt>
    <dgm:pt modelId="{F0A47FC1-0F82-47FF-8599-EBC4249555F8}" type="pres">
      <dgm:prSet presAssocID="{9AEB8E2A-7AAB-49A8-A01A-D28C505C7D24}" presName="sibTrans" presStyleCnt="0"/>
      <dgm:spPr/>
    </dgm:pt>
    <dgm:pt modelId="{2822C217-C1DB-40C7-98F9-A3741C608DFC}" type="pres">
      <dgm:prSet presAssocID="{2B9D608C-644A-4609-8B89-D5AFEE70A58C}" presName="node" presStyleLbl="node1" presStyleIdx="2" presStyleCnt="11">
        <dgm:presLayoutVars>
          <dgm:bulletEnabled val="1"/>
        </dgm:presLayoutVars>
      </dgm:prSet>
      <dgm:spPr/>
    </dgm:pt>
    <dgm:pt modelId="{879ABCA3-7722-4751-82B9-C750BBCF7822}" type="pres">
      <dgm:prSet presAssocID="{98F250AA-4596-432C-A380-A4F3645DC063}" presName="sibTrans" presStyleCnt="0"/>
      <dgm:spPr/>
    </dgm:pt>
    <dgm:pt modelId="{0DA307F9-46CB-4B17-980E-65681E10CE2A}" type="pres">
      <dgm:prSet presAssocID="{AAAC4409-A6EA-4C2E-A584-94A92EB2CCB4}" presName="node" presStyleLbl="node1" presStyleIdx="3" presStyleCnt="11">
        <dgm:presLayoutVars>
          <dgm:bulletEnabled val="1"/>
        </dgm:presLayoutVars>
      </dgm:prSet>
      <dgm:spPr/>
    </dgm:pt>
    <dgm:pt modelId="{184111A0-7BB0-49F9-99AF-AB3CCF15B956}" type="pres">
      <dgm:prSet presAssocID="{05FD07EF-7F89-4602-B42A-DD815B6E86DC}" presName="sibTrans" presStyleCnt="0"/>
      <dgm:spPr/>
    </dgm:pt>
    <dgm:pt modelId="{3175A146-874F-4938-841C-A06198835217}" type="pres">
      <dgm:prSet presAssocID="{D5F3596B-BCEE-4748-AC24-10BE2577FB44}" presName="node" presStyleLbl="node1" presStyleIdx="4" presStyleCnt="11">
        <dgm:presLayoutVars>
          <dgm:bulletEnabled val="1"/>
        </dgm:presLayoutVars>
      </dgm:prSet>
      <dgm:spPr/>
    </dgm:pt>
    <dgm:pt modelId="{EBD41A88-697F-4724-8E4D-9D4C7264ED6F}" type="pres">
      <dgm:prSet presAssocID="{DB1C717F-87AD-41E3-8AE7-A237E1F4F1C3}" presName="sibTrans" presStyleCnt="0"/>
      <dgm:spPr/>
    </dgm:pt>
    <dgm:pt modelId="{673303EA-FDB4-4AB6-995F-6B87B700542E}" type="pres">
      <dgm:prSet presAssocID="{8BB1A7D1-9F2A-4EC9-82D2-B61F8285973E}" presName="node" presStyleLbl="node1" presStyleIdx="5" presStyleCnt="11">
        <dgm:presLayoutVars>
          <dgm:bulletEnabled val="1"/>
        </dgm:presLayoutVars>
      </dgm:prSet>
      <dgm:spPr/>
    </dgm:pt>
    <dgm:pt modelId="{C312E22A-6D3B-41BB-AFB0-62DA1F9AF9B4}" type="pres">
      <dgm:prSet presAssocID="{7EF652D3-220D-44F2-BF4C-DE434596CE79}" presName="sibTrans" presStyleCnt="0"/>
      <dgm:spPr/>
    </dgm:pt>
    <dgm:pt modelId="{835FC09F-B51F-4D77-BE3A-CEFEDD61DF5F}" type="pres">
      <dgm:prSet presAssocID="{37269FC1-1DC6-4917-807D-3B36E441840D}" presName="node" presStyleLbl="node1" presStyleIdx="6" presStyleCnt="11">
        <dgm:presLayoutVars>
          <dgm:bulletEnabled val="1"/>
        </dgm:presLayoutVars>
      </dgm:prSet>
      <dgm:spPr/>
    </dgm:pt>
    <dgm:pt modelId="{17A27E1B-3F2D-4D12-B2D8-AF1027904FE2}" type="pres">
      <dgm:prSet presAssocID="{4C5DA78C-A851-4859-9F31-8AE0C91846CB}" presName="sibTrans" presStyleCnt="0"/>
      <dgm:spPr/>
    </dgm:pt>
    <dgm:pt modelId="{9C747C2B-F0CD-4DF1-94D2-D2D97D4E78DF}" type="pres">
      <dgm:prSet presAssocID="{8B5A2B81-D7C3-423F-8345-EF8F663C432D}" presName="node" presStyleLbl="node1" presStyleIdx="7" presStyleCnt="11">
        <dgm:presLayoutVars>
          <dgm:bulletEnabled val="1"/>
        </dgm:presLayoutVars>
      </dgm:prSet>
      <dgm:spPr/>
    </dgm:pt>
    <dgm:pt modelId="{D5B3A831-98FB-48EE-A66D-3B7CA5852BC0}" type="pres">
      <dgm:prSet presAssocID="{5382515E-92C7-41D4-A6BD-6B2284760E23}" presName="sibTrans" presStyleCnt="0"/>
      <dgm:spPr/>
    </dgm:pt>
    <dgm:pt modelId="{DEE18301-EAE3-4EB4-8B19-ACB06D3ED8C6}" type="pres">
      <dgm:prSet presAssocID="{0D8CC445-CF40-4D14-BA09-5133B99BDFEC}" presName="node" presStyleLbl="node1" presStyleIdx="8" presStyleCnt="11">
        <dgm:presLayoutVars>
          <dgm:bulletEnabled val="1"/>
        </dgm:presLayoutVars>
      </dgm:prSet>
      <dgm:spPr/>
    </dgm:pt>
    <dgm:pt modelId="{13BFE90C-17F2-478F-8F04-F452AD5EE6E3}" type="pres">
      <dgm:prSet presAssocID="{A006FFFB-1E8E-407C-8F0E-90497AF7AD08}" presName="sibTrans" presStyleCnt="0"/>
      <dgm:spPr/>
    </dgm:pt>
    <dgm:pt modelId="{53651EB2-2A49-464A-88EE-568987508831}" type="pres">
      <dgm:prSet presAssocID="{4012166A-BE9B-4E51-BF09-7401D9A41200}" presName="node" presStyleLbl="node1" presStyleIdx="9" presStyleCnt="11">
        <dgm:presLayoutVars>
          <dgm:bulletEnabled val="1"/>
        </dgm:presLayoutVars>
      </dgm:prSet>
      <dgm:spPr/>
    </dgm:pt>
    <dgm:pt modelId="{3C8BD6F4-847B-40BE-B91C-A970AE3D6E5E}" type="pres">
      <dgm:prSet presAssocID="{24891980-6C86-4AF3-BAD3-A8CE415797C2}" presName="sibTrans" presStyleCnt="0"/>
      <dgm:spPr/>
    </dgm:pt>
    <dgm:pt modelId="{6B3268CE-08C3-4FA7-89E8-357A2DD552A3}" type="pres">
      <dgm:prSet presAssocID="{67B8197F-C229-48CC-8F2A-7DFD9907D059}" presName="node" presStyleLbl="node1" presStyleIdx="10" presStyleCnt="11">
        <dgm:presLayoutVars>
          <dgm:bulletEnabled val="1"/>
        </dgm:presLayoutVars>
      </dgm:prSet>
      <dgm:spPr/>
    </dgm:pt>
  </dgm:ptLst>
  <dgm:cxnLst>
    <dgm:cxn modelId="{98080E1E-A548-42F4-AC0C-67639A7A829E}" type="presOf" srcId="{8775BF61-D2E6-47DF-BD68-306B594CD1D5}" destId="{17420433-7027-4DAA-B304-A2172CE1597D}" srcOrd="0" destOrd="0" presId="urn:microsoft.com/office/officeart/2005/8/layout/default"/>
    <dgm:cxn modelId="{AC4AC82B-D498-436B-9A93-F5016344D511}" type="presOf" srcId="{8BB1A7D1-9F2A-4EC9-82D2-B61F8285973E}" destId="{673303EA-FDB4-4AB6-995F-6B87B700542E}" srcOrd="0" destOrd="0" presId="urn:microsoft.com/office/officeart/2005/8/layout/default"/>
    <dgm:cxn modelId="{14D1B130-9075-4965-9EE6-9D78F7492619}" type="presOf" srcId="{37269FC1-1DC6-4917-807D-3B36E441840D}" destId="{835FC09F-B51F-4D77-BE3A-CEFEDD61DF5F}" srcOrd="0" destOrd="0" presId="urn:microsoft.com/office/officeart/2005/8/layout/default"/>
    <dgm:cxn modelId="{09FBFC3A-9A76-400D-9C99-16E5AB624B2C}" srcId="{1FC44B87-4C56-476B-A2AD-EC2797A3461D}" destId="{AAAC4409-A6EA-4C2E-A584-94A92EB2CCB4}" srcOrd="3" destOrd="0" parTransId="{7E37C5C3-D61A-4977-A209-F008589D6813}" sibTransId="{05FD07EF-7F89-4602-B42A-DD815B6E86DC}"/>
    <dgm:cxn modelId="{59936D5B-8E08-48A5-B618-AEA833038448}" srcId="{1FC44B87-4C56-476B-A2AD-EC2797A3461D}" destId="{8B5A2B81-D7C3-423F-8345-EF8F663C432D}" srcOrd="7" destOrd="0" parTransId="{3AD74FB2-8297-4CCA-80C0-6AA96CA42821}" sibTransId="{5382515E-92C7-41D4-A6BD-6B2284760E23}"/>
    <dgm:cxn modelId="{1D26E343-4E78-4868-B4AA-9368975D7267}" type="presOf" srcId="{0D8CC445-CF40-4D14-BA09-5133B99BDFEC}" destId="{DEE18301-EAE3-4EB4-8B19-ACB06D3ED8C6}" srcOrd="0" destOrd="0" presId="urn:microsoft.com/office/officeart/2005/8/layout/default"/>
    <dgm:cxn modelId="{6D7B3E6D-7C29-466F-8EC3-2413A972EB43}" srcId="{1FC44B87-4C56-476B-A2AD-EC2797A3461D}" destId="{37269FC1-1DC6-4917-807D-3B36E441840D}" srcOrd="6" destOrd="0" parTransId="{BC2A955D-79BB-4561-8184-4A1D8A9F7C6C}" sibTransId="{4C5DA78C-A851-4859-9F31-8AE0C91846CB}"/>
    <dgm:cxn modelId="{B062986D-1467-4880-92B2-B55EA73C5AD9}" type="presOf" srcId="{8B5A2B81-D7C3-423F-8345-EF8F663C432D}" destId="{9C747C2B-F0CD-4DF1-94D2-D2D97D4E78DF}" srcOrd="0" destOrd="0" presId="urn:microsoft.com/office/officeart/2005/8/layout/default"/>
    <dgm:cxn modelId="{9BC22270-B52B-4C26-9513-73515355A657}" type="presOf" srcId="{D5F3596B-BCEE-4748-AC24-10BE2577FB44}" destId="{3175A146-874F-4938-841C-A06198835217}" srcOrd="0" destOrd="0" presId="urn:microsoft.com/office/officeart/2005/8/layout/default"/>
    <dgm:cxn modelId="{82594778-54DD-44D8-812E-1141CAE28AAE}" srcId="{1FC44B87-4C56-476B-A2AD-EC2797A3461D}" destId="{D5F3596B-BCEE-4748-AC24-10BE2577FB44}" srcOrd="4" destOrd="0" parTransId="{13FC59F1-B807-43FB-8E77-A8BB17921815}" sibTransId="{DB1C717F-87AD-41E3-8AE7-A237E1F4F1C3}"/>
    <dgm:cxn modelId="{4568D359-D60A-4B77-AEE5-90854FCC5E11}" srcId="{1FC44B87-4C56-476B-A2AD-EC2797A3461D}" destId="{2B9D608C-644A-4609-8B89-D5AFEE70A58C}" srcOrd="2" destOrd="0" parTransId="{1FBE41C0-858E-445C-B087-6113BED7BCC4}" sibTransId="{98F250AA-4596-432C-A380-A4F3645DC063}"/>
    <dgm:cxn modelId="{86E4A77B-4D8C-4FF5-9F4D-6FA257CF2145}" srcId="{1FC44B87-4C56-476B-A2AD-EC2797A3461D}" destId="{D0559327-E33C-4398-9028-9271D292022A}" srcOrd="0" destOrd="0" parTransId="{ACF295D2-C096-47AD-8D51-D045F7381D40}" sibTransId="{A9E20697-7FB4-4DC3-B630-19ABBC59EDFA}"/>
    <dgm:cxn modelId="{DB8E91AC-84CF-415D-96C9-D4313CB5BAB0}" srcId="{1FC44B87-4C56-476B-A2AD-EC2797A3461D}" destId="{0D8CC445-CF40-4D14-BA09-5133B99BDFEC}" srcOrd="8" destOrd="0" parTransId="{67B4330C-1994-4C01-A2D8-8A6F35993F44}" sibTransId="{A006FFFB-1E8E-407C-8F0E-90497AF7AD08}"/>
    <dgm:cxn modelId="{58827EB2-1E37-4F82-8A11-44C9B88643AB}" srcId="{1FC44B87-4C56-476B-A2AD-EC2797A3461D}" destId="{67B8197F-C229-48CC-8F2A-7DFD9907D059}" srcOrd="10" destOrd="0" parTransId="{BA9343EE-E0ED-41AF-B130-3618AF365ABD}" sibTransId="{CAA22E2B-874F-4C9D-8D0B-33B90431C6A5}"/>
    <dgm:cxn modelId="{3103E6B9-93C9-48EE-9AC7-9E52FBFF7B96}" type="presOf" srcId="{D0559327-E33C-4398-9028-9271D292022A}" destId="{85A4F1AE-9B25-4AC3-91FC-1BBECBCAF17D}" srcOrd="0" destOrd="0" presId="urn:microsoft.com/office/officeart/2005/8/layout/default"/>
    <dgm:cxn modelId="{3308E5BF-B8C1-4F76-A237-D40B0FCFE55D}" srcId="{1FC44B87-4C56-476B-A2AD-EC2797A3461D}" destId="{4012166A-BE9B-4E51-BF09-7401D9A41200}" srcOrd="9" destOrd="0" parTransId="{EF5563FB-7936-4E19-90E4-ABAB858CAF93}" sibTransId="{24891980-6C86-4AF3-BAD3-A8CE415797C2}"/>
    <dgm:cxn modelId="{E09C60C6-D902-4442-B9CF-1D1724387C7C}" srcId="{1FC44B87-4C56-476B-A2AD-EC2797A3461D}" destId="{8BB1A7D1-9F2A-4EC9-82D2-B61F8285973E}" srcOrd="5" destOrd="0" parTransId="{41899097-A5EB-4700-86E0-8FAC2D0171FB}" sibTransId="{7EF652D3-220D-44F2-BF4C-DE434596CE79}"/>
    <dgm:cxn modelId="{981350D4-2DCB-4DD8-81E6-73749E209DAE}" srcId="{1FC44B87-4C56-476B-A2AD-EC2797A3461D}" destId="{8775BF61-D2E6-47DF-BD68-306B594CD1D5}" srcOrd="1" destOrd="0" parTransId="{249DF7F1-07D1-43D7-B33F-9014A5D2C9B0}" sibTransId="{9AEB8E2A-7AAB-49A8-A01A-D28C505C7D24}"/>
    <dgm:cxn modelId="{D9C461D8-9719-4059-9D4D-99E7149C3BE0}" type="presOf" srcId="{67B8197F-C229-48CC-8F2A-7DFD9907D059}" destId="{6B3268CE-08C3-4FA7-89E8-357A2DD552A3}" srcOrd="0" destOrd="0" presId="urn:microsoft.com/office/officeart/2005/8/layout/default"/>
    <dgm:cxn modelId="{89B387DF-7B9E-4EAE-8ABB-E2F73E27C124}" type="presOf" srcId="{4012166A-BE9B-4E51-BF09-7401D9A41200}" destId="{53651EB2-2A49-464A-88EE-568987508831}" srcOrd="0" destOrd="0" presId="urn:microsoft.com/office/officeart/2005/8/layout/default"/>
    <dgm:cxn modelId="{540D97E0-913A-46AD-8BBC-94496844F607}" type="presOf" srcId="{2B9D608C-644A-4609-8B89-D5AFEE70A58C}" destId="{2822C217-C1DB-40C7-98F9-A3741C608DFC}" srcOrd="0" destOrd="0" presId="urn:microsoft.com/office/officeart/2005/8/layout/default"/>
    <dgm:cxn modelId="{382CCAE6-57E5-40C3-BF13-7801282130E3}" type="presOf" srcId="{1FC44B87-4C56-476B-A2AD-EC2797A3461D}" destId="{1E359AC8-5125-4073-9B20-490B18016D53}" srcOrd="0" destOrd="0" presId="urn:microsoft.com/office/officeart/2005/8/layout/default"/>
    <dgm:cxn modelId="{E9FA34E9-D285-4C33-B225-B0EFE1C81026}" type="presOf" srcId="{AAAC4409-A6EA-4C2E-A584-94A92EB2CCB4}" destId="{0DA307F9-46CB-4B17-980E-65681E10CE2A}" srcOrd="0" destOrd="0" presId="urn:microsoft.com/office/officeart/2005/8/layout/default"/>
    <dgm:cxn modelId="{5258D21A-F1E2-4AD5-A77E-5D09E9F60ECA}" type="presParOf" srcId="{1E359AC8-5125-4073-9B20-490B18016D53}" destId="{85A4F1AE-9B25-4AC3-91FC-1BBECBCAF17D}" srcOrd="0" destOrd="0" presId="urn:microsoft.com/office/officeart/2005/8/layout/default"/>
    <dgm:cxn modelId="{26ACC161-46F8-4DA7-B711-3670168E04B0}" type="presParOf" srcId="{1E359AC8-5125-4073-9B20-490B18016D53}" destId="{6E6FA36C-CEBD-42C3-927E-42F7D1DCB2F9}" srcOrd="1" destOrd="0" presId="urn:microsoft.com/office/officeart/2005/8/layout/default"/>
    <dgm:cxn modelId="{2C0E7D09-78EE-4EB8-ABC6-32B45F5B9614}" type="presParOf" srcId="{1E359AC8-5125-4073-9B20-490B18016D53}" destId="{17420433-7027-4DAA-B304-A2172CE1597D}" srcOrd="2" destOrd="0" presId="urn:microsoft.com/office/officeart/2005/8/layout/default"/>
    <dgm:cxn modelId="{575FA01E-1991-444B-BA43-B1679002088B}" type="presParOf" srcId="{1E359AC8-5125-4073-9B20-490B18016D53}" destId="{F0A47FC1-0F82-47FF-8599-EBC4249555F8}" srcOrd="3" destOrd="0" presId="urn:microsoft.com/office/officeart/2005/8/layout/default"/>
    <dgm:cxn modelId="{B8FC6A2A-6517-4616-9B10-1E1D67CA0F67}" type="presParOf" srcId="{1E359AC8-5125-4073-9B20-490B18016D53}" destId="{2822C217-C1DB-40C7-98F9-A3741C608DFC}" srcOrd="4" destOrd="0" presId="urn:microsoft.com/office/officeart/2005/8/layout/default"/>
    <dgm:cxn modelId="{8C67C3F9-1B5A-4BB8-B99E-5CB295484F43}" type="presParOf" srcId="{1E359AC8-5125-4073-9B20-490B18016D53}" destId="{879ABCA3-7722-4751-82B9-C750BBCF7822}" srcOrd="5" destOrd="0" presId="urn:microsoft.com/office/officeart/2005/8/layout/default"/>
    <dgm:cxn modelId="{D72ED864-EFF2-4EE8-85DF-A4AA60689B2D}" type="presParOf" srcId="{1E359AC8-5125-4073-9B20-490B18016D53}" destId="{0DA307F9-46CB-4B17-980E-65681E10CE2A}" srcOrd="6" destOrd="0" presId="urn:microsoft.com/office/officeart/2005/8/layout/default"/>
    <dgm:cxn modelId="{CE4AF588-E05B-4C2F-9945-00D79EE1D0ED}" type="presParOf" srcId="{1E359AC8-5125-4073-9B20-490B18016D53}" destId="{184111A0-7BB0-49F9-99AF-AB3CCF15B956}" srcOrd="7" destOrd="0" presId="urn:microsoft.com/office/officeart/2005/8/layout/default"/>
    <dgm:cxn modelId="{A2B1D726-067B-4FC0-8A39-F45C67AE269A}" type="presParOf" srcId="{1E359AC8-5125-4073-9B20-490B18016D53}" destId="{3175A146-874F-4938-841C-A06198835217}" srcOrd="8" destOrd="0" presId="urn:microsoft.com/office/officeart/2005/8/layout/default"/>
    <dgm:cxn modelId="{AB731131-A63F-4A14-8A14-9FC20A0AFAC1}" type="presParOf" srcId="{1E359AC8-5125-4073-9B20-490B18016D53}" destId="{EBD41A88-697F-4724-8E4D-9D4C7264ED6F}" srcOrd="9" destOrd="0" presId="urn:microsoft.com/office/officeart/2005/8/layout/default"/>
    <dgm:cxn modelId="{92403B85-8083-4F38-A6BB-08AB55EF74F2}" type="presParOf" srcId="{1E359AC8-5125-4073-9B20-490B18016D53}" destId="{673303EA-FDB4-4AB6-995F-6B87B700542E}" srcOrd="10" destOrd="0" presId="urn:microsoft.com/office/officeart/2005/8/layout/default"/>
    <dgm:cxn modelId="{39D076B8-F61C-4D94-860F-70C6D01E97BA}" type="presParOf" srcId="{1E359AC8-5125-4073-9B20-490B18016D53}" destId="{C312E22A-6D3B-41BB-AFB0-62DA1F9AF9B4}" srcOrd="11" destOrd="0" presId="urn:microsoft.com/office/officeart/2005/8/layout/default"/>
    <dgm:cxn modelId="{656DF0E0-8E08-4843-8F96-B2AA98FB41E6}" type="presParOf" srcId="{1E359AC8-5125-4073-9B20-490B18016D53}" destId="{835FC09F-B51F-4D77-BE3A-CEFEDD61DF5F}" srcOrd="12" destOrd="0" presId="urn:microsoft.com/office/officeart/2005/8/layout/default"/>
    <dgm:cxn modelId="{5ECF7E62-D6B4-435A-8195-3BAF30712D2E}" type="presParOf" srcId="{1E359AC8-5125-4073-9B20-490B18016D53}" destId="{17A27E1B-3F2D-4D12-B2D8-AF1027904FE2}" srcOrd="13" destOrd="0" presId="urn:microsoft.com/office/officeart/2005/8/layout/default"/>
    <dgm:cxn modelId="{AF44AF87-8F66-4E67-94AB-8C0177074C6E}" type="presParOf" srcId="{1E359AC8-5125-4073-9B20-490B18016D53}" destId="{9C747C2B-F0CD-4DF1-94D2-D2D97D4E78DF}" srcOrd="14" destOrd="0" presId="urn:microsoft.com/office/officeart/2005/8/layout/default"/>
    <dgm:cxn modelId="{2B8B7FDD-2850-4B78-9AE2-D664ADFB0A4C}" type="presParOf" srcId="{1E359AC8-5125-4073-9B20-490B18016D53}" destId="{D5B3A831-98FB-48EE-A66D-3B7CA5852BC0}" srcOrd="15" destOrd="0" presId="urn:microsoft.com/office/officeart/2005/8/layout/default"/>
    <dgm:cxn modelId="{D89D963A-347E-4F11-ABA2-625BA18DC14F}" type="presParOf" srcId="{1E359AC8-5125-4073-9B20-490B18016D53}" destId="{DEE18301-EAE3-4EB4-8B19-ACB06D3ED8C6}" srcOrd="16" destOrd="0" presId="urn:microsoft.com/office/officeart/2005/8/layout/default"/>
    <dgm:cxn modelId="{6E346983-AB58-4F79-8A02-FDF0D3BD1C2F}" type="presParOf" srcId="{1E359AC8-5125-4073-9B20-490B18016D53}" destId="{13BFE90C-17F2-478F-8F04-F452AD5EE6E3}" srcOrd="17" destOrd="0" presId="urn:microsoft.com/office/officeart/2005/8/layout/default"/>
    <dgm:cxn modelId="{841442A7-1C12-461E-936C-90AC39CE79CB}" type="presParOf" srcId="{1E359AC8-5125-4073-9B20-490B18016D53}" destId="{53651EB2-2A49-464A-88EE-568987508831}" srcOrd="18" destOrd="0" presId="urn:microsoft.com/office/officeart/2005/8/layout/default"/>
    <dgm:cxn modelId="{936EE129-5CFE-4B63-AF19-84D624FF720D}" type="presParOf" srcId="{1E359AC8-5125-4073-9B20-490B18016D53}" destId="{3C8BD6F4-847B-40BE-B91C-A970AE3D6E5E}" srcOrd="19" destOrd="0" presId="urn:microsoft.com/office/officeart/2005/8/layout/default"/>
    <dgm:cxn modelId="{737DC1F9-796A-4337-A295-312FC952CA26}" type="presParOf" srcId="{1E359AC8-5125-4073-9B20-490B18016D53}" destId="{6B3268CE-08C3-4FA7-89E8-357A2DD552A3}"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89175-DEB7-4CB1-A2B5-40009352124D}">
      <dsp:nvSpPr>
        <dsp:cNvPr id="0" name=""/>
        <dsp:cNvSpPr/>
      </dsp:nvSpPr>
      <dsp:spPr>
        <a:xfrm>
          <a:off x="0" y="786"/>
          <a:ext cx="7467600" cy="476751"/>
        </a:xfrm>
        <a:prstGeom prst="roundRect">
          <a:avLst/>
        </a:prstGeom>
        <a:gradFill rotWithShape="0">
          <a:gsLst>
            <a:gs pos="0">
              <a:schemeClr val="accent2">
                <a:hueOff val="0"/>
                <a:satOff val="0"/>
                <a:lumOff val="0"/>
                <a:alphaOff val="0"/>
                <a:shade val="63000"/>
                <a:satMod val="165000"/>
              </a:schemeClr>
            </a:gs>
            <a:gs pos="30000">
              <a:schemeClr val="accent2">
                <a:hueOff val="0"/>
                <a:satOff val="0"/>
                <a:lumOff val="0"/>
                <a:alphaOff val="0"/>
                <a:shade val="58000"/>
                <a:satMod val="165000"/>
              </a:schemeClr>
            </a:gs>
            <a:gs pos="75000">
              <a:schemeClr val="accent2">
                <a:hueOff val="0"/>
                <a:satOff val="0"/>
                <a:lumOff val="0"/>
                <a:alphaOff val="0"/>
                <a:shade val="30000"/>
                <a:satMod val="175000"/>
              </a:schemeClr>
            </a:gs>
            <a:gs pos="100000">
              <a:schemeClr val="accent2">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IN" sz="1500" kern="1200" dirty="0"/>
            <a:t>Summary of the business idea and it’s product/service</a:t>
          </a:r>
          <a:endParaRPr lang="en-US" sz="1500" kern="1200" dirty="0"/>
        </a:p>
      </dsp:txBody>
      <dsp:txXfrm>
        <a:off x="23273" y="24059"/>
        <a:ext cx="7421054" cy="430205"/>
      </dsp:txXfrm>
    </dsp:sp>
    <dsp:sp modelId="{B4ED5B20-8FA8-4866-980D-BE1659ACE842}">
      <dsp:nvSpPr>
        <dsp:cNvPr id="0" name=""/>
        <dsp:cNvSpPr/>
      </dsp:nvSpPr>
      <dsp:spPr>
        <a:xfrm>
          <a:off x="0" y="489153"/>
          <a:ext cx="7467600" cy="476751"/>
        </a:xfrm>
        <a:prstGeom prst="roundRect">
          <a:avLst/>
        </a:prstGeom>
        <a:gradFill rotWithShape="0">
          <a:gsLst>
            <a:gs pos="0">
              <a:schemeClr val="accent3">
                <a:hueOff val="0"/>
                <a:satOff val="0"/>
                <a:lumOff val="0"/>
                <a:alphaOff val="0"/>
                <a:shade val="63000"/>
                <a:satMod val="165000"/>
              </a:schemeClr>
            </a:gs>
            <a:gs pos="30000">
              <a:schemeClr val="accent3">
                <a:hueOff val="0"/>
                <a:satOff val="0"/>
                <a:lumOff val="0"/>
                <a:alphaOff val="0"/>
                <a:shade val="58000"/>
                <a:satMod val="165000"/>
              </a:schemeClr>
            </a:gs>
            <a:gs pos="75000">
              <a:schemeClr val="accent3">
                <a:hueOff val="0"/>
                <a:satOff val="0"/>
                <a:lumOff val="0"/>
                <a:alphaOff val="0"/>
                <a:shade val="30000"/>
                <a:satMod val="175000"/>
              </a:schemeClr>
            </a:gs>
            <a:gs pos="100000">
              <a:schemeClr val="accent3">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IN" sz="1500" kern="1200" dirty="0"/>
            <a:t>Ownership and Legal format of the start-up</a:t>
          </a:r>
          <a:endParaRPr lang="en-US" sz="1500" kern="1200" dirty="0"/>
        </a:p>
      </dsp:txBody>
      <dsp:txXfrm>
        <a:off x="23273" y="512426"/>
        <a:ext cx="7421054" cy="430205"/>
      </dsp:txXfrm>
    </dsp:sp>
    <dsp:sp modelId="{AC9EC8A7-47A3-4A26-AF90-9DFCCEBAC29E}">
      <dsp:nvSpPr>
        <dsp:cNvPr id="0" name=""/>
        <dsp:cNvSpPr/>
      </dsp:nvSpPr>
      <dsp:spPr>
        <a:xfrm>
          <a:off x="0" y="977520"/>
          <a:ext cx="7467600" cy="476751"/>
        </a:xfrm>
        <a:prstGeom prst="roundRect">
          <a:avLst/>
        </a:prstGeom>
        <a:gradFill rotWithShape="0">
          <a:gsLst>
            <a:gs pos="0">
              <a:schemeClr val="accent4">
                <a:hueOff val="0"/>
                <a:satOff val="0"/>
                <a:lumOff val="0"/>
                <a:alphaOff val="0"/>
                <a:shade val="63000"/>
                <a:satMod val="165000"/>
              </a:schemeClr>
            </a:gs>
            <a:gs pos="30000">
              <a:schemeClr val="accent4">
                <a:hueOff val="0"/>
                <a:satOff val="0"/>
                <a:lumOff val="0"/>
                <a:alphaOff val="0"/>
                <a:shade val="58000"/>
                <a:satMod val="165000"/>
              </a:schemeClr>
            </a:gs>
            <a:gs pos="75000">
              <a:schemeClr val="accent4">
                <a:hueOff val="0"/>
                <a:satOff val="0"/>
                <a:lumOff val="0"/>
                <a:alphaOff val="0"/>
                <a:shade val="30000"/>
                <a:satMod val="175000"/>
              </a:schemeClr>
            </a:gs>
            <a:gs pos="100000">
              <a:schemeClr val="accent4">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IN" sz="1500" kern="1200" dirty="0"/>
            <a:t>Management of the company (Owner, staff and the need for external professional service/ experts)</a:t>
          </a:r>
          <a:endParaRPr lang="en-US" sz="1500" kern="1200" dirty="0"/>
        </a:p>
      </dsp:txBody>
      <dsp:txXfrm>
        <a:off x="23273" y="1000793"/>
        <a:ext cx="7421054" cy="430205"/>
      </dsp:txXfrm>
    </dsp:sp>
    <dsp:sp modelId="{27F6C73B-B583-41B6-BF54-7EF16C9F1BB3}">
      <dsp:nvSpPr>
        <dsp:cNvPr id="0" name=""/>
        <dsp:cNvSpPr/>
      </dsp:nvSpPr>
      <dsp:spPr>
        <a:xfrm>
          <a:off x="0" y="1393614"/>
          <a:ext cx="7467600" cy="476751"/>
        </a:xfrm>
        <a:prstGeom prst="roundRect">
          <a:avLst/>
        </a:prstGeom>
        <a:gradFill rotWithShape="0">
          <a:gsLst>
            <a:gs pos="0">
              <a:schemeClr val="accent5">
                <a:hueOff val="0"/>
                <a:satOff val="0"/>
                <a:lumOff val="0"/>
                <a:alphaOff val="0"/>
                <a:shade val="63000"/>
                <a:satMod val="165000"/>
              </a:schemeClr>
            </a:gs>
            <a:gs pos="30000">
              <a:schemeClr val="accent5">
                <a:hueOff val="0"/>
                <a:satOff val="0"/>
                <a:lumOff val="0"/>
                <a:alphaOff val="0"/>
                <a:shade val="58000"/>
                <a:satMod val="165000"/>
              </a:schemeClr>
            </a:gs>
            <a:gs pos="75000">
              <a:schemeClr val="accent5">
                <a:hueOff val="0"/>
                <a:satOff val="0"/>
                <a:lumOff val="0"/>
                <a:alphaOff val="0"/>
                <a:shade val="30000"/>
                <a:satMod val="175000"/>
              </a:schemeClr>
            </a:gs>
            <a:gs pos="100000">
              <a:schemeClr val="accent5">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A description of the target market and the marketing tactics the business will use to reach its target market.</a:t>
          </a:r>
        </a:p>
      </dsp:txBody>
      <dsp:txXfrm>
        <a:off x="23273" y="1416887"/>
        <a:ext cx="7421054" cy="430205"/>
      </dsp:txXfrm>
    </dsp:sp>
    <dsp:sp modelId="{C4724CF9-EF36-4157-9855-015ED1137371}">
      <dsp:nvSpPr>
        <dsp:cNvPr id="0" name=""/>
        <dsp:cNvSpPr/>
      </dsp:nvSpPr>
      <dsp:spPr>
        <a:xfrm>
          <a:off x="0" y="1829795"/>
          <a:ext cx="7467600" cy="476751"/>
        </a:xfrm>
        <a:prstGeom prst="roundRect">
          <a:avLst/>
        </a:prstGeom>
        <a:gradFill rotWithShape="0">
          <a:gsLst>
            <a:gs pos="0">
              <a:schemeClr val="accent6">
                <a:hueOff val="0"/>
                <a:satOff val="0"/>
                <a:lumOff val="0"/>
                <a:alphaOff val="0"/>
                <a:shade val="63000"/>
                <a:satMod val="165000"/>
              </a:schemeClr>
            </a:gs>
            <a:gs pos="30000">
              <a:schemeClr val="accent6">
                <a:hueOff val="0"/>
                <a:satOff val="0"/>
                <a:lumOff val="0"/>
                <a:alphaOff val="0"/>
                <a:shade val="58000"/>
                <a:satMod val="165000"/>
              </a:schemeClr>
            </a:gs>
            <a:gs pos="75000">
              <a:schemeClr val="accent6">
                <a:hueOff val="0"/>
                <a:satOff val="0"/>
                <a:lumOff val="0"/>
                <a:alphaOff val="0"/>
                <a:shade val="30000"/>
                <a:satMod val="175000"/>
              </a:schemeClr>
            </a:gs>
            <a:gs pos="100000">
              <a:schemeClr val="accent6">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IN" sz="1500" kern="1200" dirty="0"/>
            <a:t>Evaluation of the business idea by using the SWOT analysis model</a:t>
          </a:r>
          <a:endParaRPr lang="en-US" sz="1500" kern="1200" dirty="0"/>
        </a:p>
      </dsp:txBody>
      <dsp:txXfrm>
        <a:off x="23273" y="1853068"/>
        <a:ext cx="7421054" cy="430205"/>
      </dsp:txXfrm>
    </dsp:sp>
    <dsp:sp modelId="{84663B27-2EEE-4F65-98A9-48A1D463239D}">
      <dsp:nvSpPr>
        <dsp:cNvPr id="0" name=""/>
        <dsp:cNvSpPr/>
      </dsp:nvSpPr>
      <dsp:spPr>
        <a:xfrm>
          <a:off x="0" y="2442620"/>
          <a:ext cx="7467600" cy="476751"/>
        </a:xfrm>
        <a:prstGeom prst="roundRect">
          <a:avLst/>
        </a:prstGeom>
        <a:gradFill rotWithShape="0">
          <a:gsLst>
            <a:gs pos="0">
              <a:schemeClr val="accent2">
                <a:hueOff val="0"/>
                <a:satOff val="0"/>
                <a:lumOff val="0"/>
                <a:alphaOff val="0"/>
                <a:shade val="63000"/>
                <a:satMod val="165000"/>
              </a:schemeClr>
            </a:gs>
            <a:gs pos="30000">
              <a:schemeClr val="accent2">
                <a:hueOff val="0"/>
                <a:satOff val="0"/>
                <a:lumOff val="0"/>
                <a:alphaOff val="0"/>
                <a:shade val="58000"/>
                <a:satMod val="165000"/>
              </a:schemeClr>
            </a:gs>
            <a:gs pos="75000">
              <a:schemeClr val="accent2">
                <a:hueOff val="0"/>
                <a:satOff val="0"/>
                <a:lumOff val="0"/>
                <a:alphaOff val="0"/>
                <a:shade val="30000"/>
                <a:satMod val="175000"/>
              </a:schemeClr>
            </a:gs>
            <a:gs pos="100000">
              <a:schemeClr val="accent2">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Using the PESTEL analysis model, evaluate the current external environment.</a:t>
          </a:r>
        </a:p>
      </dsp:txBody>
      <dsp:txXfrm>
        <a:off x="23273" y="2465893"/>
        <a:ext cx="7421054" cy="430205"/>
      </dsp:txXfrm>
    </dsp:sp>
    <dsp:sp modelId="{34285258-5164-4639-A05D-13B60C6504AB}">
      <dsp:nvSpPr>
        <dsp:cNvPr id="0" name=""/>
        <dsp:cNvSpPr/>
      </dsp:nvSpPr>
      <dsp:spPr>
        <a:xfrm>
          <a:off x="0" y="2930987"/>
          <a:ext cx="7467600" cy="476751"/>
        </a:xfrm>
        <a:prstGeom prst="roundRect">
          <a:avLst/>
        </a:prstGeom>
        <a:gradFill rotWithShape="0">
          <a:gsLst>
            <a:gs pos="0">
              <a:schemeClr val="accent3">
                <a:hueOff val="0"/>
                <a:satOff val="0"/>
                <a:lumOff val="0"/>
                <a:alphaOff val="0"/>
                <a:shade val="63000"/>
                <a:satMod val="165000"/>
              </a:schemeClr>
            </a:gs>
            <a:gs pos="30000">
              <a:schemeClr val="accent3">
                <a:hueOff val="0"/>
                <a:satOff val="0"/>
                <a:lumOff val="0"/>
                <a:alphaOff val="0"/>
                <a:shade val="58000"/>
                <a:satMod val="165000"/>
              </a:schemeClr>
            </a:gs>
            <a:gs pos="75000">
              <a:schemeClr val="accent3">
                <a:hueOff val="0"/>
                <a:satOff val="0"/>
                <a:lumOff val="0"/>
                <a:alphaOff val="0"/>
                <a:shade val="30000"/>
                <a:satMod val="175000"/>
              </a:schemeClr>
            </a:gs>
            <a:gs pos="100000">
              <a:schemeClr val="accent3">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IN" sz="1500" kern="1200" dirty="0"/>
            <a:t>Identification of the key marketing factors by using the 4Ps of the marketing mix model</a:t>
          </a:r>
          <a:endParaRPr lang="en-US" sz="1500" kern="1200" dirty="0"/>
        </a:p>
      </dsp:txBody>
      <dsp:txXfrm>
        <a:off x="23273" y="2954260"/>
        <a:ext cx="7421054" cy="430205"/>
      </dsp:txXfrm>
    </dsp:sp>
    <dsp:sp modelId="{57D5B5A1-97C0-4089-9055-3EEEB51BFEC5}">
      <dsp:nvSpPr>
        <dsp:cNvPr id="0" name=""/>
        <dsp:cNvSpPr/>
      </dsp:nvSpPr>
      <dsp:spPr>
        <a:xfrm>
          <a:off x="0" y="3419353"/>
          <a:ext cx="7467600" cy="476751"/>
        </a:xfrm>
        <a:prstGeom prst="roundRect">
          <a:avLst/>
        </a:prstGeom>
        <a:gradFill rotWithShape="0">
          <a:gsLst>
            <a:gs pos="0">
              <a:schemeClr val="accent4">
                <a:hueOff val="0"/>
                <a:satOff val="0"/>
                <a:lumOff val="0"/>
                <a:alphaOff val="0"/>
                <a:shade val="63000"/>
                <a:satMod val="165000"/>
              </a:schemeClr>
            </a:gs>
            <a:gs pos="30000">
              <a:schemeClr val="accent4">
                <a:hueOff val="0"/>
                <a:satOff val="0"/>
                <a:lumOff val="0"/>
                <a:alphaOff val="0"/>
                <a:shade val="58000"/>
                <a:satMod val="165000"/>
              </a:schemeClr>
            </a:gs>
            <a:gs pos="75000">
              <a:schemeClr val="accent4">
                <a:hueOff val="0"/>
                <a:satOff val="0"/>
                <a:lumOff val="0"/>
                <a:alphaOff val="0"/>
                <a:shade val="30000"/>
                <a:satMod val="175000"/>
              </a:schemeClr>
            </a:gs>
            <a:gs pos="100000">
              <a:schemeClr val="accent4">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IN" sz="1500" kern="1200" dirty="0"/>
            <a:t>Cash flow forecast	</a:t>
          </a:r>
          <a:endParaRPr lang="en-US" sz="1500" kern="1200" dirty="0"/>
        </a:p>
      </dsp:txBody>
      <dsp:txXfrm>
        <a:off x="23273" y="3442626"/>
        <a:ext cx="7421054" cy="430205"/>
      </dsp:txXfrm>
    </dsp:sp>
    <dsp:sp modelId="{782DA0FE-948C-4AC9-8BC4-EBB7C91E55A0}">
      <dsp:nvSpPr>
        <dsp:cNvPr id="0" name=""/>
        <dsp:cNvSpPr/>
      </dsp:nvSpPr>
      <dsp:spPr>
        <a:xfrm>
          <a:off x="0" y="3907720"/>
          <a:ext cx="7467600" cy="476751"/>
        </a:xfrm>
        <a:prstGeom prst="roundRect">
          <a:avLst/>
        </a:prstGeom>
        <a:gradFill rotWithShape="0">
          <a:gsLst>
            <a:gs pos="0">
              <a:schemeClr val="accent5">
                <a:hueOff val="0"/>
                <a:satOff val="0"/>
                <a:lumOff val="0"/>
                <a:alphaOff val="0"/>
                <a:shade val="63000"/>
                <a:satMod val="165000"/>
              </a:schemeClr>
            </a:gs>
            <a:gs pos="30000">
              <a:schemeClr val="accent5">
                <a:hueOff val="0"/>
                <a:satOff val="0"/>
                <a:lumOff val="0"/>
                <a:alphaOff val="0"/>
                <a:shade val="58000"/>
                <a:satMod val="165000"/>
              </a:schemeClr>
            </a:gs>
            <a:gs pos="75000">
              <a:schemeClr val="accent5">
                <a:hueOff val="0"/>
                <a:satOff val="0"/>
                <a:lumOff val="0"/>
                <a:alphaOff val="0"/>
                <a:shade val="30000"/>
                <a:satMod val="175000"/>
              </a:schemeClr>
            </a:gs>
            <a:gs pos="100000">
              <a:schemeClr val="accent5">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IN" sz="1500" kern="1200" dirty="0"/>
            <a:t>Conclusion	</a:t>
          </a:r>
          <a:endParaRPr lang="en-US" sz="1500" kern="1200" dirty="0"/>
        </a:p>
      </dsp:txBody>
      <dsp:txXfrm>
        <a:off x="23273" y="3930993"/>
        <a:ext cx="7421054" cy="430205"/>
      </dsp:txXfrm>
    </dsp:sp>
    <dsp:sp modelId="{D812F333-B711-4C40-B985-6AE94FB22765}">
      <dsp:nvSpPr>
        <dsp:cNvPr id="0" name=""/>
        <dsp:cNvSpPr/>
      </dsp:nvSpPr>
      <dsp:spPr>
        <a:xfrm>
          <a:off x="0" y="4396087"/>
          <a:ext cx="7467600" cy="476751"/>
        </a:xfrm>
        <a:prstGeom prst="roundRect">
          <a:avLst/>
        </a:prstGeom>
        <a:gradFill rotWithShape="0">
          <a:gsLst>
            <a:gs pos="0">
              <a:schemeClr val="accent6">
                <a:hueOff val="0"/>
                <a:satOff val="0"/>
                <a:lumOff val="0"/>
                <a:alphaOff val="0"/>
                <a:shade val="63000"/>
                <a:satMod val="165000"/>
              </a:schemeClr>
            </a:gs>
            <a:gs pos="30000">
              <a:schemeClr val="accent6">
                <a:hueOff val="0"/>
                <a:satOff val="0"/>
                <a:lumOff val="0"/>
                <a:alphaOff val="0"/>
                <a:shade val="58000"/>
                <a:satMod val="165000"/>
              </a:schemeClr>
            </a:gs>
            <a:gs pos="75000">
              <a:schemeClr val="accent6">
                <a:hueOff val="0"/>
                <a:satOff val="0"/>
                <a:lumOff val="0"/>
                <a:alphaOff val="0"/>
                <a:shade val="30000"/>
                <a:satMod val="175000"/>
              </a:schemeClr>
            </a:gs>
            <a:gs pos="100000">
              <a:schemeClr val="accent6">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IN" sz="1500" kern="1200" dirty="0"/>
            <a:t>Reference	</a:t>
          </a:r>
          <a:endParaRPr lang="en-US" sz="1500" kern="1200" dirty="0"/>
        </a:p>
      </dsp:txBody>
      <dsp:txXfrm>
        <a:off x="23273" y="4419360"/>
        <a:ext cx="7421054" cy="4302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8B4E3-3970-4CB8-AC0D-A35D7F2170ED}">
      <dsp:nvSpPr>
        <dsp:cNvPr id="0" name=""/>
        <dsp:cNvSpPr/>
      </dsp:nvSpPr>
      <dsp:spPr>
        <a:xfrm>
          <a:off x="0" y="228597"/>
          <a:ext cx="7467600" cy="1392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707FE7-672F-4D44-AAB2-B63EDC429323}">
      <dsp:nvSpPr>
        <dsp:cNvPr id="0" name=""/>
        <dsp:cNvSpPr/>
      </dsp:nvSpPr>
      <dsp:spPr>
        <a:xfrm>
          <a:off x="421117" y="313822"/>
          <a:ext cx="765668" cy="765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CAA060-9FF8-4B9F-840A-DF518DEA6FCB}">
      <dsp:nvSpPr>
        <dsp:cNvPr id="0" name=""/>
        <dsp:cNvSpPr/>
      </dsp:nvSpPr>
      <dsp:spPr>
        <a:xfrm>
          <a:off x="1607903" y="594"/>
          <a:ext cx="5859696"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1022350">
            <a:lnSpc>
              <a:spcPct val="100000"/>
            </a:lnSpc>
            <a:spcBef>
              <a:spcPct val="0"/>
            </a:spcBef>
            <a:spcAft>
              <a:spcPct val="35000"/>
            </a:spcAft>
            <a:buNone/>
          </a:pPr>
          <a:r>
            <a:rPr lang="en-IN" sz="2300" kern="1200" dirty="0"/>
            <a:t>The first thing you should do before starting your business is to plan everything out.</a:t>
          </a:r>
          <a:endParaRPr lang="en-US" sz="2300" kern="1200" dirty="0"/>
        </a:p>
      </dsp:txBody>
      <dsp:txXfrm>
        <a:off x="1607903" y="594"/>
        <a:ext cx="5859696" cy="1392124"/>
      </dsp:txXfrm>
    </dsp:sp>
    <dsp:sp modelId="{FBA1E492-0623-4DAB-B65B-C5DFFDD90AD8}">
      <dsp:nvSpPr>
        <dsp:cNvPr id="0" name=""/>
        <dsp:cNvSpPr/>
      </dsp:nvSpPr>
      <dsp:spPr>
        <a:xfrm>
          <a:off x="0" y="1740750"/>
          <a:ext cx="7467600" cy="1392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82BFA-24E1-4A10-A2F5-E1819421B448}">
      <dsp:nvSpPr>
        <dsp:cNvPr id="0" name=""/>
        <dsp:cNvSpPr/>
      </dsp:nvSpPr>
      <dsp:spPr>
        <a:xfrm>
          <a:off x="421117" y="2053978"/>
          <a:ext cx="765668" cy="765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652437-ACF0-42A7-B5EE-6AF58C05F678}">
      <dsp:nvSpPr>
        <dsp:cNvPr id="0" name=""/>
        <dsp:cNvSpPr/>
      </dsp:nvSpPr>
      <dsp:spPr>
        <a:xfrm>
          <a:off x="1607903" y="1740750"/>
          <a:ext cx="5859696"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1022350">
            <a:lnSpc>
              <a:spcPct val="100000"/>
            </a:lnSpc>
            <a:spcBef>
              <a:spcPct val="0"/>
            </a:spcBef>
            <a:spcAft>
              <a:spcPct val="35000"/>
            </a:spcAft>
            <a:buNone/>
          </a:pPr>
          <a:r>
            <a:rPr lang="en-US" sz="2300" kern="1200" dirty="0"/>
            <a:t>You</a:t>
          </a:r>
          <a:r>
            <a:rPr lang="en-US" sz="2300" kern="1200" baseline="0" dirty="0"/>
            <a:t> must create a plan for the business you intend to start.</a:t>
          </a:r>
          <a:endParaRPr lang="en-US" sz="2300" kern="1200" dirty="0"/>
        </a:p>
      </dsp:txBody>
      <dsp:txXfrm>
        <a:off x="1607903" y="1740750"/>
        <a:ext cx="5859696" cy="1392124"/>
      </dsp:txXfrm>
    </dsp:sp>
    <dsp:sp modelId="{5E86F7E7-1433-4A80-81AE-0FDC91E9B2F4}">
      <dsp:nvSpPr>
        <dsp:cNvPr id="0" name=""/>
        <dsp:cNvSpPr/>
      </dsp:nvSpPr>
      <dsp:spPr>
        <a:xfrm>
          <a:off x="0" y="3480905"/>
          <a:ext cx="7467600" cy="1392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3D47D0-E36F-4EE3-9F68-FF25D4360D67}">
      <dsp:nvSpPr>
        <dsp:cNvPr id="0" name=""/>
        <dsp:cNvSpPr/>
      </dsp:nvSpPr>
      <dsp:spPr>
        <a:xfrm>
          <a:off x="421117" y="3794133"/>
          <a:ext cx="765668" cy="765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7E9E46-0921-43C2-99F6-C84CA5BEE97F}">
      <dsp:nvSpPr>
        <dsp:cNvPr id="0" name=""/>
        <dsp:cNvSpPr/>
      </dsp:nvSpPr>
      <dsp:spPr>
        <a:xfrm>
          <a:off x="1607903" y="3480905"/>
          <a:ext cx="5859696"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1022350">
            <a:lnSpc>
              <a:spcPct val="100000"/>
            </a:lnSpc>
            <a:spcBef>
              <a:spcPct val="0"/>
            </a:spcBef>
            <a:spcAft>
              <a:spcPct val="35000"/>
            </a:spcAft>
            <a:buNone/>
          </a:pPr>
          <a:r>
            <a:rPr lang="en-IN" sz="2300" kern="1200" dirty="0"/>
            <a:t>To start our idea, first we have to legitimate the business by registering the company name. </a:t>
          </a:r>
          <a:endParaRPr lang="en-US" sz="2300" kern="1200" dirty="0"/>
        </a:p>
      </dsp:txBody>
      <dsp:txXfrm>
        <a:off x="1607903" y="3480905"/>
        <a:ext cx="5859696" cy="13921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1DC7D-AF90-4DE4-BAAB-BD3C1E260F4A}">
      <dsp:nvSpPr>
        <dsp:cNvPr id="0" name=""/>
        <dsp:cNvSpPr/>
      </dsp:nvSpPr>
      <dsp:spPr>
        <a:xfrm>
          <a:off x="0" y="36512"/>
          <a:ext cx="7467600" cy="115478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The company will be headed by the owner designated as the CEO of the firm. He will be the person in charge of the whole business. </a:t>
          </a:r>
        </a:p>
      </dsp:txBody>
      <dsp:txXfrm>
        <a:off x="56372" y="92884"/>
        <a:ext cx="7354856" cy="1042045"/>
      </dsp:txXfrm>
    </dsp:sp>
    <dsp:sp modelId="{90F66CC0-537D-478A-AB78-4423BAF9421D}">
      <dsp:nvSpPr>
        <dsp:cNvPr id="0" name=""/>
        <dsp:cNvSpPr/>
      </dsp:nvSpPr>
      <dsp:spPr>
        <a:xfrm>
          <a:off x="0" y="1251782"/>
          <a:ext cx="7467600" cy="1154789"/>
        </a:xfrm>
        <a:prstGeom prst="roundRect">
          <a:avLst/>
        </a:prstGeom>
        <a:solidFill>
          <a:schemeClr val="accent3">
            <a:hueOff val="791790"/>
            <a:satOff val="4265"/>
            <a:lumOff val="58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CEO have all the powers and is the face of the company, he is the person who will bring everyone together to achieve the desired results. </a:t>
          </a:r>
        </a:p>
      </dsp:txBody>
      <dsp:txXfrm>
        <a:off x="56372" y="1308154"/>
        <a:ext cx="7354856" cy="1042045"/>
      </dsp:txXfrm>
    </dsp:sp>
    <dsp:sp modelId="{512878CD-189E-43FC-8774-151958CF18F4}">
      <dsp:nvSpPr>
        <dsp:cNvPr id="0" name=""/>
        <dsp:cNvSpPr/>
      </dsp:nvSpPr>
      <dsp:spPr>
        <a:xfrm>
          <a:off x="0" y="2467052"/>
          <a:ext cx="7467600" cy="1154789"/>
        </a:xfrm>
        <a:prstGeom prst="roundRect">
          <a:avLst/>
        </a:prstGeom>
        <a:solidFill>
          <a:schemeClr val="accent3">
            <a:hueOff val="1583581"/>
            <a:satOff val="8529"/>
            <a:lumOff val="1163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After that role of CFO and COO comes into the picture. </a:t>
          </a:r>
        </a:p>
      </dsp:txBody>
      <dsp:txXfrm>
        <a:off x="56372" y="2523424"/>
        <a:ext cx="7354856" cy="1042045"/>
      </dsp:txXfrm>
    </dsp:sp>
    <dsp:sp modelId="{58B2211A-84B9-4373-A7C5-6BD97D49C5BA}">
      <dsp:nvSpPr>
        <dsp:cNvPr id="0" name=""/>
        <dsp:cNvSpPr/>
      </dsp:nvSpPr>
      <dsp:spPr>
        <a:xfrm>
          <a:off x="0" y="3682322"/>
          <a:ext cx="7467600" cy="1154789"/>
        </a:xfrm>
        <a:prstGeom prst="roundRect">
          <a:avLst/>
        </a:prstGeom>
        <a:solidFill>
          <a:schemeClr val="accent3">
            <a:hueOff val="2375371"/>
            <a:satOff val="12794"/>
            <a:lumOff val="174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They both help the CEO to make rules and regulations and act as a bridge between the management team and the CEO. </a:t>
          </a:r>
        </a:p>
      </dsp:txBody>
      <dsp:txXfrm>
        <a:off x="56372" y="3738694"/>
        <a:ext cx="7354856" cy="10420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8A68E2-283E-4298-9132-99E1F1D8C011}">
      <dsp:nvSpPr>
        <dsp:cNvPr id="0" name=""/>
        <dsp:cNvSpPr/>
      </dsp:nvSpPr>
      <dsp:spPr>
        <a:xfrm>
          <a:off x="0" y="0"/>
          <a:ext cx="1143000" cy="1143000"/>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AEAF2-7022-4A79-87D0-3B8BDB51A311}">
      <dsp:nvSpPr>
        <dsp:cNvPr id="0" name=""/>
        <dsp:cNvSpPr/>
      </dsp:nvSpPr>
      <dsp:spPr>
        <a:xfrm>
          <a:off x="571500" y="0"/>
          <a:ext cx="7658100" cy="11430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IN" sz="3200" b="1" kern="1200" dirty="0"/>
            <a:t>Target Market and the Marketing Strategies </a:t>
          </a:r>
          <a:endParaRPr lang="en-US" sz="3200" b="1" kern="1200" dirty="0"/>
        </a:p>
      </dsp:txBody>
      <dsp:txXfrm>
        <a:off x="571500" y="0"/>
        <a:ext cx="7658100" cy="1143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AB331-4C91-4319-8BAB-C0A81D04CF71}">
      <dsp:nvSpPr>
        <dsp:cNvPr id="0" name=""/>
        <dsp:cNvSpPr/>
      </dsp:nvSpPr>
      <dsp:spPr>
        <a:xfrm>
          <a:off x="1828800" y="0"/>
          <a:ext cx="4572000" cy="4572000"/>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072A5-06BF-4B1B-9210-61F4F2C1B165}">
      <dsp:nvSpPr>
        <dsp:cNvPr id="0" name=""/>
        <dsp:cNvSpPr/>
      </dsp:nvSpPr>
      <dsp:spPr>
        <a:xfrm>
          <a:off x="2263140" y="434340"/>
          <a:ext cx="1783080" cy="1783080"/>
        </a:xfrm>
        <a:prstGeom prst="roundRect">
          <a:avLst/>
        </a:prstGeom>
        <a:solidFill>
          <a:schemeClr val="accent2"/>
        </a:solidFill>
        <a:ln w="25400" cap="flat" cmpd="sng" algn="ctr">
          <a:solidFill>
            <a:schemeClr val="accent2">
              <a:shade val="50000"/>
            </a:schemeClr>
          </a:solidFill>
          <a:prstDash val="solid"/>
        </a:ln>
        <a:effectLst/>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Strengths</a:t>
          </a:r>
        </a:p>
      </dsp:txBody>
      <dsp:txXfrm>
        <a:off x="2350183" y="521383"/>
        <a:ext cx="1608994" cy="1608994"/>
      </dsp:txXfrm>
    </dsp:sp>
    <dsp:sp modelId="{0E03D549-EC14-49E7-BA39-E99058B63A4A}">
      <dsp:nvSpPr>
        <dsp:cNvPr id="0" name=""/>
        <dsp:cNvSpPr/>
      </dsp:nvSpPr>
      <dsp:spPr>
        <a:xfrm>
          <a:off x="4183380" y="434340"/>
          <a:ext cx="1783080" cy="1783080"/>
        </a:xfrm>
        <a:prstGeom prst="roundRect">
          <a:avLst/>
        </a:prstGeom>
        <a:solidFill>
          <a:schemeClr val="accent1"/>
        </a:solidFill>
        <a:ln w="25400" cap="flat" cmpd="sng" algn="ctr">
          <a:solidFill>
            <a:schemeClr val="accent1">
              <a:shade val="50000"/>
            </a:schemeClr>
          </a:solidFill>
          <a:prstDash val="solid"/>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Weaknesses</a:t>
          </a:r>
        </a:p>
      </dsp:txBody>
      <dsp:txXfrm>
        <a:off x="4270423" y="521383"/>
        <a:ext cx="1608994" cy="1608994"/>
      </dsp:txXfrm>
    </dsp:sp>
    <dsp:sp modelId="{6252E4D2-EA62-45A4-A900-4AE047DF293E}">
      <dsp:nvSpPr>
        <dsp:cNvPr id="0" name=""/>
        <dsp:cNvSpPr/>
      </dsp:nvSpPr>
      <dsp:spPr>
        <a:xfrm>
          <a:off x="2263140" y="2354580"/>
          <a:ext cx="1783080" cy="1783080"/>
        </a:xfrm>
        <a:prstGeom prst="roundRect">
          <a:avLst/>
        </a:prstGeom>
        <a:solidFill>
          <a:schemeClr val="dk1"/>
        </a:solidFill>
        <a:ln w="34925" cap="flat" cmpd="sng" algn="ctr">
          <a:solidFill>
            <a:schemeClr val="lt1"/>
          </a:solidFill>
          <a:prstDash val="solid"/>
        </a:ln>
        <a:effectLst>
          <a:outerShdw blurRad="50800" dist="25000" dir="5400000" rotWithShape="0">
            <a:srgbClr val="000000">
              <a:alpha val="40000"/>
            </a:srgbClr>
          </a:outerShdw>
        </a:effectLst>
      </dsp:spPr>
      <dsp:style>
        <a:lnRef idx="3">
          <a:schemeClr val="lt1"/>
        </a:lnRef>
        <a:fillRef idx="1">
          <a:schemeClr val="dk1"/>
        </a:fillRef>
        <a:effectRef idx="1">
          <a:schemeClr val="dk1"/>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Opportunities</a:t>
          </a:r>
        </a:p>
      </dsp:txBody>
      <dsp:txXfrm>
        <a:off x="2350183" y="2441623"/>
        <a:ext cx="1608994" cy="1608994"/>
      </dsp:txXfrm>
    </dsp:sp>
    <dsp:sp modelId="{AEC18984-8468-4388-B2CB-0E6801767F25}">
      <dsp:nvSpPr>
        <dsp:cNvPr id="0" name=""/>
        <dsp:cNvSpPr/>
      </dsp:nvSpPr>
      <dsp:spPr>
        <a:xfrm>
          <a:off x="4183380" y="2354580"/>
          <a:ext cx="1783080" cy="1783080"/>
        </a:xfrm>
        <a:prstGeom prst="roundRect">
          <a:avLst/>
        </a:prstGeom>
        <a:gradFill rotWithShape="1">
          <a:gsLst>
            <a:gs pos="0">
              <a:schemeClr val="accent3">
                <a:shade val="63000"/>
                <a:satMod val="165000"/>
              </a:schemeClr>
            </a:gs>
            <a:gs pos="30000">
              <a:schemeClr val="accent3">
                <a:shade val="58000"/>
                <a:satMod val="165000"/>
              </a:schemeClr>
            </a:gs>
            <a:gs pos="75000">
              <a:schemeClr val="accent3">
                <a:shade val="30000"/>
                <a:satMod val="175000"/>
              </a:schemeClr>
            </a:gs>
            <a:gs pos="100000">
              <a:schemeClr val="accent3">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hemeClr val="accent3"/>
        </a:lnRef>
        <a:fillRef idx="3">
          <a:schemeClr val="accent3"/>
        </a:fillRef>
        <a:effectRef idx="3">
          <a:schemeClr val="accent3"/>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Threats</a:t>
          </a:r>
        </a:p>
      </dsp:txBody>
      <dsp:txXfrm>
        <a:off x="4270423" y="2441623"/>
        <a:ext cx="1608994" cy="16089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20D70-A280-439A-B455-114EF59D582C}">
      <dsp:nvSpPr>
        <dsp:cNvPr id="0" name=""/>
        <dsp:cNvSpPr/>
      </dsp:nvSpPr>
      <dsp:spPr>
        <a:xfrm>
          <a:off x="2430779" y="54292"/>
          <a:ext cx="2606040" cy="2606040"/>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00150" rtl="0">
            <a:lnSpc>
              <a:spcPct val="90000"/>
            </a:lnSpc>
            <a:spcBef>
              <a:spcPct val="0"/>
            </a:spcBef>
            <a:spcAft>
              <a:spcPct val="35000"/>
            </a:spcAft>
            <a:buNone/>
          </a:pPr>
          <a:r>
            <a:rPr lang="en-US" sz="2700" kern="1200" dirty="0"/>
            <a:t>Political</a:t>
          </a:r>
        </a:p>
      </dsp:txBody>
      <dsp:txXfrm>
        <a:off x="2778252" y="510349"/>
        <a:ext cx="1911096" cy="1172718"/>
      </dsp:txXfrm>
    </dsp:sp>
    <dsp:sp modelId="{052D169E-FB45-420E-9BD7-3A59FE98AF5C}">
      <dsp:nvSpPr>
        <dsp:cNvPr id="0" name=""/>
        <dsp:cNvSpPr/>
      </dsp:nvSpPr>
      <dsp:spPr>
        <a:xfrm>
          <a:off x="3371126" y="1683067"/>
          <a:ext cx="2606040" cy="2606040"/>
        </a:xfrm>
        <a:prstGeom prst="ellipse">
          <a:avLst/>
        </a:prstGeom>
        <a:solidFill>
          <a:schemeClr val="accent3">
            <a:alpha val="50000"/>
            <a:hueOff val="1187685"/>
            <a:satOff val="6397"/>
            <a:lumOff val="8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00150" rtl="0">
            <a:lnSpc>
              <a:spcPct val="90000"/>
            </a:lnSpc>
            <a:spcBef>
              <a:spcPct val="0"/>
            </a:spcBef>
            <a:spcAft>
              <a:spcPct val="35000"/>
            </a:spcAft>
            <a:buNone/>
          </a:pPr>
          <a:r>
            <a:rPr lang="en-US" sz="2700" kern="1200" dirty="0"/>
            <a:t>Economic</a:t>
          </a:r>
        </a:p>
      </dsp:txBody>
      <dsp:txXfrm>
        <a:off x="4168140" y="2356294"/>
        <a:ext cx="1563624" cy="1433322"/>
      </dsp:txXfrm>
    </dsp:sp>
    <dsp:sp modelId="{C667B0ED-C519-40B5-B3DA-C6C8E2DA4804}">
      <dsp:nvSpPr>
        <dsp:cNvPr id="0" name=""/>
        <dsp:cNvSpPr/>
      </dsp:nvSpPr>
      <dsp:spPr>
        <a:xfrm>
          <a:off x="1490433" y="1683067"/>
          <a:ext cx="2606040" cy="2606040"/>
        </a:xfrm>
        <a:prstGeom prst="ellipse">
          <a:avLst/>
        </a:prstGeom>
        <a:solidFill>
          <a:schemeClr val="accent3">
            <a:alpha val="50000"/>
            <a:hueOff val="2375371"/>
            <a:satOff val="12794"/>
            <a:lumOff val="174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00150" rtl="0">
            <a:lnSpc>
              <a:spcPct val="90000"/>
            </a:lnSpc>
            <a:spcBef>
              <a:spcPct val="0"/>
            </a:spcBef>
            <a:spcAft>
              <a:spcPct val="35000"/>
            </a:spcAft>
            <a:buNone/>
          </a:pPr>
          <a:r>
            <a:rPr lang="en-US" sz="2700" kern="1200" dirty="0"/>
            <a:t>Social</a:t>
          </a:r>
        </a:p>
      </dsp:txBody>
      <dsp:txXfrm>
        <a:off x="1735835" y="2356294"/>
        <a:ext cx="1563624" cy="14333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E45C6-784C-49A7-8CAF-D61B7A0D0227}">
      <dsp:nvSpPr>
        <dsp:cNvPr id="0" name=""/>
        <dsp:cNvSpPr/>
      </dsp:nvSpPr>
      <dsp:spPr>
        <a:xfrm>
          <a:off x="1356836" y="0"/>
          <a:ext cx="4133850" cy="4133850"/>
        </a:xfrm>
        <a:prstGeom prst="triangle">
          <a:avLst/>
        </a:prstGeom>
        <a:solidFill>
          <a:schemeClr val="accent3"/>
        </a:solidFill>
        <a:ln w="34925" cap="flat" cmpd="sng" algn="ctr">
          <a:solidFill>
            <a:schemeClr val="lt1"/>
          </a:solidFill>
          <a:prstDash val="solid"/>
        </a:ln>
        <a:effectLst>
          <a:outerShdw blurRad="50800" dist="25000" dir="5400000" rotWithShape="0">
            <a:srgbClr val="000000">
              <a:alpha val="40000"/>
            </a:srgbClr>
          </a:outerShdw>
        </a:effectLst>
        <a:sp3d extrusionH="152250"/>
      </dsp:spPr>
      <dsp:style>
        <a:lnRef idx="3">
          <a:schemeClr val="lt1"/>
        </a:lnRef>
        <a:fillRef idx="1">
          <a:schemeClr val="accent3"/>
        </a:fillRef>
        <a:effectRef idx="1">
          <a:schemeClr val="accent3"/>
        </a:effectRef>
        <a:fontRef idx="minor">
          <a:schemeClr val="lt1"/>
        </a:fontRef>
      </dsp:style>
    </dsp:sp>
    <dsp:sp modelId="{D98BC688-06A1-45B8-9561-926A1891BA62}">
      <dsp:nvSpPr>
        <dsp:cNvPr id="0" name=""/>
        <dsp:cNvSpPr/>
      </dsp:nvSpPr>
      <dsp:spPr>
        <a:xfrm>
          <a:off x="3423761" y="415605"/>
          <a:ext cx="2687002" cy="978559"/>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Technological</a:t>
          </a:r>
        </a:p>
      </dsp:txBody>
      <dsp:txXfrm>
        <a:off x="3471530" y="463374"/>
        <a:ext cx="2591464" cy="883021"/>
      </dsp:txXfrm>
    </dsp:sp>
    <dsp:sp modelId="{BF007E64-87E9-4E8A-9790-25E9E6020C0C}">
      <dsp:nvSpPr>
        <dsp:cNvPr id="0" name=""/>
        <dsp:cNvSpPr/>
      </dsp:nvSpPr>
      <dsp:spPr>
        <a:xfrm>
          <a:off x="3423761" y="1516485"/>
          <a:ext cx="2687002" cy="978559"/>
        </a:xfrm>
        <a:prstGeom prst="roundRect">
          <a:avLst/>
        </a:prstGeom>
        <a:solidFill>
          <a:schemeClr val="lt1">
            <a:alpha val="90000"/>
            <a:hueOff val="0"/>
            <a:satOff val="0"/>
            <a:lumOff val="0"/>
            <a:alphaOff val="0"/>
          </a:schemeClr>
        </a:solidFill>
        <a:ln w="12700" cap="flat" cmpd="sng" algn="ctr">
          <a:solidFill>
            <a:schemeClr val="accent4">
              <a:hueOff val="5206173"/>
              <a:satOff val="-29601"/>
              <a:lumOff val="9510"/>
              <a:alphaOff val="0"/>
            </a:schemeClr>
          </a:solidFill>
          <a:prstDash val="solid"/>
        </a:ln>
        <a:effectLst/>
        <a:sp3d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Legal </a:t>
          </a:r>
        </a:p>
      </dsp:txBody>
      <dsp:txXfrm>
        <a:off x="3471530" y="1564254"/>
        <a:ext cx="2591464" cy="883021"/>
      </dsp:txXfrm>
    </dsp:sp>
    <dsp:sp modelId="{886CCBD5-1D5B-4D09-B77A-D7EC360F0D94}">
      <dsp:nvSpPr>
        <dsp:cNvPr id="0" name=""/>
        <dsp:cNvSpPr/>
      </dsp:nvSpPr>
      <dsp:spPr>
        <a:xfrm>
          <a:off x="3423761" y="2617364"/>
          <a:ext cx="2687002" cy="978559"/>
        </a:xfrm>
        <a:prstGeom prst="roundRect">
          <a:avLst/>
        </a:prstGeom>
        <a:solidFill>
          <a:schemeClr val="lt1">
            <a:alpha val="90000"/>
            <a:hueOff val="0"/>
            <a:satOff val="0"/>
            <a:lumOff val="0"/>
            <a:alphaOff val="0"/>
          </a:schemeClr>
        </a:solidFill>
        <a:ln w="12700" cap="flat" cmpd="sng" algn="ctr">
          <a:solidFill>
            <a:schemeClr val="accent4">
              <a:hueOff val="10412346"/>
              <a:satOff val="-59202"/>
              <a:lumOff val="19020"/>
              <a:alphaOff val="0"/>
            </a:schemeClr>
          </a:solidFill>
          <a:prstDash val="solid"/>
        </a:ln>
        <a:effectLst/>
        <a:sp3d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Environmental</a:t>
          </a:r>
        </a:p>
      </dsp:txBody>
      <dsp:txXfrm>
        <a:off x="3471530" y="2665133"/>
        <a:ext cx="2591464" cy="8830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915A3-21CA-47BA-AF41-F7FE69E6B2DB}">
      <dsp:nvSpPr>
        <dsp:cNvPr id="0" name=""/>
        <dsp:cNvSpPr/>
      </dsp:nvSpPr>
      <dsp:spPr>
        <a:xfrm>
          <a:off x="560069" y="0"/>
          <a:ext cx="6347460" cy="4343400"/>
        </a:xfrm>
        <a:prstGeom prst="rightArrow">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7E09A-BFEF-493F-AEE5-885C24071685}">
      <dsp:nvSpPr>
        <dsp:cNvPr id="0" name=""/>
        <dsp:cNvSpPr/>
      </dsp:nvSpPr>
      <dsp:spPr>
        <a:xfrm>
          <a:off x="2763" y="1303020"/>
          <a:ext cx="1759548" cy="1737360"/>
        </a:xfrm>
        <a:prstGeom prst="roundRect">
          <a:avLst/>
        </a:prstGeom>
        <a:solidFill>
          <a:schemeClr val="accent6">
            <a:shade val="50000"/>
            <a:hueOff val="0"/>
            <a:satOff val="0"/>
            <a:lumOff val="0"/>
            <a:alphaOff val="0"/>
          </a:schemeClr>
        </a:solidFill>
        <a:ln w="25400" cap="flat" cmpd="sng" algn="ctr">
          <a:solidFill>
            <a:schemeClr val="bg2">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t>Product</a:t>
          </a:r>
        </a:p>
      </dsp:txBody>
      <dsp:txXfrm>
        <a:off x="87574" y="1387831"/>
        <a:ext cx="1589926" cy="1567738"/>
      </dsp:txXfrm>
    </dsp:sp>
    <dsp:sp modelId="{F962B01A-8F8A-43EA-B8DE-5654DD44A066}">
      <dsp:nvSpPr>
        <dsp:cNvPr id="0" name=""/>
        <dsp:cNvSpPr/>
      </dsp:nvSpPr>
      <dsp:spPr>
        <a:xfrm>
          <a:off x="1903605" y="1303020"/>
          <a:ext cx="1759548" cy="1737360"/>
        </a:xfrm>
        <a:prstGeom prst="roundRect">
          <a:avLst/>
        </a:prstGeom>
        <a:solidFill>
          <a:schemeClr val="accent6">
            <a:shade val="50000"/>
            <a:hueOff val="22477"/>
            <a:satOff val="-947"/>
            <a:lumOff val="210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t>Price</a:t>
          </a:r>
        </a:p>
      </dsp:txBody>
      <dsp:txXfrm>
        <a:off x="1988416" y="1387831"/>
        <a:ext cx="1589926" cy="1567738"/>
      </dsp:txXfrm>
    </dsp:sp>
    <dsp:sp modelId="{A44F5339-848D-43ED-88A5-AEA4891746DD}">
      <dsp:nvSpPr>
        <dsp:cNvPr id="0" name=""/>
        <dsp:cNvSpPr/>
      </dsp:nvSpPr>
      <dsp:spPr>
        <a:xfrm>
          <a:off x="3804446" y="1303020"/>
          <a:ext cx="1759548" cy="1737360"/>
        </a:xfrm>
        <a:prstGeom prst="roundRect">
          <a:avLst/>
        </a:prstGeom>
        <a:solidFill>
          <a:schemeClr val="accent6">
            <a:shade val="50000"/>
            <a:hueOff val="44953"/>
            <a:satOff val="-1894"/>
            <a:lumOff val="421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t>Promotion</a:t>
          </a:r>
        </a:p>
      </dsp:txBody>
      <dsp:txXfrm>
        <a:off x="3889257" y="1387831"/>
        <a:ext cx="1589926" cy="1567738"/>
      </dsp:txXfrm>
    </dsp:sp>
    <dsp:sp modelId="{53DEFF22-D790-46FF-A1D4-0F3F959F1D0A}">
      <dsp:nvSpPr>
        <dsp:cNvPr id="0" name=""/>
        <dsp:cNvSpPr/>
      </dsp:nvSpPr>
      <dsp:spPr>
        <a:xfrm>
          <a:off x="5705288" y="1303020"/>
          <a:ext cx="1759548" cy="1737360"/>
        </a:xfrm>
        <a:prstGeom prst="roundRect">
          <a:avLst/>
        </a:prstGeom>
        <a:solidFill>
          <a:schemeClr val="accent6">
            <a:shade val="50000"/>
            <a:hueOff val="22477"/>
            <a:satOff val="-947"/>
            <a:lumOff val="2106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t>Place</a:t>
          </a:r>
        </a:p>
      </dsp:txBody>
      <dsp:txXfrm>
        <a:off x="5790099" y="1387831"/>
        <a:ext cx="1589926" cy="156773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E2CCD-923D-4F65-AFAF-0981C4A3F8AD}">
      <dsp:nvSpPr>
        <dsp:cNvPr id="0" name=""/>
        <dsp:cNvSpPr/>
      </dsp:nvSpPr>
      <dsp:spPr>
        <a:xfrm>
          <a:off x="0" y="2022"/>
          <a:ext cx="7467600" cy="10251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BA8BFB-0662-4DE1-A8F8-0E9ED88E1348}">
      <dsp:nvSpPr>
        <dsp:cNvPr id="0" name=""/>
        <dsp:cNvSpPr/>
      </dsp:nvSpPr>
      <dsp:spPr>
        <a:xfrm>
          <a:off x="310115" y="232687"/>
          <a:ext cx="563846" cy="5638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0C10BE-92FC-4775-B037-041918E6D80F}">
      <dsp:nvSpPr>
        <dsp:cNvPr id="0" name=""/>
        <dsp:cNvSpPr/>
      </dsp:nvSpPr>
      <dsp:spPr>
        <a:xfrm>
          <a:off x="1184076" y="2022"/>
          <a:ext cx="62835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755650">
            <a:lnSpc>
              <a:spcPct val="100000"/>
            </a:lnSpc>
            <a:spcBef>
              <a:spcPct val="0"/>
            </a:spcBef>
            <a:spcAft>
              <a:spcPct val="35000"/>
            </a:spcAft>
            <a:buNone/>
          </a:pPr>
          <a:r>
            <a:rPr lang="en-IN" sz="1700" kern="1200"/>
            <a:t>As we discussed the whole idea of a start-up in the gaming industry. </a:t>
          </a:r>
          <a:endParaRPr lang="en-US" sz="1700" kern="1200"/>
        </a:p>
      </dsp:txBody>
      <dsp:txXfrm>
        <a:off x="1184076" y="2022"/>
        <a:ext cx="6283523" cy="1025174"/>
      </dsp:txXfrm>
    </dsp:sp>
    <dsp:sp modelId="{CDCCBF9B-3743-4984-ABD0-20D22BBB13C9}">
      <dsp:nvSpPr>
        <dsp:cNvPr id="0" name=""/>
        <dsp:cNvSpPr/>
      </dsp:nvSpPr>
      <dsp:spPr>
        <a:xfrm>
          <a:off x="0" y="1283491"/>
          <a:ext cx="7467600" cy="10251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1A838-D82B-490C-A796-61219368A152}">
      <dsp:nvSpPr>
        <dsp:cNvPr id="0" name=""/>
        <dsp:cNvSpPr/>
      </dsp:nvSpPr>
      <dsp:spPr>
        <a:xfrm>
          <a:off x="310115" y="1514155"/>
          <a:ext cx="563846" cy="56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029A6C-B01E-4A2B-9218-6C92AF4474BC}">
      <dsp:nvSpPr>
        <dsp:cNvPr id="0" name=""/>
        <dsp:cNvSpPr/>
      </dsp:nvSpPr>
      <dsp:spPr>
        <a:xfrm>
          <a:off x="1184076" y="1283491"/>
          <a:ext cx="62835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755650">
            <a:lnSpc>
              <a:spcPct val="100000"/>
            </a:lnSpc>
            <a:spcBef>
              <a:spcPct val="0"/>
            </a:spcBef>
            <a:spcAft>
              <a:spcPct val="35000"/>
            </a:spcAft>
            <a:buNone/>
          </a:pPr>
          <a:r>
            <a:rPr lang="en-IN" sz="1700" kern="1200"/>
            <a:t>At the moment gaming industry is one of the important sectors in all parameters, be it revenue, reach, public support, or future growth. </a:t>
          </a:r>
          <a:endParaRPr lang="en-US" sz="1700" kern="1200"/>
        </a:p>
      </dsp:txBody>
      <dsp:txXfrm>
        <a:off x="1184076" y="1283491"/>
        <a:ext cx="6283523" cy="1025174"/>
      </dsp:txXfrm>
    </dsp:sp>
    <dsp:sp modelId="{019FABE9-90AB-4EA2-BDC1-8C58A6429BA2}">
      <dsp:nvSpPr>
        <dsp:cNvPr id="0" name=""/>
        <dsp:cNvSpPr/>
      </dsp:nvSpPr>
      <dsp:spPr>
        <a:xfrm>
          <a:off x="0" y="2564959"/>
          <a:ext cx="7467600" cy="10251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779D15-3840-4DC3-B2C9-5505870C4623}">
      <dsp:nvSpPr>
        <dsp:cNvPr id="0" name=""/>
        <dsp:cNvSpPr/>
      </dsp:nvSpPr>
      <dsp:spPr>
        <a:xfrm>
          <a:off x="310115" y="2795623"/>
          <a:ext cx="563846" cy="56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1FA9F2-3FA0-4803-BF65-454FEF0ADB10}">
      <dsp:nvSpPr>
        <dsp:cNvPr id="0" name=""/>
        <dsp:cNvSpPr/>
      </dsp:nvSpPr>
      <dsp:spPr>
        <a:xfrm>
          <a:off x="1184076" y="2564959"/>
          <a:ext cx="62835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755650">
            <a:lnSpc>
              <a:spcPct val="100000"/>
            </a:lnSpc>
            <a:spcBef>
              <a:spcPct val="0"/>
            </a:spcBef>
            <a:spcAft>
              <a:spcPct val="35000"/>
            </a:spcAft>
            <a:buNone/>
          </a:pPr>
          <a:r>
            <a:rPr lang="en-IN" sz="1700" kern="1200"/>
            <a:t>Every year gaming industry is witnessing a lot of startups and the majority of them got public appreciation. </a:t>
          </a:r>
          <a:endParaRPr lang="en-US" sz="1700" kern="1200"/>
        </a:p>
      </dsp:txBody>
      <dsp:txXfrm>
        <a:off x="1184076" y="2564959"/>
        <a:ext cx="6283523" cy="1025174"/>
      </dsp:txXfrm>
    </dsp:sp>
    <dsp:sp modelId="{2E044A33-2DD9-4CBC-9702-489A2CB9C494}">
      <dsp:nvSpPr>
        <dsp:cNvPr id="0" name=""/>
        <dsp:cNvSpPr/>
      </dsp:nvSpPr>
      <dsp:spPr>
        <a:xfrm>
          <a:off x="0" y="3846427"/>
          <a:ext cx="7467600" cy="10251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5AB59A-A267-4168-A46A-EB6849395DEF}">
      <dsp:nvSpPr>
        <dsp:cNvPr id="0" name=""/>
        <dsp:cNvSpPr/>
      </dsp:nvSpPr>
      <dsp:spPr>
        <a:xfrm>
          <a:off x="310115" y="4077091"/>
          <a:ext cx="563846" cy="5638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10D09E-DB8B-42F5-82FC-3F061BF6BD68}">
      <dsp:nvSpPr>
        <dsp:cNvPr id="0" name=""/>
        <dsp:cNvSpPr/>
      </dsp:nvSpPr>
      <dsp:spPr>
        <a:xfrm>
          <a:off x="1184076" y="3846427"/>
          <a:ext cx="62835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755650">
            <a:lnSpc>
              <a:spcPct val="100000"/>
            </a:lnSpc>
            <a:spcBef>
              <a:spcPct val="0"/>
            </a:spcBef>
            <a:spcAft>
              <a:spcPct val="35000"/>
            </a:spcAft>
            <a:buNone/>
          </a:pPr>
          <a:r>
            <a:rPr lang="en-IN" sz="1700" kern="1200"/>
            <a:t>After analysing the whole business idea,one can say that a startup idea in the gaming industry is not a bad idea.</a:t>
          </a:r>
          <a:endParaRPr lang="en-US" sz="1700" kern="1200"/>
        </a:p>
      </dsp:txBody>
      <dsp:txXfrm>
        <a:off x="1184076" y="3846427"/>
        <a:ext cx="6283523" cy="10251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4F1AE-9B25-4AC3-91FC-1BBECBCAF17D}">
      <dsp:nvSpPr>
        <dsp:cNvPr id="0" name=""/>
        <dsp:cNvSpPr/>
      </dsp:nvSpPr>
      <dsp:spPr>
        <a:xfrm>
          <a:off x="618410" y="290"/>
          <a:ext cx="1947118" cy="1168271"/>
        </a:xfrm>
        <a:prstGeom prst="rect">
          <a:avLst/>
        </a:prstGeom>
        <a:solidFill>
          <a:schemeClr val="accent1">
            <a:lumMod val="50000"/>
          </a:schemeClr>
        </a:solidFill>
        <a:ln>
          <a:solidFill>
            <a:schemeClr val="tx1">
              <a:lumMod val="95000"/>
              <a:lumOff val="5000"/>
            </a:schemeClr>
          </a:solid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dirty="0" err="1"/>
            <a:t>Dhandhania</a:t>
          </a:r>
          <a:r>
            <a:rPr lang="en-IN" sz="800" kern="1200" dirty="0"/>
            <a:t>, A. and O'Higgins, E., 2022. Can “sin industries” prove their legitimacy through CSR reporting? A study of UK tobacco and gambling companies. Accounting, Auditing &amp; Accountability Journal, 35(4), pp.1009-1034.</a:t>
          </a:r>
          <a:endParaRPr lang="en-US" sz="800" kern="1200" dirty="0"/>
        </a:p>
      </dsp:txBody>
      <dsp:txXfrm>
        <a:off x="618410" y="290"/>
        <a:ext cx="1947118" cy="1168271"/>
      </dsp:txXfrm>
    </dsp:sp>
    <dsp:sp modelId="{17420433-7027-4DAA-B304-A2172CE1597D}">
      <dsp:nvSpPr>
        <dsp:cNvPr id="0" name=""/>
        <dsp:cNvSpPr/>
      </dsp:nvSpPr>
      <dsp:spPr>
        <a:xfrm>
          <a:off x="2760240" y="290"/>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dirty="0"/>
            <a:t>Fang, X., 2019. Research on the Opportunities and Challenges Brought by E-sports to Chinese Sports. </a:t>
          </a:r>
          <a:r>
            <a:rPr lang="en-IN" sz="800" i="1" kern="1200" dirty="0"/>
            <a:t>Frontiers in Sport Research</a:t>
          </a:r>
          <a:r>
            <a:rPr lang="en-IN" sz="800" kern="1200" dirty="0"/>
            <a:t>, </a:t>
          </a:r>
          <a:r>
            <a:rPr lang="en-IN" sz="800" i="1" kern="1200" dirty="0"/>
            <a:t>1</a:t>
          </a:r>
          <a:r>
            <a:rPr lang="en-IN" sz="800" kern="1200" dirty="0"/>
            <a:t>(3).</a:t>
          </a:r>
          <a:endParaRPr lang="en-US" sz="800" kern="1200" dirty="0"/>
        </a:p>
      </dsp:txBody>
      <dsp:txXfrm>
        <a:off x="2760240" y="290"/>
        <a:ext cx="1947118" cy="1168271"/>
      </dsp:txXfrm>
    </dsp:sp>
    <dsp:sp modelId="{2822C217-C1DB-40C7-98F9-A3741C608DFC}">
      <dsp:nvSpPr>
        <dsp:cNvPr id="0" name=""/>
        <dsp:cNvSpPr/>
      </dsp:nvSpPr>
      <dsp:spPr>
        <a:xfrm>
          <a:off x="4902071" y="290"/>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a:t>Harris, C. and Roark, S., 2019. Cash flow risk and capital structure decisions. </a:t>
          </a:r>
          <a:r>
            <a:rPr lang="en-US" sz="800" i="1" kern="1200"/>
            <a:t>Finance Research Letters</a:t>
          </a:r>
          <a:r>
            <a:rPr lang="en-US" sz="800" kern="1200"/>
            <a:t>, </a:t>
          </a:r>
          <a:r>
            <a:rPr lang="en-US" sz="800" i="1" kern="1200"/>
            <a:t>29</a:t>
          </a:r>
          <a:r>
            <a:rPr lang="en-US" sz="800" kern="1200"/>
            <a:t>, pp.393-397.</a:t>
          </a:r>
        </a:p>
      </dsp:txBody>
      <dsp:txXfrm>
        <a:off x="4902071" y="290"/>
        <a:ext cx="1947118" cy="1168271"/>
      </dsp:txXfrm>
    </dsp:sp>
    <dsp:sp modelId="{0DA307F9-46CB-4B17-980E-65681E10CE2A}">
      <dsp:nvSpPr>
        <dsp:cNvPr id="0" name=""/>
        <dsp:cNvSpPr/>
      </dsp:nvSpPr>
      <dsp:spPr>
        <a:xfrm>
          <a:off x="618410" y="1363273"/>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a:t>Hong, H.J., 2022. eSports: the need for a structured support system for players. European Sport Management Quarterly, pp.1-24.</a:t>
          </a:r>
          <a:endParaRPr lang="en-US" sz="800" kern="1200"/>
        </a:p>
      </dsp:txBody>
      <dsp:txXfrm>
        <a:off x="618410" y="1363273"/>
        <a:ext cx="1947118" cy="1168271"/>
      </dsp:txXfrm>
    </dsp:sp>
    <dsp:sp modelId="{3175A146-874F-4938-841C-A06198835217}">
      <dsp:nvSpPr>
        <dsp:cNvPr id="0" name=""/>
        <dsp:cNvSpPr/>
      </dsp:nvSpPr>
      <dsp:spPr>
        <a:xfrm>
          <a:off x="2760240" y="1363273"/>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a:t>Hongxiong, Y. and Huiming, W., 2022, February. Background analysis of digital transformation of automobile enterprises based on SWOT analysis method. In 2022 IEEE International Conference on Electrical Engineering, Big Data and Algorithms (EEBDA) (pp. 386-389). IEEE.</a:t>
          </a:r>
          <a:endParaRPr lang="en-US" sz="800" kern="1200"/>
        </a:p>
      </dsp:txBody>
      <dsp:txXfrm>
        <a:off x="2760240" y="1363273"/>
        <a:ext cx="1947118" cy="1168271"/>
      </dsp:txXfrm>
    </dsp:sp>
    <dsp:sp modelId="{673303EA-FDB4-4AB6-995F-6B87B700542E}">
      <dsp:nvSpPr>
        <dsp:cNvPr id="0" name=""/>
        <dsp:cNvSpPr/>
      </dsp:nvSpPr>
      <dsp:spPr>
        <a:xfrm>
          <a:off x="4902071" y="1363273"/>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a:t>Jose, T. and Sagar, G., 2021. What Significance Will Digital Twin Have in an Industrial Environment in the Future?.</a:t>
          </a:r>
          <a:endParaRPr lang="en-US" sz="800" kern="1200"/>
        </a:p>
      </dsp:txBody>
      <dsp:txXfrm>
        <a:off x="4902071" y="1363273"/>
        <a:ext cx="1947118" cy="1168271"/>
      </dsp:txXfrm>
    </dsp:sp>
    <dsp:sp modelId="{835FC09F-B51F-4D77-BE3A-CEFEDD61DF5F}">
      <dsp:nvSpPr>
        <dsp:cNvPr id="0" name=""/>
        <dsp:cNvSpPr/>
      </dsp:nvSpPr>
      <dsp:spPr>
        <a:xfrm>
          <a:off x="618410" y="2726255"/>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a:t>Liu, S., Perry, P. and Gadzinski, G., 2019. The implications of digital marketing on WeChat for luxury fashion brands in China. </a:t>
          </a:r>
          <a:r>
            <a:rPr lang="en-IN" sz="800" i="1" kern="1200"/>
            <a:t>Journal of Brand Management</a:t>
          </a:r>
          <a:r>
            <a:rPr lang="en-IN" sz="800" kern="1200"/>
            <a:t>, </a:t>
          </a:r>
          <a:r>
            <a:rPr lang="en-IN" sz="800" i="1" kern="1200"/>
            <a:t>26</a:t>
          </a:r>
          <a:r>
            <a:rPr lang="en-IN" sz="800" kern="1200"/>
            <a:t>, pp.395-409.</a:t>
          </a:r>
          <a:endParaRPr lang="en-US" sz="800" kern="1200"/>
        </a:p>
      </dsp:txBody>
      <dsp:txXfrm>
        <a:off x="618410" y="2726255"/>
        <a:ext cx="1947118" cy="1168271"/>
      </dsp:txXfrm>
    </dsp:sp>
    <dsp:sp modelId="{9C747C2B-F0CD-4DF1-94D2-D2D97D4E78DF}">
      <dsp:nvSpPr>
        <dsp:cNvPr id="0" name=""/>
        <dsp:cNvSpPr/>
      </dsp:nvSpPr>
      <dsp:spPr>
        <a:xfrm>
          <a:off x="2760240" y="2726255"/>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a:t>Samaroudi, M., Echavarria, K.R. and Perry, L., 2020. Heritage in lockdown: digital provision of memory institutions in the UK and US of America during the COVID-19 pandemic. </a:t>
          </a:r>
          <a:r>
            <a:rPr lang="en-IN" sz="800" i="1" kern="1200"/>
            <a:t>Museum Management and Curatorship</a:t>
          </a:r>
          <a:r>
            <a:rPr lang="en-IN" sz="800" kern="1200"/>
            <a:t>, </a:t>
          </a:r>
          <a:r>
            <a:rPr lang="en-IN" sz="800" i="1" kern="1200"/>
            <a:t>35</a:t>
          </a:r>
          <a:r>
            <a:rPr lang="en-IN" sz="800" kern="1200"/>
            <a:t>(4), pp.337-361.</a:t>
          </a:r>
          <a:endParaRPr lang="en-US" sz="800" kern="1200"/>
        </a:p>
      </dsp:txBody>
      <dsp:txXfrm>
        <a:off x="2760240" y="2726255"/>
        <a:ext cx="1947118" cy="1168271"/>
      </dsp:txXfrm>
    </dsp:sp>
    <dsp:sp modelId="{DEE18301-EAE3-4EB4-8B19-ACB06D3ED8C6}">
      <dsp:nvSpPr>
        <dsp:cNvPr id="0" name=""/>
        <dsp:cNvSpPr/>
      </dsp:nvSpPr>
      <dsp:spPr>
        <a:xfrm>
          <a:off x="4902071" y="2726255"/>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dirty="0"/>
            <a:t>Sloan, R.J., Brown, H., Austin, H.J., </a:t>
          </a:r>
          <a:r>
            <a:rPr lang="en-IN" sz="800" kern="1200" dirty="0" err="1"/>
            <a:t>Lynagh</a:t>
          </a:r>
          <a:r>
            <a:rPr lang="en-IN" sz="800" kern="1200" dirty="0"/>
            <a:t>, M., Johnson, G.I., Kavanagh, W. and Galloway, D., 2023. Exploring the opportunities for UK games businesses in China: a case study of two industry-led mobile game prototypes.</a:t>
          </a:r>
          <a:endParaRPr lang="en-US" sz="800" kern="1200" dirty="0"/>
        </a:p>
      </dsp:txBody>
      <dsp:txXfrm>
        <a:off x="4902071" y="2726255"/>
        <a:ext cx="1947118" cy="1168271"/>
      </dsp:txXfrm>
    </dsp:sp>
    <dsp:sp modelId="{53651EB2-2A49-464A-88EE-568987508831}">
      <dsp:nvSpPr>
        <dsp:cNvPr id="0" name=""/>
        <dsp:cNvSpPr/>
      </dsp:nvSpPr>
      <dsp:spPr>
        <a:xfrm>
          <a:off x="1689325" y="4089238"/>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a:t>Xiao, L.Y., Henderson, L.L. and Newall, P., 2022. Loot boxes are more prevalent in UK video games than previously considered: Updating Zendle et al.(2020).</a:t>
          </a:r>
          <a:endParaRPr lang="en-US" sz="800" kern="1200"/>
        </a:p>
      </dsp:txBody>
      <dsp:txXfrm>
        <a:off x="1689325" y="4089238"/>
        <a:ext cx="1947118" cy="1168271"/>
      </dsp:txXfrm>
    </dsp:sp>
    <dsp:sp modelId="{6B3268CE-08C3-4FA7-89E8-357A2DD552A3}">
      <dsp:nvSpPr>
        <dsp:cNvPr id="0" name=""/>
        <dsp:cNvSpPr/>
      </dsp:nvSpPr>
      <dsp:spPr>
        <a:xfrm>
          <a:off x="3831155" y="4089238"/>
          <a:ext cx="1947118" cy="1168271"/>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kern="1200"/>
            <a:t>Zaheer, H., Breyer, Y., Dumay, J. and Enjeti, M., 2022. The entrepreneurial journeys of digital start-up founders. </a:t>
          </a:r>
          <a:r>
            <a:rPr lang="en-IN" sz="800" i="1" kern="1200"/>
            <a:t>Technological Forecasting and Social Change</a:t>
          </a:r>
          <a:r>
            <a:rPr lang="en-IN" sz="800" kern="1200"/>
            <a:t>, </a:t>
          </a:r>
          <a:r>
            <a:rPr lang="en-IN" sz="800" i="1" kern="1200"/>
            <a:t>179</a:t>
          </a:r>
          <a:r>
            <a:rPr lang="en-IN" sz="800" kern="1200"/>
            <a:t>, p.121638.</a:t>
          </a:r>
          <a:endParaRPr lang="en-US" sz="800" kern="1200"/>
        </a:p>
      </dsp:txBody>
      <dsp:txXfrm>
        <a:off x="3831155" y="4089238"/>
        <a:ext cx="1947118" cy="11682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05311CA-0E11-462E-BE38-AD5BA2214B70}" type="datetimeFigureOut">
              <a:rPr lang="en-US" smtClean="0"/>
              <a:t>3/25/2023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423285A-C6A9-469B-A253-6BDDC1C3CA3A}" type="slidenum">
              <a:rPr lang="en-US" smtClean="0"/>
              <a:t>‹#›</a:t>
            </a:fld>
            <a:endParaRPr lang="en-US" dirty="0"/>
          </a:p>
        </p:txBody>
      </p:sp>
    </p:spTree>
    <p:extLst>
      <p:ext uri="{BB962C8B-B14F-4D97-AF65-F5344CB8AC3E}">
        <p14:creationId xmlns:p14="http://schemas.microsoft.com/office/powerpoint/2010/main" val="451557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1</a:t>
            </a:fld>
            <a:endParaRPr lang="en-US" dirty="0"/>
          </a:p>
        </p:txBody>
      </p:sp>
    </p:spTree>
    <p:extLst>
      <p:ext uri="{BB962C8B-B14F-4D97-AF65-F5344CB8AC3E}">
        <p14:creationId xmlns:p14="http://schemas.microsoft.com/office/powerpoint/2010/main" val="1824668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2</a:t>
            </a:fld>
            <a:endParaRPr lang="en-US" dirty="0"/>
          </a:p>
        </p:txBody>
      </p:sp>
    </p:spTree>
    <p:extLst>
      <p:ext uri="{BB962C8B-B14F-4D97-AF65-F5344CB8AC3E}">
        <p14:creationId xmlns:p14="http://schemas.microsoft.com/office/powerpoint/2010/main" val="1866055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Likely subtleties of the thought, item, or administration presented by the e-sporting event to clients: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Game Highlights: The e-sporting event could offer different elements to make it connect with and a good time for players. This could incorporate various game modes, differing trouble levels, and exceptional mechanics that make players want more and more.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Cutthroat Play: The game could offer a serious play choice, permitting players to contend with one another in online matches or competitions. This could incorporate highlights like competitor lists, rankings, and prizes for top entertainers.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Social Highlights: The game could incorporate social elements to assist players with interfacing with one another. This could incorporate discussion boards, gatherings, and different highlights that permit players to shape networks around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Customization Choices: Players could partake in the capacity to redo their gameplay experience. This could incorporate elements like person customization, skins, and other corrective choices that permit players to communicate their singularity.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3</a:t>
            </a:fld>
            <a:endParaRPr lang="en-US" dirty="0"/>
          </a:p>
        </p:txBody>
      </p:sp>
    </p:spTree>
    <p:extLst>
      <p:ext uri="{BB962C8B-B14F-4D97-AF65-F5344CB8AC3E}">
        <p14:creationId xmlns:p14="http://schemas.microsoft.com/office/powerpoint/2010/main" val="1120531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An individual needs to apply for a business bank account for the smooth working of the business. We have to get all the necessary permits and licenses required according to the law.  After that we have to create an official website of our business where the public can access all the information of our company. One should always take full insurance of the whole business to cover the losses in unavoidable circumstances (Dhandhania and O'Higgins, 2022). </a:t>
            </a:r>
            <a:endParaRPr lang="en-US" dirty="0"/>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4</a:t>
            </a:fld>
            <a:endParaRPr lang="en-US" dirty="0"/>
          </a:p>
        </p:txBody>
      </p:sp>
    </p:spTree>
    <p:extLst>
      <p:ext uri="{BB962C8B-B14F-4D97-AF65-F5344CB8AC3E}">
        <p14:creationId xmlns:p14="http://schemas.microsoft.com/office/powerpoint/2010/main" val="3311954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And then there is extended management, where product owners work. These product owners do weekly meetings to discuss and share information, and they also give feedback to the upper management regarding the product or services. People working in this extended management are responsible for the performance of lower level and overall output of the company. (Zaheer et al., 2022)</a:t>
            </a:r>
            <a:endParaRPr lang="en-US" dirty="0"/>
          </a:p>
          <a:p>
            <a:r>
              <a:rPr lang="en-IN" dirty="0"/>
              <a:t>Although the gaming industry is such an industry in which we don't need any external services if the company is capable enough to handle all tech-related problems by itself. But in some cases, gaming companies need assistance from outside their structure to resolve unavoidable circumstances. They hire tech experts and take their services in case of emergency (Fang, 2019).</a:t>
            </a:r>
            <a:endParaRPr lang="en-US" dirty="0"/>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5</a:t>
            </a:fld>
            <a:endParaRPr lang="en-US" dirty="0"/>
          </a:p>
        </p:txBody>
      </p:sp>
    </p:spTree>
    <p:extLst>
      <p:ext uri="{BB962C8B-B14F-4D97-AF65-F5344CB8AC3E}">
        <p14:creationId xmlns:p14="http://schemas.microsoft.com/office/powerpoint/2010/main" val="6001617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above-mentioned data shows that apart from people belonging to the 14-19 and 20-29 age groups people from the 30-39, 40-49, 50-64, and 65-75 age groups are also actively playing video games twice a week. The most shocking figures are from the last two categories, even people from the age group of 50 to 75 are playing video games at 36% and 28% respectively</a:t>
            </a:r>
            <a:r>
              <a:rPr lang="en-IN" sz="1200" kern="1200" baseline="0" dirty="0">
                <a:solidFill>
                  <a:schemeClr val="tx1"/>
                </a:solidFill>
                <a:latin typeface="+mn-lt"/>
                <a:ea typeface="+mn-ea"/>
                <a:cs typeface="+mn-cs"/>
              </a:rPr>
              <a:t> </a:t>
            </a:r>
            <a:r>
              <a:rPr lang="en-IN" sz="1200" kern="1200" dirty="0">
                <a:solidFill>
                  <a:schemeClr val="tx1"/>
                </a:solidFill>
                <a:latin typeface="+mn-lt"/>
                <a:ea typeface="+mn-ea"/>
                <a:cs typeface="+mn-cs"/>
              </a:rPr>
              <a:t>(Samaroudi, Echavarria and Perry, 2020). This company will target the tools of digital marketing to viral our product among the masses.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6</a:t>
            </a:fld>
            <a:endParaRPr lang="en-US" dirty="0"/>
          </a:p>
        </p:txBody>
      </p:sp>
    </p:spTree>
    <p:extLst>
      <p:ext uri="{BB962C8B-B14F-4D97-AF65-F5344CB8AC3E}">
        <p14:creationId xmlns:p14="http://schemas.microsoft.com/office/powerpoint/2010/main" val="158244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It proves that the target audience has nothing to do with the age of people even gender does not affect the target audience either. The same study reveals that 45%of women said they play games regularly compared to 59% of men. By keeping the above data in mind our company will make a product for everyone irrespective of age group. Our company will utilize social media at full capacity. Tech-games as a firm will promote products to the highest level possible through digital marketing </a:t>
            </a:r>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7</a:t>
            </a:fld>
            <a:endParaRPr lang="en-US" dirty="0"/>
          </a:p>
        </p:txBody>
      </p:sp>
    </p:spTree>
    <p:extLst>
      <p:ext uri="{BB962C8B-B14F-4D97-AF65-F5344CB8AC3E}">
        <p14:creationId xmlns:p14="http://schemas.microsoft.com/office/powerpoint/2010/main" val="3947747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IN" sz="1200" b="1" kern="1200" dirty="0">
                <a:solidFill>
                  <a:schemeClr val="tx1"/>
                </a:solidFill>
                <a:latin typeface="+mn-lt"/>
                <a:ea typeface="+mn-ea"/>
                <a:cs typeface="+mn-cs"/>
              </a:rPr>
              <a:t>Evaluation of the business idea by using the SWOT analysis model</a:t>
            </a:r>
            <a:endParaRPr lang="en-US" sz="1200" b="1" kern="1200" dirty="0">
              <a:solidFill>
                <a:schemeClr val="tx1"/>
              </a:solidFill>
              <a:latin typeface="+mn-lt"/>
              <a:ea typeface="+mn-ea"/>
              <a:cs typeface="+mn-cs"/>
            </a:endParaRPr>
          </a:p>
          <a:p>
            <a:r>
              <a:rPr lang="en-IN" sz="1200" kern="1200" dirty="0">
                <a:solidFill>
                  <a:schemeClr val="tx1"/>
                </a:solidFill>
                <a:latin typeface="+mn-lt"/>
                <a:ea typeface="+mn-ea"/>
                <a:cs typeface="+mn-cs"/>
              </a:rPr>
              <a:t>Strengths: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Interesting idea with potential to draw in many players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Capacity to construct major areas of strength for an around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Valuable open doors for organizations and joint efforts with other gaming organizations and e-sports competitions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Potential for high benefit through the offer of in-game things and sponsorships (Hongxiong and Huiming, 2022). </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For example: A gaming startup with an unexplored idea and creative people can easily draw the attention of game lovers. High-tech games can bring more and more customers under their wing by establishing joint ventures with other firms. Gaming companies can also earn huge profits through sponsorships along with main revenue.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Weaknesses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High contest in the gaming business, particularly in the e-sports market</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High advancement expenses and need for continuous updates and upkeep</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Trouble in breaking into an all-around laid-out market (Newman et al., 2021).</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Amazing opportunities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Developing prominence of e-sports and cutthroat gaming</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Development of the gaming business and expanded interest in online multiplayer games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Potential to foster the game for different stages and markets past the UK</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Threats: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Quickly changing innovation and purchaser inclinations in the gaming business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Trouble in getting sponsorships or publicizing income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Administrative changes and legal difficulties in the gaming business (Hong, 2022).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8</a:t>
            </a:fld>
            <a:endParaRPr lang="en-US" dirty="0"/>
          </a:p>
        </p:txBody>
      </p:sp>
    </p:spTree>
    <p:extLst>
      <p:ext uri="{BB962C8B-B14F-4D97-AF65-F5344CB8AC3E}">
        <p14:creationId xmlns:p14="http://schemas.microsoft.com/office/powerpoint/2010/main" val="3966184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A Pestel analysis helps a firm to build a strategic framework that is generally used to evaluate the business environment.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Political: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Guidelines on gaming and e-sports might affect the turn of events and dissemination of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Brexit might influence economic deals and organizations with other gaming organizations (Jose and sagar, 2021).</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For example: Many countries in the world have banned the PUBG mobile game due to security issues. This proves how political factors of a country can reduce the market of the gaming industry. If a game violates the law of land in that scenario also government can impose sanctions on the company.</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Economic:</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Economic circumstances and customer ways of managing money might influence the productivity of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Cash variances might influence the expense of advancement and dispersion</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Social: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Developing the prominence of e-sports and serious gaming presents a chance for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Social patterns and changing customer inclinations might influence the interest in the game (Miller and Pestal, 2020).</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9</a:t>
            </a:fld>
            <a:endParaRPr lang="en-US" dirty="0"/>
          </a:p>
        </p:txBody>
      </p:sp>
    </p:spTree>
    <p:extLst>
      <p:ext uri="{BB962C8B-B14F-4D97-AF65-F5344CB8AC3E}">
        <p14:creationId xmlns:p14="http://schemas.microsoft.com/office/powerpoint/2010/main" val="1543259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Technological: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Quickly changing innovation and headways in gaming might affect the advancement of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Arising advancements like computer-generated experience and increased reality might introduce amazing open doors for the game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Legal: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Legal difficulties connected with licensed innovation, copyright, and protection might affect the turn of events and conveyance of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Changes to information insurance regulations and guidelines might affect the assortment and capacity of client information</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Environmental: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Environmental variables are not prone to fundamentally affect the turn of events or dissemination of the game(Samaroudi, Echavarria and Perry, 2020).</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10</a:t>
            </a:fld>
            <a:endParaRPr lang="en-US" dirty="0"/>
          </a:p>
        </p:txBody>
      </p:sp>
    </p:spTree>
    <p:extLst>
      <p:ext uri="{BB962C8B-B14F-4D97-AF65-F5344CB8AC3E}">
        <p14:creationId xmlns:p14="http://schemas.microsoft.com/office/powerpoint/2010/main" val="97137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IN" sz="1200" kern="1200" dirty="0">
                <a:solidFill>
                  <a:schemeClr val="tx1"/>
                </a:solidFill>
                <a:latin typeface="+mn-lt"/>
                <a:ea typeface="+mn-ea"/>
                <a:cs typeface="+mn-cs"/>
              </a:rPr>
              <a:t>Product: In the gaming industry your game or video game is your product so you have to present it differently and uniquely.  In this start-up, you have to describe your product so that it can look better than others in terms of variety, quality, design, and other features. While showing your product in the gaming industry words and pictures plays an important role. When it comes to the name and picture of the product one should use it properly. Sometimes games get worldwide fame only because of pictures, so the use of pictures in the gaming field is very important. Words and pictures can create a huge buzz for the product if done appropriately. The smartphone game PUBG is a major example of picturization on gaming products. (Wanjohiand Kithae, 2022)</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Price: Pricing any product is a very easy task but prices refer to how much someone has to pay for your product. One thing new start-ups should keep in mind is that price of the product should not be more than the perceived value in the market. If you are going for a higher price than its perceived value then they are very high chances your product would not live up to the commercial potential. Customers took the pricing of a product very seriously and make their perception about the product accordingly. So, pricing the product is a very important task to make it successful among the public(Sloan et al., 2023).</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Promotion: promotion of the product is very important in the gaming industry. in video games, one can offer discounts through different mediums. Offering discounts, promoting your product with the help of gaming influencers, speaking at a major gaming event, and organizing exhibitions are part of a promotion in the gaming industry. one can also endorse games through trailers, logos, messaging texts, videos, and gameplay screenshots. Although nowadays promotion for new games is also done with the help of movies, web series, etc (Xiao, Henderson and Newall, 2022).</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Place: Digital distribution channels are the best options for people to buy gaming products. Most gaming companies sell the majority of their products through online distribution outlets. Online distribution outlets are such as the official website of the company, social media pages, etc. companies that have reached worldwide have their stores in different countries. However, customers mostly prefer to purchase gaming products from digital platforms than going to stores.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11</a:t>
            </a:fld>
            <a:endParaRPr lang="en-US" dirty="0"/>
          </a:p>
        </p:txBody>
      </p:sp>
    </p:spTree>
    <p:extLst>
      <p:ext uri="{BB962C8B-B14F-4D97-AF65-F5344CB8AC3E}">
        <p14:creationId xmlns:p14="http://schemas.microsoft.com/office/powerpoint/2010/main" val="36809461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Income determining is significant for any business, including a gaming business. Here are a few motivations behind why income guaging is significant for a gaming business:</a:t>
            </a:r>
          </a:p>
          <a:p>
            <a:endParaRPr lang="en-US" dirty="0"/>
          </a:p>
          <a:p>
            <a:r>
              <a:rPr lang="en-US" dirty="0"/>
              <a:t>Arranging and Planning: Income determining helps a gaming business to design its spending and income for the impending time frame. By determining cash inflows and outpourings, the business can foster a spending plan that mirrors its monetary requirements and objectives. This permits the business to go with educated choices in regards to the assignment regarding its assets and speculations.</a:t>
            </a:r>
          </a:p>
          <a:p>
            <a:endParaRPr lang="en-US" dirty="0"/>
          </a:p>
          <a:p>
            <a:r>
              <a:rPr lang="en-US" dirty="0"/>
              <a:t>Liquidity The board: Gaming organizations require a lot of venture to create and showcase their games. Income guaging can assist them with dealing with their liquidity by distinguishing the periods when they might encounter cash deficiencies. This permits them to design their money needs likewise, guaranteeing they have adequate assets to pay for their costs.</a:t>
            </a:r>
          </a:p>
          <a:p>
            <a:endParaRPr lang="en-US" dirty="0"/>
          </a:p>
          <a:p>
            <a:r>
              <a:rPr lang="en-US" dirty="0"/>
              <a:t>Recognizing Potential Money Shortages: Income determining can help gaming organizations to distinguish potential money deficits. By guaging their money inflows and outpourings, the business can expect times of low money adjusts and make a move to relieve the effect of these shortages. This might incorporate measures like diminishing expenses, expanding income, or looking for extra financing (</a:t>
            </a:r>
            <a:r>
              <a:rPr lang="en-US" sz="1200" dirty="0"/>
              <a:t>Harris and Roark, 2019</a:t>
            </a:r>
            <a:r>
              <a:rPr lang="en-US" dirty="0"/>
              <a:t>).</a:t>
            </a:r>
          </a:p>
        </p:txBody>
      </p:sp>
      <p:sp>
        <p:nvSpPr>
          <p:cNvPr id="4" name="Slide Number Placeholder 3"/>
          <p:cNvSpPr>
            <a:spLocks noGrp="1"/>
          </p:cNvSpPr>
          <p:nvPr>
            <p:ph type="sldNum" sz="quarter" idx="10"/>
          </p:nvPr>
        </p:nvSpPr>
        <p:spPr/>
        <p:txBody>
          <a:bodyPr/>
          <a:lstStyle/>
          <a:p>
            <a:fld id="{E423285A-C6A9-469B-A253-6BDDC1C3CA3A}" type="slidenum">
              <a:rPr lang="en-US" smtClean="0"/>
              <a:t>12</a:t>
            </a:fld>
            <a:endParaRPr lang="en-US" dirty="0"/>
          </a:p>
        </p:txBody>
      </p:sp>
    </p:spTree>
    <p:extLst>
      <p:ext uri="{BB962C8B-B14F-4D97-AF65-F5344CB8AC3E}">
        <p14:creationId xmlns:p14="http://schemas.microsoft.com/office/powerpoint/2010/main" val="32194334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13</a:t>
            </a:fld>
            <a:endParaRPr lang="en-US" dirty="0"/>
          </a:p>
        </p:txBody>
      </p:sp>
    </p:spTree>
    <p:extLst>
      <p:ext uri="{BB962C8B-B14F-4D97-AF65-F5344CB8AC3E}">
        <p14:creationId xmlns:p14="http://schemas.microsoft.com/office/powerpoint/2010/main" val="21181457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14</a:t>
            </a:fld>
            <a:endParaRPr lang="en-US" dirty="0"/>
          </a:p>
        </p:txBody>
      </p:sp>
    </p:spTree>
    <p:extLst>
      <p:ext uri="{BB962C8B-B14F-4D97-AF65-F5344CB8AC3E}">
        <p14:creationId xmlns:p14="http://schemas.microsoft.com/office/powerpoint/2010/main" val="2028316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80B3A862-1142-4054-99B1-3358AD7F6149}" type="datetime1">
              <a:rPr lang="en-US" smtClean="0"/>
              <a:t>3/25/2023</a:t>
            </a:fld>
            <a:endParaRPr lang="en-US" dirty="0"/>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dirty="0"/>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74C3ADD4-B9EB-4448-BACC-9396B27D48A0}" type="slidenum">
              <a:rPr lang="en-US" smtClean="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DD24E217-FA9E-452E-90D8-643AEAAB785D}" type="datetime1">
              <a:rPr lang="en-US" smtClean="0"/>
              <a:t>3/25/2023</a:t>
            </a:fld>
            <a:endParaRPr lang="en-US" dirty="0"/>
          </a:p>
        </p:txBody>
      </p:sp>
      <p:sp>
        <p:nvSpPr>
          <p:cNvPr id="9" name="Slide Number Placeholder 8"/>
          <p:cNvSpPr>
            <a:spLocks noGrp="1"/>
          </p:cNvSpPr>
          <p:nvPr>
            <p:ph type="sldNum" sz="quarter" idx="15"/>
          </p:nvPr>
        </p:nvSpPr>
        <p:spPr/>
        <p:txBody>
          <a:bodyPr rtlCol="0"/>
          <a:lstStyle/>
          <a:p>
            <a:fld id="{74C3ADD4-B9EB-4448-BACC-9396B27D48A0}" type="slidenum">
              <a:rPr lang="en-US" smtClean="0"/>
              <a:t>‹#›</a:t>
            </a:fld>
            <a:endParaRPr lang="en-US" dirty="0"/>
          </a:p>
        </p:txBody>
      </p:sp>
      <p:sp>
        <p:nvSpPr>
          <p:cNvPr id="10" name="Footer Placeholder 9"/>
          <p:cNvSpPr>
            <a:spLocks noGrp="1"/>
          </p:cNvSpPr>
          <p:nvPr>
            <p:ph type="ftr" sz="quarter" idx="16"/>
          </p:nvPr>
        </p:nvSpPr>
        <p:spPr/>
        <p:txBody>
          <a:bodyPr rtlCol="0"/>
          <a:lstStyle/>
          <a:p>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F1FB72B9-5D78-4985-AE97-910DFAD766D5}" type="datetime1">
              <a:rPr lang="en-US" smtClean="0"/>
              <a:t>3/25/2023</a:t>
            </a:fld>
            <a:endParaRPr lang="en-US" dirty="0"/>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dirty="0"/>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Slide Number Placeholder 5"/>
          <p:cNvSpPr>
            <a:spLocks noGrp="1"/>
          </p:cNvSpPr>
          <p:nvPr>
            <p:ph type="sldNum" sz="quarter" idx="12"/>
          </p:nvPr>
        </p:nvSpPr>
        <p:spPr bwMode="auto">
          <a:xfrm>
            <a:off x="1340616" y="4928702"/>
            <a:ext cx="609600" cy="517524"/>
          </a:xfrm>
        </p:spPr>
        <p:txBody>
          <a:bodyPr/>
          <a:lstStyle/>
          <a:p>
            <a:fld id="{74C3ADD4-B9EB-4448-BACC-9396B27D48A0}" type="slidenum">
              <a:rPr lang="en-US" smtClean="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FFB7010B-D459-431B-A24C-0670EA912E64}" type="datetime1">
              <a:rPr lang="en-US" smtClean="0"/>
              <a:t>3/25/2023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4C3ADD4-B9EB-4448-BACC-9396B27D48A0}" type="slidenum">
              <a:rPr lang="en-US" smtClean="0"/>
              <a:t>‹#›</a:t>
            </a:fld>
            <a:endParaRPr lang="en-US" dirty="0"/>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F1891746-0155-4698-B32E-65F1FF68994B}" type="datetime1">
              <a:rPr lang="en-US" smtClean="0"/>
              <a:t>3/25/2023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4C3ADD4-B9EB-4448-BACC-9396B27D48A0}" type="slidenum">
              <a:rPr lang="en-US" smtClean="0"/>
              <a:t>‹#›</a:t>
            </a:fld>
            <a:endParaRPr lang="en-US" dirty="0"/>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2176169-B3B8-4CBB-B96D-A30C05A55B84}" type="datetime1">
              <a:rPr lang="en-US" smtClean="0"/>
              <a:t>3/25/2023</a:t>
            </a:fld>
            <a:endParaRPr lang="en-US" dirty="0"/>
          </a:p>
        </p:txBody>
      </p:sp>
      <p:sp>
        <p:nvSpPr>
          <p:cNvPr id="7" name="Slide Number Placeholder 6"/>
          <p:cNvSpPr>
            <a:spLocks noGrp="1"/>
          </p:cNvSpPr>
          <p:nvPr>
            <p:ph type="sldNum" sz="quarter" idx="11"/>
          </p:nvPr>
        </p:nvSpPr>
        <p:spPr/>
        <p:txBody>
          <a:bodyPr rtlCol="0"/>
          <a:lstStyle/>
          <a:p>
            <a:fld id="{74C3ADD4-B9EB-4448-BACC-9396B27D48A0}" type="slidenum">
              <a:rPr lang="en-US" smtClean="0"/>
              <a:t>‹#›</a:t>
            </a:fld>
            <a:endParaRPr lang="en-US" dirty="0"/>
          </a:p>
        </p:txBody>
      </p:sp>
      <p:sp>
        <p:nvSpPr>
          <p:cNvPr id="8" name="Footer Placeholder 7"/>
          <p:cNvSpPr>
            <a:spLocks noGrp="1"/>
          </p:cNvSpPr>
          <p:nvPr>
            <p:ph type="ftr" sz="quarter" idx="12"/>
          </p:nvPr>
        </p:nvSpPr>
        <p:spPr/>
        <p:txBody>
          <a:bodyPr rtlCol="0"/>
          <a:lstStyle/>
          <a:p>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B6EE0B-EE4B-4A64-9163-9598B37BE975}" type="datetime1">
              <a:rPr lang="en-US" smtClean="0"/>
              <a:t>3/25/2023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4C3ADD4-B9EB-4448-BACC-9396B27D48A0}"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35524292-EDA9-4024-B642-FC867060B52E}" type="datetime1">
              <a:rPr lang="en-US" smtClean="0"/>
              <a:t>3/25/2023</a:t>
            </a:fld>
            <a:endParaRPr lang="en-US" dirty="0"/>
          </a:p>
        </p:txBody>
      </p:sp>
      <p:sp>
        <p:nvSpPr>
          <p:cNvPr id="22" name="Slide Number Placeholder 21"/>
          <p:cNvSpPr>
            <a:spLocks noGrp="1"/>
          </p:cNvSpPr>
          <p:nvPr>
            <p:ph type="sldNum" sz="quarter" idx="15"/>
          </p:nvPr>
        </p:nvSpPr>
        <p:spPr/>
        <p:txBody>
          <a:bodyPr rtlCol="0"/>
          <a:lstStyle/>
          <a:p>
            <a:fld id="{74C3ADD4-B9EB-4448-BACC-9396B27D48A0}" type="slidenum">
              <a:rPr lang="en-US" smtClean="0"/>
              <a:t>‹#›</a:t>
            </a:fld>
            <a:endParaRPr lang="en-US" dirty="0"/>
          </a:p>
        </p:txBody>
      </p:sp>
      <p:sp>
        <p:nvSpPr>
          <p:cNvPr id="23" name="Footer Placeholder 22"/>
          <p:cNvSpPr>
            <a:spLocks noGrp="1"/>
          </p:cNvSpPr>
          <p:nvPr>
            <p:ph type="ftr" sz="quarter" idx="16"/>
          </p:nvPr>
        </p:nvSpPr>
        <p:spPr/>
        <p:txBody>
          <a:bodyPr rtlCol="0"/>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dirty="0"/>
              <a:t>Click icon to add picture</a:t>
            </a:r>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73A4B4B5-484A-4526-A01D-85E6AB06696E}" type="datetime1">
              <a:rPr lang="en-US" smtClean="0"/>
              <a:t>3/25/2023</a:t>
            </a:fld>
            <a:endParaRPr lang="en-US" dirty="0"/>
          </a:p>
        </p:txBody>
      </p:sp>
      <p:sp>
        <p:nvSpPr>
          <p:cNvPr id="18" name="Slide Number Placeholder 17"/>
          <p:cNvSpPr>
            <a:spLocks noGrp="1"/>
          </p:cNvSpPr>
          <p:nvPr>
            <p:ph type="sldNum" sz="quarter" idx="11"/>
          </p:nvPr>
        </p:nvSpPr>
        <p:spPr/>
        <p:txBody>
          <a:bodyPr rtlCol="0"/>
          <a:lstStyle/>
          <a:p>
            <a:fld id="{74C3ADD4-B9EB-4448-BACC-9396B27D48A0}" type="slidenum">
              <a:rPr lang="en-US" smtClean="0"/>
              <a:t>‹#›</a:t>
            </a:fld>
            <a:endParaRPr lang="en-US" dirty="0"/>
          </a:p>
        </p:txBody>
      </p:sp>
      <p:sp>
        <p:nvSpPr>
          <p:cNvPr id="21" name="Footer Placeholder 20"/>
          <p:cNvSpPr>
            <a:spLocks noGrp="1"/>
          </p:cNvSpPr>
          <p:nvPr>
            <p:ph type="ftr" sz="quarter" idx="12"/>
          </p:nvPr>
        </p:nvSpPr>
        <p:spPr/>
        <p:txBody>
          <a:bodyPr rtlCol="0"/>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0737780-5EE0-4E95-A151-9997FA59D64C}" type="datetime1">
              <a:rPr lang="en-US" smtClean="0"/>
              <a:t>3/25/2023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4C3ADD4-B9EB-4448-BACC-9396B27D48A0}"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0D77606-8889-482C-8399-ED88373E99A6}" type="datetime1">
              <a:rPr lang="en-US" smtClean="0"/>
              <a:t>3/25/2023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4C3ADD4-B9EB-4448-BACC-9396B27D48A0}"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EC3D2B13-7733-43D2-BB90-3232F3486A00}" type="datetime1">
              <a:rPr lang="en-US" smtClean="0"/>
              <a:t>3/25/2023</a:t>
            </a:fld>
            <a:endParaRPr lang="en-US" dirty="0"/>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dirty="0"/>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4C3ADD4-B9EB-4448-BACC-9396B27D48A0}"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5003322"/>
            <a:ext cx="6172200" cy="1092678"/>
          </a:xfrm>
        </p:spPr>
        <p:txBody>
          <a:bodyPr>
            <a:normAutofit/>
          </a:bodyPr>
          <a:lstStyle/>
          <a:p>
            <a:r>
              <a:rPr lang="en-US" sz="3800" b="1" dirty="0"/>
              <a:t>E-Sport </a:t>
            </a:r>
            <a:r>
              <a:rPr lang="en-IN" sz="3800" b="1" dirty="0"/>
              <a:t>Business Plan</a:t>
            </a:r>
            <a:endParaRPr lang="en-US" sz="3800" b="1" dirty="0"/>
          </a:p>
        </p:txBody>
      </p:sp>
      <p:sp>
        <p:nvSpPr>
          <p:cNvPr id="3" name="Subtitle 2"/>
          <p:cNvSpPr>
            <a:spLocks noGrp="1"/>
          </p:cNvSpPr>
          <p:nvPr>
            <p:ph type="subTitle" idx="1"/>
          </p:nvPr>
        </p:nvSpPr>
        <p:spPr>
          <a:xfrm>
            <a:off x="2286000" y="4572000"/>
            <a:ext cx="6172200" cy="1447800"/>
          </a:xfrm>
        </p:spPr>
        <p:txBody>
          <a:bodyPr/>
          <a:lstStyle/>
          <a:p>
            <a:endParaRPr lang="en-US" dirty="0"/>
          </a:p>
          <a:p>
            <a:endParaRPr lang="en-US" dirty="0"/>
          </a:p>
        </p:txBody>
      </p:sp>
      <p:sp>
        <p:nvSpPr>
          <p:cNvPr id="4" name="Slide Number Placeholder 3"/>
          <p:cNvSpPr>
            <a:spLocks noGrp="1"/>
          </p:cNvSpPr>
          <p:nvPr>
            <p:ph type="sldNum" sz="quarter" idx="12"/>
          </p:nvPr>
        </p:nvSpPr>
        <p:spPr/>
        <p:txBody>
          <a:bodyPr/>
          <a:lstStyle/>
          <a:p>
            <a:fld id="{74C3ADD4-B9EB-4448-BACC-9396B27D48A0}" type="slidenum">
              <a:rPr lang="en-US" smtClean="0"/>
              <a:t>1</a:t>
            </a:fld>
            <a:endParaRPr lang="en-US" dirty="0"/>
          </a:p>
        </p:txBody>
      </p:sp>
      <p:graphicFrame>
        <p:nvGraphicFramePr>
          <p:cNvPr id="8" name="Table 7">
            <a:extLst>
              <a:ext uri="{FF2B5EF4-FFF2-40B4-BE49-F238E27FC236}">
                <a16:creationId xmlns:a16="http://schemas.microsoft.com/office/drawing/2014/main" id="{741B3BF9-DD8A-83E8-44FB-09953715743A}"/>
              </a:ext>
            </a:extLst>
          </p:cNvPr>
          <p:cNvGraphicFramePr>
            <a:graphicFrameLocks noGrp="1"/>
          </p:cNvGraphicFramePr>
          <p:nvPr>
            <p:extLst>
              <p:ext uri="{D42A27DB-BD31-4B8C-83A1-F6EECF244321}">
                <p14:modId xmlns:p14="http://schemas.microsoft.com/office/powerpoint/2010/main" val="558266366"/>
              </p:ext>
            </p:extLst>
          </p:nvPr>
        </p:nvGraphicFramePr>
        <p:xfrm>
          <a:off x="2286000" y="129481"/>
          <a:ext cx="6629400" cy="4645093"/>
        </p:xfrm>
        <a:graphic>
          <a:graphicData uri="http://schemas.openxmlformats.org/drawingml/2006/table">
            <a:tbl>
              <a:tblPr>
                <a:tableStyleId>{5C22544A-7EE6-4342-B048-85BDC9FD1C3A}</a:tableStyleId>
              </a:tblPr>
              <a:tblGrid>
                <a:gridCol w="1459087">
                  <a:extLst>
                    <a:ext uri="{9D8B030D-6E8A-4147-A177-3AD203B41FA5}">
                      <a16:colId xmlns:a16="http://schemas.microsoft.com/office/drawing/2014/main" val="1715740740"/>
                    </a:ext>
                  </a:extLst>
                </a:gridCol>
                <a:gridCol w="2302682">
                  <a:extLst>
                    <a:ext uri="{9D8B030D-6E8A-4147-A177-3AD203B41FA5}">
                      <a16:colId xmlns:a16="http://schemas.microsoft.com/office/drawing/2014/main" val="2611517960"/>
                    </a:ext>
                  </a:extLst>
                </a:gridCol>
                <a:gridCol w="847431">
                  <a:extLst>
                    <a:ext uri="{9D8B030D-6E8A-4147-A177-3AD203B41FA5}">
                      <a16:colId xmlns:a16="http://schemas.microsoft.com/office/drawing/2014/main" val="2098105906"/>
                    </a:ext>
                  </a:extLst>
                </a:gridCol>
                <a:gridCol w="576384">
                  <a:extLst>
                    <a:ext uri="{9D8B030D-6E8A-4147-A177-3AD203B41FA5}">
                      <a16:colId xmlns:a16="http://schemas.microsoft.com/office/drawing/2014/main" val="3498171730"/>
                    </a:ext>
                  </a:extLst>
                </a:gridCol>
                <a:gridCol w="301400">
                  <a:extLst>
                    <a:ext uri="{9D8B030D-6E8A-4147-A177-3AD203B41FA5}">
                      <a16:colId xmlns:a16="http://schemas.microsoft.com/office/drawing/2014/main" val="4035118103"/>
                    </a:ext>
                  </a:extLst>
                </a:gridCol>
                <a:gridCol w="1142416">
                  <a:extLst>
                    <a:ext uri="{9D8B030D-6E8A-4147-A177-3AD203B41FA5}">
                      <a16:colId xmlns:a16="http://schemas.microsoft.com/office/drawing/2014/main" val="1976744266"/>
                    </a:ext>
                  </a:extLst>
                </a:gridCol>
              </a:tblGrid>
              <a:tr h="1059641">
                <a:tc>
                  <a:txBody>
                    <a:bodyPr/>
                    <a:lstStyle/>
                    <a:p>
                      <a:pPr algn="just">
                        <a:lnSpc>
                          <a:spcPct val="150000"/>
                        </a:lnSpc>
                        <a:spcBef>
                          <a:spcPts val="600"/>
                        </a:spcBef>
                        <a:spcAft>
                          <a:spcPts val="600"/>
                        </a:spcAft>
                      </a:pPr>
                      <a:r>
                        <a:rPr lang="en-IN" sz="2000" b="1" dirty="0">
                          <a:effectLst/>
                          <a:latin typeface="Times New Roman" panose="02020603050405020304" pitchFamily="18" charset="0"/>
                          <a:cs typeface="Times New Roman" panose="02020603050405020304" pitchFamily="18" charset="0"/>
                        </a:rPr>
                        <a:t>Student name: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r>
                        <a:rPr lang="en-IN" sz="1600" b="1" dirty="0">
                          <a:effectLst/>
                          <a:latin typeface="Times New Roman" panose="02020603050405020304" pitchFamily="18" charset="0"/>
                          <a:cs typeface="Times New Roman" panose="02020603050405020304" pitchFamily="18" charset="0"/>
                        </a:rPr>
                        <a:t>GEORGETA MARILENA GHEORGHE </a:t>
                      </a:r>
                      <a:r>
                        <a:rPr lang="en-IN" sz="1600" dirty="0">
                          <a:effectLst/>
                          <a:latin typeface="Times New Roman" panose="02020603050405020304" pitchFamily="18" charset="0"/>
                          <a:cs typeface="Times New Roman" panose="02020603050405020304" pitchFamily="18" charset="0"/>
                        </a:rPr>
                        <a:t>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r>
                        <a:rPr lang="en-IN" sz="2000" b="0" dirty="0">
                          <a:effectLst/>
                          <a:latin typeface="Times New Roman" panose="02020603050405020304" pitchFamily="18" charset="0"/>
                          <a:cs typeface="Times New Roman" panose="02020603050405020304" pitchFamily="18" charset="0"/>
                        </a:rPr>
                        <a:t>Student </a:t>
                      </a:r>
                    </a:p>
                    <a:p>
                      <a:pPr algn="just">
                        <a:lnSpc>
                          <a:spcPct val="150000"/>
                        </a:lnSpc>
                        <a:spcBef>
                          <a:spcPts val="600"/>
                        </a:spcBef>
                        <a:spcAft>
                          <a:spcPts val="600"/>
                        </a:spcAft>
                      </a:pPr>
                      <a:r>
                        <a:rPr lang="en-IN" sz="2000" b="0" dirty="0">
                          <a:effectLst/>
                          <a:latin typeface="Times New Roman" panose="02020603050405020304" pitchFamily="18" charset="0"/>
                          <a:cs typeface="Times New Roman" panose="02020603050405020304" pitchFamily="18" charset="0"/>
                        </a:rPr>
                        <a:t>ID number:</a:t>
                      </a:r>
                      <a:endParaRPr lang="en-IN"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r>
                        <a:rPr lang="en-IN" sz="1400" b="0" dirty="0">
                          <a:effectLst/>
                          <a:latin typeface="Times New Roman" panose="02020603050405020304" pitchFamily="18" charset="0"/>
                          <a:cs typeface="Times New Roman" panose="02020603050405020304" pitchFamily="18" charset="0"/>
                        </a:rPr>
                        <a:t>Student </a:t>
                      </a:r>
                    </a:p>
                    <a:p>
                      <a:pPr algn="just">
                        <a:lnSpc>
                          <a:spcPct val="150000"/>
                        </a:lnSpc>
                        <a:spcBef>
                          <a:spcPts val="600"/>
                        </a:spcBef>
                        <a:spcAft>
                          <a:spcPts val="600"/>
                        </a:spcAft>
                      </a:pPr>
                      <a:r>
                        <a:rPr lang="en-IN" sz="1400" b="0" dirty="0">
                          <a:effectLst/>
                          <a:latin typeface="Times New Roman" panose="02020603050405020304" pitchFamily="18" charset="0"/>
                          <a:cs typeface="Times New Roman" panose="02020603050405020304" pitchFamily="18" charset="0"/>
                        </a:rPr>
                        <a:t>ID number:</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r>
                        <a:rPr lang="en-IN" sz="2000">
                          <a:effectLst/>
                          <a:latin typeface="Times New Roman" panose="02020603050405020304" pitchFamily="18" charset="0"/>
                          <a:cs typeface="Times New Roman" panose="02020603050405020304" pitchFamily="18" charset="0"/>
                        </a:rPr>
                        <a:t> 2113968</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 2113968</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1251747530"/>
                  </a:ext>
                </a:extLst>
              </a:tr>
              <a:tr h="847926">
                <a:tc>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5">
                  <a:txBody>
                    <a:bodyPr/>
                    <a:lstStyle/>
                    <a:p>
                      <a:pPr algn="just">
                        <a:lnSpc>
                          <a:spcPct val="150000"/>
                        </a:lnSpc>
                        <a:spcBef>
                          <a:spcPts val="600"/>
                        </a:spcBef>
                        <a:spcAft>
                          <a:spcPts val="600"/>
                        </a:spcAft>
                      </a:pPr>
                      <a:r>
                        <a:rPr lang="en-US"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endParaRPr lang="en-IN"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endParaRPr lang="en-IN"/>
                    </a:p>
                  </a:txBody>
                  <a:tcPr/>
                </a:tc>
                <a:tc hMerge="1">
                  <a:txBody>
                    <a:bodyPr/>
                    <a:lstStyle/>
                    <a:p>
                      <a:endParaRPr lang="en-GB"/>
                    </a:p>
                  </a:txBody>
                  <a:tcPr/>
                </a:tc>
                <a:tc hMerge="1">
                  <a:txBody>
                    <a:bodyPr/>
                    <a:lstStyle/>
                    <a:p>
                      <a:endParaRPr lang="en-IN"/>
                    </a:p>
                  </a:txBody>
                  <a:tcPr/>
                </a:tc>
                <a:tc hMerge="1">
                  <a:txBody>
                    <a:bodyPr/>
                    <a:lstStyle/>
                    <a:p>
                      <a:pPr algn="just">
                        <a:lnSpc>
                          <a:spcPct val="150000"/>
                        </a:lnSpc>
                        <a:spcBef>
                          <a:spcPts val="600"/>
                        </a:spcBef>
                        <a:spcAft>
                          <a:spcPts val="600"/>
                        </a:spcAft>
                      </a:pPr>
                      <a:endParaRPr lang="en-IN"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2793738756"/>
                  </a:ext>
                </a:extLst>
              </a:tr>
              <a:tr h="536453">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Module:</a:t>
                      </a:r>
                      <a:endParaRPr lang="en-IN" sz="20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5">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Entrepreneurship</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endParaRPr lang="en-IN"/>
                    </a:p>
                  </a:txBody>
                  <a:tcPr/>
                </a:tc>
                <a:tc hMerge="1">
                  <a:txBody>
                    <a:bodyPr/>
                    <a:lstStyle/>
                    <a:p>
                      <a:endParaRPr lang="en-GB"/>
                    </a:p>
                  </a:txBody>
                  <a:tcPr/>
                </a:tc>
                <a:tc hMerge="1">
                  <a:txBody>
                    <a:bodyPr/>
                    <a:lstStyle/>
                    <a:p>
                      <a:endParaRPr lang="en-IN"/>
                    </a:p>
                  </a:txBody>
                  <a:tcPr/>
                </a:tc>
                <a:tc hMerge="1">
                  <a:txBody>
                    <a:bodyPr/>
                    <a:lstStyle/>
                    <a:p>
                      <a:pPr algn="just">
                        <a:lnSpc>
                          <a:spcPct val="150000"/>
                        </a:lnSpc>
                        <a:spcBef>
                          <a:spcPts val="600"/>
                        </a:spcBef>
                        <a:spcAft>
                          <a:spcPts val="600"/>
                        </a:spcAft>
                      </a:pP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695468081"/>
                  </a:ext>
                </a:extLst>
              </a:tr>
              <a:tr h="1339819">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Module code: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LCBB5001</a:t>
                      </a:r>
                    </a:p>
                    <a:p>
                      <a:pPr algn="just">
                        <a:lnSpc>
                          <a:spcPct val="150000"/>
                        </a:lnSpc>
                        <a:spcBef>
                          <a:spcPts val="600"/>
                        </a:spcBef>
                        <a:spcAft>
                          <a:spcPts val="600"/>
                        </a:spcAft>
                      </a:pP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07000"/>
                        </a:lnSpc>
                        <a:spcAft>
                          <a:spcPts val="800"/>
                        </a:spcAft>
                      </a:pPr>
                      <a:endParaRPr lang="en-IN" sz="2000" b="1" dirty="0">
                        <a:effectLst/>
                        <a:latin typeface="Times New Roman" panose="02020603050405020304" pitchFamily="18" charset="0"/>
                        <a:cs typeface="Times New Roman" panose="02020603050405020304" pitchFamily="18" charset="0"/>
                      </a:endParaRPr>
                    </a:p>
                  </a:txBody>
                  <a:tcPr marL="64275" marR="64275" marT="0" marB="0"/>
                </a:tc>
                <a:tc hMerge="1">
                  <a:txBody>
                    <a:bodyPr/>
                    <a:lstStyle/>
                    <a:p>
                      <a:pPr algn="just">
                        <a:lnSpc>
                          <a:spcPct val="107000"/>
                        </a:lnSpc>
                        <a:spcAft>
                          <a:spcPts val="800"/>
                        </a:spcAft>
                      </a:pPr>
                      <a:endParaRPr lang="en-IN" sz="2000" b="1" dirty="0">
                        <a:effectLst/>
                        <a:latin typeface="Times New Roman" panose="02020603050405020304" pitchFamily="18" charset="0"/>
                        <a:cs typeface="Times New Roman" panose="02020603050405020304" pitchFamily="18" charset="0"/>
                      </a:endParaRPr>
                    </a:p>
                  </a:txBody>
                  <a:tcPr marL="64275" marR="64275" marT="0" marB="0"/>
                </a:tc>
                <a:tc gridSpan="2">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1877827314"/>
                  </a:ext>
                </a:extLst>
              </a:tr>
              <a:tr h="396935">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Lecturer</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 </a:t>
                      </a:r>
                      <a:r>
                        <a:rPr lang="en-IN" sz="1400" b="1" dirty="0">
                          <a:effectLst/>
                          <a:latin typeface="Times New Roman" panose="02020603050405020304" pitchFamily="18" charset="0"/>
                          <a:cs typeface="Times New Roman" panose="02020603050405020304" pitchFamily="18" charset="0"/>
                        </a:rPr>
                        <a:t>ESSA BAH</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Aft>
                          <a:spcPts val="800"/>
                        </a:spcAft>
                      </a:pPr>
                      <a:r>
                        <a:rPr lang="en-IN" sz="2000" dirty="0">
                          <a:effectLst/>
                          <a:latin typeface="Times New Roman" panose="02020603050405020304" pitchFamily="18" charset="0"/>
                          <a:cs typeface="Times New Roman" panose="02020603050405020304" pitchFamily="18" charset="0"/>
                        </a:rPr>
                        <a:t>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tc hMerge="1">
                  <a:txBody>
                    <a:bodyPr/>
                    <a:lstStyle/>
                    <a:p>
                      <a:pPr algn="just">
                        <a:lnSpc>
                          <a:spcPct val="150000"/>
                        </a:lnSpc>
                        <a:spcAft>
                          <a:spcPts val="8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660534823"/>
                  </a:ext>
                </a:extLst>
              </a:tr>
              <a:tr h="414145">
                <a:tc>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218489257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794328403"/>
              </p:ext>
            </p:extLst>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rmAutofit/>
          </a:bodyPr>
          <a:lstStyle/>
          <a:p>
            <a:r>
              <a:rPr lang="en-IN" b="1" dirty="0"/>
              <a:t>Overview of the business idea</a:t>
            </a:r>
            <a:endParaRPr lang="en-US" dirty="0"/>
          </a:p>
        </p:txBody>
      </p:sp>
      <p:sp>
        <p:nvSpPr>
          <p:cNvPr id="3" name="Content Placeholder 2"/>
          <p:cNvSpPr>
            <a:spLocks noGrp="1"/>
          </p:cNvSpPr>
          <p:nvPr>
            <p:ph sz="quarter" idx="1"/>
          </p:nvPr>
        </p:nvSpPr>
        <p:spPr>
          <a:xfrm>
            <a:off x="457200" y="1524001"/>
            <a:ext cx="8229600" cy="2133600"/>
          </a:xfrm>
        </p:spPr>
        <p:style>
          <a:lnRef idx="3">
            <a:schemeClr val="lt1"/>
          </a:lnRef>
          <a:fillRef idx="1">
            <a:schemeClr val="accent3"/>
          </a:fillRef>
          <a:effectRef idx="1">
            <a:schemeClr val="accent3"/>
          </a:effectRef>
          <a:fontRef idx="minor">
            <a:schemeClr val="lt1"/>
          </a:fontRef>
        </p:style>
        <p:txBody>
          <a:bodyPr>
            <a:normAutofit fontScale="92500" lnSpcReduction="20000"/>
          </a:bodyPr>
          <a:lstStyle/>
          <a:p>
            <a:r>
              <a:rPr lang="en-IN" dirty="0"/>
              <a:t>E-sports nowadays is one of the fastest emerging industries worldwide. </a:t>
            </a:r>
          </a:p>
          <a:p>
            <a:r>
              <a:rPr lang="en-IN" dirty="0"/>
              <a:t>Entrepreneurs from different parts of the world are investing in this particular industry due to its high demand among the public. </a:t>
            </a:r>
          </a:p>
          <a:p>
            <a:r>
              <a:rPr lang="en-IN" dirty="0"/>
              <a:t>We will start a gaming company that will develop different games based on different themes.</a:t>
            </a:r>
            <a:endParaRPr lang="en-US" dirty="0"/>
          </a:p>
        </p:txBody>
      </p:sp>
      <p:sp>
        <p:nvSpPr>
          <p:cNvPr id="7" name="Slide Number Placeholder 6"/>
          <p:cNvSpPr>
            <a:spLocks noGrp="1"/>
          </p:cNvSpPr>
          <p:nvPr>
            <p:ph type="sldNum" sz="quarter" idx="15"/>
          </p:nvPr>
        </p:nvSpPr>
        <p:spPr/>
        <p:txBody>
          <a:bodyPr/>
          <a:lstStyle/>
          <a:p>
            <a:fld id="{74C3ADD4-B9EB-4448-BACC-9396B27D48A0}" type="slidenum">
              <a:rPr lang="en-US" smtClean="0"/>
              <a:t>3</a:t>
            </a:fld>
            <a:endParaRPr lang="en-US" dirty="0"/>
          </a:p>
        </p:txBody>
      </p:sp>
      <p:sp>
        <p:nvSpPr>
          <p:cNvPr id="921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dirty="0"/>
          </a:p>
        </p:txBody>
      </p:sp>
      <p:pic>
        <p:nvPicPr>
          <p:cNvPr id="9217" name="Picture 1" descr="Page 29 | Esports online Vectors &amp; Illustrations for Free Download | Freepik"/>
          <p:cNvPicPr>
            <a:picLocks noChangeAspect="1" noChangeArrowheads="1"/>
          </p:cNvPicPr>
          <p:nvPr/>
        </p:nvPicPr>
        <p:blipFill>
          <a:blip r:embed="rId3"/>
          <a:srcRect/>
          <a:stretch>
            <a:fillRect/>
          </a:stretch>
        </p:blipFill>
        <p:spPr bwMode="auto">
          <a:xfrm>
            <a:off x="1676400" y="3886200"/>
            <a:ext cx="5543550" cy="1898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219" name="Rectangle 3"/>
          <p:cNvSpPr>
            <a:spLocks noChangeArrowheads="1"/>
          </p:cNvSpPr>
          <p:nvPr/>
        </p:nvSpPr>
        <p:spPr bwMode="auto">
          <a:xfrm>
            <a:off x="3620457" y="5828184"/>
            <a:ext cx="1903085" cy="2308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1" i="1" u="none" strike="noStrike" cap="none" normalizeH="0" baseline="0" dirty="0">
                <a:ln>
                  <a:noFill/>
                </a:ln>
                <a:solidFill>
                  <a:schemeClr val="tx1"/>
                </a:solidFill>
                <a:effectLst/>
                <a:latin typeface="Arial" pitchFamily="34" charset="0"/>
                <a:ea typeface="Calibri" pitchFamily="34" charset="0"/>
                <a:cs typeface="Arial" pitchFamily="34" charset="0"/>
              </a:rPr>
              <a:t>Figure 1(Source: Freepik, 2023)</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rgbClr val="FF0000"/>
            </a:solidFill>
          </a:ln>
        </p:spPr>
        <p:txBody>
          <a:bodyPr>
            <a:normAutofit/>
          </a:bodyPr>
          <a:lstStyle/>
          <a:p>
            <a:pPr algn="ctr"/>
            <a:r>
              <a:rPr lang="en-IN" b="1" dirty="0">
                <a:solidFill>
                  <a:schemeClr val="bg2">
                    <a:lumMod val="10000"/>
                  </a:schemeClr>
                </a:solidFill>
              </a:rPr>
              <a:t>Ownership and Legal format</a:t>
            </a:r>
            <a:endParaRPr lang="en-US" dirty="0">
              <a:solidFill>
                <a:schemeClr val="bg2">
                  <a:lumMod val="10000"/>
                </a:schemeClr>
              </a:solidFill>
            </a:endParaRPr>
          </a:p>
        </p:txBody>
      </p:sp>
      <p:graphicFrame>
        <p:nvGraphicFramePr>
          <p:cNvPr id="6" name="Content Placeholder 2">
            <a:extLst>
              <a:ext uri="{FF2B5EF4-FFF2-40B4-BE49-F238E27FC236}">
                <a16:creationId xmlns:a16="http://schemas.microsoft.com/office/drawing/2014/main" id="{45F438A8-10F5-7318-C58E-8B8F79EC13DF}"/>
              </a:ext>
            </a:extLst>
          </p:cNvPr>
          <p:cNvGraphicFramePr>
            <a:graphicFrameLocks noGrp="1"/>
          </p:cNvGraphicFramePr>
          <p:nvPr>
            <p:ph sz="quarter" idx="1"/>
            <p:extLst>
              <p:ext uri="{D42A27DB-BD31-4B8C-83A1-F6EECF244321}">
                <p14:modId xmlns:p14="http://schemas.microsoft.com/office/powerpoint/2010/main" val="19379621"/>
              </p:ext>
            </p:extLst>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5"/>
          </p:nvPr>
        </p:nvSpPr>
        <p:spPr/>
        <p:txBody>
          <a:bodyPr/>
          <a:lstStyle/>
          <a:p>
            <a:fld id="{74C3ADD4-B9EB-4448-BACC-9396B27D48A0}" type="slidenum">
              <a:rPr lang="en-US" smtClean="0"/>
              <a:t>4</a:t>
            </a:fld>
            <a:endParaRPr lang="en-US" dirty="0"/>
          </a:p>
        </p:txBody>
      </p:sp>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Management of the company </a:t>
            </a:r>
            <a:endParaRPr lang="en-US" b="1"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690956245"/>
              </p:ext>
            </p:extLst>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5</a:t>
            </a:fld>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p:cNvSpPr>
            <a:spLocks noGrp="1"/>
          </p:cNvSpPr>
          <p:nvPr>
            <p:ph sz="quarter" idx="1"/>
          </p:nvPr>
        </p:nvSpPr>
        <p:spPr>
          <a:xfrm>
            <a:off x="457200" y="1600201"/>
            <a:ext cx="8229600" cy="2362200"/>
          </a:xfrm>
        </p:spPr>
        <p:style>
          <a:lnRef idx="1">
            <a:schemeClr val="dk1"/>
          </a:lnRef>
          <a:fillRef idx="3">
            <a:schemeClr val="dk1"/>
          </a:fillRef>
          <a:effectRef idx="2">
            <a:schemeClr val="dk1"/>
          </a:effectRef>
          <a:fontRef idx="minor">
            <a:schemeClr val="lt1"/>
          </a:fontRef>
        </p:style>
        <p:txBody>
          <a:bodyPr>
            <a:normAutofit fontScale="92500"/>
          </a:bodyPr>
          <a:lstStyle/>
          <a:p>
            <a:r>
              <a:rPr lang="en-IN" sz="1600" dirty="0"/>
              <a:t>Most gaming companies aim to target the audience from the age group of 14-25 because as a society we believe that young people generally get attracted to the game.  </a:t>
            </a:r>
          </a:p>
          <a:p>
            <a:r>
              <a:rPr lang="en-IN" sz="1600" dirty="0"/>
              <a:t>This is the reason most video or mobile game developers keep the younger audience in mind while developing the game. </a:t>
            </a:r>
          </a:p>
          <a:p>
            <a:r>
              <a:rPr lang="en-IN" sz="1600" dirty="0"/>
              <a:t>But this is a myth only or we can say that it's fiction, not a fact. </a:t>
            </a:r>
          </a:p>
          <a:p>
            <a:r>
              <a:rPr lang="en-IN" sz="1600" dirty="0"/>
              <a:t>According to a 2021 report by the FH Westküste University of applied sciences, not only does the younger generation enjoys playing PC and online games people from different age group loves to spend time on these games (Liu, Perry and Gadzinski, 2019).</a:t>
            </a:r>
            <a:endParaRPr lang="en-US" sz="1600" dirty="0"/>
          </a:p>
        </p:txBody>
      </p:sp>
      <p:graphicFrame>
        <p:nvGraphicFramePr>
          <p:cNvPr id="4" name="Table 3"/>
          <p:cNvGraphicFramePr>
            <a:graphicFrameLocks noGrp="1"/>
          </p:cNvGraphicFramePr>
          <p:nvPr/>
        </p:nvGraphicFramePr>
        <p:xfrm>
          <a:off x="1023620" y="4267200"/>
          <a:ext cx="7205980" cy="2209800"/>
        </p:xfrm>
        <a:graphic>
          <a:graphicData uri="http://schemas.openxmlformats.org/drawingml/2006/table">
            <a:tbl>
              <a:tblPr/>
              <a:tblGrid>
                <a:gridCol w="3602990">
                  <a:extLst>
                    <a:ext uri="{9D8B030D-6E8A-4147-A177-3AD203B41FA5}">
                      <a16:colId xmlns:a16="http://schemas.microsoft.com/office/drawing/2014/main" val="20000"/>
                    </a:ext>
                  </a:extLst>
                </a:gridCol>
                <a:gridCol w="3602990">
                  <a:extLst>
                    <a:ext uri="{9D8B030D-6E8A-4147-A177-3AD203B41FA5}">
                      <a16:colId xmlns:a16="http://schemas.microsoft.com/office/drawing/2014/main" val="20001"/>
                    </a:ext>
                  </a:extLst>
                </a:gridCol>
              </a:tblGrid>
              <a:tr h="368300">
                <a:tc>
                  <a:txBody>
                    <a:bodyPr/>
                    <a:lstStyle/>
                    <a:p>
                      <a:pPr algn="just">
                        <a:lnSpc>
                          <a:spcPct val="150000"/>
                        </a:lnSpc>
                        <a:spcAft>
                          <a:spcPts val="0"/>
                        </a:spcAft>
                      </a:pPr>
                      <a:r>
                        <a:rPr lang="en-IN" sz="1100" dirty="0">
                          <a:latin typeface="Arial"/>
                          <a:ea typeface="Calibri"/>
                          <a:cs typeface="Arial"/>
                        </a:rPr>
                        <a:t>14-19 age group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80%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0"/>
                  </a:ext>
                </a:extLst>
              </a:tr>
              <a:tr h="368300">
                <a:tc>
                  <a:txBody>
                    <a:bodyPr/>
                    <a:lstStyle/>
                    <a:p>
                      <a:pPr algn="just">
                        <a:lnSpc>
                          <a:spcPct val="150000"/>
                        </a:lnSpc>
                        <a:spcAft>
                          <a:spcPts val="0"/>
                        </a:spcAft>
                      </a:pPr>
                      <a:r>
                        <a:rPr lang="en-IN" sz="1100" dirty="0">
                          <a:latin typeface="Arial"/>
                          <a:ea typeface="Calibri"/>
                          <a:cs typeface="Arial"/>
                        </a:rPr>
                        <a:t>20-29 age group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70%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1"/>
                  </a:ext>
                </a:extLst>
              </a:tr>
              <a:tr h="368300">
                <a:tc>
                  <a:txBody>
                    <a:bodyPr/>
                    <a:lstStyle/>
                    <a:p>
                      <a:pPr algn="just">
                        <a:lnSpc>
                          <a:spcPct val="150000"/>
                        </a:lnSpc>
                        <a:spcAft>
                          <a:spcPts val="0"/>
                        </a:spcAft>
                      </a:pPr>
                      <a:r>
                        <a:rPr lang="en-IN" sz="1100" dirty="0">
                          <a:latin typeface="Arial"/>
                          <a:ea typeface="Calibri"/>
                          <a:cs typeface="Arial"/>
                        </a:rPr>
                        <a:t>30-39 age group</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67%</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2"/>
                  </a:ext>
                </a:extLst>
              </a:tr>
              <a:tr h="368300">
                <a:tc>
                  <a:txBody>
                    <a:bodyPr/>
                    <a:lstStyle/>
                    <a:p>
                      <a:pPr algn="just">
                        <a:lnSpc>
                          <a:spcPct val="150000"/>
                        </a:lnSpc>
                        <a:spcAft>
                          <a:spcPts val="0"/>
                        </a:spcAft>
                      </a:pPr>
                      <a:r>
                        <a:rPr lang="en-IN" sz="1100" dirty="0">
                          <a:latin typeface="Arial"/>
                          <a:ea typeface="Calibri"/>
                          <a:cs typeface="Arial"/>
                        </a:rPr>
                        <a:t>40-49 age group</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55%</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3"/>
                  </a:ext>
                </a:extLst>
              </a:tr>
              <a:tr h="368300">
                <a:tc>
                  <a:txBody>
                    <a:bodyPr/>
                    <a:lstStyle/>
                    <a:p>
                      <a:pPr algn="just">
                        <a:lnSpc>
                          <a:spcPct val="150000"/>
                        </a:lnSpc>
                        <a:spcAft>
                          <a:spcPts val="0"/>
                        </a:spcAft>
                      </a:pPr>
                      <a:r>
                        <a:rPr lang="en-IN" sz="1100" dirty="0">
                          <a:latin typeface="Arial"/>
                          <a:ea typeface="Calibri"/>
                          <a:cs typeface="Arial"/>
                        </a:rPr>
                        <a:t>50-64 age group</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36%</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4"/>
                  </a:ext>
                </a:extLst>
              </a:tr>
              <a:tr h="368300">
                <a:tc>
                  <a:txBody>
                    <a:bodyPr/>
                    <a:lstStyle/>
                    <a:p>
                      <a:pPr algn="just">
                        <a:lnSpc>
                          <a:spcPct val="150000"/>
                        </a:lnSpc>
                        <a:spcAft>
                          <a:spcPts val="0"/>
                        </a:spcAft>
                      </a:pPr>
                      <a:r>
                        <a:rPr lang="en-IN" sz="1100" dirty="0">
                          <a:latin typeface="Arial"/>
                          <a:ea typeface="Calibri"/>
                          <a:cs typeface="Arial"/>
                        </a:rPr>
                        <a:t>The 65-75 age group</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28%</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5"/>
                  </a:ext>
                </a:extLst>
              </a:tr>
            </a:tbl>
          </a:graphicData>
        </a:graphic>
      </p:graphicFrame>
      <p:sp>
        <p:nvSpPr>
          <p:cNvPr id="6" name="Slide Number Placeholder 5"/>
          <p:cNvSpPr>
            <a:spLocks noGrp="1"/>
          </p:cNvSpPr>
          <p:nvPr>
            <p:ph type="sldNum" sz="quarter" idx="15"/>
          </p:nvPr>
        </p:nvSpPr>
        <p:spPr/>
        <p:txBody>
          <a:bodyPr/>
          <a:lstStyle/>
          <a:p>
            <a:fld id="{74C3ADD4-B9EB-4448-BACC-9396B27D48A0}" type="slidenum">
              <a:rPr lang="en-US" smtClean="0"/>
              <a:t>6</a:t>
            </a:fld>
            <a:endParaRPr lang="en-US" dirty="0"/>
          </a:p>
        </p:txBody>
      </p:sp>
      <p:sp>
        <p:nvSpPr>
          <p:cNvPr id="7" name="TextBox 6"/>
          <p:cNvSpPr txBox="1"/>
          <p:nvPr/>
        </p:nvSpPr>
        <p:spPr>
          <a:xfrm>
            <a:off x="3480816" y="6488668"/>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dirty="0"/>
          </a:p>
        </p:txBody>
      </p:sp>
      <p:pic>
        <p:nvPicPr>
          <p:cNvPr id="28673" name="Picture 1"/>
          <p:cNvPicPr>
            <a:picLocks noChangeAspect="1" noChangeArrowheads="1"/>
          </p:cNvPicPr>
          <p:nvPr/>
        </p:nvPicPr>
        <p:blipFill>
          <a:blip r:embed="rId4"/>
          <a:srcRect r="8678"/>
          <a:stretch>
            <a:fillRect/>
          </a:stretch>
        </p:blipFill>
        <p:spPr bwMode="auto">
          <a:xfrm>
            <a:off x="2895600" y="492738"/>
            <a:ext cx="5791200" cy="5603262"/>
          </a:xfrm>
          <a:prstGeom prst="rect">
            <a:avLst/>
          </a:prstGeom>
          <a:noFill/>
        </p:spPr>
      </p:pic>
      <p:sp>
        <p:nvSpPr>
          <p:cNvPr id="28675" name="Rectangle 3"/>
          <p:cNvSpPr>
            <a:spLocks noChangeArrowheads="1"/>
          </p:cNvSpPr>
          <p:nvPr/>
        </p:nvSpPr>
        <p:spPr bwMode="auto">
          <a:xfrm>
            <a:off x="3602022" y="4701545"/>
            <a:ext cx="1939955" cy="2616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100" b="0" i="1" u="none" strike="noStrike" cap="none" normalizeH="0" baseline="0" dirty="0">
                <a:ln>
                  <a:noFill/>
                </a:ln>
                <a:solidFill>
                  <a:schemeClr val="tx1"/>
                </a:solidFill>
                <a:effectLst/>
                <a:latin typeface="Arial" pitchFamily="34" charset="0"/>
                <a:ea typeface="Calibri" pitchFamily="34" charset="0"/>
                <a:cs typeface="Arial" pitchFamily="34" charset="0"/>
              </a:rPr>
              <a:t>Figure 2(source:Globaldata)</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8676" name="Rectangle 4"/>
          <p:cNvSpPr>
            <a:spLocks noChangeArrowheads="1"/>
          </p:cNvSpPr>
          <p:nvPr/>
        </p:nvSpPr>
        <p:spPr bwMode="auto">
          <a:xfrm>
            <a:off x="3653319" y="97795"/>
            <a:ext cx="1837362" cy="2616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100" b="0" i="1" u="none" strike="noStrike" cap="none" normalizeH="0" baseline="0" dirty="0">
                <a:ln>
                  <a:noFill/>
                </a:ln>
                <a:solidFill>
                  <a:schemeClr val="tx1"/>
                </a:solidFill>
                <a:effectLst/>
                <a:latin typeface="Arial" pitchFamily="34" charset="0"/>
                <a:ea typeface="Calibri" pitchFamily="34" charset="0"/>
                <a:cs typeface="Arial" pitchFamily="34" charset="0"/>
              </a:rPr>
              <a:t>(Source:Globaldata, 2023)</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7" name="TextBox 6"/>
          <p:cNvSpPr txBox="1"/>
          <p:nvPr/>
        </p:nvSpPr>
        <p:spPr>
          <a:xfrm>
            <a:off x="381000" y="3105835"/>
            <a:ext cx="2209800" cy="553998"/>
          </a:xfrm>
          <a:prstGeom prst="rect">
            <a:avLst/>
          </a:prstGeom>
          <a:noFill/>
        </p:spPr>
        <p:txBody>
          <a:bodyPr wrap="square" rtlCol="0">
            <a:spAutoFit/>
          </a:bodyPr>
          <a:lstStyle/>
          <a:p>
            <a:r>
              <a:rPr lang="en-IN" sz="1500" i="1" dirty="0">
                <a:solidFill>
                  <a:schemeClr val="bg1"/>
                </a:solidFill>
              </a:rPr>
              <a:t>(Source:Globaldata, 2023)</a:t>
            </a:r>
            <a:endParaRPr lang="en-US" sz="1500" i="1" dirty="0">
              <a:solidFill>
                <a:schemeClr val="bg1"/>
              </a:solidFill>
            </a:endParaRPr>
          </a:p>
        </p:txBody>
      </p:sp>
      <p:sp>
        <p:nvSpPr>
          <p:cNvPr id="8" name="Slide Number Placeholder 7"/>
          <p:cNvSpPr>
            <a:spLocks noGrp="1"/>
          </p:cNvSpPr>
          <p:nvPr>
            <p:ph type="sldNum" sz="quarter" idx="12"/>
          </p:nvPr>
        </p:nvSpPr>
        <p:spPr/>
        <p:txBody>
          <a:bodyPr/>
          <a:lstStyle/>
          <a:p>
            <a:fld id="{74C3ADD4-B9EB-4448-BACC-9396B27D48A0}" type="slidenum">
              <a:rPr lang="en-US" smtClean="0"/>
              <a:t>7</a:t>
            </a:fld>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4"/>
          </a:fillRef>
          <a:effectRef idx="1">
            <a:schemeClr val="accent4"/>
          </a:effectRef>
          <a:fontRef idx="minor">
            <a:schemeClr val="lt1"/>
          </a:fontRef>
        </p:style>
        <p:txBody>
          <a:bodyPr/>
          <a:lstStyle/>
          <a:p>
            <a:r>
              <a:rPr lang="en-IN" b="1" dirty="0"/>
              <a:t>SWOT analysis </a:t>
            </a:r>
            <a:endParaRPr lang="en-US" b="1"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727260356"/>
              </p:ext>
            </p:extLst>
          </p:nvPr>
        </p:nvGraphicFramePr>
        <p:xfrm>
          <a:off x="457200" y="1524000"/>
          <a:ext cx="82296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8</a:t>
            </a:fld>
            <a:endParaRPr lang="en-US" dirty="0"/>
          </a:p>
        </p:txBody>
      </p:sp>
      <p:sp>
        <p:nvSpPr>
          <p:cNvPr id="3" name="TextBox 2"/>
          <p:cNvSpPr txBox="1"/>
          <p:nvPr/>
        </p:nvSpPr>
        <p:spPr>
          <a:xfrm>
            <a:off x="2209800" y="5943600"/>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5"/>
          </a:fillRef>
          <a:effectRef idx="1">
            <a:schemeClr val="accent5"/>
          </a:effectRef>
          <a:fontRef idx="minor">
            <a:schemeClr val="lt1"/>
          </a:fontRef>
        </p:style>
        <p:txBody>
          <a:bodyPr/>
          <a:lstStyle/>
          <a:p>
            <a:r>
              <a:rPr lang="en-IN" b="1" dirty="0"/>
              <a:t>PESTEL analysis </a:t>
            </a:r>
            <a:endParaRPr lang="en-US" b="1"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744440660"/>
              </p:ext>
            </p:extLst>
          </p:nvPr>
        </p:nvGraphicFramePr>
        <p:xfrm>
          <a:off x="457200" y="1600201"/>
          <a:ext cx="74676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9</a:t>
            </a:fld>
            <a:endParaRPr lang="en-US" dirty="0"/>
          </a:p>
        </p:txBody>
      </p:sp>
      <p:sp>
        <p:nvSpPr>
          <p:cNvPr id="6" name="TextBox 5"/>
          <p:cNvSpPr txBox="1"/>
          <p:nvPr/>
        </p:nvSpPr>
        <p:spPr>
          <a:xfrm>
            <a:off x="2209800" y="5943600"/>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343" y="261507"/>
            <a:ext cx="7467600" cy="1143000"/>
          </a:xfrm>
        </p:spPr>
        <p:style>
          <a:lnRef idx="3">
            <a:schemeClr val="lt1"/>
          </a:lnRef>
          <a:fillRef idx="1">
            <a:schemeClr val="accent6"/>
          </a:fillRef>
          <a:effectRef idx="1">
            <a:schemeClr val="accent6"/>
          </a:effectRef>
          <a:fontRef idx="minor">
            <a:schemeClr val="lt1"/>
          </a:fontRef>
        </p:style>
        <p:txBody>
          <a:bodyPr/>
          <a:lstStyle/>
          <a:p>
            <a:r>
              <a:rPr lang="en-IN" b="1" dirty="0">
                <a:solidFill>
                  <a:schemeClr val="tx1">
                    <a:lumMod val="95000"/>
                    <a:lumOff val="5000"/>
                  </a:schemeClr>
                </a:solidFill>
              </a:rPr>
              <a:t>PESTEL analysis </a:t>
            </a:r>
            <a:endParaRPr lang="en-US" dirty="0">
              <a:solidFill>
                <a:schemeClr val="tx1">
                  <a:lumMod val="95000"/>
                  <a:lumOff val="5000"/>
                </a:schemeClr>
              </a:solidFill>
            </a:endParaRP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922002387"/>
              </p:ext>
            </p:extLst>
          </p:nvPr>
        </p:nvGraphicFramePr>
        <p:xfrm>
          <a:off x="457200" y="1600201"/>
          <a:ext cx="7467600" cy="4133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10</a:t>
            </a:fld>
            <a:endParaRPr lang="en-US" dirty="0"/>
          </a:p>
        </p:txBody>
      </p:sp>
      <p:sp>
        <p:nvSpPr>
          <p:cNvPr id="6" name="TextBox 5"/>
          <p:cNvSpPr txBox="1"/>
          <p:nvPr/>
        </p:nvSpPr>
        <p:spPr>
          <a:xfrm>
            <a:off x="2209800" y="5943600"/>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1"/>
          </a:fillRef>
          <a:effectRef idx="1">
            <a:schemeClr val="accent1"/>
          </a:effectRef>
          <a:fontRef idx="minor">
            <a:schemeClr val="lt1"/>
          </a:fontRef>
        </p:style>
        <p:txBody>
          <a:bodyPr/>
          <a:lstStyle/>
          <a:p>
            <a:r>
              <a:rPr lang="en-IN" b="1" dirty="0">
                <a:solidFill>
                  <a:schemeClr val="tx1">
                    <a:lumMod val="95000"/>
                    <a:lumOff val="5000"/>
                  </a:schemeClr>
                </a:solidFill>
              </a:rPr>
              <a:t>4Ps of the marketing mix model</a:t>
            </a:r>
            <a:endParaRPr lang="en-US" b="1" dirty="0">
              <a:solidFill>
                <a:schemeClr val="tx1">
                  <a:lumMod val="95000"/>
                  <a:lumOff val="5000"/>
                </a:schemeClr>
              </a:solidFill>
            </a:endParaRP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466105656"/>
              </p:ext>
            </p:extLst>
          </p:nvPr>
        </p:nvGraphicFramePr>
        <p:xfrm>
          <a:off x="457200" y="1600201"/>
          <a:ext cx="74676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11</a:t>
            </a:fld>
            <a:endParaRPr lang="en-US" dirty="0"/>
          </a:p>
        </p:txBody>
      </p:sp>
      <p:sp>
        <p:nvSpPr>
          <p:cNvPr id="6" name="TextBox 5"/>
          <p:cNvSpPr txBox="1"/>
          <p:nvPr/>
        </p:nvSpPr>
        <p:spPr>
          <a:xfrm>
            <a:off x="2209800" y="5943600"/>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style>
          <a:lnRef idx="3">
            <a:schemeClr val="lt1"/>
          </a:lnRef>
          <a:fillRef idx="1">
            <a:schemeClr val="dk1"/>
          </a:fillRef>
          <a:effectRef idx="1">
            <a:schemeClr val="dk1"/>
          </a:effectRef>
          <a:fontRef idx="minor">
            <a:schemeClr val="lt1"/>
          </a:fontRef>
        </p:style>
        <p:txBody>
          <a:bodyPr/>
          <a:lstStyle/>
          <a:p>
            <a:r>
              <a:rPr lang="en-US" dirty="0"/>
              <a:t>Cashflow Forecast</a:t>
            </a:r>
          </a:p>
        </p:txBody>
      </p:sp>
      <p:sp>
        <p:nvSpPr>
          <p:cNvPr id="7" name="Slide Number Placeholder 6"/>
          <p:cNvSpPr>
            <a:spLocks noGrp="1"/>
          </p:cNvSpPr>
          <p:nvPr>
            <p:ph type="sldNum" sz="quarter" idx="11"/>
          </p:nvPr>
        </p:nvSpPr>
        <p:spPr/>
        <p:txBody>
          <a:bodyPr/>
          <a:lstStyle/>
          <a:p>
            <a:fld id="{74C3ADD4-B9EB-4448-BACC-9396B27D48A0}" type="slidenum">
              <a:rPr lang="en-US" smtClean="0"/>
              <a:t>12</a:t>
            </a:fld>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4089259808"/>
              </p:ext>
            </p:extLst>
          </p:nvPr>
        </p:nvGraphicFramePr>
        <p:xfrm>
          <a:off x="1315085" y="1592580"/>
          <a:ext cx="6381115" cy="1542863"/>
        </p:xfrm>
        <a:graphic>
          <a:graphicData uri="http://schemas.openxmlformats.org/drawingml/2006/table">
            <a:tbl>
              <a:tblPr/>
              <a:tblGrid>
                <a:gridCol w="4320527">
                  <a:extLst>
                    <a:ext uri="{9D8B030D-6E8A-4147-A177-3AD203B41FA5}">
                      <a16:colId xmlns:a16="http://schemas.microsoft.com/office/drawing/2014/main" val="20000"/>
                    </a:ext>
                  </a:extLst>
                </a:gridCol>
                <a:gridCol w="2060588">
                  <a:extLst>
                    <a:ext uri="{9D8B030D-6E8A-4147-A177-3AD203B41FA5}">
                      <a16:colId xmlns:a16="http://schemas.microsoft.com/office/drawing/2014/main" val="20001"/>
                    </a:ext>
                  </a:extLst>
                </a:gridCol>
              </a:tblGrid>
              <a:tr h="0">
                <a:tc>
                  <a:txBody>
                    <a:bodyPr/>
                    <a:lstStyle/>
                    <a:p>
                      <a:pPr algn="just">
                        <a:lnSpc>
                          <a:spcPct val="150000"/>
                        </a:lnSpc>
                        <a:spcAft>
                          <a:spcPts val="0"/>
                        </a:spcAft>
                      </a:pPr>
                      <a:r>
                        <a:rPr lang="en-IN" sz="1100" dirty="0">
                          <a:latin typeface="Arial"/>
                          <a:ea typeface="Calibri"/>
                          <a:cs typeface="Arial"/>
                        </a:rPr>
                        <a:t>Startup cost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Amount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0"/>
                  </a:ext>
                </a:extLst>
              </a:tr>
              <a:tr h="0">
                <a:tc>
                  <a:txBody>
                    <a:bodyPr/>
                    <a:lstStyle/>
                    <a:p>
                      <a:pPr algn="just">
                        <a:lnSpc>
                          <a:spcPct val="150000"/>
                        </a:lnSpc>
                        <a:spcAft>
                          <a:spcPts val="0"/>
                        </a:spcAft>
                      </a:pPr>
                      <a:r>
                        <a:rPr lang="en-IN" sz="1100" dirty="0">
                          <a:latin typeface="Arial"/>
                          <a:ea typeface="Calibri"/>
                          <a:cs typeface="Arial"/>
                        </a:rPr>
                        <a:t>Rent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4800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1"/>
                  </a:ext>
                </a:extLst>
              </a:tr>
              <a:tr h="0">
                <a:tc>
                  <a:txBody>
                    <a:bodyPr/>
                    <a:lstStyle/>
                    <a:p>
                      <a:pPr algn="just">
                        <a:lnSpc>
                          <a:spcPct val="150000"/>
                        </a:lnSpc>
                        <a:spcAft>
                          <a:spcPts val="0"/>
                        </a:spcAft>
                      </a:pPr>
                      <a:r>
                        <a:rPr lang="en-IN" sz="1100" dirty="0">
                          <a:latin typeface="Arial"/>
                          <a:ea typeface="Calibri"/>
                          <a:cs typeface="Arial"/>
                        </a:rPr>
                        <a:t>Utilities</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6000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2"/>
                  </a:ext>
                </a:extLst>
              </a:tr>
              <a:tr h="0">
                <a:tc>
                  <a:txBody>
                    <a:bodyPr/>
                    <a:lstStyle/>
                    <a:p>
                      <a:pPr algn="just">
                        <a:lnSpc>
                          <a:spcPct val="150000"/>
                        </a:lnSpc>
                        <a:spcAft>
                          <a:spcPts val="0"/>
                        </a:spcAft>
                      </a:pPr>
                      <a:r>
                        <a:rPr lang="en-IN" sz="1100" dirty="0">
                          <a:latin typeface="Arial"/>
                          <a:ea typeface="Calibri"/>
                          <a:cs typeface="Arial"/>
                        </a:rPr>
                        <a:t>Salary</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8400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3"/>
                  </a:ext>
                </a:extLst>
              </a:tr>
              <a:tr h="0">
                <a:tc>
                  <a:txBody>
                    <a:bodyPr/>
                    <a:lstStyle/>
                    <a:p>
                      <a:pPr algn="just">
                        <a:lnSpc>
                          <a:spcPct val="150000"/>
                        </a:lnSpc>
                        <a:spcAft>
                          <a:spcPts val="0"/>
                        </a:spcAft>
                      </a:pPr>
                      <a:r>
                        <a:rPr lang="en-IN" sz="1100" dirty="0">
                          <a:latin typeface="Arial"/>
                          <a:ea typeface="Calibri"/>
                          <a:cs typeface="Arial"/>
                        </a:rPr>
                        <a:t>Advertising</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5600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4"/>
                  </a:ext>
                </a:extLst>
              </a:tr>
              <a:tr h="0">
                <a:tc>
                  <a:txBody>
                    <a:bodyPr/>
                    <a:lstStyle/>
                    <a:p>
                      <a:pPr algn="just">
                        <a:lnSpc>
                          <a:spcPct val="150000"/>
                        </a:lnSpc>
                        <a:spcAft>
                          <a:spcPts val="0"/>
                        </a:spcAft>
                      </a:pPr>
                      <a:r>
                        <a:rPr lang="en-IN" sz="1100" dirty="0">
                          <a:latin typeface="Arial"/>
                          <a:ea typeface="Calibri"/>
                          <a:cs typeface="Arial"/>
                        </a:rPr>
                        <a:t>Insurance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1200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5"/>
                  </a:ext>
                </a:extLst>
              </a:tr>
              <a:tr h="0">
                <a:tc>
                  <a:txBody>
                    <a:bodyPr/>
                    <a:lstStyle/>
                    <a:p>
                      <a:pPr algn="just">
                        <a:lnSpc>
                          <a:spcPct val="150000"/>
                        </a:lnSpc>
                        <a:spcAft>
                          <a:spcPts val="0"/>
                        </a:spcAft>
                      </a:pPr>
                      <a:r>
                        <a:rPr lang="en-IN" sz="1100" dirty="0">
                          <a:latin typeface="Arial"/>
                          <a:ea typeface="Calibri"/>
                          <a:cs typeface="Arial"/>
                        </a:rPr>
                        <a:t>Total expenses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25000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6"/>
                  </a:ext>
                </a:extLst>
              </a:tr>
            </a:tbl>
          </a:graphicData>
        </a:graphic>
      </p:graphicFrame>
      <p:graphicFrame>
        <p:nvGraphicFramePr>
          <p:cNvPr id="6" name="Table 5"/>
          <p:cNvGraphicFramePr>
            <a:graphicFrameLocks noGrp="1"/>
          </p:cNvGraphicFramePr>
          <p:nvPr/>
        </p:nvGraphicFramePr>
        <p:xfrm>
          <a:off x="685803" y="3581400"/>
          <a:ext cx="7772397" cy="2895607"/>
        </p:xfrm>
        <a:graphic>
          <a:graphicData uri="http://schemas.openxmlformats.org/drawingml/2006/table">
            <a:tbl>
              <a:tblPr/>
              <a:tblGrid>
                <a:gridCol w="904041">
                  <a:extLst>
                    <a:ext uri="{9D8B030D-6E8A-4147-A177-3AD203B41FA5}">
                      <a16:colId xmlns:a16="http://schemas.microsoft.com/office/drawing/2014/main" val="20000"/>
                    </a:ext>
                  </a:extLst>
                </a:gridCol>
                <a:gridCol w="547302">
                  <a:extLst>
                    <a:ext uri="{9D8B030D-6E8A-4147-A177-3AD203B41FA5}">
                      <a16:colId xmlns:a16="http://schemas.microsoft.com/office/drawing/2014/main" val="20001"/>
                    </a:ext>
                  </a:extLst>
                </a:gridCol>
                <a:gridCol w="615035">
                  <a:extLst>
                    <a:ext uri="{9D8B030D-6E8A-4147-A177-3AD203B41FA5}">
                      <a16:colId xmlns:a16="http://schemas.microsoft.com/office/drawing/2014/main" val="20002"/>
                    </a:ext>
                  </a:extLst>
                </a:gridCol>
                <a:gridCol w="501242">
                  <a:extLst>
                    <a:ext uri="{9D8B030D-6E8A-4147-A177-3AD203B41FA5}">
                      <a16:colId xmlns:a16="http://schemas.microsoft.com/office/drawing/2014/main" val="20003"/>
                    </a:ext>
                  </a:extLst>
                </a:gridCol>
                <a:gridCol w="501242">
                  <a:extLst>
                    <a:ext uri="{9D8B030D-6E8A-4147-A177-3AD203B41FA5}">
                      <a16:colId xmlns:a16="http://schemas.microsoft.com/office/drawing/2014/main" val="20004"/>
                    </a:ext>
                  </a:extLst>
                </a:gridCol>
                <a:gridCol w="501242">
                  <a:extLst>
                    <a:ext uri="{9D8B030D-6E8A-4147-A177-3AD203B41FA5}">
                      <a16:colId xmlns:a16="http://schemas.microsoft.com/office/drawing/2014/main" val="20005"/>
                    </a:ext>
                  </a:extLst>
                </a:gridCol>
                <a:gridCol w="501242">
                  <a:extLst>
                    <a:ext uri="{9D8B030D-6E8A-4147-A177-3AD203B41FA5}">
                      <a16:colId xmlns:a16="http://schemas.microsoft.com/office/drawing/2014/main" val="20006"/>
                    </a:ext>
                  </a:extLst>
                </a:gridCol>
                <a:gridCol w="501242">
                  <a:extLst>
                    <a:ext uri="{9D8B030D-6E8A-4147-A177-3AD203B41FA5}">
                      <a16:colId xmlns:a16="http://schemas.microsoft.com/office/drawing/2014/main" val="20007"/>
                    </a:ext>
                  </a:extLst>
                </a:gridCol>
                <a:gridCol w="506658">
                  <a:extLst>
                    <a:ext uri="{9D8B030D-6E8A-4147-A177-3AD203B41FA5}">
                      <a16:colId xmlns:a16="http://schemas.microsoft.com/office/drawing/2014/main" val="20008"/>
                    </a:ext>
                  </a:extLst>
                </a:gridCol>
                <a:gridCol w="727925">
                  <a:extLst>
                    <a:ext uri="{9D8B030D-6E8A-4147-A177-3AD203B41FA5}">
                      <a16:colId xmlns:a16="http://schemas.microsoft.com/office/drawing/2014/main" val="20009"/>
                    </a:ext>
                  </a:extLst>
                </a:gridCol>
                <a:gridCol w="572590">
                  <a:extLst>
                    <a:ext uri="{9D8B030D-6E8A-4147-A177-3AD203B41FA5}">
                      <a16:colId xmlns:a16="http://schemas.microsoft.com/office/drawing/2014/main" val="20010"/>
                    </a:ext>
                  </a:extLst>
                </a:gridCol>
                <a:gridCol w="702638">
                  <a:extLst>
                    <a:ext uri="{9D8B030D-6E8A-4147-A177-3AD203B41FA5}">
                      <a16:colId xmlns:a16="http://schemas.microsoft.com/office/drawing/2014/main" val="20011"/>
                    </a:ext>
                  </a:extLst>
                </a:gridCol>
                <a:gridCol w="689998">
                  <a:extLst>
                    <a:ext uri="{9D8B030D-6E8A-4147-A177-3AD203B41FA5}">
                      <a16:colId xmlns:a16="http://schemas.microsoft.com/office/drawing/2014/main" val="20012"/>
                    </a:ext>
                  </a:extLst>
                </a:gridCol>
              </a:tblGrid>
              <a:tr h="75185">
                <a:tc gridSpan="13">
                  <a:txBody>
                    <a:bodyPr/>
                    <a:lstStyle/>
                    <a:p>
                      <a:pPr algn="just">
                        <a:lnSpc>
                          <a:spcPct val="150000"/>
                        </a:lnSpc>
                        <a:spcAft>
                          <a:spcPts val="0"/>
                        </a:spcAft>
                      </a:pPr>
                      <a:r>
                        <a:rPr lang="en-IN" sz="300" b="1" i="1" u="sng" dirty="0">
                          <a:latin typeface="Arial"/>
                          <a:ea typeface="Times New Roman"/>
                          <a:cs typeface="Arial"/>
                        </a:rPr>
                        <a:t>High-Tech Games  - Projected Cash Flow Forecast 2023</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chemeClr val="accent3">
                        <a:lumMod val="40000"/>
                        <a:lumOff val="6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04322">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January</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February</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March</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April</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May</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June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July</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August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September</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October</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November</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December</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1"/>
                  </a:ext>
                </a:extLst>
              </a:tr>
              <a:tr h="75185">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2"/>
                  </a:ext>
                </a:extLst>
              </a:tr>
              <a:tr h="75185">
                <a:tc>
                  <a:txBody>
                    <a:bodyPr/>
                    <a:lstStyle/>
                    <a:p>
                      <a:pPr algn="just">
                        <a:lnSpc>
                          <a:spcPct val="150000"/>
                        </a:lnSpc>
                        <a:spcAft>
                          <a:spcPts val="0"/>
                        </a:spcAft>
                      </a:pPr>
                      <a:r>
                        <a:rPr lang="en-IN" sz="300" b="1" u="sng" dirty="0">
                          <a:latin typeface="Arial"/>
                          <a:ea typeface="Times New Roman"/>
                          <a:cs typeface="Arial"/>
                        </a:rPr>
                        <a:t>INCOME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3"/>
                  </a:ext>
                </a:extLst>
              </a:tr>
              <a:tr h="104322">
                <a:tc>
                  <a:txBody>
                    <a:bodyPr/>
                    <a:lstStyle/>
                    <a:p>
                      <a:pPr algn="just">
                        <a:lnSpc>
                          <a:spcPct val="150000"/>
                        </a:lnSpc>
                        <a:spcAft>
                          <a:spcPts val="0"/>
                        </a:spcAft>
                      </a:pPr>
                      <a:r>
                        <a:rPr lang="en-IN" sz="300" dirty="0">
                          <a:latin typeface="Arial"/>
                          <a:ea typeface="Times New Roman"/>
                          <a:cs typeface="Arial"/>
                        </a:rPr>
                        <a:t>Sales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3,300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6,000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11,500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13,000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16,000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4"/>
                  </a:ext>
                </a:extLst>
              </a:tr>
              <a:tr h="104322">
                <a:tc>
                  <a:txBody>
                    <a:bodyPr/>
                    <a:lstStyle/>
                    <a:p>
                      <a:pPr algn="just">
                        <a:lnSpc>
                          <a:spcPct val="150000"/>
                        </a:lnSpc>
                        <a:spcAft>
                          <a:spcPts val="0"/>
                        </a:spcAft>
                      </a:pPr>
                      <a:r>
                        <a:rPr lang="en-IN" sz="300" dirty="0">
                          <a:latin typeface="Arial"/>
                          <a:ea typeface="Times New Roman"/>
                          <a:cs typeface="Arial"/>
                        </a:rPr>
                        <a:t>Bank Interest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467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413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371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342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360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496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656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1,107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5"/>
                  </a:ext>
                </a:extLst>
              </a:tr>
              <a:tr h="139095">
                <a:tc>
                  <a:txBody>
                    <a:bodyPr/>
                    <a:lstStyle/>
                    <a:p>
                      <a:pPr algn="just">
                        <a:lnSpc>
                          <a:spcPct val="150000"/>
                        </a:lnSpc>
                        <a:spcAft>
                          <a:spcPts val="0"/>
                        </a:spcAft>
                      </a:pPr>
                      <a:r>
                        <a:rPr lang="en-IN" sz="300" dirty="0">
                          <a:latin typeface="Arial"/>
                          <a:ea typeface="Times New Roman"/>
                          <a:cs typeface="Arial"/>
                        </a:rPr>
                        <a:t>One-off Income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15,000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6"/>
                  </a:ext>
                </a:extLst>
              </a:tr>
              <a:tr h="104322">
                <a:tc>
                  <a:txBody>
                    <a:bodyPr/>
                    <a:lstStyle/>
                    <a:p>
                      <a:pPr algn="just">
                        <a:lnSpc>
                          <a:spcPct val="150000"/>
                        </a:lnSpc>
                        <a:spcAft>
                          <a:spcPts val="0"/>
                        </a:spcAft>
                      </a:pPr>
                      <a:r>
                        <a:rPr lang="en-IN" sz="300" dirty="0">
                          <a:latin typeface="Arial"/>
                          <a:ea typeface="Times New Roman"/>
                          <a:cs typeface="Arial"/>
                        </a:rPr>
                        <a:t>Loan</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7"/>
                  </a:ext>
                </a:extLst>
              </a:tr>
              <a:tr h="75185">
                <a:tc>
                  <a:txBody>
                    <a:bodyPr/>
                    <a:lstStyle/>
                    <a:p>
                      <a:pPr algn="just">
                        <a:lnSpc>
                          <a:spcPct val="150000"/>
                        </a:lnSpc>
                        <a:spcAft>
                          <a:spcPts val="0"/>
                        </a:spcAft>
                      </a:pPr>
                      <a:r>
                        <a:rPr lang="en-IN" sz="300" dirty="0">
                          <a:latin typeface="Arial"/>
                          <a:ea typeface="Times New Roman"/>
                          <a:cs typeface="Arial"/>
                        </a:rPr>
                        <a:t>Grant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8"/>
                  </a:ext>
                </a:extLst>
              </a:tr>
              <a:tr h="75185">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9"/>
                  </a:ext>
                </a:extLst>
              </a:tr>
              <a:tr h="104322">
                <a:tc>
                  <a:txBody>
                    <a:bodyPr/>
                    <a:lstStyle/>
                    <a:p>
                      <a:pPr algn="just">
                        <a:lnSpc>
                          <a:spcPct val="150000"/>
                        </a:lnSpc>
                        <a:spcAft>
                          <a:spcPts val="0"/>
                        </a:spcAft>
                      </a:pPr>
                      <a:r>
                        <a:rPr lang="en-IN" sz="300" b="1" i="1" dirty="0">
                          <a:latin typeface="Arial"/>
                          <a:ea typeface="Times New Roman"/>
                          <a:cs typeface="Arial"/>
                        </a:rPr>
                        <a:t>Total Income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25,500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1,267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1,913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2,871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3,649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4,842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6,360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8,407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11,996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13,656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16,849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21,107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0"/>
                  </a:ext>
                </a:extLst>
              </a:tr>
              <a:tr h="104322">
                <a:tc>
                  <a:txBody>
                    <a:bodyPr/>
                    <a:lstStyle/>
                    <a:p>
                      <a:pPr algn="just">
                        <a:lnSpc>
                          <a:spcPct val="150000"/>
                        </a:lnSpc>
                        <a:spcAft>
                          <a:spcPts val="0"/>
                        </a:spcAft>
                      </a:pPr>
                      <a:r>
                        <a:rPr lang="en-IN" sz="300" b="1" u="sng" dirty="0">
                          <a:latin typeface="Arial"/>
                          <a:ea typeface="Times New Roman"/>
                          <a:cs typeface="Arial"/>
                        </a:rPr>
                        <a:t>EXPENDITURE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1"/>
                  </a:ext>
                </a:extLst>
              </a:tr>
              <a:tr h="75185">
                <a:tc>
                  <a:txBody>
                    <a:bodyPr/>
                    <a:lstStyle/>
                    <a:p>
                      <a:pPr algn="just">
                        <a:lnSpc>
                          <a:spcPct val="150000"/>
                        </a:lnSpc>
                        <a:spcAft>
                          <a:spcPts val="0"/>
                        </a:spcAft>
                      </a:pPr>
                      <a:r>
                        <a:rPr lang="en-IN" sz="300" dirty="0">
                          <a:latin typeface="Arial"/>
                          <a:ea typeface="Times New Roman"/>
                          <a:cs typeface="Arial"/>
                        </a:rPr>
                        <a:t>Rent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2"/>
                  </a:ext>
                </a:extLst>
              </a:tr>
              <a:tr h="75185">
                <a:tc>
                  <a:txBody>
                    <a:bodyPr/>
                    <a:lstStyle/>
                    <a:p>
                      <a:pPr algn="just">
                        <a:lnSpc>
                          <a:spcPct val="150000"/>
                        </a:lnSpc>
                        <a:spcAft>
                          <a:spcPts val="0"/>
                        </a:spcAft>
                      </a:pPr>
                      <a:r>
                        <a:rPr lang="en-IN" sz="300" dirty="0">
                          <a:latin typeface="Arial"/>
                          <a:ea typeface="Times New Roman"/>
                          <a:cs typeface="Arial"/>
                        </a:rPr>
                        <a:t>Insurance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3"/>
                  </a:ext>
                </a:extLst>
              </a:tr>
              <a:tr h="75185">
                <a:tc>
                  <a:txBody>
                    <a:bodyPr/>
                    <a:lstStyle/>
                    <a:p>
                      <a:pPr algn="just">
                        <a:lnSpc>
                          <a:spcPct val="150000"/>
                        </a:lnSpc>
                        <a:spcAft>
                          <a:spcPts val="0"/>
                        </a:spcAft>
                      </a:pPr>
                      <a:r>
                        <a:rPr lang="en-IN" sz="300" dirty="0">
                          <a:latin typeface="Arial"/>
                          <a:ea typeface="Times New Roman"/>
                          <a:cs typeface="Arial"/>
                        </a:rPr>
                        <a:t>Rates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4"/>
                  </a:ext>
                </a:extLst>
              </a:tr>
              <a:tr h="75185">
                <a:tc>
                  <a:txBody>
                    <a:bodyPr/>
                    <a:lstStyle/>
                    <a:p>
                      <a:pPr algn="just">
                        <a:lnSpc>
                          <a:spcPct val="150000"/>
                        </a:lnSpc>
                        <a:spcAft>
                          <a:spcPts val="0"/>
                        </a:spcAft>
                      </a:pPr>
                      <a:r>
                        <a:rPr lang="en-IN" sz="300" dirty="0">
                          <a:latin typeface="Arial"/>
                          <a:ea typeface="Times New Roman"/>
                          <a:cs typeface="Arial"/>
                        </a:rPr>
                        <a:t>Utilities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5"/>
                  </a:ext>
                </a:extLst>
              </a:tr>
              <a:tr h="139095">
                <a:tc>
                  <a:txBody>
                    <a:bodyPr/>
                    <a:lstStyle/>
                    <a:p>
                      <a:pPr algn="just">
                        <a:lnSpc>
                          <a:spcPct val="150000"/>
                        </a:lnSpc>
                        <a:spcAft>
                          <a:spcPts val="0"/>
                        </a:spcAft>
                      </a:pPr>
                      <a:r>
                        <a:rPr lang="en-IN" sz="300" dirty="0">
                          <a:latin typeface="Arial"/>
                          <a:ea typeface="Times New Roman"/>
                          <a:cs typeface="Arial"/>
                        </a:rPr>
                        <a:t>Overdraft Charges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6"/>
                  </a:ext>
                </a:extLst>
              </a:tr>
              <a:tr h="104322">
                <a:tc>
                  <a:txBody>
                    <a:bodyPr/>
                    <a:lstStyle/>
                    <a:p>
                      <a:pPr algn="just">
                        <a:lnSpc>
                          <a:spcPct val="150000"/>
                        </a:lnSpc>
                        <a:spcAft>
                          <a:spcPts val="0"/>
                        </a:spcAft>
                      </a:pPr>
                      <a:r>
                        <a:rPr lang="en-IN" sz="300" dirty="0">
                          <a:latin typeface="Arial"/>
                          <a:ea typeface="Times New Roman"/>
                          <a:cs typeface="Arial"/>
                        </a:rPr>
                        <a:t>Loan Repayments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7"/>
                  </a:ext>
                </a:extLst>
              </a:tr>
              <a:tr h="104322">
                <a:tc>
                  <a:txBody>
                    <a:bodyPr/>
                    <a:lstStyle/>
                    <a:p>
                      <a:pPr algn="just">
                        <a:lnSpc>
                          <a:spcPct val="150000"/>
                        </a:lnSpc>
                        <a:spcAft>
                          <a:spcPts val="0"/>
                        </a:spcAft>
                      </a:pPr>
                      <a:r>
                        <a:rPr lang="en-IN" sz="300" dirty="0">
                          <a:latin typeface="Arial"/>
                          <a:ea typeface="Times New Roman"/>
                          <a:cs typeface="Arial"/>
                        </a:rPr>
                        <a:t>Loan Interest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8"/>
                  </a:ext>
                </a:extLst>
              </a:tr>
              <a:tr h="75185">
                <a:tc>
                  <a:txBody>
                    <a:bodyPr/>
                    <a:lstStyle/>
                    <a:p>
                      <a:pPr algn="just">
                        <a:lnSpc>
                          <a:spcPct val="150000"/>
                        </a:lnSpc>
                        <a:spcAft>
                          <a:spcPts val="0"/>
                        </a:spcAft>
                      </a:pPr>
                      <a:r>
                        <a:rPr lang="en-IN" sz="300" dirty="0">
                          <a:latin typeface="Arial"/>
                          <a:ea typeface="Times New Roman"/>
                          <a:cs typeface="Arial"/>
                        </a:rPr>
                        <a:t>Salary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9"/>
                  </a:ext>
                </a:extLst>
              </a:tr>
              <a:tr h="139095">
                <a:tc>
                  <a:txBody>
                    <a:bodyPr/>
                    <a:lstStyle/>
                    <a:p>
                      <a:pPr algn="just">
                        <a:lnSpc>
                          <a:spcPct val="150000"/>
                        </a:lnSpc>
                        <a:spcAft>
                          <a:spcPts val="0"/>
                        </a:spcAft>
                      </a:pPr>
                      <a:r>
                        <a:rPr lang="en-IN" sz="300" dirty="0">
                          <a:latin typeface="Arial"/>
                          <a:ea typeface="Times New Roman"/>
                          <a:cs typeface="Arial"/>
                        </a:rPr>
                        <a:t>Vehicle charges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0"/>
                  </a:ext>
                </a:extLst>
              </a:tr>
              <a:tr h="75185">
                <a:tc>
                  <a:txBody>
                    <a:bodyPr/>
                    <a:lstStyle/>
                    <a:p>
                      <a:pPr algn="just">
                        <a:lnSpc>
                          <a:spcPct val="150000"/>
                        </a:lnSpc>
                        <a:spcAft>
                          <a:spcPts val="0"/>
                        </a:spcAft>
                      </a:pPr>
                      <a:r>
                        <a:rPr lang="en-IN" sz="300" dirty="0">
                          <a:latin typeface="Arial"/>
                          <a:ea typeface="Times New Roman"/>
                          <a:cs typeface="Arial"/>
                        </a:rPr>
                        <a:t>Advertising</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1"/>
                  </a:ext>
                </a:extLst>
              </a:tr>
              <a:tr h="75185">
                <a:tc>
                  <a:txBody>
                    <a:bodyPr/>
                    <a:lstStyle/>
                    <a:p>
                      <a:pPr algn="just">
                        <a:lnSpc>
                          <a:spcPct val="150000"/>
                        </a:lnSpc>
                        <a:spcAft>
                          <a:spcPts val="0"/>
                        </a:spcAft>
                      </a:pPr>
                      <a:r>
                        <a:rPr lang="en-IN" sz="300" dirty="0">
                          <a:latin typeface="Arial"/>
                          <a:ea typeface="Times New Roman"/>
                          <a:cs typeface="Arial"/>
                        </a:rPr>
                        <a:t>Wages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2"/>
                  </a:ext>
                </a:extLst>
              </a:tr>
              <a:tr h="75185">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3"/>
                  </a:ext>
                </a:extLst>
              </a:tr>
              <a:tr h="139095">
                <a:tc>
                  <a:txBody>
                    <a:bodyPr/>
                    <a:lstStyle/>
                    <a:p>
                      <a:pPr algn="just">
                        <a:lnSpc>
                          <a:spcPct val="150000"/>
                        </a:lnSpc>
                        <a:spcAft>
                          <a:spcPts val="0"/>
                        </a:spcAft>
                      </a:pPr>
                      <a:r>
                        <a:rPr lang="en-IN" sz="300" b="1" i="1" dirty="0">
                          <a:latin typeface="Arial"/>
                          <a:ea typeface="Times New Roman"/>
                          <a:cs typeface="Arial"/>
                        </a:rPr>
                        <a:t>Total Expenditure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2,150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4"/>
                  </a:ext>
                </a:extLst>
              </a:tr>
              <a:tr h="75185">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5"/>
                  </a:ext>
                </a:extLst>
              </a:tr>
              <a:tr h="173871">
                <a:tc>
                  <a:txBody>
                    <a:bodyPr/>
                    <a:lstStyle/>
                    <a:p>
                      <a:pPr algn="just">
                        <a:lnSpc>
                          <a:spcPct val="150000"/>
                        </a:lnSpc>
                        <a:spcAft>
                          <a:spcPts val="0"/>
                        </a:spcAft>
                      </a:pPr>
                      <a:r>
                        <a:rPr lang="en-IN" sz="300" b="1" dirty="0">
                          <a:latin typeface="Arial"/>
                          <a:ea typeface="Times New Roman"/>
                          <a:cs typeface="Arial"/>
                        </a:rPr>
                        <a:t>Opening Bank Balance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23,350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20,634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18,563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17,451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17,117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17,976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20,352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24,775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32,788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42,460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55,326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6"/>
                  </a:ext>
                </a:extLst>
              </a:tr>
              <a:tr h="139095">
                <a:tc>
                  <a:txBody>
                    <a:bodyPr/>
                    <a:lstStyle/>
                    <a:p>
                      <a:pPr algn="just">
                        <a:lnSpc>
                          <a:spcPct val="150000"/>
                        </a:lnSpc>
                        <a:spcAft>
                          <a:spcPts val="0"/>
                        </a:spcAft>
                      </a:pPr>
                      <a:r>
                        <a:rPr lang="en-IN" sz="300" b="1" dirty="0">
                          <a:latin typeface="Arial"/>
                          <a:ea typeface="Times New Roman"/>
                          <a:cs typeface="Arial"/>
                        </a:rPr>
                        <a:t>Net Cash Flow</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23,350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-2,716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-2,071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-1,112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-334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859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2,376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4,424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8,012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9,672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12,866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17,123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7"/>
                  </a:ext>
                </a:extLst>
              </a:tr>
              <a:tr h="139095">
                <a:tc>
                  <a:txBody>
                    <a:bodyPr/>
                    <a:lstStyle/>
                    <a:p>
                      <a:pPr algn="just">
                        <a:lnSpc>
                          <a:spcPct val="150000"/>
                        </a:lnSpc>
                        <a:spcAft>
                          <a:spcPts val="0"/>
                        </a:spcAft>
                      </a:pPr>
                      <a:r>
                        <a:rPr lang="en-IN" sz="300" b="1" dirty="0">
                          <a:latin typeface="Arial"/>
                          <a:ea typeface="Times New Roman"/>
                          <a:cs typeface="Arial"/>
                        </a:rPr>
                        <a:t>Closing Balance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23,350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20,634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18,563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17,451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17,117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17,976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20,352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24,775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32,788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42,460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55,326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72,449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8"/>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graphicFrame>
        <p:nvGraphicFramePr>
          <p:cNvPr id="6" name="Content Placeholder 2">
            <a:extLst>
              <a:ext uri="{FF2B5EF4-FFF2-40B4-BE49-F238E27FC236}">
                <a16:creationId xmlns:a16="http://schemas.microsoft.com/office/drawing/2014/main" id="{652DB16F-EC8F-475A-3D08-73CCF5F49678}"/>
              </a:ext>
            </a:extLst>
          </p:cNvPr>
          <p:cNvGraphicFramePr>
            <a:graphicFrameLocks noGrp="1"/>
          </p:cNvGraphicFramePr>
          <p:nvPr>
            <p:ph sz="quarter" idx="1"/>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5"/>
          </p:nvPr>
        </p:nvSpPr>
        <p:spPr/>
        <p:txBody>
          <a:bodyPr/>
          <a:lstStyle/>
          <a:p>
            <a:fld id="{74C3ADD4-B9EB-4448-BACC-9396B27D48A0}" type="slidenum">
              <a:rPr lang="en-US" smtClean="0"/>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7467600" cy="1143000"/>
          </a:xfrm>
        </p:spPr>
        <p:txBody>
          <a:bodyPr/>
          <a:lstStyle/>
          <a:p>
            <a:r>
              <a:rPr lang="en-US" dirty="0"/>
              <a:t>References</a:t>
            </a:r>
          </a:p>
        </p:txBody>
      </p:sp>
      <p:graphicFrame>
        <p:nvGraphicFramePr>
          <p:cNvPr id="6" name="Content Placeholder 2">
            <a:extLst>
              <a:ext uri="{FF2B5EF4-FFF2-40B4-BE49-F238E27FC236}">
                <a16:creationId xmlns:a16="http://schemas.microsoft.com/office/drawing/2014/main" id="{E06584B6-2B55-8561-1C2A-6C91794108D5}"/>
              </a:ext>
            </a:extLst>
          </p:cNvPr>
          <p:cNvGraphicFramePr>
            <a:graphicFrameLocks noGrp="1"/>
          </p:cNvGraphicFramePr>
          <p:nvPr>
            <p:ph sz="quarter" idx="1"/>
            <p:extLst>
              <p:ext uri="{D42A27DB-BD31-4B8C-83A1-F6EECF244321}">
                <p14:modId xmlns:p14="http://schemas.microsoft.com/office/powerpoint/2010/main" val="575998336"/>
              </p:ext>
            </p:extLst>
          </p:nvPr>
        </p:nvGraphicFramePr>
        <p:xfrm>
          <a:off x="457200" y="1295400"/>
          <a:ext cx="74676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5"/>
          </p:nvPr>
        </p:nvSpPr>
        <p:spPr/>
        <p:txBody>
          <a:bodyPr/>
          <a:lstStyle/>
          <a:p>
            <a:fld id="{74C3ADD4-B9EB-4448-BACC-9396B27D48A0}" type="slidenum">
              <a:rPr lang="en-US" smtClean="0"/>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483C2-3036-E91C-2FE0-46743AE97E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566749-1BC2-0077-6A5F-AE5357874CC8}"/>
              </a:ext>
            </a:extLst>
          </p:cNvPr>
          <p:cNvSpPr>
            <a:spLocks noGrp="1"/>
          </p:cNvSpPr>
          <p:nvPr>
            <p:ph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6F76B128-A4EA-BA80-B182-1E9A020F6F2B}"/>
              </a:ext>
            </a:extLst>
          </p:cNvPr>
          <p:cNvSpPr>
            <a:spLocks noGrp="1"/>
          </p:cNvSpPr>
          <p:nvPr>
            <p:ph type="sldNum" sz="quarter" idx="15"/>
          </p:nvPr>
        </p:nvSpPr>
        <p:spPr/>
        <p:txBody>
          <a:bodyPr/>
          <a:lstStyle/>
          <a:p>
            <a:fld id="{74C3ADD4-B9EB-4448-BACC-9396B27D48A0}" type="slidenum">
              <a:rPr lang="en-US" smtClean="0"/>
              <a:t>15</a:t>
            </a:fld>
            <a:endParaRPr lang="en-US" dirty="0"/>
          </a:p>
        </p:txBody>
      </p:sp>
      <p:pic>
        <p:nvPicPr>
          <p:cNvPr id="5" name="Picture 4">
            <a:extLst>
              <a:ext uri="{FF2B5EF4-FFF2-40B4-BE49-F238E27FC236}">
                <a16:creationId xmlns:a16="http://schemas.microsoft.com/office/drawing/2014/main" id="{BD73F645-CFD1-F8D8-0E6D-071564DB5C0D}"/>
              </a:ext>
            </a:extLst>
          </p:cNvPr>
          <p:cNvPicPr>
            <a:picLocks noChangeAspect="1"/>
          </p:cNvPicPr>
          <p:nvPr/>
        </p:nvPicPr>
        <p:blipFill>
          <a:blip r:embed="rId2"/>
          <a:stretch>
            <a:fillRect/>
          </a:stretch>
        </p:blipFill>
        <p:spPr>
          <a:xfrm>
            <a:off x="457200" y="838201"/>
            <a:ext cx="8229600" cy="5334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504724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3260</Words>
  <Application>Microsoft Office PowerPoint</Application>
  <PresentationFormat>On-screen Show (4:3)</PresentationFormat>
  <Paragraphs>547</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Schoolbook</vt:lpstr>
      <vt:lpstr>Times New Roman</vt:lpstr>
      <vt:lpstr>Wingdings</vt:lpstr>
      <vt:lpstr>Wingdings 2</vt:lpstr>
      <vt:lpstr>Oriel</vt:lpstr>
      <vt:lpstr>E-Sport Business Plan</vt:lpstr>
      <vt:lpstr>Table of Contents</vt:lpstr>
      <vt:lpstr>Overview of the business idea</vt:lpstr>
      <vt:lpstr>Ownership and Legal format</vt:lpstr>
      <vt:lpstr>Management of the company </vt:lpstr>
      <vt:lpstr>PowerPoint Presentation</vt:lpstr>
      <vt:lpstr>PowerPoint Presentation</vt:lpstr>
      <vt:lpstr>SWOT analysis </vt:lpstr>
      <vt:lpstr>PESTEL analysis </vt:lpstr>
      <vt:lpstr>PESTEL analysis </vt:lpstr>
      <vt:lpstr>4Ps of the marketing mix model</vt:lpstr>
      <vt:lpstr>Cashflow Forecast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2023-03-08T21:22:38Z</dcterms:created>
  <dcterms:modified xsi:type="dcterms:W3CDTF">2023-03-25T14:50:27Z</dcterms:modified>
</cp:coreProperties>
</file>