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914038-4626-8B57-D91E-4AD22A08E0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6D4C70-7DD2-55D9-0557-383E5AA34C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E9CFC4-D035-4991-2F64-C311A6EA13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B40FF-336F-4B52-B610-385470C24566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C0BCCF-2137-770F-DC49-338057F88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3CD525-9F5A-1B46-9666-60F66766F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417D7-9223-4D84-8DAA-8D98F300CE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0283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02586A-A13B-1BC8-2E80-E0C5AE6A55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200A9A-9908-CBC0-6553-5D70A3197E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064CC9-CA91-E673-1E69-B2AAE28B31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B40FF-336F-4B52-B610-385470C24566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40A1AA-3ECC-5325-8F49-ABFD433F5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F813F9-CB6E-403A-9A33-C925F20D8F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417D7-9223-4D84-8DAA-8D98F300CE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9020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015CAF-1C47-951C-759E-D24104FA0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4B21E8-5DB5-7E96-31D0-269C124B99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46BB58-B69D-C140-1C7E-6947BB43A2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B40FF-336F-4B52-B610-385470C24566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8444EA-8F02-220B-39B7-77DA577C41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3DDEE3-A91B-3D36-1D3B-4EF9031578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417D7-9223-4D84-8DAA-8D98F300CE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1233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22368-BDA5-A511-FB56-9D12D11025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E36DE4-9B5C-28F5-D5D1-D74AA092CE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73FAAC-70B1-7661-DA0B-E98BD45B4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3746D1-1175-CC86-7820-9898727815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B40FF-336F-4B52-B610-385470C24566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BD1C82-AD7C-C844-D50E-A66977FB8F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028EA8-B060-AB01-F8A1-C15D53A0DC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417D7-9223-4D84-8DAA-8D98F300CE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0069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0DA69C-A989-A113-E4DE-B1F4798B22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5DBB96-0522-0EF4-6153-4BBFC589D7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882CEB-4321-F035-B17D-C2C9D196AD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4380D12-0FB6-BEF1-CD62-C416F6BBD74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03BFF5-D645-38D5-70FA-6D2C01BDBD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B84789D-D59F-40AC-E0B6-F65808CABA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B40FF-336F-4B52-B610-385470C24566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B22D643-53C4-FE1C-43F0-62549AAC1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37F193-8993-316D-2BDA-C8CBF8407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417D7-9223-4D84-8DAA-8D98F300CE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3194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1C63FC-38BB-96F6-5D98-723B5517AD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5226F5-570A-B1B6-4AFB-CC8621C435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B40FF-336F-4B52-B610-385470C24566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46674AA-1EBB-0259-70CB-7617E5F825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D3608E-A6DC-A1EE-0855-7F2B5B56A6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417D7-9223-4D84-8DAA-8D98F300CE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70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DEE083F-C459-9A8F-35E4-6CBB36FB79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B40FF-336F-4B52-B610-385470C24566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7EB2B94-1AA2-5602-F645-857652C417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3A01D8-5872-EC05-D29B-4A78D12A51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417D7-9223-4D84-8DAA-8D98F300CE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7267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D946B6-B19C-3CDA-8C77-1B729C7157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B2EBA9-7262-45D7-B790-134300444F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5B070B-6541-C15D-53ED-88525CD39B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18039D-181B-9B03-B9B7-46178A1AFB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B40FF-336F-4B52-B610-385470C24566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FA29A5-2D5B-A02C-292B-DE5DCDD546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8A3B3F-0CD5-CBF4-6ABF-16EED89DD1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417D7-9223-4D84-8DAA-8D98F300CE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274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0429EA-A98A-1318-5C8D-7CE7E4B2E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918D22B-6EC3-FE92-FEDE-444C2D40EF5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4F9584-A2CB-9AC6-2CCC-5F7126A752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AF2227-F7F6-47A8-0422-51F003DA0F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B40FF-336F-4B52-B610-385470C24566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CDBB81-F937-D88C-19B0-F647D435B7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4DCDB2-B727-1C66-F070-B8C633277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417D7-9223-4D84-8DAA-8D98F300CE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06835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F8B2BF-3925-DA5F-34D7-A791D6F9BF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9BD0CA-9DD5-F73C-D253-1956BDDC6B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63AE88-F0D2-06B8-2354-EB5BA7C06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B40FF-336F-4B52-B610-385470C24566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48751F-FE33-4279-16D7-BF60FAB626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2974BD-2CEC-232F-ABAE-01BD001729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417D7-9223-4D84-8DAA-8D98F300CE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0706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24033F9-0DF7-CEB0-D2C4-808215462C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E0FE0D-5349-BA39-4D9C-034194834AA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2DB71B-E526-326B-D61D-2DB044397E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B40FF-336F-4B52-B610-385470C24566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244AB3-F2F9-B4BF-EA6A-CDE97E7F9E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A387BA-61D8-50E8-8EA5-9DAEC6E449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417D7-9223-4D84-8DAA-8D98F300CE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2071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1756">
              <a:srgbClr val="E0E8F5">
                <a:lumMod val="81000"/>
              </a:srgbClr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1D585AC-D5BB-D9CA-0339-CF9238B80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099A1D-1886-12E2-5B0C-07E2D80CA4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31AD28-F63A-A645-9068-61DFB70BE06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B40FF-336F-4B52-B610-385470C24566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4089E8-DF55-DC8F-5325-965824B377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9996BA-3B16-822A-85F9-BE5B0B5102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B417D7-9223-4D84-8DAA-8D98F300CE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5252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1756">
              <a:srgbClr val="E0E8F5">
                <a:lumMod val="0"/>
                <a:lumOff val="100000"/>
                <a:alpha val="0"/>
              </a:srgbClr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33772" y="494072"/>
            <a:ext cx="6501353" cy="1106128"/>
          </a:xfrm>
        </p:spPr>
        <p:txBody>
          <a:bodyPr/>
          <a:lstStyle/>
          <a:p>
            <a:r>
              <a:rPr lang="en-US" dirty="0"/>
              <a:t>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638298"/>
            <a:ext cx="9144000" cy="1655762"/>
          </a:xfrm>
        </p:spPr>
        <p:txBody>
          <a:bodyPr>
            <a:normAutofit fontScale="77500" lnSpcReduction="20000"/>
          </a:bodyPr>
          <a:lstStyle/>
          <a:p>
            <a:pPr algn="r"/>
            <a:endParaRPr lang="en-US" dirty="0"/>
          </a:p>
          <a:p>
            <a:pPr algn="r"/>
            <a:r>
              <a:rPr lang="en-US" dirty="0"/>
              <a:t>Dumitru Catalin Bracau</a:t>
            </a:r>
          </a:p>
          <a:p>
            <a:pPr algn="r"/>
            <a:r>
              <a:rPr lang="en-US" dirty="0"/>
              <a:t>1712447</a:t>
            </a:r>
          </a:p>
          <a:p>
            <a:pPr algn="r"/>
            <a:r>
              <a:rPr lang="en-US" dirty="0"/>
              <a:t>Food and Beverage Operations BMIH4002</a:t>
            </a:r>
          </a:p>
          <a:p>
            <a:pPr algn="r"/>
            <a:r>
              <a:rPr lang="en-US" dirty="0"/>
              <a:t>Lola Villard</a:t>
            </a:r>
          </a:p>
        </p:txBody>
      </p:sp>
      <p:pic>
        <p:nvPicPr>
          <p:cNvPr id="4" name="Picture 3" descr="trinit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48399" y="1376314"/>
            <a:ext cx="5844521" cy="2889851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34E9DB-7ED0-EA0A-0DD9-2132A503C9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29006"/>
            <a:ext cx="10385924" cy="296045"/>
          </a:xfrm>
        </p:spPr>
        <p:txBody>
          <a:bodyPr>
            <a:normAutofit fontScale="90000"/>
          </a:bodyPr>
          <a:lstStyle/>
          <a:p>
            <a:r>
              <a:rPr lang="en-GB" dirty="0"/>
              <a:t>                       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		     </a:t>
            </a:r>
            <a:br>
              <a:rPr lang="en-GB" dirty="0"/>
            </a:br>
            <a:r>
              <a:rPr lang="en-GB" dirty="0"/>
              <a:t>			</a:t>
            </a:r>
            <a:r>
              <a:rPr lang="en-US" sz="3100" dirty="0">
                <a:latin typeface="Palatino Linotype" panose="02040502050505030304" pitchFamily="18" charset="0"/>
              </a:rPr>
              <a:t>Hotel Trinity Takeaway Menu                  </a:t>
            </a:r>
            <a:br>
              <a:rPr lang="en-GB" sz="3100" dirty="0">
                <a:latin typeface="Palatino Linotype" panose="02040502050505030304" pitchFamily="18" charset="0"/>
              </a:rPr>
            </a:br>
            <a:r>
              <a:rPr lang="en-GB" sz="1800" b="1" dirty="0" err="1">
                <a:latin typeface="Palatino Linotype" panose="02040502050505030304" pitchFamily="18" charset="0"/>
              </a:rPr>
              <a:t>Adress</a:t>
            </a:r>
            <a:r>
              <a:rPr lang="en-GB" sz="1800" b="1" dirty="0">
                <a:latin typeface="Palatino Linotype" panose="02040502050505030304" pitchFamily="18" charset="0"/>
              </a:rPr>
              <a:t>: </a:t>
            </a:r>
            <a:r>
              <a:rPr lang="en-GB" sz="1800" dirty="0">
                <a:latin typeface="Palatino Linotype" panose="02040502050505030304" pitchFamily="18" charset="0"/>
              </a:rPr>
              <a:t>Hotel Trinity SA4 5TD Happy </a:t>
            </a:r>
            <a:r>
              <a:rPr lang="en-GB" sz="1800" dirty="0" err="1">
                <a:latin typeface="Palatino Linotype" panose="02040502050505030304" pitchFamily="18" charset="0"/>
              </a:rPr>
              <a:t>Street,Swansea</a:t>
            </a:r>
            <a:br>
              <a:rPr lang="en-GB" sz="1800" dirty="0">
                <a:latin typeface="Palatino Linotype" panose="02040502050505030304" pitchFamily="18" charset="0"/>
              </a:rPr>
            </a:br>
            <a:br>
              <a:rPr lang="en-GB" sz="3100" dirty="0">
                <a:latin typeface="Palatino Linotype" panose="02040502050505030304" pitchFamily="18" charset="0"/>
              </a:rPr>
            </a:br>
            <a:r>
              <a:rPr lang="en-GB" sz="1800" b="1" dirty="0">
                <a:latin typeface="Palatino Linotype" panose="02040502050505030304" pitchFamily="18" charset="0"/>
              </a:rPr>
              <a:t>Opening times </a:t>
            </a:r>
            <a:r>
              <a:rPr lang="en-GB" sz="1800" dirty="0">
                <a:latin typeface="Palatino Linotype" panose="02040502050505030304" pitchFamily="18" charset="0"/>
              </a:rPr>
              <a:t>for deliveries and collection time:                           To place an order please call:017925454824</a:t>
            </a:r>
            <a:br>
              <a:rPr lang="en-GB" sz="1800" dirty="0">
                <a:latin typeface="Palatino Linotype" panose="02040502050505030304" pitchFamily="18" charset="0"/>
              </a:rPr>
            </a:br>
            <a:r>
              <a:rPr lang="en-GB" sz="1800" dirty="0">
                <a:latin typeface="Palatino Linotype" panose="02040502050505030304" pitchFamily="18" charset="0"/>
              </a:rPr>
              <a:t>(Card payments/cash)                                                                           Or you can visit www.hoteltrinity@swansea.com</a:t>
            </a:r>
            <a:br>
              <a:rPr lang="en-GB" sz="1800" dirty="0">
                <a:latin typeface="Palatino Linotype" panose="02040502050505030304" pitchFamily="18" charset="0"/>
              </a:rPr>
            </a:br>
            <a:r>
              <a:rPr lang="en-GB" sz="1800" dirty="0">
                <a:latin typeface="Palatino Linotype" panose="02040502050505030304" pitchFamily="18" charset="0"/>
              </a:rPr>
              <a:t> </a:t>
            </a:r>
            <a:br>
              <a:rPr lang="en-GB" sz="1800" dirty="0">
                <a:latin typeface="Palatino Linotype" panose="02040502050505030304" pitchFamily="18" charset="0"/>
              </a:rPr>
            </a:br>
            <a:r>
              <a:rPr lang="en-GB" sz="1800" dirty="0">
                <a:latin typeface="Palatino Linotype" panose="02040502050505030304" pitchFamily="18" charset="0"/>
              </a:rPr>
              <a:t>Monday-Sunday: 12:00-21</a:t>
            </a:r>
            <a:r>
              <a:rPr lang="en-GB" sz="1800" dirty="0">
                <a:latin typeface="Palatino Linotype" panose="02040502050505030304" pitchFamily="18" charset="0"/>
                <a:sym typeface="Wingdings" panose="05000000000000000000" pitchFamily="2" charset="2"/>
              </a:rPr>
              <a:t>:00                                                              </a:t>
            </a:r>
            <a:br>
              <a:rPr lang="en-GB" sz="1800" dirty="0">
                <a:latin typeface="Palatino Linotype" panose="02040502050505030304" pitchFamily="18" charset="0"/>
                <a:sym typeface="Wingdings" panose="05000000000000000000" pitchFamily="2" charset="2"/>
              </a:rPr>
            </a:br>
            <a:br>
              <a:rPr lang="en-GB" sz="3100" dirty="0">
                <a:latin typeface="Palatino Linotype" panose="02040502050505030304" pitchFamily="18" charset="0"/>
              </a:rPr>
            </a:br>
            <a:r>
              <a:rPr lang="en-GB" sz="2700" b="1" dirty="0">
                <a:solidFill>
                  <a:srgbClr val="FF0000"/>
                </a:solidFill>
                <a:latin typeface="Palatino Linotype" panose="02040502050505030304" pitchFamily="18" charset="0"/>
              </a:rPr>
              <a:t>If you have a food allergy or a special dietary requirement, please inform a member of our staff before you place your order!</a:t>
            </a:r>
            <a:r>
              <a:rPr lang="en-GB" sz="2700" b="1" dirty="0">
                <a:solidFill>
                  <a:srgbClr val="FF0000"/>
                </a:solidFill>
              </a:rPr>
              <a:t> </a:t>
            </a:r>
            <a:br>
              <a:rPr lang="en-GB" dirty="0"/>
            </a:br>
            <a:r>
              <a:rPr lang="en-GB" dirty="0"/>
              <a:t>        Starters                                  Mains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B50FF8-25E1-03C5-67EF-9BD356BD95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3288496"/>
            <a:ext cx="4735749" cy="3441784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1800" dirty="0">
                <a:latin typeface="Palatino Linotype" pitchFamily="18" charset="0"/>
              </a:rPr>
              <a:t>Marinated White Fish With Tartare                </a:t>
            </a:r>
            <a:r>
              <a:rPr lang="en-US" sz="1400" dirty="0">
                <a:latin typeface="Palatino Linotype" pitchFamily="18" charset="0"/>
              </a:rPr>
              <a:t>15.00                                                             G</a:t>
            </a:r>
            <a:r>
              <a:rPr lang="en-GB" sz="1400" b="0" i="0" dirty="0" err="1">
                <a:solidFill>
                  <a:srgbClr val="000000"/>
                </a:solidFill>
                <a:effectLst/>
                <a:latin typeface="Palatino Linotype" panose="02040502050505030304" pitchFamily="18" charset="0"/>
              </a:rPr>
              <a:t>ently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Palatino Linotype" panose="02040502050505030304" pitchFamily="18" charset="0"/>
              </a:rPr>
              <a:t> seasoned and served with a super easy tartare sauce or some green veg for a healthier option</a:t>
            </a:r>
            <a:endParaRPr lang="en-US" sz="1400" dirty="0">
              <a:latin typeface="Palatino Linotype" panose="02040502050505030304" pitchFamily="18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1800" dirty="0">
                <a:latin typeface="Palatino Linotype" pitchFamily="18" charset="0"/>
              </a:rPr>
              <a:t>Fried Calamari                                                    </a:t>
            </a:r>
            <a:r>
              <a:rPr lang="en-US" sz="1400" dirty="0">
                <a:latin typeface="Palatino Linotype" pitchFamily="18" charset="0"/>
              </a:rPr>
              <a:t>18.00                            </a:t>
            </a:r>
            <a:r>
              <a:rPr lang="en-GB" sz="1400" dirty="0">
                <a:solidFill>
                  <a:srgbClr val="000000"/>
                </a:solidFill>
                <a:latin typeface="Palatino Linotype" panose="02040502050505030304" pitchFamily="18" charset="0"/>
              </a:rPr>
              <a:t>S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Palatino Linotype" panose="02040502050505030304" pitchFamily="18" charset="0"/>
              </a:rPr>
              <a:t>erved quite simply with just lemon wedges and a light sprinkling of sea salt</a:t>
            </a:r>
            <a:endParaRPr lang="en-US" sz="1400" dirty="0">
              <a:latin typeface="Palatino Linotype" pitchFamily="18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1800" dirty="0">
                <a:latin typeface="Palatino Linotype" pitchFamily="18" charset="0"/>
              </a:rPr>
              <a:t>Bruschetta with Basil                                         </a:t>
            </a:r>
            <a:r>
              <a:rPr lang="en-US" sz="1400" dirty="0">
                <a:latin typeface="Palatino Linotype" pitchFamily="18" charset="0"/>
              </a:rPr>
              <a:t>26.00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400" dirty="0">
                <a:solidFill>
                  <a:srgbClr val="545454"/>
                </a:solidFill>
                <a:latin typeface="Palatino Linotype" panose="02040502050505030304" pitchFamily="18" charset="0"/>
              </a:rPr>
              <a:t>     F</a:t>
            </a:r>
            <a:r>
              <a:rPr lang="en-GB" sz="1400" b="0" i="0" dirty="0">
                <a:solidFill>
                  <a:srgbClr val="545454"/>
                </a:solidFill>
                <a:effectLst/>
                <a:latin typeface="Palatino Linotype" panose="02040502050505030304" pitchFamily="18" charset="0"/>
              </a:rPr>
              <a:t>resh diced tomatoes mixed with fresh basil, seasoned with quality Fleur de </a:t>
            </a:r>
            <a:r>
              <a:rPr lang="en-GB" sz="1400" b="0" i="0" dirty="0" err="1">
                <a:solidFill>
                  <a:srgbClr val="545454"/>
                </a:solidFill>
                <a:effectLst/>
                <a:latin typeface="Palatino Linotype" panose="02040502050505030304" pitchFamily="18" charset="0"/>
              </a:rPr>
              <a:t>Sel</a:t>
            </a:r>
            <a:r>
              <a:rPr lang="en-GB" sz="1400" b="0" i="0" dirty="0">
                <a:solidFill>
                  <a:srgbClr val="545454"/>
                </a:solidFill>
                <a:effectLst/>
                <a:latin typeface="Palatino Linotype" panose="02040502050505030304" pitchFamily="18" charset="0"/>
              </a:rPr>
              <a:t> spooned over garlicy olive-oil on brushed slices of toasted bread</a:t>
            </a:r>
            <a:endParaRPr lang="en-US" sz="1400" dirty="0">
              <a:latin typeface="Palatino Linotype" pitchFamily="18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1400" dirty="0">
                <a:latin typeface="Palatino Linotype" pitchFamily="18" charset="0"/>
              </a:rPr>
              <a:t>2018 Cabernet Sauvignon France (350 ml)</a:t>
            </a:r>
            <a:endParaRPr lang="en-US" sz="1400" dirty="0">
              <a:solidFill>
                <a:srgbClr val="FF0000"/>
              </a:solidFill>
              <a:latin typeface="Palatino Linotype" pitchFamily="18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en-GB" sz="1400" dirty="0">
              <a:latin typeface="Palatino Linotype" panose="02040502050505030304" pitchFamily="18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ED026C-641B-23F7-ACD5-8F6B281F7D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45156" y="3288496"/>
            <a:ext cx="5108643" cy="3335327"/>
          </a:xfrm>
        </p:spPr>
        <p:txBody>
          <a:bodyPr>
            <a:normAutofit fontScale="85000"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en-US" sz="1800" dirty="0">
                <a:solidFill>
                  <a:prstClr val="black"/>
                </a:solidFill>
                <a:latin typeface="Palatino Linotype" panose="02040502050505030304" pitchFamily="18" charset="0"/>
              </a:rPr>
              <a:t>P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alatino Linotype" panose="02040502050505030304" pitchFamily="18" charset="0"/>
              </a:rPr>
              <a:t>heasant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alatino Linotype" panose="02040502050505030304" pitchFamily="18" charset="0"/>
              </a:rPr>
              <a:t> breast fillet with Poblano Sauce         </a:t>
            </a:r>
            <a:r>
              <a:rPr lang="en-US" sz="1400" dirty="0">
                <a:solidFill>
                  <a:prstClr val="black"/>
                </a:solidFill>
                <a:latin typeface="Palatino Linotype" panose="02040502050505030304" pitchFamily="18" charset="0"/>
              </a:rPr>
              <a:t>38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alatino Linotype" panose="02040502050505030304" pitchFamily="18" charset="0"/>
              </a:rPr>
              <a:t>.00</a:t>
            </a: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en-GB" sz="1400" dirty="0">
                <a:latin typeface="Palatino Linotype" panose="02040502050505030304" pitchFamily="18" charset="0"/>
              </a:rPr>
              <a:t>         Marinated skinned pheasant breast with oil pepper and salt, cooked in buttery flavour until they turn gold served with a mild tasty and creamy Poblano Sauce.</a:t>
            </a:r>
          </a:p>
          <a:p>
            <a:pPr marL="342900" indent="-342900">
              <a:lnSpc>
                <a:spcPct val="150000"/>
              </a:lnSpc>
              <a:spcBef>
                <a:spcPct val="20000"/>
              </a:spcBef>
              <a:buNone/>
              <a:defRPr/>
            </a:pPr>
            <a:r>
              <a:rPr lang="en-US" sz="1400" dirty="0">
                <a:latin typeface="Palatino Linotype" panose="02040502050505030304" pitchFamily="18" charset="0"/>
              </a:rPr>
              <a:t>2018 Ribera del Duero, Pinot noir Spain(350 ml)</a:t>
            </a:r>
          </a:p>
          <a:p>
            <a:pPr marL="342900" indent="-342900">
              <a:lnSpc>
                <a:spcPct val="150000"/>
              </a:lnSpc>
              <a:spcBef>
                <a:spcPct val="20000"/>
              </a:spcBef>
              <a:buNone/>
              <a:defRPr/>
            </a:pPr>
            <a:r>
              <a:rPr lang="en-US" sz="1800" dirty="0">
                <a:latin typeface="Palatino Linotype" panose="02040502050505030304" pitchFamily="18" charset="0"/>
              </a:rPr>
              <a:t>Beef bourguignon                                                   </a:t>
            </a:r>
            <a:r>
              <a:rPr lang="en-US" sz="1400" dirty="0">
                <a:latin typeface="Palatino Linotype" panose="02040502050505030304" pitchFamily="18" charset="0"/>
              </a:rPr>
              <a:t>42.00 </a:t>
            </a:r>
            <a:r>
              <a:rPr lang="en-US" sz="1800" dirty="0">
                <a:latin typeface="Palatino Linotype" panose="02040502050505030304" pitchFamily="18" charset="0"/>
              </a:rPr>
              <a:t> </a:t>
            </a:r>
          </a:p>
          <a:p>
            <a:pPr marL="342900" indent="-342900">
              <a:lnSpc>
                <a:spcPct val="150000"/>
              </a:lnSpc>
              <a:spcBef>
                <a:spcPct val="20000"/>
              </a:spcBef>
              <a:buNone/>
              <a:defRPr/>
            </a:pPr>
            <a:r>
              <a:rPr lang="en-GB" sz="1400" dirty="0">
                <a:latin typeface="Palatino Linotype" panose="02040502050505030304" pitchFamily="18" charset="0"/>
              </a:rPr>
              <a:t>         Slow cooked beef with mushrooms and carrots until it’s tender. Served in a rich, hearty sauce make it worth every minute of slow cooking.</a:t>
            </a:r>
          </a:p>
          <a:p>
            <a:pPr marL="342900" indent="-342900">
              <a:lnSpc>
                <a:spcPct val="150000"/>
              </a:lnSpc>
              <a:spcBef>
                <a:spcPct val="20000"/>
              </a:spcBef>
              <a:buNone/>
              <a:defRPr/>
            </a:pPr>
            <a:r>
              <a:rPr lang="en-US" sz="1400" dirty="0">
                <a:latin typeface="Palatino Linotype" pitchFamily="18" charset="0"/>
              </a:rPr>
              <a:t>2018 </a:t>
            </a:r>
            <a:r>
              <a:rPr lang="en-US" sz="1400" dirty="0" err="1">
                <a:latin typeface="Palatino Linotype" pitchFamily="18" charset="0"/>
              </a:rPr>
              <a:t>ChateauNeuf</a:t>
            </a:r>
            <a:r>
              <a:rPr lang="en-US" sz="1400" dirty="0">
                <a:latin typeface="Palatino Linotype" pitchFamily="18" charset="0"/>
              </a:rPr>
              <a:t>-du-Pape</a:t>
            </a:r>
            <a:r>
              <a:rPr lang="en-GB" sz="1400" dirty="0">
                <a:latin typeface="Palatino Linotype" panose="02040502050505030304" pitchFamily="18" charset="0"/>
              </a:rPr>
              <a:t>, Grenache France(350 ml)</a:t>
            </a:r>
          </a:p>
        </p:txBody>
      </p:sp>
      <p:pic>
        <p:nvPicPr>
          <p:cNvPr id="8" name="Picture 2" descr="Image result for qr code">
            <a:extLst>
              <a:ext uri="{FF2B5EF4-FFF2-40B4-BE49-F238E27FC236}">
                <a16:creationId xmlns:a16="http://schemas.microsoft.com/office/drawing/2014/main" id="{0BB23286-EA2E-A2F1-86AB-49CF2929D5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8511" y="1485280"/>
            <a:ext cx="840327" cy="586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Image result for mastercard logo">
            <a:extLst>
              <a:ext uri="{FF2B5EF4-FFF2-40B4-BE49-F238E27FC236}">
                <a16:creationId xmlns:a16="http://schemas.microsoft.com/office/drawing/2014/main" id="{7C71BFB2-6685-5E20-2799-639F50B31E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1307" y="1255165"/>
            <a:ext cx="723899" cy="328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Image result for visa card logo">
            <a:extLst>
              <a:ext uri="{FF2B5EF4-FFF2-40B4-BE49-F238E27FC236}">
                <a16:creationId xmlns:a16="http://schemas.microsoft.com/office/drawing/2014/main" id="{A3E805EE-DC2E-1972-C70C-57CA904E45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0249" y="1316725"/>
            <a:ext cx="738188" cy="244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8" descr="Image result for cash photos pounds">
            <a:extLst>
              <a:ext uri="{FF2B5EF4-FFF2-40B4-BE49-F238E27FC236}">
                <a16:creationId xmlns:a16="http://schemas.microsoft.com/office/drawing/2014/main" id="{1F25AAD5-7685-99D3-4D81-7812003CBF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3121" y="1271634"/>
            <a:ext cx="608081" cy="296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36518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5B5DE0-EB39-2CC8-6B86-BCCD891853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094024"/>
          </a:xfrm>
        </p:spPr>
        <p:txBody>
          <a:bodyPr>
            <a:normAutofit fontScale="90000"/>
          </a:bodyPr>
          <a:lstStyle/>
          <a:p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alatino Linotype" panose="02040502050505030304" pitchFamily="18" charset="0"/>
                <a:ea typeface="+mj-ea"/>
                <a:cs typeface="+mj-cs"/>
              </a:rPr>
              <a:t>                                    Hotel Trinity Takeaway Menu</a:t>
            </a:r>
            <a:b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alatino Linotype" panose="02040502050505030304" pitchFamily="18" charset="0"/>
                <a:ea typeface="+mj-ea"/>
                <a:cs typeface="+mj-cs"/>
              </a:rPr>
            </a:br>
            <a:b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alatino Linotype" panose="02040502050505030304" pitchFamily="18" charset="0"/>
                <a:ea typeface="+mj-ea"/>
                <a:cs typeface="+mj-cs"/>
              </a:rPr>
            </a:b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alatino Linotype" panose="02040502050505030304" pitchFamily="18" charset="0"/>
                <a:ea typeface="+mj-ea"/>
                <a:cs typeface="+mj-cs"/>
              </a:rPr>
              <a:t>                    Desserts                                                  Drinks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2386C6-5EF1-E70F-EBCC-21AD3A7E35C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459150"/>
            <a:ext cx="5181600" cy="30447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500" dirty="0" err="1">
                <a:latin typeface="Palatino Linotype" panose="02040502050505030304" pitchFamily="18" charset="0"/>
              </a:rPr>
              <a:t>Crèmeschnitte</a:t>
            </a:r>
            <a:r>
              <a:rPr lang="en-GB" sz="1500" dirty="0">
                <a:latin typeface="Palatino Linotype" panose="02040502050505030304" pitchFamily="18" charset="0"/>
              </a:rPr>
              <a:t>                                                            </a:t>
            </a:r>
            <a:r>
              <a:rPr lang="en-GB" sz="1200" dirty="0">
                <a:latin typeface="Palatino Linotype" panose="02040502050505030304" pitchFamily="18" charset="0"/>
              </a:rPr>
              <a:t>10.00</a:t>
            </a:r>
          </a:p>
          <a:p>
            <a:pPr marL="0" indent="0">
              <a:buNone/>
            </a:pPr>
            <a:r>
              <a:rPr lang="en-GB" sz="1200" dirty="0">
                <a:solidFill>
                  <a:srgbClr val="0E101A"/>
                </a:solidFill>
                <a:latin typeface="Palatino Linotype" panose="02040502050505030304" pitchFamily="18" charset="0"/>
              </a:rPr>
              <a:t>V</a:t>
            </a:r>
            <a:r>
              <a:rPr lang="en-GB" sz="1200" b="0" i="0" dirty="0">
                <a:solidFill>
                  <a:srgbClr val="0E101A"/>
                </a:solidFill>
                <a:effectLst/>
                <a:latin typeface="Palatino Linotype" panose="02040502050505030304" pitchFamily="18" charset="0"/>
              </a:rPr>
              <a:t>anilla </a:t>
            </a:r>
            <a:r>
              <a:rPr lang="en-GB" sz="1200" b="0" i="0" dirty="0" err="1">
                <a:solidFill>
                  <a:srgbClr val="0E101A"/>
                </a:solidFill>
                <a:effectLst/>
                <a:latin typeface="Palatino Linotype" panose="02040502050505030304" pitchFamily="18" charset="0"/>
              </a:rPr>
              <a:t>flavored</a:t>
            </a:r>
            <a:r>
              <a:rPr lang="en-GB" sz="1200" b="0" i="0" dirty="0">
                <a:solidFill>
                  <a:srgbClr val="0E101A"/>
                </a:solidFill>
                <a:effectLst/>
                <a:latin typeface="Palatino Linotype" panose="02040502050505030304" pitchFamily="18" charset="0"/>
              </a:rPr>
              <a:t> custard cream cake </a:t>
            </a:r>
            <a:r>
              <a:rPr lang="en-GB" sz="1200" b="0" i="0" dirty="0">
                <a:solidFill>
                  <a:srgbClr val="292929"/>
                </a:solidFill>
                <a:effectLst/>
                <a:latin typeface="Palatino Linotype" panose="02040502050505030304" pitchFamily="18" charset="0"/>
              </a:rPr>
              <a:t> simply sprinkled with icing sugar, but it can also be topped with a glossy and smooth </a:t>
            </a:r>
            <a:r>
              <a:rPr lang="en-GB" sz="1200" b="0" i="1" dirty="0">
                <a:solidFill>
                  <a:srgbClr val="292929"/>
                </a:solidFill>
                <a:effectLst/>
                <a:latin typeface="Palatino Linotype" panose="02040502050505030304" pitchFamily="18" charset="0"/>
              </a:rPr>
              <a:t>glacé</a:t>
            </a:r>
            <a:r>
              <a:rPr lang="en-GB" sz="1200" b="0" i="0" dirty="0">
                <a:solidFill>
                  <a:srgbClr val="292929"/>
                </a:solidFill>
                <a:effectLst/>
                <a:latin typeface="Palatino Linotype" panose="02040502050505030304" pitchFamily="18" charset="0"/>
              </a:rPr>
              <a:t> icing.</a:t>
            </a:r>
          </a:p>
          <a:p>
            <a:pPr marL="0" indent="0">
              <a:buNone/>
            </a:pPr>
            <a:endParaRPr lang="en-GB" sz="1200" dirty="0">
              <a:solidFill>
                <a:srgbClr val="292929"/>
              </a:solidFill>
              <a:latin typeface="Palatino Linotype" panose="02040502050505030304" pitchFamily="18" charset="0"/>
            </a:endParaRPr>
          </a:p>
          <a:p>
            <a:pPr marL="0" indent="0">
              <a:buNone/>
            </a:pPr>
            <a:r>
              <a:rPr lang="en-GB" sz="1500" dirty="0">
                <a:latin typeface="Palatino Linotype" panose="02040502050505030304" pitchFamily="18" charset="0"/>
              </a:rPr>
              <a:t>Banoffee Pie                                                                </a:t>
            </a:r>
            <a:r>
              <a:rPr lang="en-GB" sz="1200" dirty="0">
                <a:latin typeface="Palatino Linotype" panose="02040502050505030304" pitchFamily="18" charset="0"/>
              </a:rPr>
              <a:t>13.00</a:t>
            </a:r>
          </a:p>
          <a:p>
            <a:pPr marL="0" indent="0">
              <a:buNone/>
            </a:pPr>
            <a:r>
              <a:rPr lang="en-GB" sz="1200" dirty="0">
                <a:latin typeface="Palatino Linotype" panose="02040502050505030304" pitchFamily="18" charset="0"/>
              </a:rPr>
              <a:t>Bananas, caramel, biscuit, cream - there's nothing to go wrong here.</a:t>
            </a:r>
          </a:p>
          <a:p>
            <a:pPr marL="0" indent="0">
              <a:buNone/>
            </a:pPr>
            <a:endParaRPr lang="en-GB" sz="1200" dirty="0">
              <a:latin typeface="Palatino Linotype" panose="02040502050505030304" pitchFamily="18" charset="0"/>
            </a:endParaRPr>
          </a:p>
          <a:p>
            <a:pPr marL="0" indent="0">
              <a:buNone/>
            </a:pPr>
            <a:r>
              <a:rPr lang="en-GB" sz="1500" dirty="0">
                <a:latin typeface="Palatino Linotype" panose="02040502050505030304" pitchFamily="18" charset="0"/>
              </a:rPr>
              <a:t>Cheesecake                                                                  </a:t>
            </a:r>
            <a:r>
              <a:rPr lang="en-GB" sz="1200" dirty="0">
                <a:latin typeface="Palatino Linotype" panose="02040502050505030304" pitchFamily="18" charset="0"/>
              </a:rPr>
              <a:t>11.00</a:t>
            </a:r>
          </a:p>
          <a:p>
            <a:pPr marL="0" indent="0">
              <a:buNone/>
            </a:pPr>
            <a:r>
              <a:rPr lang="en-GB" sz="1200" dirty="0">
                <a:latin typeface="Palatino Linotype" panose="02040502050505030304" pitchFamily="18" charset="0"/>
              </a:rPr>
              <a:t>Baked to perfection, firm and fudgy with a tangy topping, flavoured with vanilla and strawberries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BA1895-A60C-0604-EEE0-4DD0BC9BDC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423315"/>
            <a:ext cx="5181600" cy="30805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500" b="1" dirty="0">
                <a:latin typeface="Palatino Linotype" panose="02040502050505030304" pitchFamily="18" charset="0"/>
              </a:rPr>
              <a:t>Soft Drinks</a:t>
            </a:r>
          </a:p>
          <a:p>
            <a:pPr marL="0" indent="0">
              <a:buNone/>
            </a:pPr>
            <a:r>
              <a:rPr lang="en-GB" sz="1500" dirty="0">
                <a:latin typeface="Palatino Linotype" panose="02040502050505030304" pitchFamily="18" charset="0"/>
              </a:rPr>
              <a:t>Still/Sparkling water(500 ml)                                               </a:t>
            </a:r>
            <a:r>
              <a:rPr lang="en-GB" sz="1200" dirty="0">
                <a:latin typeface="Palatino Linotype" panose="02040502050505030304" pitchFamily="18" charset="0"/>
              </a:rPr>
              <a:t>6.00</a:t>
            </a:r>
          </a:p>
          <a:p>
            <a:pPr marL="0" indent="0">
              <a:buNone/>
            </a:pPr>
            <a:r>
              <a:rPr lang="en-GB" sz="1500" dirty="0">
                <a:latin typeface="Palatino Linotype" panose="02040502050505030304" pitchFamily="18" charset="0"/>
              </a:rPr>
              <a:t>Orange juice(330 ml)                                                             </a:t>
            </a:r>
            <a:r>
              <a:rPr lang="en-GB" sz="1200" dirty="0">
                <a:latin typeface="Palatino Linotype" panose="02040502050505030304" pitchFamily="18" charset="0"/>
              </a:rPr>
              <a:t>8.00</a:t>
            </a:r>
          </a:p>
          <a:p>
            <a:pPr marL="0" indent="0">
              <a:buNone/>
            </a:pPr>
            <a:r>
              <a:rPr lang="en-GB" sz="1500" dirty="0">
                <a:latin typeface="Palatino Linotype" panose="02040502050505030304" pitchFamily="18" charset="0"/>
              </a:rPr>
              <a:t>Pepsi/Diet/Zero(500 ml)                                                        </a:t>
            </a:r>
            <a:r>
              <a:rPr lang="en-GB" sz="1200" dirty="0">
                <a:latin typeface="Palatino Linotype" panose="02040502050505030304" pitchFamily="18" charset="0"/>
              </a:rPr>
              <a:t>7.00</a:t>
            </a:r>
          </a:p>
          <a:p>
            <a:pPr marL="0" indent="0">
              <a:buNone/>
            </a:pPr>
            <a:r>
              <a:rPr lang="en-US" sz="1500" b="1" dirty="0">
                <a:latin typeface="Palatino Linotype" pitchFamily="18" charset="0"/>
              </a:rPr>
              <a:t>Wine</a:t>
            </a:r>
          </a:p>
          <a:p>
            <a:pPr marL="0" indent="0">
              <a:buNone/>
            </a:pPr>
            <a:r>
              <a:rPr lang="en-US" sz="1500" dirty="0">
                <a:latin typeface="Palatino Linotype" pitchFamily="18" charset="0"/>
              </a:rPr>
              <a:t>2018 </a:t>
            </a:r>
            <a:r>
              <a:rPr lang="en-US" sz="1500" dirty="0" err="1">
                <a:latin typeface="Palatino Linotype" pitchFamily="18" charset="0"/>
              </a:rPr>
              <a:t>ChateauNeuf</a:t>
            </a:r>
            <a:r>
              <a:rPr lang="en-US" sz="1500" dirty="0">
                <a:latin typeface="Palatino Linotype" pitchFamily="18" charset="0"/>
              </a:rPr>
              <a:t>-du-Pape</a:t>
            </a:r>
            <a:r>
              <a:rPr lang="en-GB" sz="1500" dirty="0">
                <a:latin typeface="Palatino Linotype" panose="02040502050505030304" pitchFamily="18" charset="0"/>
              </a:rPr>
              <a:t>, Grenache France(350 ml)  </a:t>
            </a:r>
            <a:r>
              <a:rPr lang="en-GB" sz="1200" dirty="0">
                <a:latin typeface="Palatino Linotype" panose="02040502050505030304" pitchFamily="18" charset="0"/>
              </a:rPr>
              <a:t>16.00</a:t>
            </a:r>
          </a:p>
          <a:p>
            <a:pPr marL="0" indent="0">
              <a:buNone/>
            </a:pPr>
            <a:r>
              <a:rPr lang="en-US" sz="1500" dirty="0">
                <a:latin typeface="Palatino Linotype" panose="02040502050505030304" pitchFamily="18" charset="0"/>
              </a:rPr>
              <a:t>2018 Ribera del Duero, Pinot noir Spain(350 ml)             </a:t>
            </a:r>
            <a:r>
              <a:rPr lang="en-US" sz="1200" dirty="0">
                <a:latin typeface="Palatino Linotype" panose="02040502050505030304" pitchFamily="18" charset="0"/>
              </a:rPr>
              <a:t>11.00</a:t>
            </a:r>
            <a:endParaRPr lang="en-US" sz="1500" dirty="0">
              <a:latin typeface="Palatino Linotype" panose="02040502050505030304" pitchFamily="18" charset="0"/>
            </a:endParaRPr>
          </a:p>
          <a:p>
            <a:pPr marL="0" indent="0">
              <a:buNone/>
            </a:pPr>
            <a:r>
              <a:rPr lang="en-US" sz="1500" dirty="0">
                <a:latin typeface="Palatino Linotype" panose="02040502050505030304" pitchFamily="18" charset="0"/>
              </a:rPr>
              <a:t>2018 Cabernet Sauvignon France (350 ml)                        </a:t>
            </a:r>
            <a:r>
              <a:rPr lang="en-US" sz="1200" dirty="0">
                <a:latin typeface="Palatino Linotype" panose="02040502050505030304" pitchFamily="18" charset="0"/>
              </a:rPr>
              <a:t>13.00</a:t>
            </a:r>
            <a:endParaRPr lang="en-US" sz="1200" dirty="0">
              <a:solidFill>
                <a:srgbClr val="FF0000"/>
              </a:solidFill>
              <a:latin typeface="Palatino Linotype" pitchFamily="18" charset="0"/>
            </a:endParaRPr>
          </a:p>
          <a:p>
            <a:pPr marL="0" indent="0">
              <a:buNone/>
            </a:pPr>
            <a:endParaRPr lang="en-GB" sz="1200" dirty="0">
              <a:latin typeface="Palatino Linotype" panose="0204050205050503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7268F74-7491-B427-3FEB-6E75932CA484}"/>
              </a:ext>
            </a:extLst>
          </p:cNvPr>
          <p:cNvSpPr txBox="1"/>
          <p:nvPr/>
        </p:nvSpPr>
        <p:spPr>
          <a:xfrm>
            <a:off x="131976" y="4503906"/>
            <a:ext cx="9851010" cy="7796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US" sz="1200" dirty="0">
                <a:latin typeface="Palatino Linotype" pitchFamily="18" charset="0"/>
              </a:rPr>
              <a:t>Ewch </a:t>
            </a:r>
            <a:r>
              <a:rPr lang="en-US" sz="1200" dirty="0" err="1">
                <a:latin typeface="Palatino Linotype" pitchFamily="18" charset="0"/>
              </a:rPr>
              <a:t>i</a:t>
            </a:r>
            <a:r>
              <a:rPr lang="en-US" sz="1200" dirty="0">
                <a:latin typeface="Palatino Linotype" pitchFamily="18" charset="0"/>
              </a:rPr>
              <a:t> food.gov.uk/ratings </a:t>
            </a:r>
            <a:r>
              <a:rPr lang="en-US" sz="1200" dirty="0" err="1">
                <a:latin typeface="Palatino Linotype" pitchFamily="18" charset="0"/>
              </a:rPr>
              <a:t>i</a:t>
            </a:r>
            <a:r>
              <a:rPr lang="en-US" sz="1200" dirty="0">
                <a:latin typeface="Palatino Linotype" pitchFamily="18" charset="0"/>
              </a:rPr>
              <a:t> </a:t>
            </a:r>
            <a:r>
              <a:rPr lang="en-US" sz="1200" dirty="0" err="1">
                <a:latin typeface="Palatino Linotype" pitchFamily="18" charset="0"/>
              </a:rPr>
              <a:t>ganfod</a:t>
            </a:r>
            <a:r>
              <a:rPr lang="en-US" sz="1200" dirty="0">
                <a:latin typeface="Palatino Linotype" pitchFamily="18" charset="0"/>
              </a:rPr>
              <a:t> </a:t>
            </a:r>
            <a:r>
              <a:rPr lang="en-US" sz="1200" dirty="0" err="1">
                <a:latin typeface="Palatino Linotype" pitchFamily="18" charset="0"/>
              </a:rPr>
              <a:t>sgôr</a:t>
            </a:r>
            <a:r>
              <a:rPr lang="en-US" sz="1200" dirty="0">
                <a:latin typeface="Palatino Linotype" pitchFamily="18" charset="0"/>
              </a:rPr>
              <a:t> </a:t>
            </a:r>
            <a:r>
              <a:rPr lang="en-US" sz="1200" dirty="0" err="1">
                <a:latin typeface="Palatino Linotype" pitchFamily="18" charset="0"/>
              </a:rPr>
              <a:t>hylendid</a:t>
            </a:r>
            <a:r>
              <a:rPr lang="en-US" sz="1200" dirty="0">
                <a:latin typeface="Palatino Linotype" pitchFamily="18" charset="0"/>
              </a:rPr>
              <a:t> </a:t>
            </a:r>
            <a:r>
              <a:rPr lang="en-US" sz="1200" dirty="0" err="1">
                <a:latin typeface="Palatino Linotype" pitchFamily="18" charset="0"/>
              </a:rPr>
              <a:t>bwyd</a:t>
            </a:r>
            <a:r>
              <a:rPr lang="en-US" sz="1200" dirty="0">
                <a:latin typeface="Palatino Linotype" pitchFamily="18" charset="0"/>
              </a:rPr>
              <a:t> </a:t>
            </a:r>
            <a:r>
              <a:rPr lang="en-US" sz="1200" dirty="0" err="1">
                <a:latin typeface="Palatino Linotype" pitchFamily="18" charset="0"/>
              </a:rPr>
              <a:t>ein</a:t>
            </a:r>
            <a:r>
              <a:rPr lang="en-US" sz="1200" dirty="0">
                <a:latin typeface="Palatino Linotype" pitchFamily="18" charset="0"/>
              </a:rPr>
              <a:t> </a:t>
            </a:r>
            <a:r>
              <a:rPr lang="en-US" sz="1200" dirty="0" err="1">
                <a:latin typeface="Palatino Linotype" pitchFamily="18" charset="0"/>
              </a:rPr>
              <a:t>busnes</a:t>
            </a:r>
            <a:r>
              <a:rPr lang="en-US" sz="1200" dirty="0">
                <a:latin typeface="Palatino Linotype" pitchFamily="18" charset="0"/>
              </a:rPr>
              <a:t> neu </a:t>
            </a:r>
            <a:r>
              <a:rPr lang="en-US" sz="1200" dirty="0" err="1">
                <a:latin typeface="Palatino Linotype" pitchFamily="18" charset="0"/>
              </a:rPr>
              <a:t>gofynnwch</a:t>
            </a:r>
            <a:r>
              <a:rPr lang="en-US" sz="1200" dirty="0">
                <a:latin typeface="Palatino Linotype" pitchFamily="18" charset="0"/>
              </a:rPr>
              <a:t> </a:t>
            </a:r>
            <a:r>
              <a:rPr lang="en-US" sz="1200" dirty="0" err="1">
                <a:latin typeface="Palatino Linotype" pitchFamily="18" charset="0"/>
              </a:rPr>
              <a:t>inni</a:t>
            </a:r>
            <a:r>
              <a:rPr lang="en-US" sz="1200" dirty="0">
                <a:latin typeface="Palatino Linotype" pitchFamily="18" charset="0"/>
              </a:rPr>
              <a:t> </a:t>
            </a:r>
            <a:r>
              <a:rPr lang="en-US" sz="1200" dirty="0" err="1">
                <a:latin typeface="Palatino Linotype" pitchFamily="18" charset="0"/>
              </a:rPr>
              <a:t>beth</a:t>
            </a:r>
            <a:r>
              <a:rPr lang="en-US" sz="1200" dirty="0">
                <a:latin typeface="Palatino Linotype" pitchFamily="18" charset="0"/>
              </a:rPr>
              <a:t> </a:t>
            </a:r>
            <a:r>
              <a:rPr lang="en-US" sz="1200" dirty="0" err="1">
                <a:latin typeface="Palatino Linotype" pitchFamily="18" charset="0"/>
              </a:rPr>
              <a:t>yw</a:t>
            </a:r>
            <a:r>
              <a:rPr lang="en-US" sz="1200" dirty="0">
                <a:latin typeface="Palatino Linotype" pitchFamily="18" charset="0"/>
              </a:rPr>
              <a:t> </a:t>
            </a:r>
            <a:r>
              <a:rPr lang="en-US" sz="1200" dirty="0" err="1">
                <a:latin typeface="Palatino Linotype" pitchFamily="18" charset="0"/>
              </a:rPr>
              <a:t>ein</a:t>
            </a:r>
            <a:r>
              <a:rPr lang="en-US" sz="1200" dirty="0">
                <a:latin typeface="Palatino Linotype" pitchFamily="18" charset="0"/>
              </a:rPr>
              <a:t> </a:t>
            </a:r>
            <a:r>
              <a:rPr lang="en-US" sz="1200" dirty="0" err="1">
                <a:latin typeface="Palatino Linotype" pitchFamily="18" charset="0"/>
              </a:rPr>
              <a:t>sgôr</a:t>
            </a:r>
            <a:r>
              <a:rPr lang="en-US" sz="1200" dirty="0">
                <a:latin typeface="Palatino Linotype" pitchFamily="18" charset="0"/>
              </a:rPr>
              <a:t> </a:t>
            </a:r>
            <a:r>
              <a:rPr lang="en-US" sz="1200" dirty="0" err="1">
                <a:latin typeface="Palatino Linotype" pitchFamily="18" charset="0"/>
              </a:rPr>
              <a:t>hylendid</a:t>
            </a:r>
            <a:r>
              <a:rPr lang="en-US" sz="1200" dirty="0">
                <a:latin typeface="Palatino Linotype" pitchFamily="18" charset="0"/>
              </a:rPr>
              <a:t> </a:t>
            </a:r>
            <a:r>
              <a:rPr lang="en-US" sz="1200" dirty="0" err="1">
                <a:latin typeface="Palatino Linotype" pitchFamily="18" charset="0"/>
              </a:rPr>
              <a:t>bwyd</a:t>
            </a:r>
            <a:r>
              <a:rPr lang="en-US" sz="1200" dirty="0">
                <a:latin typeface="Palatino Linotype" pitchFamily="18" charset="0"/>
              </a:rPr>
              <a:t> </a:t>
            </a:r>
            <a:r>
              <a:rPr lang="en-US" sz="1200" dirty="0" err="1">
                <a:latin typeface="Palatino Linotype" pitchFamily="18" charset="0"/>
              </a:rPr>
              <a:t>wrth</a:t>
            </a:r>
            <a:r>
              <a:rPr lang="en-US" sz="1200" dirty="0">
                <a:latin typeface="Palatino Linotype" pitchFamily="18" charset="0"/>
              </a:rPr>
              <a:t> </a:t>
            </a:r>
            <a:r>
              <a:rPr lang="en-US" sz="1200" dirty="0" err="1">
                <a:latin typeface="Palatino Linotype" pitchFamily="18" charset="0"/>
              </a:rPr>
              <a:t>archebu</a:t>
            </a:r>
            <a:r>
              <a:rPr lang="en-US" sz="1200" dirty="0">
                <a:latin typeface="Palatino Linotype" pitchFamily="18" charset="0"/>
              </a:rPr>
              <a:t> / Go to food.gov.uk/ratings to find out the food hygiene rating of our business or ask us for our food hygiene rating when you order.</a:t>
            </a:r>
          </a:p>
        </p:txBody>
      </p:sp>
      <p:pic>
        <p:nvPicPr>
          <p:cNvPr id="7" name="Picture 2" descr="Image result for food rating logo">
            <a:extLst>
              <a:ext uri="{FF2B5EF4-FFF2-40B4-BE49-F238E27FC236}">
                <a16:creationId xmlns:a16="http://schemas.microsoft.com/office/drawing/2014/main" id="{F4BA2955-E171-400B-6924-BE5C82530F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8423" y="4386935"/>
            <a:ext cx="2201601" cy="104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Image result for follow us on facebook and instagram logo">
            <a:extLst>
              <a:ext uri="{FF2B5EF4-FFF2-40B4-BE49-F238E27FC236}">
                <a16:creationId xmlns:a16="http://schemas.microsoft.com/office/drawing/2014/main" id="{BDC67A15-D7FA-2A88-F681-77752B5226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0644" y="5597930"/>
            <a:ext cx="2441542" cy="871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0FF7E0B-8F1B-DDD1-59D1-59FF3462BD1E}"/>
              </a:ext>
            </a:extLst>
          </p:cNvPr>
          <p:cNvSpPr txBox="1"/>
          <p:nvPr/>
        </p:nvSpPr>
        <p:spPr>
          <a:xfrm>
            <a:off x="3582186" y="5848885"/>
            <a:ext cx="60944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@hoteltrinity.swansea</a:t>
            </a:r>
          </a:p>
        </p:txBody>
      </p:sp>
    </p:spTree>
    <p:extLst>
      <p:ext uri="{BB962C8B-B14F-4D97-AF65-F5344CB8AC3E}">
        <p14:creationId xmlns:p14="http://schemas.microsoft.com/office/powerpoint/2010/main" val="8130417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D76D0D-50A0-B97D-21BD-F178973D5F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1471" y="461913"/>
            <a:ext cx="9091367" cy="644313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Palatino Linotype" pitchFamily="18" charset="0"/>
              </a:rPr>
              <a:t>                          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C541D6-25C5-AD52-0FF7-DB94E75D56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06226"/>
            <a:ext cx="10515600" cy="5375854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220000"/>
              </a:lnSpc>
              <a:buNone/>
            </a:pPr>
            <a:r>
              <a:rPr lang="en-US" sz="1300" dirty="0">
                <a:latin typeface="Palatino Linotype" pitchFamily="18" charset="0"/>
              </a:rPr>
              <a:t>food.gov.uk/( accessed 6.10.22).</a:t>
            </a:r>
          </a:p>
          <a:p>
            <a:pPr marL="0" indent="0">
              <a:lnSpc>
                <a:spcPct val="220000"/>
              </a:lnSpc>
              <a:buNone/>
            </a:pPr>
            <a:r>
              <a:rPr lang="en-US" sz="1300" dirty="0">
                <a:latin typeface="Palatino Linotype" pitchFamily="18" charset="0"/>
              </a:rPr>
              <a:t>Creating a Restaurant Wine List: Types, Pairings, &amp; More [WWW Document], n.d. URL https://www.webstaurantstore.com/article/32/how-build-restaurant-wine-list.html (accessed 7.10.22).</a:t>
            </a:r>
          </a:p>
          <a:p>
            <a:pPr marL="0" indent="0">
              <a:lnSpc>
                <a:spcPct val="220000"/>
              </a:lnSpc>
              <a:buNone/>
            </a:pPr>
            <a:r>
              <a:rPr lang="en-US" sz="1300" dirty="0">
                <a:latin typeface="Palatino Linotype" pitchFamily="18" charset="0"/>
              </a:rPr>
              <a:t>Main Factors To Consider While Menu Planning [WWW Document], n.d. URL https://setupmyhotel.com/train-my-hotel-staff/f-and-b/782-main-factors-to-consider-while-menu-planning.html (accessed 7.10.22).</a:t>
            </a:r>
          </a:p>
          <a:p>
            <a:pPr marL="0" indent="0">
              <a:lnSpc>
                <a:spcPct val="220000"/>
              </a:lnSpc>
              <a:buNone/>
            </a:pPr>
            <a:r>
              <a:rPr lang="en-US" sz="1300" dirty="0">
                <a:latin typeface="Palatino Linotype" pitchFamily="18" charset="0"/>
              </a:rPr>
              <a:t>The Perfect Wines to Pair With Appetizers | </a:t>
            </a:r>
            <a:r>
              <a:rPr lang="en-US" sz="1300" dirty="0" err="1">
                <a:latin typeface="Palatino Linotype" pitchFamily="18" charset="0"/>
              </a:rPr>
              <a:t>Allrecipes</a:t>
            </a:r>
            <a:r>
              <a:rPr lang="en-US" sz="1300" dirty="0">
                <a:latin typeface="Palatino Linotype" pitchFamily="18" charset="0"/>
              </a:rPr>
              <a:t> [WWW Document], n.d. URL https://www.allrecipes.com/article/perfect-wines-to-pair-with-appetizers/ (accessed 6.10.22).</a:t>
            </a:r>
          </a:p>
          <a:p>
            <a:pPr marL="0" indent="0">
              <a:lnSpc>
                <a:spcPct val="220000"/>
              </a:lnSpc>
              <a:buNone/>
            </a:pPr>
            <a:r>
              <a:rPr lang="en-US" sz="1300" dirty="0">
                <a:latin typeface="Palatino Linotype" pitchFamily="18" charset="0"/>
              </a:rPr>
              <a:t>Three ways to apply quarterly, limited menus [WWW Document], n.d. URL https://www.gfs.com/en-us/ideas/three-ways-apply-quarterly-limited-menus (accessed 8.10.22).</a:t>
            </a:r>
          </a:p>
          <a:p>
            <a:pPr marL="0" indent="0">
              <a:lnSpc>
                <a:spcPct val="220000"/>
              </a:lnSpc>
              <a:buNone/>
            </a:pPr>
            <a:r>
              <a:rPr lang="en-US" sz="1300" dirty="0">
                <a:latin typeface="Palatino Linotype" pitchFamily="18" charset="0"/>
              </a:rPr>
              <a:t>What is the use of the wine presentation ritual in the restaurant? ? - Beaux-</a:t>
            </a:r>
            <a:r>
              <a:rPr lang="en-US" sz="1300" dirty="0" err="1">
                <a:latin typeface="Palatino Linotype" pitchFamily="18" charset="0"/>
              </a:rPr>
              <a:t>Vins</a:t>
            </a:r>
            <a:r>
              <a:rPr lang="en-US" sz="1300" dirty="0">
                <a:latin typeface="Palatino Linotype" pitchFamily="18" charset="0"/>
              </a:rPr>
              <a:t> [WWW Document], n.d. URL https://beaux-vins.com/a-quoi-sert-le-rituel-de-presentation-du-vin-au-restaurant/?lang=en (accessed 8.10.22).</a:t>
            </a:r>
          </a:p>
          <a:p>
            <a:endParaRPr lang="en-US" sz="1600" dirty="0"/>
          </a:p>
          <a:p>
            <a:pPr marL="0" indent="0">
              <a:lnSpc>
                <a:spcPct val="220000"/>
              </a:lnSpc>
              <a:buNone/>
            </a:pPr>
            <a:endParaRPr lang="en-US" sz="1300" dirty="0">
              <a:latin typeface="Palatino Linotype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73283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239</TotalTime>
  <Words>666</Words>
  <Application>Microsoft Office PowerPoint</Application>
  <PresentationFormat>Widescreen</PresentationFormat>
  <Paragraphs>45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Calibri Light</vt:lpstr>
      <vt:lpstr>Palatino Linotype</vt:lpstr>
      <vt:lpstr>Office Theme</vt:lpstr>
      <vt:lpstr> </vt:lpstr>
      <vt:lpstr>                                     Hotel Trinity Takeaway Menu                   Adress: Hotel Trinity SA4 5TD Happy Street,Swansea  Opening times for deliveries and collection time:                           To place an order please call:017925454824 (Card payments/cash)                                                                           Or you can visit www.hoteltrinity@swansea.com   Monday-Sunday: 12:00-21:00                                                                If you have a food allergy or a special dietary requirement, please inform a member of our staff before you place your order!          Starters                                  Mains</vt:lpstr>
      <vt:lpstr>                                    Hotel Trinity Takeaway Menu                      Desserts                                                  Drinks</vt:lpstr>
      <vt:lpstr>                         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Dumitru Bracau (1712447)</dc:creator>
  <cp:lastModifiedBy>Dumitru Bracau</cp:lastModifiedBy>
  <cp:revision>4</cp:revision>
  <dcterms:created xsi:type="dcterms:W3CDTF">2022-06-16T19:10:43Z</dcterms:created>
  <dcterms:modified xsi:type="dcterms:W3CDTF">2022-06-16T23:17:22Z</dcterms:modified>
</cp:coreProperties>
</file>