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69" r:id="rId4"/>
    <p:sldMasterId id="2147484275" r:id="rId5"/>
    <p:sldMasterId id="2147484288" r:id="rId6"/>
  </p:sldMasterIdLst>
  <p:notesMasterIdLst>
    <p:notesMasterId r:id="rId33"/>
  </p:notesMasterIdLst>
  <p:sldIdLst>
    <p:sldId id="351" r:id="rId7"/>
    <p:sldId id="301" r:id="rId8"/>
    <p:sldId id="352" r:id="rId9"/>
    <p:sldId id="330" r:id="rId10"/>
    <p:sldId id="328" r:id="rId11"/>
    <p:sldId id="344" r:id="rId12"/>
    <p:sldId id="333" r:id="rId13"/>
    <p:sldId id="332" r:id="rId14"/>
    <p:sldId id="343" r:id="rId15"/>
    <p:sldId id="388" r:id="rId16"/>
    <p:sldId id="389" r:id="rId17"/>
    <p:sldId id="390" r:id="rId18"/>
    <p:sldId id="391" r:id="rId19"/>
    <p:sldId id="392" r:id="rId20"/>
    <p:sldId id="317" r:id="rId21"/>
    <p:sldId id="318" r:id="rId22"/>
    <p:sldId id="334" r:id="rId23"/>
    <p:sldId id="340" r:id="rId24"/>
    <p:sldId id="335" r:id="rId25"/>
    <p:sldId id="314" r:id="rId26"/>
    <p:sldId id="306" r:id="rId27"/>
    <p:sldId id="383" r:id="rId28"/>
    <p:sldId id="386" r:id="rId29"/>
    <p:sldId id="337" r:id="rId30"/>
    <p:sldId id="320" r:id="rId31"/>
    <p:sldId id="286" r:id="rId32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Default Section" id="{6DB6E254-B864-4103-8222-0C6A7F0E65FD}">
          <p14:sldIdLst>
            <p14:sldId id="351"/>
            <p14:sldId id="301"/>
            <p14:sldId id="352"/>
            <p14:sldId id="330"/>
            <p14:sldId id="328"/>
            <p14:sldId id="344"/>
            <p14:sldId id="333"/>
            <p14:sldId id="332"/>
            <p14:sldId id="343"/>
            <p14:sldId id="388"/>
            <p14:sldId id="389"/>
            <p14:sldId id="390"/>
            <p14:sldId id="391"/>
            <p14:sldId id="392"/>
            <p14:sldId id="317"/>
            <p14:sldId id="318"/>
            <p14:sldId id="334"/>
            <p14:sldId id="340"/>
            <p14:sldId id="335"/>
            <p14:sldId id="314"/>
            <p14:sldId id="306"/>
            <p14:sldId id="383"/>
            <p14:sldId id="386"/>
            <p14:sldId id="337"/>
            <p14:sldId id="320"/>
            <p14:sldId id="28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701"/>
  </p:normalViewPr>
  <p:slideViewPr>
    <p:cSldViewPr snapToGrid="0">
      <p:cViewPr varScale="1">
        <p:scale>
          <a:sx n="86" d="100"/>
          <a:sy n="86" d="100"/>
        </p:scale>
        <p:origin x="48" y="20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viewProps" Target="view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02/06/2023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2695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itchFamily="34" charset="0"/>
              </a:rPr>
              <a:t>Preparing for business start-up:</a:t>
            </a:r>
          </a:p>
          <a:p>
            <a:r>
              <a:rPr lang="en-US" altLang="en-US">
                <a:latin typeface="Arial" pitchFamily="34" charset="0"/>
              </a:rPr>
              <a:t>“pre-start” activities in the new</a:t>
            </a:r>
          </a:p>
          <a:p>
            <a:r>
              <a:rPr lang="en-US" altLang="en-US">
                <a:latin typeface="Arial" pitchFamily="34" charset="0"/>
              </a:rPr>
              <a:t>venture creation dynamic</a:t>
            </a:r>
          </a:p>
          <a:p>
            <a:endParaRPr lang="en-US" altLang="en-US">
              <a:latin typeface="Arial" pitchFamily="34" charset="0"/>
            </a:endParaRPr>
          </a:p>
          <a:p>
            <a:r>
              <a:rPr lang="en-US" altLang="en-US">
                <a:latin typeface="Arial" pitchFamily="34" charset="0"/>
              </a:rPr>
              <a:t>Andrew Atherton</a:t>
            </a:r>
          </a:p>
          <a:p>
            <a:endParaRPr lang="en-US" altLang="en-US">
              <a:latin typeface="Arial" pitchFamily="34" charset="0"/>
            </a:endParaRPr>
          </a:p>
          <a:p>
            <a:r>
              <a:rPr lang="en-US" altLang="en-US">
                <a:latin typeface="Arial" pitchFamily="34" charset="0"/>
              </a:rPr>
              <a:t>Journal of Small Business and</a:t>
            </a:r>
          </a:p>
          <a:p>
            <a:r>
              <a:rPr lang="en-US" altLang="en-US">
                <a:latin typeface="Arial" pitchFamily="34" charset="0"/>
              </a:rPr>
              <a:t>Enterprise Development</a:t>
            </a:r>
          </a:p>
          <a:p>
            <a:r>
              <a:rPr lang="en-US" altLang="en-US">
                <a:latin typeface="Arial" pitchFamily="34" charset="0"/>
              </a:rPr>
              <a:t>Vol. 14 No. 3, 2007</a:t>
            </a:r>
          </a:p>
          <a:p>
            <a:r>
              <a:rPr lang="en-US" altLang="en-US">
                <a:latin typeface="Arial" pitchFamily="34" charset="0"/>
              </a:rPr>
              <a:t>pp. 404-417</a:t>
            </a:r>
          </a:p>
          <a:p>
            <a:r>
              <a:rPr lang="en-US" altLang="en-US">
                <a:latin typeface="Arial" pitchFamily="34" charset="0"/>
              </a:rPr>
              <a:t>q Emerald Group Publishing Limited</a:t>
            </a:r>
          </a:p>
          <a:p>
            <a:r>
              <a:rPr lang="en-US" altLang="en-US">
                <a:latin typeface="Arial" pitchFamily="34" charset="0"/>
              </a:rPr>
              <a:t>1462-6004</a:t>
            </a:r>
          </a:p>
          <a:p>
            <a:r>
              <a:rPr lang="en-US" altLang="en-US">
                <a:latin typeface="Arial" pitchFamily="34" charset="0"/>
              </a:rPr>
              <a:t>DOI 10.1108/14626000710773510</a:t>
            </a:r>
            <a:endParaRPr lang="en-GB" altLang="en-US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154897CA-D878-4452-A279-1DCCA92455F8}" type="slidenum">
              <a:rPr lang="en-GB" altLang="en-US" smtClean="0"/>
              <a:pPr eaLnBrk="1" hangingPunct="1"/>
              <a:t>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15CD6BFF-2FE6-443D-9F7D-D9BFC7F8AAE5}" type="slidenum">
              <a:rPr lang="en-GB" altLang="en-US" smtClean="0"/>
              <a:pPr eaLnBrk="1" hangingPunct="1"/>
              <a:t>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itchFamily="34" charset="0"/>
              </a:rPr>
              <a:t>Journal of Small Business and</a:t>
            </a:r>
          </a:p>
          <a:p>
            <a:r>
              <a:rPr lang="en-US" altLang="en-US">
                <a:latin typeface="Arial" pitchFamily="34" charset="0"/>
              </a:rPr>
              <a:t>Enterprise Development</a:t>
            </a:r>
          </a:p>
          <a:p>
            <a:r>
              <a:rPr lang="en-US" altLang="en-US">
                <a:latin typeface="Arial" pitchFamily="34" charset="0"/>
              </a:rPr>
              <a:t>Vol. 14 No. 3, 2007</a:t>
            </a:r>
          </a:p>
          <a:p>
            <a:r>
              <a:rPr lang="en-US" altLang="en-US">
                <a:latin typeface="Arial" pitchFamily="34" charset="0"/>
              </a:rPr>
              <a:t>pp. 404-417</a:t>
            </a:r>
          </a:p>
          <a:p>
            <a:r>
              <a:rPr lang="en-US" altLang="en-US">
                <a:latin typeface="Arial" pitchFamily="34" charset="0"/>
              </a:rPr>
              <a:t>q Emerald Group Publishing Limited</a:t>
            </a:r>
          </a:p>
          <a:p>
            <a:r>
              <a:rPr lang="en-US" altLang="en-US">
                <a:latin typeface="Arial" pitchFamily="34" charset="0"/>
              </a:rPr>
              <a:t>1462-6004</a:t>
            </a:r>
          </a:p>
          <a:p>
            <a:r>
              <a:rPr lang="en-US" altLang="en-US">
                <a:latin typeface="Arial" pitchFamily="34" charset="0"/>
              </a:rPr>
              <a:t>DOI 10.1108/14626000710773510</a:t>
            </a:r>
            <a:endParaRPr lang="en-GB" altLang="en-US">
              <a:latin typeface="Arial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B268AE41-CB64-4C1C-87D2-5E61B5ABD8A3}" type="slidenum">
              <a:rPr lang="en-GB" altLang="en-US" smtClean="0"/>
              <a:pPr eaLnBrk="1" hangingPunct="1"/>
              <a:t>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15CD6BFF-2FE6-443D-9F7D-D9BFC7F8AAE5}" type="slidenum">
              <a:rPr lang="en-GB" altLang="en-US" smtClean="0"/>
              <a:pPr eaLnBrk="1" hangingPunct="1"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58688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AB8703FC-0CDD-4126-92A2-87A8715FD155}" type="slidenum">
              <a:rPr lang="en-GB" altLang="en-US" smtClean="0">
                <a:solidFill>
                  <a:srgbClr val="000000"/>
                </a:solidFill>
              </a:rPr>
              <a:pPr eaLnBrk="1" hangingPunct="1"/>
              <a:t>18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itchFamily="34" charset="0"/>
              </a:rPr>
              <a:t>What objectives do you wish to achive</a:t>
            </a: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0617A5EB-8FBE-4541-8BA8-920A70B329AA}" type="slidenum">
              <a:rPr lang="en-GB" altLang="en-US" smtClean="0"/>
              <a:pPr eaLnBrk="1" hangingPunct="1"/>
              <a:t>19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solidFill>
                  <a:schemeClr val="bg2"/>
                </a:solidFill>
                <a:latin typeface="Arial" pitchFamily="34" charset="0"/>
              </a:rPr>
              <a:t>Self-employed people generate their own income and profits. </a:t>
            </a:r>
          </a:p>
          <a:p>
            <a:endParaRPr lang="en-GB" altLang="en-US">
              <a:latin typeface="Arial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9BC03429-83BE-42F2-8522-DD471003FF40}" type="slidenum">
              <a:rPr lang="en-GB" altLang="en-US" smtClean="0"/>
              <a:pPr eaLnBrk="1" hangingPunct="1"/>
              <a:t>21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solidFill>
                  <a:schemeClr val="bg2"/>
                </a:solidFill>
                <a:latin typeface="Arial" pitchFamily="34" charset="0"/>
              </a:rPr>
              <a:t>Self-employed people generate their own income and profits. </a:t>
            </a:r>
          </a:p>
          <a:p>
            <a:endParaRPr lang="en-GB" altLang="en-US">
              <a:latin typeface="Arial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9BC03429-83BE-42F2-8522-DD471003FF40}" type="slidenum">
              <a:rPr lang="en-GB" altLang="en-US" smtClean="0"/>
              <a:pPr eaLnBrk="1" hangingPunct="1"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97010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solidFill>
                  <a:schemeClr val="bg2"/>
                </a:solidFill>
                <a:latin typeface="Arial" pitchFamily="34" charset="0"/>
              </a:rPr>
              <a:t>Self-employed people generate their own income and profits. </a:t>
            </a:r>
          </a:p>
          <a:p>
            <a:endParaRPr lang="en-GB" altLang="en-US">
              <a:latin typeface="Arial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9BC03429-83BE-42F2-8522-DD471003FF40}" type="slidenum">
              <a:rPr lang="en-GB" altLang="en-US" smtClean="0"/>
              <a:pPr eaLnBrk="1" hangingPunct="1"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7504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7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391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879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90"/>
            <a:ext cx="103632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3"/>
            <a:ext cx="103632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88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4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02/06/2023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5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56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213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9544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3881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048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727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552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4511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4859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377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9659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2768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7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79991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5066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70239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90"/>
            <a:ext cx="103632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3"/>
            <a:ext cx="103632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7034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4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02/06/2023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945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6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42320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0" r:id="rId1"/>
    <p:sldLayoutId id="2147484272" r:id="rId2"/>
    <p:sldLayoutId id="2147484273" r:id="rId3"/>
    <p:sldLayoutId id="2147484274" r:id="rId4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105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6" r:id="rId1"/>
    <p:sldLayoutId id="2147484277" r:id="rId2"/>
    <p:sldLayoutId id="2147484278" r:id="rId3"/>
    <p:sldLayoutId id="2147484279" r:id="rId4"/>
    <p:sldLayoutId id="2147484280" r:id="rId5"/>
    <p:sldLayoutId id="2147484281" r:id="rId6"/>
    <p:sldLayoutId id="2147484282" r:id="rId7"/>
    <p:sldLayoutId id="2147484283" r:id="rId8"/>
    <p:sldLayoutId id="2147484284" r:id="rId9"/>
    <p:sldLayoutId id="2147484285" r:id="rId10"/>
    <p:sldLayoutId id="2147484286" r:id="rId11"/>
    <p:sldLayoutId id="2147484287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7605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9" r:id="rId1"/>
    <p:sldLayoutId id="2147484290" r:id="rId2"/>
    <p:sldLayoutId id="2147484291" r:id="rId3"/>
    <p:sldLayoutId id="2147484292" r:id="rId4"/>
    <p:sldLayoutId id="2147484293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BMSK4012 </a:t>
            </a:r>
            <a:br>
              <a:rPr lang="en-GB" altLang="en-US" sz="1800" dirty="0"/>
            </a:br>
            <a:r>
              <a:rPr lang="en-GB" altLang="en-US" sz="1800" dirty="0"/>
              <a:t>Enterprise and Intrapreneurship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7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3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F2FC4176-547A-495B-B058-4A7B2C873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502" y="415883"/>
            <a:ext cx="5903119" cy="85725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latin typeface="+mn-lt"/>
                <a:cs typeface="Arial" panose="020B0604020202020204" pitchFamily="34" charset="0"/>
              </a:rPr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A261F-CA3E-435C-A4C3-0889DCABF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502" y="1986355"/>
            <a:ext cx="8229600" cy="2885290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Assessing own suitability for enterprise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 fontAlgn="auto">
              <a:spcBef>
                <a:spcPts val="0"/>
              </a:spcBef>
              <a:spcAft>
                <a:spcPts val="0"/>
              </a:spcAft>
              <a:defRPr/>
            </a:pPr>
            <a:fld id="{581D90C9-E443-40DD-8DAC-A5E71C3FC66B}" type="slidenum">
              <a:rPr lang="en-GB" sz="135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en-GB" sz="1350" dirty="0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9284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>
                <a:latin typeface="+mn-lt"/>
              </a:rPr>
              <a:t>Objectives</a:t>
            </a:r>
          </a:p>
        </p:txBody>
      </p:sp>
      <p:sp>
        <p:nvSpPr>
          <p:cNvPr id="7172" name="Content Placeholder 3"/>
          <p:cNvSpPr>
            <a:spLocks noGrp="1"/>
          </p:cNvSpPr>
          <p:nvPr>
            <p:ph idx="1"/>
          </p:nvPr>
        </p:nvSpPr>
        <p:spPr>
          <a:xfrm>
            <a:off x="838200" y="2184400"/>
            <a:ext cx="10515600" cy="4351338"/>
          </a:xfrm>
        </p:spPr>
        <p:txBody>
          <a:bodyPr/>
          <a:lstStyle/>
          <a:p>
            <a:pPr marL="457200" indent="-457200">
              <a:buFont typeface="Arial Black" pitchFamily="34" charset="0"/>
              <a:buAutoNum type="arabicPeriod"/>
            </a:pPr>
            <a:r>
              <a:rPr lang="en-US" altLang="en-US" sz="2800" dirty="0"/>
              <a:t>Understand what they want to get from self employment</a:t>
            </a:r>
          </a:p>
          <a:p>
            <a:pPr marL="457200" indent="-457200">
              <a:buFont typeface="Arial Black" pitchFamily="34" charset="0"/>
              <a:buAutoNum type="arabicPeriod"/>
            </a:pPr>
            <a:r>
              <a:rPr lang="en-US" altLang="en-US" sz="2800" dirty="0"/>
              <a:t>Understand the risks involved in self employment</a:t>
            </a:r>
          </a:p>
          <a:p>
            <a:pPr marL="457200" indent="-457200">
              <a:buFont typeface="Arial Black" pitchFamily="34" charset="0"/>
              <a:buAutoNum type="arabicPeriod"/>
            </a:pPr>
            <a:r>
              <a:rPr lang="en-US" altLang="en-US" sz="2800" dirty="0"/>
              <a:t>Understand what skills knowledge and abilities are needed for starting and running own enterprise</a:t>
            </a:r>
            <a:endParaRPr lang="en-GB" altLang="en-US" sz="2800" dirty="0"/>
          </a:p>
        </p:txBody>
      </p:sp>
      <p:sp>
        <p:nvSpPr>
          <p:cNvPr id="7171" name="Text Placeholder 2"/>
          <p:cNvSpPr>
            <a:spLocks noGrp="1"/>
          </p:cNvSpPr>
          <p:nvPr>
            <p:ph type="body" idx="4294967295"/>
          </p:nvPr>
        </p:nvSpPr>
        <p:spPr>
          <a:xfrm>
            <a:off x="838200" y="1544638"/>
            <a:ext cx="8075613" cy="639762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sz="2800" i="1" dirty="0"/>
              <a:t>At the end of the session, the learner will </a:t>
            </a:r>
            <a:r>
              <a:rPr lang="en-GB" altLang="en-US" i="1" dirty="0"/>
              <a:t>:</a:t>
            </a: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4979" y="3764835"/>
            <a:ext cx="1204708" cy="1836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>
                <a:latin typeface="+mn-lt"/>
              </a:rPr>
              <a:t>Aim of session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/>
              <a:t>To explore the suitability of starting own enterprise and determining the knowledge, skills and abilities required to start and run own business</a:t>
            </a:r>
            <a:endParaRPr lang="en-GB" altLang="en-US" sz="2800" dirty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1488" y="3429000"/>
            <a:ext cx="2119313" cy="197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5437" y="245038"/>
            <a:ext cx="6961552" cy="5320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>
                <a:latin typeface="+mn-lt"/>
              </a:rPr>
              <a:t>What is enterprise?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838200" y="1258887"/>
            <a:ext cx="105156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800" dirty="0"/>
              <a:t>a purposeful or industrious undertaking </a:t>
            </a:r>
          </a:p>
          <a:p>
            <a:pPr eaLnBrk="1" hangingPunct="1"/>
            <a:r>
              <a:rPr lang="en-US" altLang="en-US" sz="2800" dirty="0"/>
              <a:t>an organisation created for business ventures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10244" name="Content Placeholder 4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539331" y="2171701"/>
            <a:ext cx="5113337" cy="342741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>
                <a:latin typeface="+mn-lt"/>
              </a:rPr>
              <a:t>What is entrepreneurship?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838200" y="1577975"/>
            <a:ext cx="10515600" cy="4351338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It is a process for entrepreneurs</a:t>
            </a:r>
          </a:p>
          <a:p>
            <a:pPr eaLnBrk="1" hangingPunct="1"/>
            <a:r>
              <a:rPr lang="en-US" altLang="en-US" sz="2800" dirty="0"/>
              <a:t>It is an opportunity</a:t>
            </a:r>
          </a:p>
          <a:p>
            <a:pPr eaLnBrk="1" hangingPunct="1"/>
            <a:r>
              <a:rPr lang="en-US" altLang="en-US" sz="2800" dirty="0"/>
              <a:t>It is an adventure</a:t>
            </a:r>
          </a:p>
          <a:p>
            <a:pPr eaLnBrk="1" hangingPunct="1"/>
            <a:r>
              <a:rPr lang="en-US" altLang="en-US" sz="2800" dirty="0"/>
              <a:t>It is a route to self employment &amp; being your own boss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6" y="3429000"/>
            <a:ext cx="2940152" cy="1983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Content Placeholder 3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7788" y="84975"/>
            <a:ext cx="9496424" cy="5553075"/>
          </a:xfrm>
          <a:prstGeom prst="rect">
            <a:avLst/>
          </a:prstGeom>
          <a:ln>
            <a:noFill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400" b="1" dirty="0">
                <a:latin typeface="+mn-lt"/>
              </a:rPr>
              <a:t>What is Intrapreneurship?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800" b="0" i="0" dirty="0">
                <a:solidFill>
                  <a:srgbClr val="212529"/>
                </a:solidFill>
                <a:effectLst/>
              </a:rPr>
              <a:t>An intrapreneur practises entrepreneurial activity in an established organisation</a:t>
            </a:r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55744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400" b="1" dirty="0">
                <a:latin typeface="+mn-lt"/>
              </a:rPr>
              <a:t>What is intrapreneurship?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/>
              <a:t>It is a process for entrepreneurs within an </a:t>
            </a:r>
            <a:r>
              <a:rPr lang="en-US" altLang="en-US" sz="2800" dirty="0" err="1"/>
              <a:t>organisation</a:t>
            </a:r>
            <a:endParaRPr lang="en-US" altLang="en-US" sz="2800" dirty="0"/>
          </a:p>
          <a:p>
            <a:pPr eaLnBrk="1" hangingPunct="1"/>
            <a:r>
              <a:rPr lang="en-GB" sz="2800" b="0" i="0" dirty="0">
                <a:solidFill>
                  <a:srgbClr val="212529"/>
                </a:solidFill>
                <a:effectLst/>
              </a:rPr>
              <a:t>Intrapreneurs use employers’ resources to implement risky decisions</a:t>
            </a:r>
          </a:p>
          <a:p>
            <a:pPr eaLnBrk="1" hangingPunct="1"/>
            <a:r>
              <a:rPr lang="en-US" altLang="en-US" sz="2800" dirty="0"/>
              <a:t>It creates growth and profitability for companies</a:t>
            </a:r>
          </a:p>
          <a:p>
            <a:pPr eaLnBrk="1" hangingPunct="1"/>
            <a:r>
              <a:rPr lang="en-US" altLang="en-US" sz="2800" dirty="0"/>
              <a:t>It provides opportunities for reward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400503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font, design&#10;&#10;Description automatically generated">
            <a:extLst>
              <a:ext uri="{FF2B5EF4-FFF2-40B4-BE49-F238E27FC236}">
                <a16:creationId xmlns:a16="http://schemas.microsoft.com/office/drawing/2014/main" id="{067491EC-7C59-A2BE-FD6A-945D41259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386" y="68263"/>
            <a:ext cx="10929228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147590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9A2D7-9F26-7E22-F34A-0131D566D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latin typeface="+mn-lt"/>
              </a:rPr>
              <a:t>The intrapreneurship process</a:t>
            </a:r>
          </a:p>
        </p:txBody>
      </p:sp>
      <p:pic>
        <p:nvPicPr>
          <p:cNvPr id="5" name="Content Placeholder 4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10CB57F9-AF33-7985-65E6-7BFD923D89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1395412"/>
            <a:ext cx="9753600" cy="4067175"/>
          </a:xfrm>
        </p:spPr>
      </p:pic>
    </p:spTree>
    <p:extLst>
      <p:ext uri="{BB962C8B-B14F-4D97-AF65-F5344CB8AC3E}">
        <p14:creationId xmlns:p14="http://schemas.microsoft.com/office/powerpoint/2010/main" val="24851099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0E3DB-CBEE-C880-6450-E5837D50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b="1" dirty="0">
                <a:latin typeface="+mn-lt"/>
              </a:rPr>
              <a:t>Could you be an intrapreneur or an entrepreneur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69BF8-69C2-8FD9-6633-78A8001493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skills set for both of these is very similar</a:t>
            </a:r>
          </a:p>
          <a:p>
            <a:r>
              <a:rPr lang="en-GB" sz="2800" dirty="0"/>
              <a:t>In this assignment we will focus on being an entrepreneur</a:t>
            </a:r>
          </a:p>
        </p:txBody>
      </p:sp>
    </p:spTree>
    <p:extLst>
      <p:ext uri="{BB962C8B-B14F-4D97-AF65-F5344CB8AC3E}">
        <p14:creationId xmlns:p14="http://schemas.microsoft.com/office/powerpoint/2010/main" val="42089186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400" b="1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Skills and knowledge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253331"/>
            <a:ext cx="10515600" cy="4351338"/>
          </a:xfrm>
          <a:ln>
            <a:noFill/>
          </a:ln>
        </p:spPr>
        <p:txBody>
          <a:bodyPr rtlCol="0">
            <a:normAutofit/>
          </a:bodyPr>
          <a:lstStyle/>
          <a:p>
            <a:pPr marL="274320"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Could you be a risk taker?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What is your response to uncertainty?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Do you see change as a challenge?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Are you opportunity aware?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How hard can you work?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Are you a realist?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How well organised are you?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Do you plan ahead?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Will you be able to network?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85677"/>
            <a:ext cx="10515600" cy="13255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400" b="1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Skills and knowledge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527675"/>
            <a:ext cx="10515600" cy="4351338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Are you literate and numerate?</a:t>
            </a:r>
          </a:p>
          <a:p>
            <a:pPr eaLnBrk="1" hangingPunct="1"/>
            <a:r>
              <a:rPr lang="en-GB" altLang="en-US" sz="2800" dirty="0"/>
              <a:t>Do you possess commercial awareness?</a:t>
            </a:r>
          </a:p>
          <a:p>
            <a:pPr eaLnBrk="1" hangingPunct="1"/>
            <a:r>
              <a:rPr lang="en-GB" altLang="en-US" sz="2800" dirty="0"/>
              <a:t>What is your level of commitment?</a:t>
            </a:r>
          </a:p>
          <a:p>
            <a:pPr eaLnBrk="1" hangingPunct="1"/>
            <a:r>
              <a:rPr lang="en-GB" altLang="en-US" sz="2800" dirty="0"/>
              <a:t>Are you self motivated?</a:t>
            </a:r>
          </a:p>
          <a:p>
            <a:pPr eaLnBrk="1" hangingPunct="1"/>
            <a:r>
              <a:rPr lang="en-GB" altLang="en-US" sz="2800" dirty="0"/>
              <a:t>What does professionalism mean to you?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Content Placeholder 3"/>
          <p:cNvSpPr>
            <a:spLocks noGrp="1"/>
          </p:cNvSpPr>
          <p:nvPr>
            <p:ph idx="1"/>
          </p:nvPr>
        </p:nvSpPr>
        <p:spPr>
          <a:xfrm>
            <a:off x="906017" y="1332466"/>
            <a:ext cx="6271517" cy="4351338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Flexible working</a:t>
            </a:r>
          </a:p>
          <a:p>
            <a:pPr eaLnBrk="1" hangingPunct="1"/>
            <a:r>
              <a:rPr lang="en-GB" altLang="en-US" sz="2800" dirty="0"/>
              <a:t>Own boss working from home</a:t>
            </a:r>
          </a:p>
          <a:p>
            <a:pPr eaLnBrk="1" hangingPunct="1"/>
            <a:r>
              <a:rPr lang="en-GB" altLang="en-US" sz="2800" dirty="0"/>
              <a:t>Good network of contacts  for your intended market offering</a:t>
            </a:r>
          </a:p>
          <a:p>
            <a:pPr eaLnBrk="1" hangingPunct="1"/>
            <a:r>
              <a:rPr lang="en-GB" altLang="en-US" sz="2800" dirty="0"/>
              <a:t>Business opportunity</a:t>
            </a:r>
          </a:p>
          <a:p>
            <a:pPr eaLnBrk="1" hangingPunct="1"/>
            <a:r>
              <a:rPr lang="en-GB" altLang="en-US" sz="2800" dirty="0"/>
              <a:t>entrepreneurial nature</a:t>
            </a:r>
          </a:p>
          <a:p>
            <a:pPr eaLnBrk="1" hangingPunct="1"/>
            <a:r>
              <a:rPr lang="en-GB" altLang="en-US" sz="2800" dirty="0"/>
              <a:t>Set your own selling price</a:t>
            </a:r>
          </a:p>
        </p:txBody>
      </p:sp>
      <p:sp>
        <p:nvSpPr>
          <p:cNvPr id="12291" name="Text Placeholder 2"/>
          <p:cNvSpPr>
            <a:spLocks noGrp="1"/>
          </p:cNvSpPr>
          <p:nvPr>
            <p:ph type="body" idx="4294967295"/>
          </p:nvPr>
        </p:nvSpPr>
        <p:spPr>
          <a:xfrm>
            <a:off x="838200" y="361155"/>
            <a:ext cx="6863137" cy="639763"/>
          </a:xfrm>
          <a:prstGeom prst="rect">
            <a:avLst/>
          </a:prstGeo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3600" b="1" dirty="0"/>
              <a:t>Why start our own business</a:t>
            </a:r>
          </a:p>
        </p:txBody>
      </p:sp>
      <p:sp>
        <p:nvSpPr>
          <p:cNvPr id="12294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7071439" y="1332466"/>
            <a:ext cx="4784939" cy="3414713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sz="2800" dirty="0"/>
              <a:t>Can’t get a job</a:t>
            </a:r>
          </a:p>
          <a:p>
            <a:pPr eaLnBrk="1" hangingPunct="1"/>
            <a:r>
              <a:rPr lang="en-US" altLang="en-US" sz="2800" dirty="0"/>
              <a:t>You won't have to travel as much</a:t>
            </a:r>
          </a:p>
          <a:p>
            <a:pPr eaLnBrk="1" hangingPunct="1"/>
            <a:r>
              <a:rPr lang="en-US" altLang="en-US" sz="2800" dirty="0"/>
              <a:t>Don’t want to work for current boss</a:t>
            </a:r>
          </a:p>
          <a:p>
            <a:pPr eaLnBrk="1" hangingPunct="1"/>
            <a:r>
              <a:rPr lang="en-US" altLang="en-US" sz="2800" dirty="0"/>
              <a:t>No other options</a:t>
            </a:r>
          </a:p>
          <a:p>
            <a:pPr eaLnBrk="1" hangingPunct="1"/>
            <a:r>
              <a:rPr lang="en-US" altLang="en-US" sz="2800" dirty="0"/>
              <a:t>It can’t be worst than what I am doing now</a:t>
            </a:r>
            <a:endParaRPr lang="en-GB" alt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Setting objectives</a:t>
            </a:r>
          </a:p>
        </p:txBody>
      </p:sp>
      <p:sp>
        <p:nvSpPr>
          <p:cNvPr id="9219" name="Rectangle 3"/>
          <p:cNvSpPr txBox="1">
            <a:spLocks noChangeArrowheads="1"/>
          </p:cNvSpPr>
          <p:nvPr/>
        </p:nvSpPr>
        <p:spPr bwMode="auto">
          <a:xfrm>
            <a:off x="838200" y="1690692"/>
            <a:ext cx="4460004" cy="2986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r>
              <a:rPr lang="en-US" sz="2800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S = Specific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r>
              <a:rPr lang="en-US" sz="2800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M = Measurable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r>
              <a:rPr lang="en-US" sz="2800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A = Achievable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r>
              <a:rPr lang="en-US" sz="2800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R = Realistic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r>
              <a:rPr lang="en-US" sz="2800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T = Time bound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endParaRPr lang="en-GB" sz="3200" dirty="0">
              <a:solidFill>
                <a:srgbClr val="333333"/>
              </a:solidFill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Reflect on the expectations that you have from running your own business </a:t>
            </a:r>
            <a:br>
              <a:rPr lang="en-GB" altLang="en-US" sz="2800" dirty="0"/>
            </a:br>
            <a:endParaRPr lang="en-GB" altLang="en-US" sz="2800" dirty="0"/>
          </a:p>
          <a:p>
            <a:pPr eaLnBrk="1" hangingPunct="1"/>
            <a:r>
              <a:rPr lang="en-GB" altLang="en-US" sz="2800" dirty="0"/>
              <a:t>List and rank them as SMART objectives in order of priority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166764-F6B5-A169-35FB-7B1A266E6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atin typeface="+mn-lt"/>
              </a:rPr>
              <a:t>Activity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Why do most small businesses fail?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The main reasons for their failure are usually associated with :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GB" sz="2400" dirty="0">
              <a:solidFill>
                <a:schemeClr val="tx1">
                  <a:lumMod val="95000"/>
                </a:schemeClr>
              </a:solidFill>
            </a:endParaRP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Little or no business planning 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A lack of market research and market planning 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Weak financial management.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The benefits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In charge of your own destiny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Be your own boss.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US" sz="2800" dirty="0">
                <a:solidFill>
                  <a:schemeClr val="tx1">
                    <a:lumMod val="95000"/>
                  </a:schemeClr>
                </a:solidFill>
              </a:rPr>
              <a:t>Unlimited earning potential rather than a set salary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Choose work colleagues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US" sz="2800" dirty="0">
                <a:solidFill>
                  <a:schemeClr val="tx1">
                    <a:lumMod val="95000"/>
                  </a:schemeClr>
                </a:solidFill>
              </a:rPr>
              <a:t>The ability to set own prices, rates and fees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Choose your hours of work. 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GB" sz="1800" dirty="0">
              <a:solidFill>
                <a:schemeClr val="bg2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The downsides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358900"/>
            <a:ext cx="10515600" cy="4351338"/>
          </a:xfrm>
        </p:spPr>
        <p:txBody>
          <a:bodyPr rtlCol="0">
            <a:normAutofit/>
          </a:bodyPr>
          <a:lstStyle/>
          <a:p>
            <a:r>
              <a:rPr lang="en-US" altLang="en-US" sz="2800" dirty="0"/>
              <a:t>You are alone, responsible and accountable! </a:t>
            </a:r>
          </a:p>
          <a:p>
            <a:r>
              <a:rPr lang="en-US" altLang="en-US" sz="2800" dirty="0"/>
              <a:t>By being self employed, you risk losing a range of benefits and a support infrastructure</a:t>
            </a:r>
          </a:p>
          <a:p>
            <a:r>
              <a:rPr lang="en-US" altLang="en-US" sz="2800" dirty="0"/>
              <a:t>You will rarely have the resources at your disposal that are available to an established business owner. This may mean doing tasks that you dislike.</a:t>
            </a:r>
          </a:p>
          <a:p>
            <a:r>
              <a:rPr lang="en-US" altLang="en-US" sz="2800" dirty="0"/>
              <a:t>Fewer holidays</a:t>
            </a:r>
          </a:p>
          <a:p>
            <a:r>
              <a:rPr lang="en-US" altLang="en-US" sz="2800" dirty="0"/>
              <a:t>Knockbacks may impact on your confidence and  your ability to pay your bills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GB" sz="18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3086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The downsides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387475"/>
            <a:ext cx="10515600" cy="4351338"/>
          </a:xfrm>
        </p:spPr>
        <p:txBody>
          <a:bodyPr rtlCol="0">
            <a:normAutofit/>
          </a:bodyPr>
          <a:lstStyle/>
          <a:p>
            <a:r>
              <a:rPr lang="en-US" altLang="en-US" sz="2800" dirty="0"/>
              <a:t>You need to offer a product or service for which there is a demand. 	</a:t>
            </a:r>
          </a:p>
          <a:p>
            <a:r>
              <a:rPr lang="en-US" altLang="en-US" sz="2800" dirty="0"/>
              <a:t>It is impossible to escape some pressures, especially those that come from clients and customers, who will often dictate your working hours.</a:t>
            </a:r>
          </a:p>
          <a:p>
            <a:r>
              <a:rPr lang="en-US" altLang="en-US" sz="2800" dirty="0"/>
              <a:t>You will have to make your own income tax, pension and national insurance arrangements.</a:t>
            </a:r>
          </a:p>
          <a:p>
            <a:r>
              <a:rPr lang="en-US" altLang="en-US" sz="2800" dirty="0"/>
              <a:t>Getting loans or credit 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GB" sz="18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5805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Placeholder 2"/>
          <p:cNvSpPr>
            <a:spLocks noGrp="1"/>
          </p:cNvSpPr>
          <p:nvPr>
            <p:ph idx="1"/>
          </p:nvPr>
        </p:nvSpPr>
        <p:spPr>
          <a:xfrm>
            <a:off x="838200" y="692150"/>
            <a:ext cx="10515600" cy="435133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4800" dirty="0">
                <a:solidFill>
                  <a:srgbClr val="0070C0"/>
                </a:solidFill>
              </a:rPr>
              <a:t>Homework:</a:t>
            </a:r>
            <a:r>
              <a:rPr lang="en-US" altLang="en-US" sz="4800" dirty="0">
                <a:solidFill>
                  <a:schemeClr val="tx1"/>
                </a:solidFill>
              </a:rPr>
              <a:t> </a:t>
            </a:r>
            <a:r>
              <a:rPr lang="en-US" altLang="en-US" sz="3100" dirty="0">
                <a:solidFill>
                  <a:schemeClr val="tx1"/>
                </a:solidFill>
              </a:rPr>
              <a:t>before the next session, look at the following 4 slides and consider this question:</a:t>
            </a:r>
          </a:p>
          <a:p>
            <a:pPr marL="0" indent="0" eaLnBrk="1" hangingPunct="1">
              <a:buNone/>
            </a:pPr>
            <a:endParaRPr lang="en-US" altLang="en-US" sz="4800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sz="4800" dirty="0">
                <a:solidFill>
                  <a:srgbClr val="0070C0"/>
                </a:solidFill>
              </a:rPr>
              <a:t>Have you got what it takes to run your own business?</a:t>
            </a:r>
          </a:p>
          <a:p>
            <a:pPr eaLnBrk="1" hangingPunct="1"/>
            <a:endParaRPr lang="en-US" altLang="en-US" sz="4800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sz="3600" dirty="0">
                <a:solidFill>
                  <a:schemeClr val="tx1"/>
                </a:solidFill>
              </a:rPr>
              <a:t>Discussion to follow in the next session.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Lifestyle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</a:rPr>
              <a:t>List some activities that you enjoy now and consider whether you will still be able to enjoy them as a self- employed person?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2C1C9-855D-42E7-AC42-93F6D33F6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+mn-lt"/>
              </a:rPr>
              <a:t>Further Research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5D95D8-9249-4D5B-95CD-BE5FBCB4BD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Reflect on the expectations that you have from running your own business</a:t>
            </a:r>
          </a:p>
        </p:txBody>
      </p:sp>
    </p:spTree>
    <p:extLst>
      <p:ext uri="{BB962C8B-B14F-4D97-AF65-F5344CB8AC3E}">
        <p14:creationId xmlns:p14="http://schemas.microsoft.com/office/powerpoint/2010/main" val="1361797054"/>
      </p:ext>
    </p:extLst>
  </p:cSld>
  <p:clrMapOvr>
    <a:masterClrMapping/>
  </p:clrMapOvr>
</p:sld>
</file>

<file path=ppt/theme/theme1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5" ma:contentTypeDescription="Create a new document." ma:contentTypeScope="" ma:versionID="0f1d8d6aa93ad4c02f00898a5057bae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530be7ad405fa92b29aabbf768fe4c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D367145-3C3D-438E-8901-A390195015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2006/metadata/properties"/>
    <ds:schemaRef ds:uri="af73078d-a5bc-48dc-b246-bc0132131284"/>
    <ds:schemaRef ds:uri="http://purl.org/dc/elements/1.1/"/>
    <ds:schemaRef ds:uri="http://schemas.microsoft.com/office/infopath/2007/PartnerControls"/>
    <ds:schemaRef ds:uri="29175ae9-5035-4541-baef-9062a3a44232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0</TotalTime>
  <Words>819</Words>
  <Application>Microsoft Office PowerPoint</Application>
  <PresentationFormat>Widescreen</PresentationFormat>
  <Paragraphs>135</Paragraphs>
  <Slides>26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ALAMO Theme</vt:lpstr>
      <vt:lpstr>3_Title Slide 1</vt:lpstr>
      <vt:lpstr>1_ALAMO Theme</vt:lpstr>
      <vt:lpstr>CertHE Applied Leadership and Management in the Workplace    Module: BMSK4012  Enterprise and Intrapreneurship   </vt:lpstr>
      <vt:lpstr>PowerPoint Presentation</vt:lpstr>
      <vt:lpstr>Today’s Session</vt:lpstr>
      <vt:lpstr>Objectives</vt:lpstr>
      <vt:lpstr>Aim of session</vt:lpstr>
      <vt:lpstr>PowerPoint Presentation</vt:lpstr>
      <vt:lpstr>What is enterprise?</vt:lpstr>
      <vt:lpstr>What is entrepreneurship?</vt:lpstr>
      <vt:lpstr>PowerPoint Presentation</vt:lpstr>
      <vt:lpstr>What is Intrapreneurship?</vt:lpstr>
      <vt:lpstr>What is intrapreneurship?</vt:lpstr>
      <vt:lpstr>PowerPoint Presentation</vt:lpstr>
      <vt:lpstr>The intrapreneurship process</vt:lpstr>
      <vt:lpstr>Could you be an intrapreneur or an entrepreneur</vt:lpstr>
      <vt:lpstr>Skills and knowledge</vt:lpstr>
      <vt:lpstr>Skills and knowledge</vt:lpstr>
      <vt:lpstr>PowerPoint Presentation</vt:lpstr>
      <vt:lpstr>Setting objectives</vt:lpstr>
      <vt:lpstr>Activity </vt:lpstr>
      <vt:lpstr>Why do most small businesses fail?</vt:lpstr>
      <vt:lpstr>The benefits</vt:lpstr>
      <vt:lpstr>The downsides</vt:lpstr>
      <vt:lpstr>The downsides</vt:lpstr>
      <vt:lpstr>PowerPoint Presentation</vt:lpstr>
      <vt:lpstr>Lifestyle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BMSK4006  Managing Enterprise  in the 21st Century  Assessing own suitability for Enterprise</dc:title>
  <dc:creator>Julia Ault</dc:creator>
  <cp:lastModifiedBy>Gavin Hill John</cp:lastModifiedBy>
  <cp:revision>17</cp:revision>
  <dcterms:created xsi:type="dcterms:W3CDTF">2018-07-09T13:32:07Z</dcterms:created>
  <dcterms:modified xsi:type="dcterms:W3CDTF">2023-06-02T13:16:41Z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