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83" r:id="rId4"/>
    <p:sldId id="281" r:id="rId5"/>
    <p:sldId id="258" r:id="rId6"/>
    <p:sldId id="259" r:id="rId7"/>
    <p:sldId id="263" r:id="rId8"/>
    <p:sldId id="264" r:id="rId9"/>
    <p:sldId id="286" r:id="rId10"/>
    <p:sldId id="287" r:id="rId11"/>
    <p:sldId id="288" r:id="rId12"/>
    <p:sldId id="290" r:id="rId13"/>
    <p:sldId id="291" r:id="rId14"/>
    <p:sldId id="294" r:id="rId15"/>
    <p:sldId id="295" r:id="rId16"/>
    <p:sldId id="296" r:id="rId17"/>
    <p:sldId id="282" r:id="rId18"/>
    <p:sldId id="284" r:id="rId19"/>
    <p:sldId id="285" r:id="rId20"/>
    <p:sldId id="292" r:id="rId21"/>
    <p:sldId id="293" r:id="rId22"/>
    <p:sldId id="28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4" autoAdjust="0"/>
    <p:restoredTop sz="94660"/>
  </p:normalViewPr>
  <p:slideViewPr>
    <p:cSldViewPr>
      <p:cViewPr varScale="1">
        <p:scale>
          <a:sx n="110" d="100"/>
          <a:sy n="110" d="100"/>
        </p:scale>
        <p:origin x="166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63CFD47-DD8D-413C-B8F9-C2FD215A1274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7FF3F83-2568-498F-ACA5-154150D5AC1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ingot1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7544" y="44624"/>
            <a:ext cx="7608888" cy="663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5448771"/>
            <a:ext cx="6768752" cy="1292597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705248"/>
            <a:ext cx="7213104" cy="77953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Cyprus and the Copper Trade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“Prehistoric” Background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896544" cy="4792638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Cyprus largely isolated from interconnected Mediterranean between Chalcolithic &amp; MC III</a:t>
            </a:r>
          </a:p>
          <a:p>
            <a:r>
              <a:rPr lang="en-GB" sz="2800" dirty="0" smtClean="0"/>
              <a:t>Only handful of imports:</a:t>
            </a:r>
          </a:p>
          <a:p>
            <a:pPr lvl="1"/>
            <a:r>
              <a:rPr lang="en-GB" sz="2400" dirty="0" err="1" smtClean="0"/>
              <a:t>Souskiou</a:t>
            </a:r>
            <a:r>
              <a:rPr lang="en-GB" sz="2400" dirty="0" smtClean="0"/>
              <a:t>: segmented faience beads of Mesopotamian type</a:t>
            </a:r>
          </a:p>
          <a:p>
            <a:pPr lvl="1"/>
            <a:r>
              <a:rPr lang="en-GB" dirty="0" smtClean="0"/>
              <a:t>Late Chalcolithic influences from Anatolia</a:t>
            </a:r>
          </a:p>
          <a:p>
            <a:pPr lvl="1"/>
            <a:r>
              <a:rPr lang="en-GB" dirty="0" smtClean="0"/>
              <a:t>Egyptian alabaster vases found in EC tombs at </a:t>
            </a:r>
            <a:r>
              <a:rPr lang="en-GB" dirty="0" err="1" smtClean="0"/>
              <a:t>Vasilia</a:t>
            </a:r>
            <a:endParaRPr lang="en-GB" dirty="0" smtClean="0"/>
          </a:p>
          <a:p>
            <a:pPr lvl="1"/>
            <a:r>
              <a:rPr lang="en-GB" dirty="0" smtClean="0"/>
              <a:t>MC: some tin bronzes</a:t>
            </a:r>
          </a:p>
        </p:txBody>
      </p:sp>
      <p:pic>
        <p:nvPicPr>
          <p:cNvPr id="11" name="Content Placeholder 10" descr="faience beads souskiou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356956" y="1570912"/>
            <a:ext cx="1911825" cy="2290136"/>
          </a:xfrm>
        </p:spPr>
      </p:pic>
      <p:sp>
        <p:nvSpPr>
          <p:cNvPr id="12" name="TextBox 11"/>
          <p:cNvSpPr txBox="1"/>
          <p:nvPr/>
        </p:nvSpPr>
        <p:spPr>
          <a:xfrm>
            <a:off x="6228184" y="3861048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Souskiou</a:t>
            </a:r>
            <a:r>
              <a:rPr lang="en-GB" dirty="0" smtClean="0"/>
              <a:t>, faience beads</a:t>
            </a:r>
            <a:endParaRPr lang="en-GB" dirty="0"/>
          </a:p>
        </p:txBody>
      </p:sp>
      <p:pic>
        <p:nvPicPr>
          <p:cNvPr id="13" name="Picture 5" descr="seal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796136" y="4440842"/>
            <a:ext cx="2905802" cy="1723891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6205780" y="6197242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Kissonerga</a:t>
            </a:r>
            <a:r>
              <a:rPr lang="en-GB" dirty="0" smtClean="0"/>
              <a:t> stamp seal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Cyprus &amp; the Copper Trade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02832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Cyprus: strategic position</a:t>
            </a:r>
          </a:p>
          <a:p>
            <a:r>
              <a:rPr lang="en-GB" dirty="0" smtClean="0"/>
              <a:t>Mineral wealth:</a:t>
            </a:r>
          </a:p>
          <a:p>
            <a:pPr lvl="1"/>
            <a:r>
              <a:rPr lang="en-GB" dirty="0" smtClean="0"/>
              <a:t>Potential to play key role in BA economic exchanges</a:t>
            </a:r>
          </a:p>
          <a:p>
            <a:r>
              <a:rPr lang="en-GB" dirty="0" smtClean="0"/>
              <a:t>What evidence is there for copper exploitation?</a:t>
            </a:r>
          </a:p>
          <a:p>
            <a:r>
              <a:rPr lang="en-GB" dirty="0" smtClean="0"/>
              <a:t>Where &amp; when do we see Cypriot copper being traded?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348880"/>
            <a:ext cx="3822576" cy="2391143"/>
          </a:xfrm>
        </p:spPr>
      </p:pic>
    </p:spTree>
    <p:extLst>
      <p:ext uri="{BB962C8B-B14F-4D97-AF65-F5344CB8AC3E}">
        <p14:creationId xmlns:p14="http://schemas.microsoft.com/office/powerpoint/2010/main" val="193500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“Prehistoric”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690864" cy="37432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Middle Chalcolithic period: </a:t>
            </a:r>
            <a:r>
              <a:rPr lang="en-GB" i="1" dirty="0"/>
              <a:t>c</a:t>
            </a:r>
            <a:r>
              <a:rPr lang="en-GB" dirty="0"/>
              <a:t>.3500-2500 BC</a:t>
            </a:r>
            <a:endParaRPr lang="en-GB" dirty="0" smtClean="0"/>
          </a:p>
          <a:p>
            <a:pPr lvl="1"/>
            <a:r>
              <a:rPr lang="en-GB" dirty="0" smtClean="0"/>
              <a:t>Essentially still “stone age”</a:t>
            </a:r>
          </a:p>
          <a:p>
            <a:r>
              <a:rPr lang="en-GB" dirty="0"/>
              <a:t>Procurement of </a:t>
            </a:r>
            <a:r>
              <a:rPr lang="en-GB" dirty="0" err="1"/>
              <a:t>picrolite</a:t>
            </a:r>
            <a:r>
              <a:rPr lang="en-GB" dirty="0"/>
              <a:t>: associated with early development of copper </a:t>
            </a:r>
            <a:r>
              <a:rPr lang="en-GB" dirty="0" smtClean="0"/>
              <a:t>metallurgy</a:t>
            </a:r>
          </a:p>
          <a:p>
            <a:r>
              <a:rPr lang="en-GB" dirty="0" smtClean="0"/>
              <a:t>Native copper &amp; hammered technology</a:t>
            </a:r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7" descr="yialia figurin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593" y="1553296"/>
            <a:ext cx="3153417" cy="4327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012160" y="6000676"/>
            <a:ext cx="2717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Picrolite</a:t>
            </a:r>
            <a:r>
              <a:rPr lang="en-GB" dirty="0" smtClean="0"/>
              <a:t> cruciform figurine</a:t>
            </a:r>
            <a:endParaRPr lang="en-GB" dirty="0"/>
          </a:p>
        </p:txBody>
      </p:sp>
      <p:pic>
        <p:nvPicPr>
          <p:cNvPr id="9" name="Picture 7" descr="copper chisel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085184"/>
            <a:ext cx="2478749" cy="1556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475656" y="6173084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awl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07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Philia: c.2500-2350 BC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96544" cy="508406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Major change in settlement &amp; economy</a:t>
            </a:r>
          </a:p>
          <a:p>
            <a:r>
              <a:rPr lang="en-GB" dirty="0" smtClean="0"/>
              <a:t>Introduction of new social practices from Anatolia:</a:t>
            </a:r>
          </a:p>
          <a:p>
            <a:pPr lvl="1"/>
            <a:r>
              <a:rPr lang="en-GB" dirty="0" smtClean="0"/>
              <a:t>New tools &amp; weapons</a:t>
            </a:r>
          </a:p>
          <a:p>
            <a:pPr lvl="1"/>
            <a:r>
              <a:rPr lang="en-GB" dirty="0" smtClean="0"/>
              <a:t>Cattle </a:t>
            </a:r>
          </a:p>
          <a:p>
            <a:pPr lvl="1"/>
            <a:r>
              <a:rPr lang="en-GB" dirty="0" smtClean="0"/>
              <a:t>New Red Polished drinking equipment</a:t>
            </a:r>
          </a:p>
          <a:p>
            <a:r>
              <a:rPr lang="en-GB" dirty="0" smtClean="0"/>
              <a:t> Frankel (2002): migrant group from Anatolia bringing new </a:t>
            </a:r>
            <a:r>
              <a:rPr lang="en-GB" i="1" dirty="0" smtClean="0"/>
              <a:t>habitus</a:t>
            </a:r>
            <a:r>
              <a:rPr lang="en-GB" dirty="0" smtClean="0"/>
              <a:t> to Cyprus</a:t>
            </a:r>
          </a:p>
          <a:p>
            <a:pPr lvl="1"/>
            <a:r>
              <a:rPr lang="en-GB" dirty="0" smtClean="0"/>
              <a:t>Interest in copper resources</a:t>
            </a:r>
            <a:endParaRPr lang="en-GB" dirty="0"/>
          </a:p>
        </p:txBody>
      </p:sp>
      <p:pic>
        <p:nvPicPr>
          <p:cNvPr id="5" name="Picture 12" descr="phil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508104" y="2060848"/>
            <a:ext cx="3417329" cy="302433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092279" y="5147900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Philia pottery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Bronze Age Metals Trade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Lead isotope analyses indicate complex metals trade in EB Mediterranean</a:t>
            </a:r>
          </a:p>
          <a:p>
            <a:r>
              <a:rPr lang="en-GB" dirty="0" smtClean="0"/>
              <a:t>Common metal “currency”</a:t>
            </a:r>
          </a:p>
          <a:p>
            <a:pPr lvl="1"/>
            <a:r>
              <a:rPr lang="en-GB" dirty="0" smtClean="0"/>
              <a:t>Cycladic &amp; Anatolian copper traded as ring ingots</a:t>
            </a:r>
          </a:p>
          <a:p>
            <a:pPr lvl="1"/>
            <a:r>
              <a:rPr lang="en-GB" dirty="0" smtClean="0"/>
              <a:t>Cypriot (&amp; Cycladic) copper as perforated axe-heads</a:t>
            </a:r>
          </a:p>
          <a:p>
            <a:r>
              <a:rPr lang="en-GB" dirty="0" smtClean="0"/>
              <a:t>Primarily (arsenical) copper</a:t>
            </a:r>
          </a:p>
          <a:p>
            <a:pPr lvl="1"/>
            <a:r>
              <a:rPr lang="en-GB" dirty="0" smtClean="0"/>
              <a:t>Tin bronze used sparingly – personal adornment</a:t>
            </a:r>
          </a:p>
        </p:txBody>
      </p:sp>
      <p:pic>
        <p:nvPicPr>
          <p:cNvPr id="5" name="Picture 6" descr="armle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20072" y="2060848"/>
            <a:ext cx="3659751" cy="239103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092280" y="4571836"/>
            <a:ext cx="1519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ingots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Copper Trade in the MBA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320480" cy="49685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 smtClean="0"/>
              <a:t>18th-17th century BC:</a:t>
            </a:r>
          </a:p>
          <a:p>
            <a:pPr lvl="1">
              <a:defRPr/>
            </a:pPr>
            <a:r>
              <a:rPr lang="en-GB" sz="2200" dirty="0" smtClean="0"/>
              <a:t>Mari &amp; Babylonia archives</a:t>
            </a:r>
          </a:p>
          <a:p>
            <a:pPr lvl="1">
              <a:defRPr/>
            </a:pPr>
            <a:r>
              <a:rPr lang="en-GB" sz="2200" dirty="0" err="1" smtClean="0"/>
              <a:t>Alashiya</a:t>
            </a:r>
            <a:r>
              <a:rPr lang="en-GB" sz="2200" dirty="0" smtClean="0"/>
              <a:t> exported (mountain or refined) copper or bronze</a:t>
            </a:r>
          </a:p>
          <a:p>
            <a:pPr>
              <a:defRPr/>
            </a:pPr>
            <a:r>
              <a:rPr lang="en-GB" sz="2600" dirty="0" smtClean="0"/>
              <a:t>MC II-III Cyprus: small scale regional metalworking industry</a:t>
            </a:r>
          </a:p>
          <a:p>
            <a:pPr lvl="1">
              <a:defRPr/>
            </a:pPr>
            <a:r>
              <a:rPr lang="en-GB" sz="2200" dirty="0" smtClean="0"/>
              <a:t>Usually arsenical bronzes </a:t>
            </a:r>
          </a:p>
          <a:p>
            <a:pPr lvl="1">
              <a:defRPr/>
            </a:pPr>
            <a:r>
              <a:rPr lang="en-GB" sz="2200" dirty="0" err="1" smtClean="0"/>
              <a:t>Alambra</a:t>
            </a:r>
            <a:r>
              <a:rPr lang="en-GB" sz="2200" dirty="0" smtClean="0"/>
              <a:t>: occasional tin bronzes</a:t>
            </a:r>
          </a:p>
        </p:txBody>
      </p:sp>
      <p:pic>
        <p:nvPicPr>
          <p:cNvPr id="5" name="Picture 7" descr="copper objects alam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3" y="1772815"/>
            <a:ext cx="3775395" cy="4125762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618500" y="6011996"/>
            <a:ext cx="2841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EC-MC metalwork, Alambra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III-LC I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Warrior burials:</a:t>
            </a:r>
          </a:p>
          <a:p>
            <a:pPr lvl="1">
              <a:defRPr/>
            </a:pPr>
            <a:r>
              <a:rPr lang="en-GB" dirty="0" err="1" smtClean="0"/>
              <a:t>Socketed</a:t>
            </a:r>
            <a:r>
              <a:rPr lang="en-GB" dirty="0" smtClean="0"/>
              <a:t> axe-heads</a:t>
            </a:r>
          </a:p>
          <a:p>
            <a:pPr lvl="1">
              <a:defRPr/>
            </a:pPr>
            <a:r>
              <a:rPr lang="en-GB" dirty="0" smtClean="0"/>
              <a:t>Bronze belts</a:t>
            </a:r>
          </a:p>
          <a:p>
            <a:pPr lvl="1">
              <a:defRPr/>
            </a:pPr>
            <a:r>
              <a:rPr lang="en-GB" dirty="0" smtClean="0"/>
              <a:t>Stone </a:t>
            </a:r>
            <a:r>
              <a:rPr lang="en-GB" dirty="0" err="1" smtClean="0"/>
              <a:t>maceheads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Horse burials</a:t>
            </a:r>
          </a:p>
          <a:p>
            <a:pPr>
              <a:defRPr/>
            </a:pPr>
            <a:r>
              <a:rPr lang="en-GB" dirty="0"/>
              <a:t>Near Eastern symbols of power &amp; kingship: </a:t>
            </a:r>
            <a:endParaRPr lang="en-GB" dirty="0" smtClean="0"/>
          </a:p>
          <a:p>
            <a:pPr lvl="1">
              <a:defRPr/>
            </a:pPr>
            <a:r>
              <a:rPr lang="en-GB" dirty="0"/>
              <a:t>C</a:t>
            </a:r>
            <a:r>
              <a:rPr lang="en-GB" dirty="0" smtClean="0"/>
              <a:t>onsuming the exotic</a:t>
            </a:r>
            <a:endParaRPr lang="en-GB" dirty="0"/>
          </a:p>
          <a:p>
            <a:pPr>
              <a:defRPr/>
            </a:pPr>
            <a:r>
              <a:rPr lang="en-GB" dirty="0"/>
              <a:t>Source of power &amp; wealth </a:t>
            </a:r>
            <a:r>
              <a:rPr lang="en-GB" dirty="0" smtClean="0"/>
              <a:t>lies in control </a:t>
            </a:r>
            <a:r>
              <a:rPr lang="en-GB" dirty="0"/>
              <a:t>over copper resources</a:t>
            </a:r>
          </a:p>
        </p:txBody>
      </p:sp>
      <p:grpSp>
        <p:nvGrpSpPr>
          <p:cNvPr id="5" name="Group 14"/>
          <p:cNvGrpSpPr>
            <a:grpSpLocks noGrp="1"/>
          </p:cNvGrpSpPr>
          <p:nvPr/>
        </p:nvGrpSpPr>
        <p:grpSpPr bwMode="auto">
          <a:xfrm>
            <a:off x="5796136" y="1772816"/>
            <a:ext cx="2962672" cy="4104456"/>
            <a:chOff x="295" y="119"/>
            <a:chExt cx="2328" cy="4019"/>
          </a:xfrm>
        </p:grpSpPr>
        <p:pic>
          <p:nvPicPr>
            <p:cNvPr id="6" name="Picture 12" descr="identity2"/>
            <p:cNvPicPr>
              <a:picLocks noChangeAspect="1" noChangeArrowheads="1"/>
            </p:cNvPicPr>
            <p:nvPr/>
          </p:nvPicPr>
          <p:blipFill>
            <a:blip r:embed="rId2" cstate="email"/>
            <a:srcRect/>
            <a:stretch>
              <a:fillRect/>
            </a:stretch>
          </p:blipFill>
          <p:spPr bwMode="auto">
            <a:xfrm>
              <a:off x="295" y="119"/>
              <a:ext cx="2328" cy="4009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</p:pic>
        <p:sp>
          <p:nvSpPr>
            <p:cNvPr id="7" name="Rectangle 13"/>
            <p:cNvSpPr>
              <a:spLocks noChangeArrowheads="1"/>
            </p:cNvSpPr>
            <p:nvPr/>
          </p:nvSpPr>
          <p:spPr bwMode="auto">
            <a:xfrm>
              <a:off x="295" y="119"/>
              <a:ext cx="2308" cy="4019"/>
            </a:xfrm>
            <a:prstGeom prst="rect">
              <a:avLst/>
            </a:prstGeom>
            <a:noFill/>
            <a:ln w="76200">
              <a:solidFill>
                <a:srgbClr val="FFC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5874086" y="5949280"/>
            <a:ext cx="2802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Socketed</a:t>
            </a:r>
            <a:r>
              <a:rPr lang="en-GB" dirty="0" smtClean="0"/>
              <a:t> axe, Dali </a:t>
            </a:r>
            <a:r>
              <a:rPr lang="en-GB" i="1" dirty="0" err="1" smtClean="0"/>
              <a:t>Kafkallia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MC III-LC I Copper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Establishment of settlement at Enkomi</a:t>
            </a:r>
          </a:p>
          <a:p>
            <a:r>
              <a:rPr lang="en-GB" dirty="0" smtClean="0"/>
              <a:t>Dominated by monumental building:</a:t>
            </a:r>
          </a:p>
          <a:p>
            <a:pPr lvl="1">
              <a:defRPr/>
            </a:pPr>
            <a:r>
              <a:rPr lang="en-GB" dirty="0" smtClean="0"/>
              <a:t>Centralised control over copper production</a:t>
            </a:r>
          </a:p>
          <a:p>
            <a:pPr lvl="1">
              <a:defRPr/>
            </a:pPr>
            <a:r>
              <a:rPr lang="en-GB" dirty="0" smtClean="0"/>
              <a:t>Production of wheelmade pottery &amp; seals</a:t>
            </a:r>
          </a:p>
          <a:p>
            <a:pPr lvl="1">
              <a:defRPr/>
            </a:pPr>
            <a:r>
              <a:rPr lang="en-GB" dirty="0" smtClean="0"/>
              <a:t>Writing</a:t>
            </a:r>
          </a:p>
          <a:p>
            <a:pPr lvl="1">
              <a:defRPr/>
            </a:pPr>
            <a:r>
              <a:rPr lang="en-GB" dirty="0" smtClean="0"/>
              <a:t>Wealthy burials</a:t>
            </a:r>
          </a:p>
          <a:p>
            <a:pPr>
              <a:defRPr/>
            </a:pPr>
            <a:r>
              <a:rPr lang="en-GB" dirty="0" smtClean="0"/>
              <a:t>Elite control of copper production for trading purposes</a:t>
            </a:r>
          </a:p>
          <a:p>
            <a:pPr>
              <a:defRPr/>
            </a:pPr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5" name="Picture 8" descr="enkomi for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 rot="10800000">
            <a:off x="4932040" y="2492896"/>
            <a:ext cx="4038600" cy="240700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7308304" y="5013176"/>
            <a:ext cx="1308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 fort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III-LC I Copper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320480" cy="50840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Forts = new feature in Cypriot landscape</a:t>
            </a:r>
          </a:p>
          <a:p>
            <a:r>
              <a:rPr lang="en-GB" dirty="0" smtClean="0"/>
              <a:t>Location suggests strategic communication points:</a:t>
            </a:r>
          </a:p>
          <a:p>
            <a:pPr lvl="1"/>
            <a:r>
              <a:rPr lang="en-GB" dirty="0" smtClean="0"/>
              <a:t>Key role in protection of movement of copper to new coastal sites</a:t>
            </a:r>
          </a:p>
          <a:p>
            <a:r>
              <a:rPr lang="en-GB" dirty="0" smtClean="0"/>
              <a:t>Centralised exploitation of copper controlled by new coastal sites:</a:t>
            </a:r>
          </a:p>
          <a:p>
            <a:pPr lvl="1"/>
            <a:r>
              <a:rPr lang="en-GB" dirty="0" smtClean="0"/>
              <a:t>Procurement, processing, distribution, exchange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7" descr="L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16016" y="2259612"/>
            <a:ext cx="4254624" cy="282557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348704" y="5229200"/>
            <a:ext cx="1274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LBA Cyprus</a:t>
            </a:r>
            <a:endParaRPr lang="en-GB" dirty="0"/>
          </a:p>
        </p:txBody>
      </p:sp>
      <p:sp>
        <p:nvSpPr>
          <p:cNvPr id="7" name="Oval 10"/>
          <p:cNvSpPr>
            <a:spLocks noChangeArrowheads="1"/>
          </p:cNvSpPr>
          <p:nvPr/>
        </p:nvSpPr>
        <p:spPr bwMode="auto">
          <a:xfrm rot="20006995">
            <a:off x="7501871" y="2841954"/>
            <a:ext cx="1397685" cy="345712"/>
          </a:xfrm>
          <a:prstGeom prst="ellips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11"/>
          <p:cNvSpPr>
            <a:spLocks noChangeArrowheads="1"/>
          </p:cNvSpPr>
          <p:nvPr/>
        </p:nvSpPr>
        <p:spPr bwMode="auto">
          <a:xfrm>
            <a:off x="7430616" y="3603149"/>
            <a:ext cx="308593" cy="168830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12"/>
          <p:cNvSpPr>
            <a:spLocks noChangeArrowheads="1"/>
          </p:cNvSpPr>
          <p:nvPr/>
        </p:nvSpPr>
        <p:spPr bwMode="auto">
          <a:xfrm>
            <a:off x="6228184" y="3411740"/>
            <a:ext cx="1093989" cy="111934"/>
          </a:xfrm>
          <a:prstGeom prst="ellipse">
            <a:avLst/>
          </a:prstGeom>
          <a:noFill/>
          <a:ln w="44450">
            <a:solidFill>
              <a:srgbClr val="FF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13"/>
          <p:cNvSpPr>
            <a:spLocks noChangeArrowheads="1"/>
          </p:cNvSpPr>
          <p:nvPr/>
        </p:nvSpPr>
        <p:spPr bwMode="auto">
          <a:xfrm rot="19193460">
            <a:off x="6510931" y="3743056"/>
            <a:ext cx="336422" cy="553489"/>
          </a:xfrm>
          <a:prstGeom prst="ellipse">
            <a:avLst/>
          </a:prstGeom>
          <a:noFill/>
          <a:ln w="444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Mining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823416"/>
          </a:xfrm>
        </p:spPr>
        <p:txBody>
          <a:bodyPr/>
          <a:lstStyle/>
          <a:p>
            <a:r>
              <a:rPr lang="en-US" dirty="0" smtClean="0"/>
              <a:t>Mining &amp; </a:t>
            </a:r>
            <a:r>
              <a:rPr lang="en-US" dirty="0" smtClean="0">
                <a:solidFill>
                  <a:srgbClr val="FFC000"/>
                </a:solidFill>
              </a:rPr>
              <a:t>primary smelting </a:t>
            </a:r>
            <a:r>
              <a:rPr lang="en-US" dirty="0" smtClean="0"/>
              <a:t>of the </a:t>
            </a:r>
            <a:r>
              <a:rPr lang="en-US" dirty="0" err="1" smtClean="0"/>
              <a:t>sulphide</a:t>
            </a:r>
            <a:r>
              <a:rPr lang="en-US" dirty="0" smtClean="0"/>
              <a:t> ores</a:t>
            </a:r>
          </a:p>
          <a:p>
            <a:r>
              <a:rPr lang="en-US" dirty="0" smtClean="0"/>
              <a:t>Debris: furnace conglomerate &amp; slag</a:t>
            </a:r>
          </a:p>
          <a:p>
            <a:r>
              <a:rPr lang="en-US" dirty="0" smtClean="0"/>
              <a:t>Two sites identified:</a:t>
            </a:r>
          </a:p>
          <a:p>
            <a:pPr lvl="1"/>
            <a:r>
              <a:rPr lang="en-US" dirty="0" err="1" smtClean="0"/>
              <a:t>Politiko</a:t>
            </a:r>
            <a:r>
              <a:rPr lang="en-US" dirty="0" smtClean="0"/>
              <a:t> </a:t>
            </a:r>
            <a:r>
              <a:rPr lang="en-US" i="1" dirty="0" err="1" smtClean="0"/>
              <a:t>Phoradhes</a:t>
            </a:r>
            <a:r>
              <a:rPr lang="en-US" dirty="0" smtClean="0"/>
              <a:t>: 16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</a:p>
          <a:p>
            <a:pPr lvl="1"/>
            <a:r>
              <a:rPr lang="en-US" dirty="0" err="1" smtClean="0"/>
              <a:t>Apliki</a:t>
            </a:r>
            <a:r>
              <a:rPr lang="en-US" dirty="0" smtClean="0"/>
              <a:t> </a:t>
            </a:r>
            <a:r>
              <a:rPr lang="en-US" i="1" dirty="0" err="1" smtClean="0"/>
              <a:t>Karamallos</a:t>
            </a:r>
            <a:r>
              <a:rPr lang="en-US" dirty="0" smtClean="0"/>
              <a:t>: 13-12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</a:p>
        </p:txBody>
      </p:sp>
      <p:pic>
        <p:nvPicPr>
          <p:cNvPr id="5" name="Content Placeholder 4" descr="politiko_ph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2276872"/>
            <a:ext cx="3962622" cy="3138397"/>
          </a:xfrm>
        </p:spPr>
      </p:pic>
      <p:sp>
        <p:nvSpPr>
          <p:cNvPr id="6" name="TextBox 5"/>
          <p:cNvSpPr txBox="1"/>
          <p:nvPr/>
        </p:nvSpPr>
        <p:spPr>
          <a:xfrm>
            <a:off x="6588224" y="5517232"/>
            <a:ext cx="193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Politiko</a:t>
            </a:r>
            <a:r>
              <a:rPr lang="en-GB" dirty="0" smtClean="0"/>
              <a:t> </a:t>
            </a:r>
            <a:r>
              <a:rPr lang="en-GB" i="1" dirty="0" err="1" smtClean="0"/>
              <a:t>Phoradhes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Metallurgical Production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 smtClean="0"/>
              <a:t>Secondary smelt (of furnace conglomerate) at urban </a:t>
            </a:r>
            <a:r>
              <a:rPr lang="en-US" dirty="0" err="1" smtClean="0"/>
              <a:t>centres</a:t>
            </a:r>
            <a:endParaRPr lang="en-US" dirty="0" smtClean="0"/>
          </a:p>
          <a:p>
            <a:pPr lvl="0"/>
            <a:r>
              <a:rPr lang="en-GB" dirty="0" smtClean="0"/>
              <a:t>Extensive finds of </a:t>
            </a:r>
            <a:r>
              <a:rPr lang="en-GB" dirty="0" smtClean="0"/>
              <a:t>by-products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Copper slag, furnace fragments, crucibles, </a:t>
            </a:r>
            <a:r>
              <a:rPr lang="en-GB" dirty="0" err="1" smtClean="0"/>
              <a:t>tuyères</a:t>
            </a:r>
            <a:endParaRPr lang="en-GB" dirty="0" smtClean="0"/>
          </a:p>
          <a:p>
            <a:pPr lvl="0"/>
            <a:r>
              <a:rPr lang="en-GB" dirty="0" smtClean="0"/>
              <a:t>Temple control over metallurgical production</a:t>
            </a:r>
          </a:p>
          <a:p>
            <a:pPr lvl="0"/>
            <a:r>
              <a:rPr lang="en-GB" dirty="0" smtClean="0"/>
              <a:t>Also ingots for export &amp; finished artefacts</a:t>
            </a:r>
          </a:p>
          <a:p>
            <a:endParaRPr lang="en-GB" dirty="0"/>
          </a:p>
        </p:txBody>
      </p:sp>
      <p:pic>
        <p:nvPicPr>
          <p:cNvPr id="5" name="Content Placeholder 4" descr="image25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04964" y="1916832"/>
            <a:ext cx="3561996" cy="4032448"/>
          </a:xfrm>
        </p:spPr>
      </p:pic>
      <p:sp>
        <p:nvSpPr>
          <p:cNvPr id="6" name="TextBox 5"/>
          <p:cNvSpPr txBox="1"/>
          <p:nvPr/>
        </p:nvSpPr>
        <p:spPr>
          <a:xfrm>
            <a:off x="5778287" y="6023029"/>
            <a:ext cx="2682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University of Cyprus:</a:t>
            </a:r>
          </a:p>
          <a:p>
            <a:r>
              <a:rPr lang="en-GB" dirty="0" smtClean="0"/>
              <a:t>Experimental archaeology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Metallurgical Production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42792" cy="4623816"/>
          </a:xfrm>
        </p:spPr>
        <p:txBody>
          <a:bodyPr>
            <a:normAutofit/>
          </a:bodyPr>
          <a:lstStyle/>
          <a:p>
            <a:r>
              <a:rPr lang="en-US" dirty="0" smtClean="0"/>
              <a:t>Craft production in urban </a:t>
            </a:r>
            <a:r>
              <a:rPr lang="en-US" dirty="0" err="1" smtClean="0"/>
              <a:t>centres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Tools &amp; weapons for daily use</a:t>
            </a:r>
          </a:p>
          <a:p>
            <a:pPr lvl="1"/>
            <a:r>
              <a:rPr lang="en-US" dirty="0" smtClean="0"/>
              <a:t>Luxury items for temple votives, burials &amp; international gift exchange</a:t>
            </a:r>
          </a:p>
          <a:p>
            <a:r>
              <a:rPr lang="en-US" dirty="0" smtClean="0"/>
              <a:t>To what extent can we identify attached specialists?</a:t>
            </a:r>
            <a:endParaRPr lang="en-GB" dirty="0"/>
          </a:p>
        </p:txBody>
      </p:sp>
      <p:pic>
        <p:nvPicPr>
          <p:cNvPr id="7" name="Content Placeholder 6" descr="bze stand 05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32040" y="1916832"/>
            <a:ext cx="4009454" cy="3823117"/>
          </a:xfrm>
        </p:spPr>
      </p:pic>
      <p:sp>
        <p:nvSpPr>
          <p:cNvPr id="8" name="TextBox 7"/>
          <p:cNvSpPr txBox="1"/>
          <p:nvPr/>
        </p:nvSpPr>
        <p:spPr>
          <a:xfrm>
            <a:off x="6084168" y="5949280"/>
            <a:ext cx="2496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Four-sided bronze stand</a:t>
            </a:r>
          </a:p>
          <a:p>
            <a:r>
              <a:rPr lang="en-GB" dirty="0" smtClean="0"/>
              <a:t>(International Style?)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LC II- LC IIIA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122912" cy="4695824"/>
          </a:xfrm>
        </p:spPr>
        <p:txBody>
          <a:bodyPr/>
          <a:lstStyle/>
          <a:p>
            <a:r>
              <a:rPr lang="en-GB" dirty="0" smtClean="0"/>
              <a:t>Height of Cypriot copper production</a:t>
            </a:r>
          </a:p>
          <a:p>
            <a:r>
              <a:rPr lang="en-GB" dirty="0" smtClean="0"/>
              <a:t>LC IIC: hemispherical bronze bowl = sign of wealth/status</a:t>
            </a:r>
          </a:p>
          <a:p>
            <a:r>
              <a:rPr lang="en-GB" dirty="0" smtClean="0"/>
              <a:t>Development of distinctive  bronze-working tradition:</a:t>
            </a:r>
          </a:p>
          <a:p>
            <a:pPr lvl="1"/>
            <a:r>
              <a:rPr lang="en-GB" dirty="0" smtClean="0"/>
              <a:t>Figurines</a:t>
            </a:r>
          </a:p>
          <a:p>
            <a:pPr lvl="1"/>
            <a:r>
              <a:rPr lang="en-GB" dirty="0" smtClean="0"/>
              <a:t>Tripod stands</a:t>
            </a:r>
          </a:p>
          <a:p>
            <a:pPr lvl="1"/>
            <a:r>
              <a:rPr lang="en-GB" dirty="0" smtClean="0"/>
              <a:t>4-sided (wheeled) stands</a:t>
            </a:r>
            <a:endParaRPr lang="en-GB" dirty="0"/>
          </a:p>
        </p:txBody>
      </p:sp>
      <p:pic>
        <p:nvPicPr>
          <p:cNvPr id="5" name="Content Placeholder 4" descr="bronze-bowl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34472" y="2204864"/>
            <a:ext cx="2952328" cy="2583285"/>
          </a:xfrm>
        </p:spPr>
      </p:pic>
      <p:sp>
        <p:nvSpPr>
          <p:cNvPr id="4" name="TextBox 3"/>
          <p:cNvSpPr txBox="1"/>
          <p:nvPr/>
        </p:nvSpPr>
        <p:spPr>
          <a:xfrm>
            <a:off x="6012160" y="5013176"/>
            <a:ext cx="277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Hemispherical bronze bowl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56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LC IIC-IIIA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040560" cy="4968552"/>
          </a:xfrm>
        </p:spPr>
        <p:txBody>
          <a:bodyPr/>
          <a:lstStyle/>
          <a:p>
            <a:r>
              <a:rPr lang="en-GB" sz="2600" dirty="0" smtClean="0"/>
              <a:t>Centralised control of bronze working in temples?</a:t>
            </a:r>
          </a:p>
          <a:p>
            <a:pPr>
              <a:lnSpc>
                <a:spcPct val="80000"/>
              </a:lnSpc>
            </a:pPr>
            <a:r>
              <a:rPr lang="en-GB" sz="2600" dirty="0" smtClean="0"/>
              <a:t>Close association between religious areas &amp; copper production at several sanctuaries:</a:t>
            </a:r>
          </a:p>
          <a:p>
            <a:pPr lvl="1">
              <a:lnSpc>
                <a:spcPct val="80000"/>
              </a:lnSpc>
            </a:pPr>
            <a:r>
              <a:rPr lang="en-GB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Enkomi, </a:t>
            </a:r>
            <a:r>
              <a:rPr lang="en-GB" sz="22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Kition</a:t>
            </a:r>
            <a:r>
              <a:rPr lang="en-GB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r>
              <a:rPr lang="en-GB" sz="22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Athienou</a:t>
            </a:r>
            <a:r>
              <a:rPr lang="en-GB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&amp; </a:t>
            </a:r>
            <a:r>
              <a:rPr lang="en-GB" sz="22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Myrtou</a:t>
            </a:r>
            <a:r>
              <a:rPr lang="en-GB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2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Pigadhes</a:t>
            </a:r>
            <a:endParaRPr lang="en-GB" sz="2200" dirty="0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Two bronze statuettes standing on miniature ingots:</a:t>
            </a:r>
          </a:p>
          <a:p>
            <a:pPr lvl="1">
              <a:lnSpc>
                <a:spcPct val="80000"/>
              </a:lnSpc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Male protective deity &amp; female fertility deity</a:t>
            </a:r>
          </a:p>
          <a:p>
            <a:pPr lvl="1">
              <a:lnSpc>
                <a:spcPct val="80000"/>
              </a:lnSpc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Overseers &amp; protectors of the Cypriot copper industry</a:t>
            </a:r>
          </a:p>
          <a:p>
            <a:endParaRPr lang="en-GB" dirty="0" smtClean="0"/>
          </a:p>
        </p:txBody>
      </p:sp>
      <p:pic>
        <p:nvPicPr>
          <p:cNvPr id="6" name="Picture 7" descr="bomford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21750" y="3501008"/>
            <a:ext cx="1770730" cy="2952329"/>
          </a:xfrm>
          <a:prstGeom prst="rect">
            <a:avLst/>
          </a:prstGeom>
          <a:noFill/>
        </p:spPr>
      </p:pic>
      <p:pic>
        <p:nvPicPr>
          <p:cNvPr id="7" name="Picture 5" descr="ingot god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04470" y="3357041"/>
            <a:ext cx="1471786" cy="3240311"/>
          </a:xfrm>
          <a:prstGeom prst="rect">
            <a:avLst/>
          </a:prstGeom>
          <a:noFill/>
        </p:spPr>
      </p:pic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5651847" y="5805736"/>
            <a:ext cx="864369" cy="863624"/>
          </a:xfrm>
          <a:prstGeom prst="ellipse">
            <a:avLst/>
          </a:prstGeom>
          <a:noFill/>
          <a:ln w="44450" algn="ctr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7569782" y="5949281"/>
            <a:ext cx="720081" cy="720080"/>
          </a:xfrm>
          <a:prstGeom prst="ellipse">
            <a:avLst/>
          </a:prstGeom>
          <a:noFill/>
          <a:ln w="44450" algn="ctr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1207" y="413144"/>
            <a:ext cx="3708400" cy="2235200"/>
          </a:xfrm>
        </p:spPr>
      </p:pic>
      <p:sp>
        <p:nvSpPr>
          <p:cNvPr id="12" name="TextBox 11"/>
          <p:cNvSpPr txBox="1"/>
          <p:nvPr/>
        </p:nvSpPr>
        <p:spPr>
          <a:xfrm>
            <a:off x="8007115" y="2673234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64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Copper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482453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Representations of ingots:</a:t>
            </a:r>
          </a:p>
          <a:p>
            <a:pPr lvl="1"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Miniature votive ingots</a:t>
            </a:r>
          </a:p>
          <a:p>
            <a:pPr lvl="1"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Bronze stands: ritual processions</a:t>
            </a:r>
          </a:p>
          <a:p>
            <a:pPr lvl="1"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Possibly depicted on seals </a:t>
            </a:r>
          </a:p>
          <a:p>
            <a:pPr lvl="1"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On Mycenaean pictorial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kraters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Knapp: Cypriot elite used culturally significant symbols &amp; religious ceremony to legitimise control of the copper industry</a:t>
            </a:r>
          </a:p>
          <a:p>
            <a:endParaRPr lang="en-GB" dirty="0"/>
          </a:p>
        </p:txBody>
      </p:sp>
      <p:pic>
        <p:nvPicPr>
          <p:cNvPr id="6" name="Picture 10" descr="zeus krater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44208" y="620688"/>
            <a:ext cx="2546998" cy="3168352"/>
          </a:xfrm>
          <a:prstGeom prst="rect">
            <a:avLst/>
          </a:prstGeom>
          <a:noFill/>
        </p:spPr>
      </p:pic>
      <p:pic>
        <p:nvPicPr>
          <p:cNvPr id="7" name="Picture 9" descr="min ingot 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40152" y="4825914"/>
            <a:ext cx="2616128" cy="1830546"/>
          </a:xfrm>
          <a:prstGeom prst="rect">
            <a:avLst/>
          </a:prstGeom>
          <a:noFill/>
        </p:spPr>
      </p:pic>
      <p:pic>
        <p:nvPicPr>
          <p:cNvPr id="9" name="Content Placeholder 8" descr="ingot stand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88024" y="1716021"/>
            <a:ext cx="2348960" cy="2808313"/>
          </a:xfrm>
        </p:spPr>
      </p:pic>
    </p:spTree>
    <p:extLst>
      <p:ext uri="{BB962C8B-B14F-4D97-AF65-F5344CB8AC3E}">
        <p14:creationId xmlns:p14="http://schemas.microsoft.com/office/powerpoint/2010/main" val="111361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Copper Trade: LBA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680520" cy="50405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 smtClean="0"/>
              <a:t>Cyprus is major </a:t>
            </a:r>
            <a:r>
              <a:rPr lang="en-GB" sz="2600" dirty="0" smtClean="0"/>
              <a:t>copper source</a:t>
            </a:r>
            <a:endParaRPr lang="en-GB" sz="2600" dirty="0" smtClean="0"/>
          </a:p>
          <a:p>
            <a:pPr>
              <a:defRPr/>
            </a:pPr>
            <a:r>
              <a:rPr lang="en-GB" sz="2600" dirty="0" smtClean="0"/>
              <a:t>Annals of </a:t>
            </a:r>
            <a:r>
              <a:rPr lang="en-GB" sz="2600" dirty="0" err="1" smtClean="0"/>
              <a:t>Tuthmosis</a:t>
            </a:r>
            <a:r>
              <a:rPr lang="en-GB" sz="2600" dirty="0" smtClean="0"/>
              <a:t> III:</a:t>
            </a:r>
          </a:p>
          <a:p>
            <a:pPr lvl="1">
              <a:defRPr/>
            </a:pPr>
            <a:r>
              <a:rPr lang="en-GB" sz="2200" dirty="0" smtClean="0"/>
              <a:t>Lists tribute </a:t>
            </a:r>
            <a:r>
              <a:rPr lang="en-GB" sz="2200" dirty="0" smtClean="0"/>
              <a:t>of copper ore from </a:t>
            </a:r>
            <a:r>
              <a:rPr lang="en-GB" sz="2200" i="1" dirty="0" smtClean="0"/>
              <a:t>a-</a:t>
            </a:r>
            <a:r>
              <a:rPr lang="en-GB" sz="2200" i="1" dirty="0" err="1" smtClean="0"/>
              <a:t>si</a:t>
            </a:r>
            <a:r>
              <a:rPr lang="en-GB" sz="2200" i="1" dirty="0" smtClean="0"/>
              <a:t>-</a:t>
            </a:r>
            <a:r>
              <a:rPr lang="en-GB" sz="2200" i="1" dirty="0" err="1" smtClean="0"/>
              <a:t>ja</a:t>
            </a:r>
            <a:endParaRPr lang="en-GB" sz="2200" i="1" dirty="0" smtClean="0"/>
          </a:p>
          <a:p>
            <a:pPr>
              <a:defRPr/>
            </a:pPr>
            <a:r>
              <a:rPr lang="en-GB" sz="2600" dirty="0" smtClean="0"/>
              <a:t>14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 century Amarna archives:</a:t>
            </a:r>
          </a:p>
          <a:p>
            <a:pPr lvl="1">
              <a:defRPr/>
            </a:pPr>
            <a:r>
              <a:rPr lang="en-GB" sz="2200" dirty="0" smtClean="0"/>
              <a:t>8 letters from King of </a:t>
            </a:r>
            <a:r>
              <a:rPr lang="en-GB" sz="2200" dirty="0" err="1" smtClean="0"/>
              <a:t>Alashiya</a:t>
            </a:r>
            <a:endParaRPr lang="en-GB" sz="2200" dirty="0" smtClean="0"/>
          </a:p>
          <a:p>
            <a:pPr lvl="1">
              <a:defRPr/>
            </a:pPr>
            <a:r>
              <a:rPr lang="en-GB" sz="2200" dirty="0" smtClean="0"/>
              <a:t>Gifts always include copper </a:t>
            </a:r>
            <a:r>
              <a:rPr lang="en-GB" sz="2200" dirty="0"/>
              <a:t>(</a:t>
            </a:r>
            <a:r>
              <a:rPr lang="en-GB" sz="2200" dirty="0" smtClean="0"/>
              <a:t>typically 100-500 </a:t>
            </a:r>
            <a:r>
              <a:rPr lang="en-GB" sz="2200" dirty="0"/>
              <a:t>talents)</a:t>
            </a:r>
            <a:endParaRPr lang="en-GB" sz="2200" dirty="0" smtClean="0"/>
          </a:p>
          <a:p>
            <a:pPr>
              <a:defRPr/>
            </a:pPr>
            <a:r>
              <a:rPr lang="en-GB" sz="2600" dirty="0" smtClean="0"/>
              <a:t>13th century: Hittite archives</a:t>
            </a:r>
          </a:p>
          <a:p>
            <a:pPr lvl="1">
              <a:defRPr/>
            </a:pPr>
            <a:r>
              <a:rPr lang="en-GB" sz="2200" dirty="0" smtClean="0"/>
              <a:t>“they have brought the copper &amp; bronze from </a:t>
            </a:r>
            <a:r>
              <a:rPr lang="en-GB" sz="2200" dirty="0" err="1" smtClean="0"/>
              <a:t>Alashiya</a:t>
            </a:r>
            <a:r>
              <a:rPr lang="en-GB" sz="2200" dirty="0" smtClean="0"/>
              <a:t>, from Mount </a:t>
            </a:r>
            <a:r>
              <a:rPr lang="en-GB" sz="2200" dirty="0" err="1" smtClean="0"/>
              <a:t>Taggata</a:t>
            </a:r>
            <a:r>
              <a:rPr lang="en-GB" sz="2200" dirty="0" smtClean="0"/>
              <a:t>”</a:t>
            </a:r>
          </a:p>
        </p:txBody>
      </p:sp>
      <p:pic>
        <p:nvPicPr>
          <p:cNvPr id="12" name="Picture 4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2216171"/>
            <a:ext cx="3105631" cy="3475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6765506" y="5883321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Amarna letter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893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Archaeological Evidence for Trade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906888" cy="5084064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Copper &amp; tin were the basis of the LBA metals trade</a:t>
            </a:r>
          </a:p>
          <a:p>
            <a:r>
              <a:rPr lang="en-US" dirty="0" smtClean="0"/>
              <a:t>Does this circulate as commodity or gift?</a:t>
            </a:r>
          </a:p>
          <a:p>
            <a:r>
              <a:rPr lang="en-US" dirty="0" smtClean="0"/>
              <a:t>What is the source:</a:t>
            </a:r>
          </a:p>
          <a:p>
            <a:pPr lvl="1"/>
            <a:r>
              <a:rPr lang="en-US" dirty="0" smtClean="0"/>
              <a:t>Prior to 13</a:t>
            </a:r>
            <a:r>
              <a:rPr lang="en-US" baseline="30000" dirty="0" smtClean="0"/>
              <a:t>th</a:t>
            </a:r>
            <a:r>
              <a:rPr lang="en-US" dirty="0" smtClean="0"/>
              <a:t> century no evidence for trade in Cypriot copper</a:t>
            </a:r>
          </a:p>
          <a:p>
            <a:pPr lvl="1"/>
            <a:r>
              <a:rPr lang="en-US" dirty="0" smtClean="0"/>
              <a:t>Ingots from LM I Crete: non-Cypriot origins</a:t>
            </a:r>
          </a:p>
          <a:p>
            <a:pPr lvl="1"/>
            <a:r>
              <a:rPr lang="en-US" dirty="0" smtClean="0"/>
              <a:t>Also those illustrated on Egyptian 18</a:t>
            </a:r>
            <a:r>
              <a:rPr lang="en-US" baseline="30000" dirty="0" smtClean="0"/>
              <a:t>th</a:t>
            </a:r>
            <a:r>
              <a:rPr lang="en-US" dirty="0" smtClean="0"/>
              <a:t> Dynasty tomb </a:t>
            </a:r>
            <a:r>
              <a:rPr lang="en-US" dirty="0" smtClean="0"/>
              <a:t>paintings?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244468"/>
            <a:ext cx="3719586" cy="2696700"/>
          </a:xfrm>
        </p:spPr>
      </p:pic>
      <p:sp>
        <p:nvSpPr>
          <p:cNvPr id="10" name="TextBox 9"/>
          <p:cNvSpPr txBox="1"/>
          <p:nvPr/>
        </p:nvSpPr>
        <p:spPr>
          <a:xfrm>
            <a:off x="5364088" y="5013176"/>
            <a:ext cx="3233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ingots from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Triadha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966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Archaeological Evidence for Trade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US" dirty="0" smtClean="0"/>
              <a:t>Traded in </a:t>
            </a:r>
            <a:r>
              <a:rPr lang="en-US" dirty="0" err="1" smtClean="0"/>
              <a:t>standardised</a:t>
            </a:r>
            <a:r>
              <a:rPr lang="en-US" dirty="0" smtClean="0"/>
              <a:t> ingots</a:t>
            </a:r>
          </a:p>
          <a:p>
            <a:pPr hangingPunct="0"/>
            <a:r>
              <a:rPr lang="en-US" dirty="0" smtClean="0"/>
              <a:t>Widely distributed throughout Mediterranean</a:t>
            </a:r>
            <a:endParaRPr lang="en-GB" dirty="0" smtClean="0"/>
          </a:p>
          <a:p>
            <a:r>
              <a:rPr lang="en-US" dirty="0" smtClean="0"/>
              <a:t>Lead isotope analysis indicate Cypriot source from 13th century BC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ingo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6003943" y="4437112"/>
            <a:ext cx="2334996" cy="1681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Mediterranian_Sea"/>
          <p:cNvPicPr>
            <a:picLocks noChangeAspect="1" noChangeArrowheads="1"/>
          </p:cNvPicPr>
          <p:nvPr/>
        </p:nvPicPr>
        <p:blipFill>
          <a:blip r:embed="rId3" cstate="email">
            <a:lum bright="-12000" contrast="-12000"/>
          </a:blip>
          <a:stretch>
            <a:fillRect/>
          </a:stretch>
        </p:blipFill>
        <p:spPr bwMode="auto">
          <a:xfrm>
            <a:off x="5245820" y="1288513"/>
            <a:ext cx="3718667" cy="2491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074615" y="3789040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Mediterranean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796136" y="6237312"/>
            <a:ext cx="2626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ingot from Cyprus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82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Egyptian Faience Bowls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Concentration of Egyptian faience bowls </a:t>
            </a:r>
            <a:r>
              <a:rPr lang="en-GB" dirty="0" smtClean="0"/>
              <a:t>in </a:t>
            </a:r>
            <a:r>
              <a:rPr lang="en-GB" dirty="0" smtClean="0"/>
              <a:t>LC IIC-IIIA</a:t>
            </a:r>
          </a:p>
          <a:p>
            <a:r>
              <a:rPr lang="en-GB" dirty="0" smtClean="0"/>
              <a:t>Marsh bowls popular in </a:t>
            </a:r>
            <a:r>
              <a:rPr lang="en-GB" dirty="0" smtClean="0"/>
              <a:t>temples of </a:t>
            </a:r>
            <a:r>
              <a:rPr lang="en-GB" dirty="0" smtClean="0"/>
              <a:t>Hathor associated with mines:</a:t>
            </a:r>
          </a:p>
          <a:p>
            <a:pPr lvl="1"/>
            <a:r>
              <a:rPr lang="en-GB" dirty="0" smtClean="0"/>
              <a:t>Colour &amp; iconography suitable for </a:t>
            </a:r>
            <a:r>
              <a:rPr lang="en-GB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Lady of </a:t>
            </a:r>
            <a:r>
              <a:rPr lang="en-GB" dirty="0" err="1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Mefkat</a:t>
            </a:r>
            <a:r>
              <a:rPr lang="en-GB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dirty="0" smtClean="0"/>
              <a:t>(turquoise)</a:t>
            </a:r>
          </a:p>
          <a:p>
            <a:r>
              <a:rPr lang="en-GB" dirty="0" smtClean="0"/>
              <a:t>Hathor </a:t>
            </a:r>
            <a:r>
              <a:rPr lang="en-GB" dirty="0" err="1" smtClean="0"/>
              <a:t>protectress</a:t>
            </a:r>
            <a:r>
              <a:rPr lang="en-GB" dirty="0" smtClean="0"/>
              <a:t> </a:t>
            </a:r>
            <a:r>
              <a:rPr lang="en-GB" dirty="0" smtClean="0"/>
              <a:t>of mining &amp; acquisition of raw materials from abroad</a:t>
            </a:r>
          </a:p>
        </p:txBody>
      </p:sp>
      <p:pic>
        <p:nvPicPr>
          <p:cNvPr id="5" name="Content Placeholder 4" descr="faience plate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916832"/>
            <a:ext cx="3312368" cy="3312368"/>
          </a:xfrm>
        </p:spPr>
      </p:pic>
      <p:sp>
        <p:nvSpPr>
          <p:cNvPr id="6" name="TextBox 5"/>
          <p:cNvSpPr txBox="1"/>
          <p:nvPr/>
        </p:nvSpPr>
        <p:spPr>
          <a:xfrm>
            <a:off x="5940152" y="5301208"/>
            <a:ext cx="29945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Faience bowl from Enkomi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Hathor</a:t>
            </a:r>
            <a:r>
              <a:rPr lang="en-GB" dirty="0" smtClean="0"/>
              <a:t> &amp; Copper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3"/>
            <a:ext cx="8291264" cy="4752529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“Since </a:t>
            </a:r>
            <a:r>
              <a:rPr lang="en-GB" dirty="0" err="1" smtClean="0"/>
              <a:t>Hathor</a:t>
            </a:r>
            <a:r>
              <a:rPr lang="en-GB" dirty="0" smtClean="0"/>
              <a:t> was so closely identified with copper-mining... the unusual concentration of her cultic equipment in copper-producing Cyprus is unlikely to be fortuitous”  (</a:t>
            </a:r>
            <a:r>
              <a:rPr lang="en-GB" dirty="0" err="1" smtClean="0"/>
              <a:t>Peltenburg</a:t>
            </a:r>
            <a:r>
              <a:rPr lang="en-GB" dirty="0" smtClean="0"/>
              <a:t> 2007: 384)</a:t>
            </a:r>
          </a:p>
          <a:p>
            <a:r>
              <a:rPr lang="en-GB" dirty="0" smtClean="0"/>
              <a:t>Proliferation of </a:t>
            </a:r>
            <a:r>
              <a:rPr lang="en-GB" dirty="0" err="1" smtClean="0"/>
              <a:t>Hathor</a:t>
            </a:r>
            <a:r>
              <a:rPr lang="en-GB" dirty="0" smtClean="0"/>
              <a:t>-related objects on Cyprus at end of LBA:</a:t>
            </a:r>
          </a:p>
          <a:p>
            <a:pPr lvl="1"/>
            <a:r>
              <a:rPr lang="en-GB" dirty="0" smtClean="0"/>
              <a:t>Period associated with  breakdown in palace trade &amp; more widespread access to luxury products </a:t>
            </a:r>
          </a:p>
          <a:p>
            <a:r>
              <a:rPr lang="en-GB" dirty="0" smtClean="0"/>
              <a:t>Popularity of Hathor </a:t>
            </a:r>
            <a:r>
              <a:rPr lang="en-GB" dirty="0" smtClean="0"/>
              <a:t>bowls:</a:t>
            </a:r>
          </a:p>
          <a:p>
            <a:pPr lvl="1"/>
            <a:r>
              <a:rPr lang="en-GB" dirty="0" smtClean="0"/>
              <a:t>Local </a:t>
            </a:r>
            <a:r>
              <a:rPr lang="en-GB" dirty="0" smtClean="0"/>
              <a:t>metal producers </a:t>
            </a:r>
            <a:r>
              <a:rPr lang="en-GB" dirty="0" smtClean="0"/>
              <a:t> aware of </a:t>
            </a:r>
            <a:r>
              <a:rPr lang="en-GB" dirty="0" smtClean="0"/>
              <a:t>the benefits of invoking </a:t>
            </a:r>
            <a:r>
              <a:rPr lang="en-GB" dirty="0" smtClean="0"/>
              <a:t>cult </a:t>
            </a:r>
            <a:r>
              <a:rPr lang="en-GB" dirty="0" smtClean="0"/>
              <a:t>of Hathor to ensure continued prosperity of copper production </a:t>
            </a:r>
            <a:r>
              <a:rPr lang="en-GB" dirty="0" smtClean="0"/>
              <a:t>(during period of change)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Late integration of Cyprus in trading networks but in second millennium becomes pre-eminent for copper</a:t>
            </a:r>
          </a:p>
          <a:p>
            <a:r>
              <a:rPr lang="en-GB" dirty="0" smtClean="0"/>
              <a:t>Texts imply this exchange dates back to the MBA in Near East</a:t>
            </a:r>
          </a:p>
          <a:p>
            <a:r>
              <a:rPr lang="en-GB" dirty="0" smtClean="0"/>
              <a:t>Definite part of Amarna exchanges</a:t>
            </a:r>
          </a:p>
          <a:p>
            <a:r>
              <a:rPr lang="en-GB" dirty="0" smtClean="0"/>
              <a:t>Cypriot copper widespread throughout Mediterranean from 13</a:t>
            </a:r>
            <a:r>
              <a:rPr lang="en-GB" baseline="30000" dirty="0" smtClean="0"/>
              <a:t>th</a:t>
            </a:r>
            <a:r>
              <a:rPr lang="en-GB" dirty="0" smtClean="0"/>
              <a:t> century:</a:t>
            </a:r>
          </a:p>
          <a:p>
            <a:pPr lvl="1"/>
            <a:r>
              <a:rPr lang="en-GB" dirty="0" smtClean="0"/>
              <a:t>Gift exchange or commodity trade?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776</TotalTime>
  <Words>997</Words>
  <Application>Microsoft Office PowerPoint</Application>
  <PresentationFormat>On-screen Show (4:3)</PresentationFormat>
  <Paragraphs>162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Connected Worlds</vt:lpstr>
      <vt:lpstr>“Prehistoric” Background</vt:lpstr>
      <vt:lpstr>Cyprus &amp; the Copper Trade</vt:lpstr>
      <vt:lpstr>“Prehistoric” Background</vt:lpstr>
      <vt:lpstr>Philia: c.2500-2350 BC</vt:lpstr>
      <vt:lpstr>Early Bronze Age Metals Trade</vt:lpstr>
      <vt:lpstr>Copper Trade in the MBA</vt:lpstr>
      <vt:lpstr>MC III-LC I Burials</vt:lpstr>
      <vt:lpstr>MC III-LC I Copper Production</vt:lpstr>
      <vt:lpstr>MC III-LC I Copper Production</vt:lpstr>
      <vt:lpstr>Mining Sites</vt:lpstr>
      <vt:lpstr>Metallurgical Production </vt:lpstr>
      <vt:lpstr>Metallurgical Production </vt:lpstr>
      <vt:lpstr>LC II- LC IIIA</vt:lpstr>
      <vt:lpstr>LC IIC-IIIA</vt:lpstr>
      <vt:lpstr>Religion and Copper</vt:lpstr>
      <vt:lpstr>Copper Trade: LBA Texts</vt:lpstr>
      <vt:lpstr>Archaeological Evidence for Trade</vt:lpstr>
      <vt:lpstr>Archaeological Evidence for Trade</vt:lpstr>
      <vt:lpstr>Egyptian Faience Bowls</vt:lpstr>
      <vt:lpstr>Hathor &amp; Copper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60</cp:revision>
  <dcterms:created xsi:type="dcterms:W3CDTF">2013-03-22T09:16:29Z</dcterms:created>
  <dcterms:modified xsi:type="dcterms:W3CDTF">2017-03-13T15:29:34Z</dcterms:modified>
</cp:coreProperties>
</file>