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embeddedFontLst>
    <p:embeddedFont>
      <p:font typeface="Century Gothic" panose="020B0502020202020204" pitchFamily="34" charset="0"/>
      <p:regular r:id="rId13"/>
      <p:bold r:id="rId14"/>
      <p:italic r:id="rId15"/>
      <p:bold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9" roundtripDataSignature="AMtx7mhcW8ZKFbOUhu4WD7m+qsomPfjQtQ=="/>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tableStyles" Target="tableStyles.xml"/><Relationship Id="rId10" Type="http://schemas.openxmlformats.org/officeDocument/2006/relationships/slide" Target="slides/slide9.xml"/><Relationship Id="rId19"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Masud Rana" userId="af285f217e4dc343" providerId="LiveId" clId="{40EF5BA0-78A3-446A-8A28-42F8B1C55B17}"/>
    <pc:docChg chg="custSel modSld">
      <pc:chgData name="Md Masud Rana" userId="af285f217e4dc343" providerId="LiveId" clId="{40EF5BA0-78A3-446A-8A28-42F8B1C55B17}" dt="2023-02-01T11:02:08.069" v="117" actId="20577"/>
      <pc:docMkLst>
        <pc:docMk/>
      </pc:docMkLst>
      <pc:sldChg chg="modSp mod">
        <pc:chgData name="Md Masud Rana" userId="af285f217e4dc343" providerId="LiveId" clId="{40EF5BA0-78A3-446A-8A28-42F8B1C55B17}" dt="2023-02-01T11:02:08.069" v="117" actId="20577"/>
        <pc:sldMkLst>
          <pc:docMk/>
          <pc:sldMk cId="0" sldId="256"/>
        </pc:sldMkLst>
        <pc:spChg chg="mod">
          <ac:chgData name="Md Masud Rana" userId="af285f217e4dc343" providerId="LiveId" clId="{40EF5BA0-78A3-446A-8A28-42F8B1C55B17}" dt="2023-02-01T11:02:08.069" v="117" actId="20577"/>
          <ac:spMkLst>
            <pc:docMk/>
            <pc:sldMk cId="0" sldId="256"/>
            <ac:spMk id="165"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Google Shape;16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2" name="Google Shape;16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0" name="Google Shape;180;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8" name="Google Shape;188;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6" name="Google Shape;196;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4" name="Google Shape;204;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2" name="Google Shape;21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0" name="Google Shape;220;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7" name="Google Shape;227;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3" name="Google Shape;233;p10: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8"/>
        <p:cNvGrpSpPr/>
        <p:nvPr/>
      </p:nvGrpSpPr>
      <p:grpSpPr>
        <a:xfrm>
          <a:off x="0" y="0"/>
          <a:ext cx="0" cy="0"/>
          <a:chOff x="0" y="0"/>
          <a:chExt cx="0" cy="0"/>
        </a:xfrm>
      </p:grpSpPr>
      <p:sp>
        <p:nvSpPr>
          <p:cNvPr id="39" name="Google Shape;39;p12"/>
          <p:cNvSpPr txBox="1">
            <a:spLocks noGrp="1"/>
          </p:cNvSpPr>
          <p:nvPr>
            <p:ph type="ctrTitle"/>
          </p:nvPr>
        </p:nvSpPr>
        <p:spPr>
          <a:xfrm>
            <a:off x="2589213" y="2514600"/>
            <a:ext cx="8915399" cy="22627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2"/>
          <p:cNvSpPr txBox="1">
            <a:spLocks noGrp="1"/>
          </p:cNvSpPr>
          <p:nvPr>
            <p:ph type="subTitle" idx="1"/>
          </p:nvPr>
        </p:nvSpPr>
        <p:spPr>
          <a:xfrm>
            <a:off x="2589213" y="4777379"/>
            <a:ext cx="8915399" cy="1126283"/>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a:endParaRPr/>
          </a:p>
        </p:txBody>
      </p:sp>
      <p:sp>
        <p:nvSpPr>
          <p:cNvPr id="41" name="Google Shape;41;p1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2"/>
          <p:cNvSpPr/>
          <p:nvPr/>
        </p:nvSpPr>
        <p:spPr>
          <a:xfrm>
            <a:off x="0" y="4323810"/>
            <a:ext cx="1744652" cy="778589"/>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12"/>
          <p:cNvSpPr txBox="1">
            <a:spLocks noGrp="1"/>
          </p:cNvSpPr>
          <p:nvPr>
            <p:ph type="sldNum" idx="12"/>
          </p:nvPr>
        </p:nvSpPr>
        <p:spPr>
          <a:xfrm>
            <a:off x="531812" y="4529540"/>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5"/>
        <p:cNvGrpSpPr/>
        <p:nvPr/>
      </p:nvGrpSpPr>
      <p:grpSpPr>
        <a:xfrm>
          <a:off x="0" y="0"/>
          <a:ext cx="0" cy="0"/>
          <a:chOff x="0" y="0"/>
          <a:chExt cx="0" cy="0"/>
        </a:xfrm>
      </p:grpSpPr>
      <p:sp>
        <p:nvSpPr>
          <p:cNvPr id="46" name="Google Shape;46;p1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3"/>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13"/>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50"/>
        <p:cNvGrpSpPr/>
        <p:nvPr/>
      </p:nvGrpSpPr>
      <p:grpSpPr>
        <a:xfrm>
          <a:off x="0" y="0"/>
          <a:ext cx="0" cy="0"/>
          <a:chOff x="0" y="0"/>
          <a:chExt cx="0" cy="0"/>
        </a:xfrm>
      </p:grpSpPr>
      <p:sp>
        <p:nvSpPr>
          <p:cNvPr id="51" name="Google Shape;51;p14"/>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4"/>
          <p:cNvSpPr txBox="1">
            <a:spLocks noGrp="1"/>
          </p:cNvSpPr>
          <p:nvPr>
            <p:ph type="body" idx="1"/>
          </p:nvPr>
        </p:nvSpPr>
        <p:spPr>
          <a:xfrm>
            <a:off x="2589212" y="2133600"/>
            <a:ext cx="8915400"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53" name="Google Shape;53;p1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4"/>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14"/>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7"/>
        <p:cNvGrpSpPr/>
        <p:nvPr/>
      </p:nvGrpSpPr>
      <p:grpSpPr>
        <a:xfrm>
          <a:off x="0" y="0"/>
          <a:ext cx="0" cy="0"/>
          <a:chOff x="0" y="0"/>
          <a:chExt cx="0" cy="0"/>
        </a:xfrm>
      </p:grpSpPr>
      <p:sp>
        <p:nvSpPr>
          <p:cNvPr id="58" name="Google Shape;58;p15"/>
          <p:cNvSpPr txBox="1">
            <a:spLocks noGrp="1"/>
          </p:cNvSpPr>
          <p:nvPr>
            <p:ph type="title"/>
          </p:nvPr>
        </p:nvSpPr>
        <p:spPr>
          <a:xfrm>
            <a:off x="2589212" y="2058750"/>
            <a:ext cx="8915399"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5"/>
          <p:cNvSpPr txBox="1">
            <a:spLocks noGrp="1"/>
          </p:cNvSpPr>
          <p:nvPr>
            <p:ph type="body" idx="1"/>
          </p:nvPr>
        </p:nvSpPr>
        <p:spPr>
          <a:xfrm>
            <a:off x="2589212" y="3530129"/>
            <a:ext cx="891539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2000"/>
              <a:buNone/>
              <a:defRPr sz="20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60" name="Google Shape;60;p1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15"/>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15"/>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4"/>
        <p:cNvGrpSpPr/>
        <p:nvPr/>
      </p:nvGrpSpPr>
      <p:grpSpPr>
        <a:xfrm>
          <a:off x="0" y="0"/>
          <a:ext cx="0" cy="0"/>
          <a:chOff x="0" y="0"/>
          <a:chExt cx="0" cy="0"/>
        </a:xfrm>
      </p:grpSpPr>
      <p:sp>
        <p:nvSpPr>
          <p:cNvPr id="65" name="Google Shape;65;p16"/>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6"/>
          <p:cNvSpPr txBox="1">
            <a:spLocks noGrp="1"/>
          </p:cNvSpPr>
          <p:nvPr>
            <p:ph type="body" idx="1"/>
          </p:nvPr>
        </p:nvSpPr>
        <p:spPr>
          <a:xfrm>
            <a:off x="2589212" y="2133600"/>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7" name="Google Shape;67;p16"/>
          <p:cNvSpPr txBox="1">
            <a:spLocks noGrp="1"/>
          </p:cNvSpPr>
          <p:nvPr>
            <p:ph type="body" idx="2"/>
          </p:nvPr>
        </p:nvSpPr>
        <p:spPr>
          <a:xfrm>
            <a:off x="7190747" y="2126222"/>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8" name="Google Shape;68;p1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6"/>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6"/>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2"/>
        <p:cNvGrpSpPr/>
        <p:nvPr/>
      </p:nvGrpSpPr>
      <p:grpSpPr>
        <a:xfrm>
          <a:off x="0" y="0"/>
          <a:ext cx="0" cy="0"/>
          <a:chOff x="0" y="0"/>
          <a:chExt cx="0" cy="0"/>
        </a:xfrm>
      </p:grpSpPr>
      <p:sp>
        <p:nvSpPr>
          <p:cNvPr id="73" name="Google Shape;73;p17"/>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17"/>
          <p:cNvSpPr txBox="1">
            <a:spLocks noGrp="1"/>
          </p:cNvSpPr>
          <p:nvPr>
            <p:ph type="body" idx="1"/>
          </p:nvPr>
        </p:nvSpPr>
        <p:spPr>
          <a:xfrm>
            <a:off x="2939373" y="1972703"/>
            <a:ext cx="3992732"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5" name="Google Shape;75;p17"/>
          <p:cNvSpPr txBox="1">
            <a:spLocks noGrp="1"/>
          </p:cNvSpPr>
          <p:nvPr>
            <p:ph type="body" idx="2"/>
          </p:nvPr>
        </p:nvSpPr>
        <p:spPr>
          <a:xfrm>
            <a:off x="2589212" y="2548966"/>
            <a:ext cx="4342893"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6" name="Google Shape;76;p17"/>
          <p:cNvSpPr txBox="1">
            <a:spLocks noGrp="1"/>
          </p:cNvSpPr>
          <p:nvPr>
            <p:ph type="body" idx="3"/>
          </p:nvPr>
        </p:nvSpPr>
        <p:spPr>
          <a:xfrm>
            <a:off x="7506629" y="1969475"/>
            <a:ext cx="399900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7" name="Google Shape;77;p17"/>
          <p:cNvSpPr txBox="1">
            <a:spLocks noGrp="1"/>
          </p:cNvSpPr>
          <p:nvPr>
            <p:ph type="body" idx="4"/>
          </p:nvPr>
        </p:nvSpPr>
        <p:spPr>
          <a:xfrm>
            <a:off x="7166957" y="2545738"/>
            <a:ext cx="4338674"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8" name="Google Shape;78;p1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1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1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2"/>
        <p:cNvGrpSpPr/>
        <p:nvPr/>
      </p:nvGrpSpPr>
      <p:grpSpPr>
        <a:xfrm>
          <a:off x="0" y="0"/>
          <a:ext cx="0" cy="0"/>
          <a:chOff x="0" y="0"/>
          <a:chExt cx="0" cy="0"/>
        </a:xfrm>
      </p:grpSpPr>
      <p:sp>
        <p:nvSpPr>
          <p:cNvPr id="83" name="Google Shape;83;p18"/>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18"/>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18"/>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8"/>
        <p:cNvGrpSpPr/>
        <p:nvPr/>
      </p:nvGrpSpPr>
      <p:grpSpPr>
        <a:xfrm>
          <a:off x="0" y="0"/>
          <a:ext cx="0" cy="0"/>
          <a:chOff x="0" y="0"/>
          <a:chExt cx="0" cy="0"/>
        </a:xfrm>
      </p:grpSpPr>
      <p:sp>
        <p:nvSpPr>
          <p:cNvPr id="89" name="Google Shape;89;p19"/>
          <p:cNvSpPr txBox="1">
            <a:spLocks noGrp="1"/>
          </p:cNvSpPr>
          <p:nvPr>
            <p:ph type="title"/>
          </p:nvPr>
        </p:nvSpPr>
        <p:spPr>
          <a:xfrm>
            <a:off x="2589212" y="446088"/>
            <a:ext cx="3505199" cy="97631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000"/>
              <a:buFont typeface="Century Gothic"/>
              <a:buNone/>
              <a:defRPr sz="20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19"/>
          <p:cNvSpPr txBox="1">
            <a:spLocks noGrp="1"/>
          </p:cNvSpPr>
          <p:nvPr>
            <p:ph type="body" idx="1"/>
          </p:nvPr>
        </p:nvSpPr>
        <p:spPr>
          <a:xfrm>
            <a:off x="6323012" y="446088"/>
            <a:ext cx="5181600" cy="5414963"/>
          </a:xfrm>
          <a:prstGeom prst="rect">
            <a:avLst/>
          </a:prstGeom>
          <a:noFill/>
          <a:ln>
            <a:noFill/>
          </a:ln>
        </p:spPr>
        <p:txBody>
          <a:bodyPr spcFirstLastPara="1" wrap="square" lIns="91425" tIns="45700" rIns="91425" bIns="45700" anchor="ctr"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91" name="Google Shape;91;p19"/>
          <p:cNvSpPr txBox="1">
            <a:spLocks noGrp="1"/>
          </p:cNvSpPr>
          <p:nvPr>
            <p:ph type="body" idx="2"/>
          </p:nvPr>
        </p:nvSpPr>
        <p:spPr>
          <a:xfrm>
            <a:off x="2589212" y="1598613"/>
            <a:ext cx="3505199" cy="4262436"/>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00"/>
              <a:buNone/>
              <a:defRPr sz="14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92" name="Google Shape;92;p19"/>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9"/>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19"/>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19"/>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6"/>
        <p:cNvGrpSpPr/>
        <p:nvPr/>
      </p:nvGrpSpPr>
      <p:grpSpPr>
        <a:xfrm>
          <a:off x="0" y="0"/>
          <a:ext cx="0" cy="0"/>
          <a:chOff x="0" y="0"/>
          <a:chExt cx="0" cy="0"/>
        </a:xfrm>
      </p:grpSpPr>
      <p:sp>
        <p:nvSpPr>
          <p:cNvPr id="97" name="Google Shape;97;p20"/>
          <p:cNvSpPr txBox="1">
            <a:spLocks noGrp="1"/>
          </p:cNvSpPr>
          <p:nvPr>
            <p:ph type="title"/>
          </p:nvPr>
        </p:nvSpPr>
        <p:spPr>
          <a:xfrm>
            <a:off x="2589213" y="4800600"/>
            <a:ext cx="8915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0"/>
          <p:cNvSpPr>
            <a:spLocks noGrp="1"/>
          </p:cNvSpPr>
          <p:nvPr>
            <p:ph type="pic" idx="2"/>
          </p:nvPr>
        </p:nvSpPr>
        <p:spPr>
          <a:xfrm>
            <a:off x="2589212" y="634965"/>
            <a:ext cx="8915400" cy="3854970"/>
          </a:xfrm>
          <a:prstGeom prst="rect">
            <a:avLst/>
          </a:prstGeom>
          <a:noFill/>
          <a:ln>
            <a:noFill/>
          </a:ln>
        </p:spPr>
      </p:sp>
      <p:sp>
        <p:nvSpPr>
          <p:cNvPr id="99" name="Google Shape;99;p20"/>
          <p:cNvSpPr txBox="1">
            <a:spLocks noGrp="1"/>
          </p:cNvSpPr>
          <p:nvPr>
            <p:ph type="body" idx="1"/>
          </p:nvPr>
        </p:nvSpPr>
        <p:spPr>
          <a:xfrm>
            <a:off x="2589213" y="5367338"/>
            <a:ext cx="8915400"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200"/>
              <a:buNone/>
              <a:defRPr sz="12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100" name="Google Shape;100;p20"/>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0"/>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0"/>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0"/>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4"/>
        <p:cNvGrpSpPr/>
        <p:nvPr/>
      </p:nvGrpSpPr>
      <p:grpSpPr>
        <a:xfrm>
          <a:off x="0" y="0"/>
          <a:ext cx="0" cy="0"/>
          <a:chOff x="0" y="0"/>
          <a:chExt cx="0" cy="0"/>
        </a:xfrm>
      </p:grpSpPr>
      <p:sp>
        <p:nvSpPr>
          <p:cNvPr id="105" name="Google Shape;105;p21"/>
          <p:cNvSpPr txBox="1">
            <a:spLocks noGrp="1"/>
          </p:cNvSpPr>
          <p:nvPr>
            <p:ph type="title"/>
          </p:nvPr>
        </p:nvSpPr>
        <p:spPr>
          <a:xfrm>
            <a:off x="2589212" y="609600"/>
            <a:ext cx="8915399" cy="311704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1"/>
          <p:cNvSpPr txBox="1">
            <a:spLocks noGrp="1"/>
          </p:cNvSpPr>
          <p:nvPr>
            <p:ph type="body" idx="1"/>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07" name="Google Shape;107;p2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2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21"/>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1"/>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1"/>
        <p:cNvGrpSpPr/>
        <p:nvPr/>
      </p:nvGrpSpPr>
      <p:grpSpPr>
        <a:xfrm>
          <a:off x="0" y="0"/>
          <a:ext cx="0" cy="0"/>
          <a:chOff x="0" y="0"/>
          <a:chExt cx="0" cy="0"/>
        </a:xfrm>
      </p:grpSpPr>
      <p:sp>
        <p:nvSpPr>
          <p:cNvPr id="112" name="Google Shape;112;p22"/>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2"/>
          <p:cNvSpPr txBox="1">
            <a:spLocks noGrp="1"/>
          </p:cNvSpPr>
          <p:nvPr>
            <p:ph type="body" idx="1"/>
          </p:nvPr>
        </p:nvSpPr>
        <p:spPr>
          <a:xfrm>
            <a:off x="3275012" y="3505200"/>
            <a:ext cx="753655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600"/>
              <a:buFont typeface="Century Gothic"/>
              <a:buNone/>
              <a:defRPr sz="1600">
                <a:solidFill>
                  <a:srgbClr val="7F7F7F"/>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14" name="Google Shape;114;p22"/>
          <p:cNvSpPr txBox="1">
            <a:spLocks noGrp="1"/>
          </p:cNvSpPr>
          <p:nvPr>
            <p:ph type="body" idx="2"/>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5" name="Google Shape;115;p2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2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2"/>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2"/>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19" name="Google Shape;119;p22"/>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chemeClr val="accent1"/>
                </a:solidFill>
                <a:latin typeface="Arial"/>
                <a:ea typeface="Arial"/>
                <a:cs typeface="Arial"/>
                <a:sym typeface="Arial"/>
              </a:rPr>
              <a:t>“</a:t>
            </a:r>
            <a:endParaRPr/>
          </a:p>
        </p:txBody>
      </p:sp>
      <p:sp>
        <p:nvSpPr>
          <p:cNvPr id="120" name="Google Shape;120;p22"/>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1"/>
        <p:cNvGrpSpPr/>
        <p:nvPr/>
      </p:nvGrpSpPr>
      <p:grpSpPr>
        <a:xfrm>
          <a:off x="0" y="0"/>
          <a:ext cx="0" cy="0"/>
          <a:chOff x="0" y="0"/>
          <a:chExt cx="0" cy="0"/>
        </a:xfrm>
      </p:grpSpPr>
      <p:sp>
        <p:nvSpPr>
          <p:cNvPr id="122" name="Google Shape;122;p23"/>
          <p:cNvSpPr txBox="1">
            <a:spLocks noGrp="1"/>
          </p:cNvSpPr>
          <p:nvPr>
            <p:ph type="title"/>
          </p:nvPr>
        </p:nvSpPr>
        <p:spPr>
          <a:xfrm>
            <a:off x="2589213" y="2438400"/>
            <a:ext cx="8915400" cy="2724845"/>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23"/>
          <p:cNvSpPr txBox="1">
            <a:spLocks noGrp="1"/>
          </p:cNvSpPr>
          <p:nvPr>
            <p:ph type="body" idx="1"/>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24" name="Google Shape;124;p2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2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3"/>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3"/>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28"/>
        <p:cNvGrpSpPr/>
        <p:nvPr/>
      </p:nvGrpSpPr>
      <p:grpSpPr>
        <a:xfrm>
          <a:off x="0" y="0"/>
          <a:ext cx="0" cy="0"/>
          <a:chOff x="0" y="0"/>
          <a:chExt cx="0" cy="0"/>
        </a:xfrm>
      </p:grpSpPr>
      <p:sp>
        <p:nvSpPr>
          <p:cNvPr id="129" name="Google Shape;129;p24"/>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4"/>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1" name="Google Shape;131;p24"/>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2" name="Google Shape;132;p2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2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24"/>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4"/>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36" name="Google Shape;136;p24"/>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chemeClr val="accent1"/>
                </a:solidFill>
                <a:latin typeface="Arial"/>
                <a:ea typeface="Arial"/>
                <a:cs typeface="Arial"/>
                <a:sym typeface="Arial"/>
              </a:rPr>
              <a:t>“</a:t>
            </a:r>
            <a:endParaRPr/>
          </a:p>
        </p:txBody>
      </p:sp>
      <p:sp>
        <p:nvSpPr>
          <p:cNvPr id="137" name="Google Shape;137;p24"/>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38"/>
        <p:cNvGrpSpPr/>
        <p:nvPr/>
      </p:nvGrpSpPr>
      <p:grpSpPr>
        <a:xfrm>
          <a:off x="0" y="0"/>
          <a:ext cx="0" cy="0"/>
          <a:chOff x="0" y="0"/>
          <a:chExt cx="0" cy="0"/>
        </a:xfrm>
      </p:grpSpPr>
      <p:sp>
        <p:nvSpPr>
          <p:cNvPr id="139" name="Google Shape;139;p25"/>
          <p:cNvSpPr txBox="1">
            <a:spLocks noGrp="1"/>
          </p:cNvSpPr>
          <p:nvPr>
            <p:ph type="title"/>
          </p:nvPr>
        </p:nvSpPr>
        <p:spPr>
          <a:xfrm>
            <a:off x="2589212" y="627407"/>
            <a:ext cx="8915399" cy="288002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25"/>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1" name="Google Shape;141;p25"/>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2" name="Google Shape;142;p2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3" name="Google Shape;143;p2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4" name="Google Shape;144;p25"/>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5"/>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6"/>
        <p:cNvGrpSpPr/>
        <p:nvPr/>
      </p:nvGrpSpPr>
      <p:grpSpPr>
        <a:xfrm>
          <a:off x="0" y="0"/>
          <a:ext cx="0" cy="0"/>
          <a:chOff x="0" y="0"/>
          <a:chExt cx="0" cy="0"/>
        </a:xfrm>
      </p:grpSpPr>
      <p:sp>
        <p:nvSpPr>
          <p:cNvPr id="147" name="Google Shape;147;p26"/>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26"/>
          <p:cNvSpPr txBox="1">
            <a:spLocks noGrp="1"/>
          </p:cNvSpPr>
          <p:nvPr>
            <p:ph type="body" idx="1"/>
          </p:nvPr>
        </p:nvSpPr>
        <p:spPr>
          <a:xfrm rot="5400000">
            <a:off x="5103812" y="-381000"/>
            <a:ext cx="3886200" cy="89154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9" name="Google Shape;149;p2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0" name="Google Shape;150;p2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1" name="Google Shape;151;p26"/>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6"/>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3"/>
        <p:cNvGrpSpPr/>
        <p:nvPr/>
      </p:nvGrpSpPr>
      <p:grpSpPr>
        <a:xfrm>
          <a:off x="0" y="0"/>
          <a:ext cx="0" cy="0"/>
          <a:chOff x="0" y="0"/>
          <a:chExt cx="0" cy="0"/>
        </a:xfrm>
      </p:grpSpPr>
      <p:sp>
        <p:nvSpPr>
          <p:cNvPr id="154" name="Google Shape;154;p27"/>
          <p:cNvSpPr txBox="1">
            <a:spLocks noGrp="1"/>
          </p:cNvSpPr>
          <p:nvPr>
            <p:ph type="title"/>
          </p:nvPr>
        </p:nvSpPr>
        <p:spPr>
          <a:xfrm rot="5400000">
            <a:off x="7756704" y="2165513"/>
            <a:ext cx="5283817" cy="2207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27"/>
          <p:cNvSpPr txBox="1">
            <a:spLocks noGrp="1"/>
          </p:cNvSpPr>
          <p:nvPr>
            <p:ph type="body" idx="1"/>
          </p:nvPr>
        </p:nvSpPr>
        <p:spPr>
          <a:xfrm rot="5400000">
            <a:off x="3185803" y="30814"/>
            <a:ext cx="5283817" cy="64770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56" name="Google Shape;156;p2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7" name="Google Shape;157;p2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8" name="Google Shape;158;p27"/>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DE6C3"/>
            </a:gs>
          </a:gsLst>
          <a:path path="circle">
            <a:fillToRect r="100000" b="100000"/>
          </a:path>
          <a:tileRect l="-100000" t="-100000"/>
        </a:gradFill>
        <a:effectLst/>
      </p:bgPr>
    </p:bg>
    <p:spTree>
      <p:nvGrpSpPr>
        <p:cNvPr id="1" name="Shape 5"/>
        <p:cNvGrpSpPr/>
        <p:nvPr/>
      </p:nvGrpSpPr>
      <p:grpSpPr>
        <a:xfrm>
          <a:off x="0" y="0"/>
          <a:ext cx="0" cy="0"/>
          <a:chOff x="0" y="0"/>
          <a:chExt cx="0" cy="0"/>
        </a:xfrm>
      </p:grpSpPr>
      <p:grpSp>
        <p:nvGrpSpPr>
          <p:cNvPr id="6" name="Google Shape;6;p11"/>
          <p:cNvGrpSpPr/>
          <p:nvPr/>
        </p:nvGrpSpPr>
        <p:grpSpPr>
          <a:xfrm>
            <a:off x="1" y="228600"/>
            <a:ext cx="2851516" cy="6638628"/>
            <a:chOff x="2487613" y="285750"/>
            <a:chExt cx="2428875" cy="5654676"/>
          </a:xfrm>
        </p:grpSpPr>
        <p:sp>
          <p:nvSpPr>
            <p:cNvPr id="7" name="Google Shape;7;p11"/>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8;p11"/>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9;p11"/>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11"/>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1"/>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1"/>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1"/>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11"/>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11"/>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1"/>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1"/>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11"/>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11"/>
          <p:cNvGrpSpPr/>
          <p:nvPr/>
        </p:nvGrpSpPr>
        <p:grpSpPr>
          <a:xfrm>
            <a:off x="27221" y="-786"/>
            <a:ext cx="2356674" cy="6854039"/>
            <a:chOff x="6627813" y="194833"/>
            <a:chExt cx="1952625" cy="5678918"/>
          </a:xfrm>
        </p:grpSpPr>
        <p:sp>
          <p:nvSpPr>
            <p:cNvPr id="20" name="Google Shape;20;p11"/>
            <p:cNvSpPr/>
            <p:nvPr/>
          </p:nvSpPr>
          <p:spPr>
            <a:xfrm>
              <a:off x="6627813" y="194833"/>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1"/>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11"/>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11"/>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11"/>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11"/>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11"/>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11"/>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11"/>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11"/>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11"/>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11"/>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 name="Google Shape;32;p11"/>
          <p:cNvSpPr/>
          <p:nvPr/>
        </p:nvSpPr>
        <p:spPr>
          <a:xfrm>
            <a:off x="0" y="0"/>
            <a:ext cx="18288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1"/>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rgbClr val="262626"/>
              </a:buClr>
              <a:buSzPts val="3600"/>
              <a:buFont typeface="Century Gothic"/>
              <a:buNone/>
              <a:defRPr sz="3600" b="0" i="0" u="none" strike="noStrike" cap="none">
                <a:solidFill>
                  <a:srgbClr val="262626"/>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34" name="Google Shape;34;p11"/>
          <p:cNvSpPr txBox="1">
            <a:spLocks noGrp="1"/>
          </p:cNvSpPr>
          <p:nvPr>
            <p:ph type="body" idx="1"/>
          </p:nvPr>
        </p:nvSpPr>
        <p:spPr>
          <a:xfrm>
            <a:off x="2589212" y="2133600"/>
            <a:ext cx="8915400" cy="3886200"/>
          </a:xfrm>
          <a:prstGeom prst="rect">
            <a:avLst/>
          </a:prstGeom>
          <a:noFill/>
          <a:ln>
            <a:noFill/>
          </a:ln>
        </p:spPr>
        <p:txBody>
          <a:bodyPr spcFirstLastPara="1" wrap="square" lIns="91425" tIns="45700" rIns="91425" bIns="45700" anchor="t" anchorCtr="0">
            <a:normAutofit/>
          </a:bodyPr>
          <a:lstStyle>
            <a:lvl1pPr marL="457200" marR="0" lvl="0" indent="-342900" algn="l" rtl="0">
              <a:spcBef>
                <a:spcPts val="10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1pPr>
            <a:lvl2pPr marL="914400" marR="0" lvl="1" indent="-330200" algn="l" rtl="0">
              <a:spcBef>
                <a:spcPts val="1000"/>
              </a:spcBef>
              <a:spcAft>
                <a:spcPts val="0"/>
              </a:spcAft>
              <a:buClr>
                <a:schemeClr val="accent1"/>
              </a:buClr>
              <a:buSzPts val="1600"/>
              <a:buFont typeface="Noto Sans Symbols"/>
              <a:buChar char="🠶"/>
              <a:defRPr sz="1600" b="0" i="0" u="none" strike="noStrike" cap="none">
                <a:solidFill>
                  <a:srgbClr val="3F3F3F"/>
                </a:solidFill>
                <a:latin typeface="Century Gothic"/>
                <a:ea typeface="Century Gothic"/>
                <a:cs typeface="Century Gothic"/>
                <a:sym typeface="Century Gothic"/>
              </a:defRPr>
            </a:lvl2pPr>
            <a:lvl3pPr marL="1371600" marR="0" lvl="2" indent="-317500" algn="l" rtl="0">
              <a:spcBef>
                <a:spcPts val="1000"/>
              </a:spcBef>
              <a:spcAft>
                <a:spcPts val="0"/>
              </a:spcAft>
              <a:buClr>
                <a:schemeClr val="accent1"/>
              </a:buClr>
              <a:buSzPts val="1400"/>
              <a:buFont typeface="Noto Sans Symbols"/>
              <a:buChar char="🠶"/>
              <a:defRPr sz="1400" b="0" i="0" u="none" strike="noStrike" cap="none">
                <a:solidFill>
                  <a:srgbClr val="3F3F3F"/>
                </a:solidFill>
                <a:latin typeface="Century Gothic"/>
                <a:ea typeface="Century Gothic"/>
                <a:cs typeface="Century Gothic"/>
                <a:sym typeface="Century Gothic"/>
              </a:defRPr>
            </a:lvl3pPr>
            <a:lvl4pPr marL="1828800" marR="0" lvl="3"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4pPr>
            <a:lvl5pPr marL="2286000" marR="0" lvl="4"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5pPr>
            <a:lvl6pPr marL="2743200" marR="0" lvl="5"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6pPr>
            <a:lvl7pPr marL="3200400" marR="0" lvl="6"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7pPr>
            <a:lvl8pPr marL="3657600" marR="0" lvl="7"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8pPr>
            <a:lvl9pPr marL="4114800" marR="0" lvl="8"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9pPr>
          </a:lstStyle>
          <a:p>
            <a:endParaRPr/>
          </a:p>
        </p:txBody>
      </p:sp>
      <p:sp>
        <p:nvSpPr>
          <p:cNvPr id="35" name="Google Shape;35;p1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36" name="Google Shape;36;p1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37" name="Google Shape;37;p11"/>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2000" b="0" i="0" u="none" strike="noStrike" cap="none">
                <a:solidFill>
                  <a:srgbClr val="FEFFFF"/>
                </a:solidFill>
                <a:latin typeface="Century Gothic"/>
                <a:ea typeface="Century Gothic"/>
                <a:cs typeface="Century Gothic"/>
                <a:sym typeface="Century Gothic"/>
              </a:defRPr>
            </a:lvl1pPr>
            <a:lvl2pPr marL="0" marR="0" lvl="1" indent="0" algn="r" rtl="0">
              <a:spcBef>
                <a:spcPts val="0"/>
              </a:spcBef>
              <a:buNone/>
              <a:defRPr sz="2000" b="0" i="0" u="none" strike="noStrike" cap="none">
                <a:solidFill>
                  <a:srgbClr val="FEFFFF"/>
                </a:solidFill>
                <a:latin typeface="Century Gothic"/>
                <a:ea typeface="Century Gothic"/>
                <a:cs typeface="Century Gothic"/>
                <a:sym typeface="Century Gothic"/>
              </a:defRPr>
            </a:lvl2pPr>
            <a:lvl3pPr marL="0" marR="0" lvl="2" indent="0" algn="r" rtl="0">
              <a:spcBef>
                <a:spcPts val="0"/>
              </a:spcBef>
              <a:buNone/>
              <a:defRPr sz="2000" b="0" i="0" u="none" strike="noStrike" cap="none">
                <a:solidFill>
                  <a:srgbClr val="FEFFFF"/>
                </a:solidFill>
                <a:latin typeface="Century Gothic"/>
                <a:ea typeface="Century Gothic"/>
                <a:cs typeface="Century Gothic"/>
                <a:sym typeface="Century Gothic"/>
              </a:defRPr>
            </a:lvl3pPr>
            <a:lvl4pPr marL="0" marR="0" lvl="3" indent="0" algn="r" rtl="0">
              <a:spcBef>
                <a:spcPts val="0"/>
              </a:spcBef>
              <a:buNone/>
              <a:defRPr sz="2000" b="0" i="0" u="none" strike="noStrike" cap="none">
                <a:solidFill>
                  <a:srgbClr val="FEFFFF"/>
                </a:solidFill>
                <a:latin typeface="Century Gothic"/>
                <a:ea typeface="Century Gothic"/>
                <a:cs typeface="Century Gothic"/>
                <a:sym typeface="Century Gothic"/>
              </a:defRPr>
            </a:lvl4pPr>
            <a:lvl5pPr marL="0" marR="0" lvl="4" indent="0" algn="r" rtl="0">
              <a:spcBef>
                <a:spcPts val="0"/>
              </a:spcBef>
              <a:buNone/>
              <a:defRPr sz="2000" b="0" i="0" u="none" strike="noStrike" cap="none">
                <a:solidFill>
                  <a:srgbClr val="FEFFFF"/>
                </a:solidFill>
                <a:latin typeface="Century Gothic"/>
                <a:ea typeface="Century Gothic"/>
                <a:cs typeface="Century Gothic"/>
                <a:sym typeface="Century Gothic"/>
              </a:defRPr>
            </a:lvl5pPr>
            <a:lvl6pPr marL="0" marR="0" lvl="5" indent="0" algn="r" rtl="0">
              <a:spcBef>
                <a:spcPts val="0"/>
              </a:spcBef>
              <a:buNone/>
              <a:defRPr sz="2000" b="0" i="0" u="none" strike="noStrike" cap="none">
                <a:solidFill>
                  <a:srgbClr val="FEFFFF"/>
                </a:solidFill>
                <a:latin typeface="Century Gothic"/>
                <a:ea typeface="Century Gothic"/>
                <a:cs typeface="Century Gothic"/>
                <a:sym typeface="Century Gothic"/>
              </a:defRPr>
            </a:lvl6pPr>
            <a:lvl7pPr marL="0" marR="0" lvl="6" indent="0" algn="r" rtl="0">
              <a:spcBef>
                <a:spcPts val="0"/>
              </a:spcBef>
              <a:buNone/>
              <a:defRPr sz="2000" b="0" i="0" u="none" strike="noStrike" cap="none">
                <a:solidFill>
                  <a:srgbClr val="FEFFFF"/>
                </a:solidFill>
                <a:latin typeface="Century Gothic"/>
                <a:ea typeface="Century Gothic"/>
                <a:cs typeface="Century Gothic"/>
                <a:sym typeface="Century Gothic"/>
              </a:defRPr>
            </a:lvl7pPr>
            <a:lvl8pPr marL="0" marR="0" lvl="7" indent="0" algn="r" rtl="0">
              <a:spcBef>
                <a:spcPts val="0"/>
              </a:spcBef>
              <a:buNone/>
              <a:defRPr sz="2000" b="0" i="0" u="none" strike="noStrike" cap="none">
                <a:solidFill>
                  <a:srgbClr val="FEFFFF"/>
                </a:solidFill>
                <a:latin typeface="Century Gothic"/>
                <a:ea typeface="Century Gothic"/>
                <a:cs typeface="Century Gothic"/>
                <a:sym typeface="Century Gothic"/>
              </a:defRPr>
            </a:lvl8pPr>
            <a:lvl9pPr marL="0" marR="0" lvl="8" indent="0" algn="r" rtl="0">
              <a:spcBef>
                <a:spcPts val="0"/>
              </a:spcBef>
              <a:buNone/>
              <a:defRPr sz="2000" b="0" i="0" u="none" strike="noStrike" cap="none">
                <a:solidFill>
                  <a:srgbClr val="FEFFF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einpresswire.com/article/612134961/global-luxury-safari-tourism-market-set-to-grow-as-more-travelers-seek-unique-upscale-experiences-2023-2033" TargetMode="External"/><Relationship Id="rId3" Type="http://schemas.openxmlformats.org/officeDocument/2006/relationships/hyperlink" Target="https://sealthedealtravels.com/blog/review-the-bodrum-edition/" TargetMode="External"/><Relationship Id="rId7" Type="http://schemas.openxmlformats.org/officeDocument/2006/relationships/hyperlink" Target="https://skift.com/2022/11/25/marriotts-edition-hotels-face-challenge-of-scaling-up-uniquenes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aluxurytravelblog.com/2022/02/09/dubai-edition-hotel/" TargetMode="External"/><Relationship Id="rId5" Type="http://schemas.openxmlformats.org/officeDocument/2006/relationships/hyperlink" Target="https://hoteltechreport.com/news/hospitality-industry" TargetMode="External"/><Relationship Id="rId10" Type="http://schemas.openxmlformats.org/officeDocument/2006/relationships/hyperlink" Target="https://onemileatatime.com/bodrum-edition-review/" TargetMode="External"/><Relationship Id="rId4" Type="http://schemas.openxmlformats.org/officeDocument/2006/relationships/hyperlink" Target="https://luxurytravelbible.com/EDITION-Hotels" TargetMode="External"/><Relationship Id="rId9" Type="http://schemas.openxmlformats.org/officeDocument/2006/relationships/hyperlink" Target="https://retaildesignblog.net/2015/07/15/edition-hotel-new-york-city/"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1"/>
          <p:cNvSpPr txBox="1">
            <a:spLocks noGrp="1"/>
          </p:cNvSpPr>
          <p:nvPr>
            <p:ph type="ctrTitle"/>
          </p:nvPr>
        </p:nvSpPr>
        <p:spPr>
          <a:xfrm>
            <a:off x="2836250" y="508550"/>
            <a:ext cx="8915400" cy="2406000"/>
          </a:xfrm>
          <a:prstGeom prst="rect">
            <a:avLst/>
          </a:prstGeom>
          <a:noFill/>
          <a:ln>
            <a:noFill/>
          </a:ln>
        </p:spPr>
        <p:txBody>
          <a:bodyPr spcFirstLastPara="1" wrap="square" lIns="91425" tIns="45700" rIns="91425" bIns="45700" anchor="ctr" anchorCtr="0">
            <a:noAutofit/>
          </a:bodyPr>
          <a:lstStyle/>
          <a:p>
            <a:pPr marL="0" lvl="0" indent="0" algn="ctr" rtl="0">
              <a:lnSpc>
                <a:spcPct val="115000"/>
              </a:lnSpc>
              <a:spcBef>
                <a:spcPts val="0"/>
              </a:spcBef>
              <a:spcAft>
                <a:spcPts val="0"/>
              </a:spcAft>
              <a:buClr>
                <a:srgbClr val="262626"/>
              </a:buClr>
              <a:buSzPts val="5400"/>
              <a:buFont typeface="Century Gothic"/>
              <a:buNone/>
            </a:pPr>
            <a:r>
              <a:rPr lang="en-US" sz="4800" dirty="0">
                <a:latin typeface="Arial"/>
                <a:ea typeface="Arial"/>
                <a:cs typeface="Arial"/>
                <a:sym typeface="Arial"/>
              </a:rPr>
              <a:t>Hospitality &amp; Guest Services </a:t>
            </a:r>
            <a:endParaRPr sz="4800" dirty="0">
              <a:latin typeface="Arial"/>
              <a:ea typeface="Arial"/>
              <a:cs typeface="Arial"/>
              <a:sym typeface="Arial"/>
            </a:endParaRPr>
          </a:p>
          <a:p>
            <a:pPr marL="0" lvl="0" indent="0" algn="ctr" rtl="0">
              <a:lnSpc>
                <a:spcPct val="115000"/>
              </a:lnSpc>
              <a:spcBef>
                <a:spcPts val="0"/>
              </a:spcBef>
              <a:spcAft>
                <a:spcPts val="0"/>
              </a:spcAft>
              <a:buClr>
                <a:srgbClr val="262626"/>
              </a:buClr>
              <a:buSzPts val="5400"/>
              <a:buFont typeface="Century Gothic"/>
              <a:buNone/>
            </a:pPr>
            <a:r>
              <a:rPr lang="en-US" sz="4800" dirty="0">
                <a:latin typeface="Arial"/>
                <a:ea typeface="Arial"/>
                <a:cs typeface="Arial"/>
                <a:sym typeface="Arial"/>
              </a:rPr>
              <a:t>of </a:t>
            </a:r>
            <a:endParaRPr sz="4800" dirty="0">
              <a:latin typeface="Arial"/>
              <a:ea typeface="Arial"/>
              <a:cs typeface="Arial"/>
              <a:sym typeface="Arial"/>
            </a:endParaRPr>
          </a:p>
          <a:p>
            <a:pPr marL="0" lvl="0" indent="0" algn="ctr" rtl="0">
              <a:lnSpc>
                <a:spcPct val="115000"/>
              </a:lnSpc>
              <a:spcBef>
                <a:spcPts val="0"/>
              </a:spcBef>
              <a:spcAft>
                <a:spcPts val="0"/>
              </a:spcAft>
              <a:buClr>
                <a:srgbClr val="262626"/>
              </a:buClr>
              <a:buSzPts val="5400"/>
              <a:buFont typeface="Century Gothic"/>
              <a:buNone/>
            </a:pPr>
            <a:r>
              <a:rPr lang="en-US" sz="4800" dirty="0">
                <a:latin typeface="Arial"/>
                <a:ea typeface="Arial"/>
                <a:cs typeface="Arial"/>
                <a:sym typeface="Arial"/>
              </a:rPr>
              <a:t>Edition Hotel</a:t>
            </a:r>
            <a:endParaRPr sz="4800" dirty="0">
              <a:latin typeface="Arial"/>
              <a:ea typeface="Arial"/>
              <a:cs typeface="Arial"/>
              <a:sym typeface="Arial"/>
            </a:endParaRPr>
          </a:p>
        </p:txBody>
      </p:sp>
      <p:sp>
        <p:nvSpPr>
          <p:cNvPr id="165" name="Google Shape;165;p1"/>
          <p:cNvSpPr txBox="1">
            <a:spLocks noGrp="1"/>
          </p:cNvSpPr>
          <p:nvPr>
            <p:ph type="subTitle" idx="1"/>
          </p:nvPr>
        </p:nvSpPr>
        <p:spPr>
          <a:xfrm>
            <a:off x="2734513" y="3004779"/>
            <a:ext cx="8915400" cy="1126200"/>
          </a:xfrm>
          <a:prstGeom prst="rect">
            <a:avLst/>
          </a:prstGeom>
          <a:noFill/>
          <a:ln>
            <a:noFill/>
          </a:ln>
        </p:spPr>
        <p:txBody>
          <a:bodyPr spcFirstLastPara="1" wrap="square" lIns="91425" tIns="45700" rIns="91425" bIns="45700" anchor="t" anchorCtr="0">
            <a:normAutofit lnSpcReduction="10000"/>
          </a:bodyPr>
          <a:lstStyle/>
          <a:p>
            <a:pPr marL="0" lvl="0" indent="0" algn="l" rtl="0">
              <a:spcBef>
                <a:spcPts val="0"/>
              </a:spcBef>
              <a:spcAft>
                <a:spcPts val="0"/>
              </a:spcAft>
              <a:buSzPts val="1800"/>
              <a:buNone/>
            </a:pPr>
            <a:r>
              <a:rPr lang="en-US" dirty="0"/>
              <a:t>Name: Sohid Miah</a:t>
            </a:r>
          </a:p>
          <a:p>
            <a:pPr marL="0" lvl="0" indent="0" algn="l" rtl="0">
              <a:spcBef>
                <a:spcPts val="0"/>
              </a:spcBef>
              <a:spcAft>
                <a:spcPts val="0"/>
              </a:spcAft>
              <a:buSzPts val="1800"/>
              <a:buNone/>
            </a:pPr>
            <a:r>
              <a:rPr lang="en-US" dirty="0"/>
              <a:t>Student ID: 2208504</a:t>
            </a:r>
          </a:p>
          <a:p>
            <a:pPr marL="0" lvl="0" indent="0" algn="l" rtl="0">
              <a:spcBef>
                <a:spcPts val="0"/>
              </a:spcBef>
              <a:spcAft>
                <a:spcPts val="0"/>
              </a:spcAft>
              <a:buSzPts val="1800"/>
              <a:buNone/>
            </a:pPr>
            <a:r>
              <a:rPr lang="en-US" dirty="0"/>
              <a:t>Lecturer: Mohammad Cassamo</a:t>
            </a:r>
          </a:p>
          <a:p>
            <a:pPr marL="0" lvl="0" indent="0" algn="l" rtl="0">
              <a:spcBef>
                <a:spcPts val="0"/>
              </a:spcBef>
              <a:spcAft>
                <a:spcPts val="0"/>
              </a:spcAft>
              <a:buSzPts val="1800"/>
              <a:buNone/>
            </a:pPr>
            <a:r>
              <a:rPr lang="en-US" dirty="0"/>
              <a:t>Module: Hospitality &amp; Guest Services BMIH4003</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
          <p:cNvSpPr txBox="1"/>
          <p:nvPr/>
        </p:nvSpPr>
        <p:spPr>
          <a:xfrm>
            <a:off x="1776552" y="744575"/>
            <a:ext cx="104154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i="0" u="none" strike="noStrike" cap="none">
                <a:solidFill>
                  <a:schemeClr val="dk1"/>
                </a:solidFill>
              </a:rPr>
              <a:t>TABLE OF CONTENTS</a:t>
            </a:r>
            <a:endParaRPr sz="2800" b="1">
              <a:solidFill>
                <a:schemeClr val="dk1"/>
              </a:solidFill>
            </a:endParaRPr>
          </a:p>
        </p:txBody>
      </p:sp>
      <p:sp>
        <p:nvSpPr>
          <p:cNvPr id="171" name="Google Shape;171;p2"/>
          <p:cNvSpPr txBox="1"/>
          <p:nvPr/>
        </p:nvSpPr>
        <p:spPr>
          <a:xfrm>
            <a:off x="1776600" y="1475425"/>
            <a:ext cx="10415400" cy="8310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None/>
            </a:pPr>
            <a:r>
              <a:rPr lang="en-US" sz="2400">
                <a:solidFill>
                  <a:schemeClr val="dk1"/>
                </a:solidFill>
              </a:rPr>
              <a:t>About Edition Hotels &amp; Locations ………………………..	03</a:t>
            </a:r>
            <a:endParaRPr sz="2400">
              <a:solidFill>
                <a:schemeClr val="dk1"/>
              </a:solidFill>
            </a:endParaRPr>
          </a:p>
        </p:txBody>
      </p:sp>
      <p:sp>
        <p:nvSpPr>
          <p:cNvPr id="172" name="Google Shape;172;p2"/>
          <p:cNvSpPr txBox="1"/>
          <p:nvPr/>
        </p:nvSpPr>
        <p:spPr>
          <a:xfrm>
            <a:off x="1776450" y="2119250"/>
            <a:ext cx="10415400" cy="4617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None/>
            </a:pPr>
            <a:r>
              <a:rPr lang="en-US" sz="2400">
                <a:solidFill>
                  <a:schemeClr val="dk1"/>
                </a:solidFill>
              </a:rPr>
              <a:t>Main Consumers of Edition Hotels ………………………	04</a:t>
            </a:r>
            <a:endParaRPr sz="2400">
              <a:solidFill>
                <a:schemeClr val="dk1"/>
              </a:solidFill>
            </a:endParaRPr>
          </a:p>
        </p:txBody>
      </p:sp>
      <p:sp>
        <p:nvSpPr>
          <p:cNvPr id="173" name="Google Shape;173;p2"/>
          <p:cNvSpPr txBox="1"/>
          <p:nvPr/>
        </p:nvSpPr>
        <p:spPr>
          <a:xfrm>
            <a:off x="1776449" y="2721950"/>
            <a:ext cx="10415400" cy="8310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None/>
            </a:pPr>
            <a:r>
              <a:rPr lang="en-US" sz="2400">
                <a:solidFill>
                  <a:schemeClr val="dk1"/>
                </a:solidFill>
              </a:rPr>
              <a:t>Nature, Scope and Role of the guest services </a:t>
            </a:r>
            <a:endParaRPr sz="2400">
              <a:solidFill>
                <a:schemeClr val="dk1"/>
              </a:solidFill>
            </a:endParaRPr>
          </a:p>
          <a:p>
            <a:pPr marL="0" marR="0" lvl="0" indent="0" algn="l" rtl="0">
              <a:lnSpc>
                <a:spcPct val="115000"/>
              </a:lnSpc>
              <a:spcBef>
                <a:spcPts val="0"/>
              </a:spcBef>
              <a:spcAft>
                <a:spcPts val="0"/>
              </a:spcAft>
              <a:buClr>
                <a:srgbClr val="000000"/>
              </a:buClr>
              <a:buFont typeface="Arial"/>
              <a:buNone/>
            </a:pPr>
            <a:r>
              <a:rPr lang="en-US" sz="2400">
                <a:solidFill>
                  <a:schemeClr val="dk1"/>
                </a:solidFill>
              </a:rPr>
              <a:t>and Facilities of Edition Hotels …………………………..	05</a:t>
            </a:r>
            <a:endParaRPr sz="2400">
              <a:solidFill>
                <a:schemeClr val="dk1"/>
              </a:solidFill>
            </a:endParaRPr>
          </a:p>
        </p:txBody>
      </p:sp>
      <p:sp>
        <p:nvSpPr>
          <p:cNvPr id="174" name="Google Shape;174;p2"/>
          <p:cNvSpPr txBox="1"/>
          <p:nvPr/>
        </p:nvSpPr>
        <p:spPr>
          <a:xfrm>
            <a:off x="1776450" y="3740750"/>
            <a:ext cx="10415400" cy="4617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None/>
            </a:pPr>
            <a:r>
              <a:rPr lang="en-US" sz="2400">
                <a:solidFill>
                  <a:schemeClr val="dk1"/>
                </a:solidFill>
              </a:rPr>
              <a:t>Consideration of Edition Hotels …………………………….	06</a:t>
            </a:r>
            <a:endParaRPr sz="2400">
              <a:solidFill>
                <a:schemeClr val="dk1"/>
              </a:solidFill>
            </a:endParaRPr>
          </a:p>
        </p:txBody>
      </p:sp>
      <p:sp>
        <p:nvSpPr>
          <p:cNvPr id="175" name="Google Shape;175;p2"/>
          <p:cNvSpPr txBox="1"/>
          <p:nvPr/>
        </p:nvSpPr>
        <p:spPr>
          <a:xfrm>
            <a:off x="1776450" y="4276775"/>
            <a:ext cx="10415400" cy="5541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0"/>
              </a:spcBef>
              <a:spcAft>
                <a:spcPts val="0"/>
              </a:spcAft>
              <a:buClr>
                <a:srgbClr val="000000"/>
              </a:buClr>
              <a:buFont typeface="Arial"/>
              <a:buNone/>
            </a:pPr>
            <a:r>
              <a:rPr lang="en-US" sz="2400">
                <a:solidFill>
                  <a:schemeClr val="dk1"/>
                </a:solidFill>
              </a:rPr>
              <a:t>Importance of Hospitality …………………………………	07</a:t>
            </a:r>
            <a:endParaRPr sz="2400">
              <a:solidFill>
                <a:schemeClr val="dk1"/>
              </a:solidFill>
            </a:endParaRPr>
          </a:p>
        </p:txBody>
      </p:sp>
      <p:sp>
        <p:nvSpPr>
          <p:cNvPr id="176" name="Google Shape;176;p2"/>
          <p:cNvSpPr txBox="1"/>
          <p:nvPr/>
        </p:nvSpPr>
        <p:spPr>
          <a:xfrm>
            <a:off x="1798075" y="4909100"/>
            <a:ext cx="10415400" cy="554100"/>
          </a:xfrm>
          <a:prstGeom prst="rect">
            <a:avLst/>
          </a:prstGeom>
          <a:noFill/>
          <a:ln>
            <a:noFill/>
          </a:ln>
        </p:spPr>
        <p:txBody>
          <a:bodyPr spcFirstLastPara="1" wrap="square" lIns="91425" tIns="91425" rIns="91425" bIns="91425" anchor="ctr" anchorCtr="0">
            <a:noAutofit/>
          </a:bodyPr>
          <a:lstStyle/>
          <a:p>
            <a:pPr marL="0" marR="0" lvl="0" indent="0" algn="l" rtl="0">
              <a:lnSpc>
                <a:spcPct val="115000"/>
              </a:lnSpc>
              <a:spcBef>
                <a:spcPts val="0"/>
              </a:spcBef>
              <a:spcAft>
                <a:spcPts val="0"/>
              </a:spcAft>
              <a:buNone/>
            </a:pPr>
            <a:r>
              <a:rPr lang="en-US" sz="2400">
                <a:solidFill>
                  <a:schemeClr val="dk1"/>
                </a:solidFill>
              </a:rPr>
              <a:t>Conclusion …………………………………………………	08</a:t>
            </a:r>
            <a:endParaRPr sz="2400">
              <a:solidFill>
                <a:schemeClr val="dk1"/>
              </a:solidFill>
            </a:endParaRPr>
          </a:p>
        </p:txBody>
      </p:sp>
      <p:sp>
        <p:nvSpPr>
          <p:cNvPr id="177" name="Google Shape;177;p2"/>
          <p:cNvSpPr txBox="1"/>
          <p:nvPr/>
        </p:nvSpPr>
        <p:spPr>
          <a:xfrm>
            <a:off x="1798075" y="5463200"/>
            <a:ext cx="8369100" cy="554100"/>
          </a:xfrm>
          <a:prstGeom prst="rect">
            <a:avLst/>
          </a:prstGeom>
          <a:noFill/>
          <a:ln>
            <a:noFill/>
          </a:ln>
        </p:spPr>
        <p:txBody>
          <a:bodyPr spcFirstLastPara="1" wrap="square" lIns="91425" tIns="91425" rIns="91425" bIns="91425" anchor="ctr" anchorCtr="0">
            <a:spAutoFit/>
          </a:bodyPr>
          <a:lstStyle/>
          <a:p>
            <a:pPr marL="0" marR="0" lvl="0" indent="0" algn="l" rtl="0">
              <a:lnSpc>
                <a:spcPct val="115000"/>
              </a:lnSpc>
              <a:spcBef>
                <a:spcPts val="0"/>
              </a:spcBef>
              <a:spcAft>
                <a:spcPts val="0"/>
              </a:spcAft>
              <a:buNone/>
            </a:pPr>
            <a:r>
              <a:rPr lang="en-US" sz="2400">
                <a:solidFill>
                  <a:schemeClr val="dk1"/>
                </a:solidFill>
              </a:rPr>
              <a:t>References …………………………………………………	09</a:t>
            </a:r>
            <a:endParaRPr sz="2400">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3"/>
          <p:cNvSpPr txBox="1"/>
          <p:nvPr/>
        </p:nvSpPr>
        <p:spPr>
          <a:xfrm>
            <a:off x="1648103" y="718450"/>
            <a:ext cx="10467600"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dk1"/>
                </a:solidFill>
              </a:rPr>
              <a:t>About Edition Hotels &amp; Locations</a:t>
            </a:r>
            <a:r>
              <a:rPr lang="en-US" sz="2800" b="1">
                <a:solidFill>
                  <a:schemeClr val="dk1"/>
                </a:solidFill>
                <a:latin typeface="Century Gothic"/>
                <a:ea typeface="Century Gothic"/>
                <a:cs typeface="Century Gothic"/>
                <a:sym typeface="Century Gothic"/>
              </a:rPr>
              <a:t> </a:t>
            </a:r>
            <a:endParaRPr sz="2800" b="1">
              <a:solidFill>
                <a:schemeClr val="dk1"/>
              </a:solidFill>
              <a:latin typeface="Century Gothic"/>
              <a:ea typeface="Century Gothic"/>
              <a:cs typeface="Century Gothic"/>
              <a:sym typeface="Century Gothic"/>
            </a:endParaRPr>
          </a:p>
        </p:txBody>
      </p:sp>
      <p:sp>
        <p:nvSpPr>
          <p:cNvPr id="183" name="Google Shape;183;p3"/>
          <p:cNvSpPr txBox="1"/>
          <p:nvPr/>
        </p:nvSpPr>
        <p:spPr>
          <a:xfrm>
            <a:off x="5613875" y="2130075"/>
            <a:ext cx="6374700" cy="3167400"/>
          </a:xfrm>
          <a:prstGeom prst="rect">
            <a:avLst/>
          </a:prstGeom>
          <a:noFill/>
          <a:ln>
            <a:noFill/>
          </a:ln>
        </p:spPr>
        <p:txBody>
          <a:bodyPr spcFirstLastPara="1" wrap="square" lIns="91425" tIns="45700" rIns="91425" bIns="45700" anchor="ctr" anchorCtr="0">
            <a:noAutofit/>
          </a:bodyPr>
          <a:lstStyle/>
          <a:p>
            <a:pPr marL="457200" marR="0" lvl="0" indent="-304800" algn="just" rtl="0">
              <a:lnSpc>
                <a:spcPct val="150000"/>
              </a:lnSpc>
              <a:spcBef>
                <a:spcPts val="0"/>
              </a:spcBef>
              <a:spcAft>
                <a:spcPts val="0"/>
              </a:spcAft>
              <a:buClr>
                <a:schemeClr val="dk1"/>
              </a:buClr>
              <a:buSzPts val="1200"/>
              <a:buChar char="●"/>
            </a:pPr>
            <a:r>
              <a:rPr lang="en-US" sz="1200">
                <a:solidFill>
                  <a:schemeClr val="dk1"/>
                </a:solidFill>
              </a:rPr>
              <a:t>Edition Hotels is a luxury hotel brand founded by Ian Schrager and Marriott International. The hotels are known for their unique, upscale design and high-end amenities. </a:t>
            </a:r>
            <a:endParaRPr sz="1200">
              <a:solidFill>
                <a:schemeClr val="dk1"/>
              </a:solidFill>
            </a:endParaRPr>
          </a:p>
          <a:p>
            <a:pPr marL="0" marR="0" lvl="0" indent="0" algn="just" rtl="0">
              <a:lnSpc>
                <a:spcPct val="150000"/>
              </a:lnSpc>
              <a:spcBef>
                <a:spcPts val="1000"/>
              </a:spcBef>
              <a:spcAft>
                <a:spcPts val="0"/>
              </a:spcAft>
              <a:buNone/>
            </a:pPr>
            <a:endParaRPr sz="1200">
              <a:solidFill>
                <a:schemeClr val="dk1"/>
              </a:solidFill>
            </a:endParaRPr>
          </a:p>
          <a:p>
            <a:pPr marL="0" marR="0" lvl="0" indent="0" algn="just" rtl="0">
              <a:lnSpc>
                <a:spcPct val="150000"/>
              </a:lnSpc>
              <a:spcBef>
                <a:spcPts val="1000"/>
              </a:spcBef>
              <a:spcAft>
                <a:spcPts val="0"/>
              </a:spcAft>
              <a:buNone/>
            </a:pPr>
            <a:endParaRPr sz="1200">
              <a:solidFill>
                <a:schemeClr val="dk1"/>
              </a:solidFill>
            </a:endParaRPr>
          </a:p>
          <a:p>
            <a:pPr marL="457200" marR="0" lvl="0" indent="-304800" algn="just" rtl="0">
              <a:lnSpc>
                <a:spcPct val="150000"/>
              </a:lnSpc>
              <a:spcBef>
                <a:spcPts val="1000"/>
              </a:spcBef>
              <a:spcAft>
                <a:spcPts val="0"/>
              </a:spcAft>
              <a:buClr>
                <a:schemeClr val="dk1"/>
              </a:buClr>
              <a:buSzPts val="1200"/>
              <a:buChar char="●"/>
            </a:pPr>
            <a:r>
              <a:rPr lang="en-US" sz="1200">
                <a:solidFill>
                  <a:schemeClr val="dk1"/>
                </a:solidFill>
              </a:rPr>
              <a:t>As of 2021, Edition Hotels has properties in major cities worldwide, such as </a:t>
            </a:r>
            <a:r>
              <a:rPr lang="en-US" sz="1200" b="1">
                <a:solidFill>
                  <a:schemeClr val="dk1"/>
                </a:solidFill>
              </a:rPr>
              <a:t>New York</a:t>
            </a:r>
            <a:r>
              <a:rPr lang="en-US" sz="1200">
                <a:solidFill>
                  <a:schemeClr val="dk1"/>
                </a:solidFill>
              </a:rPr>
              <a:t>, </a:t>
            </a:r>
            <a:r>
              <a:rPr lang="en-US" sz="1200" b="1">
                <a:solidFill>
                  <a:schemeClr val="dk1"/>
                </a:solidFill>
              </a:rPr>
              <a:t>London</a:t>
            </a:r>
            <a:r>
              <a:rPr lang="en-US" sz="1200">
                <a:solidFill>
                  <a:schemeClr val="dk1"/>
                </a:solidFill>
              </a:rPr>
              <a:t>, </a:t>
            </a:r>
            <a:r>
              <a:rPr lang="en-US" sz="1200" b="1">
                <a:solidFill>
                  <a:schemeClr val="dk1"/>
                </a:solidFill>
              </a:rPr>
              <a:t>Miami</a:t>
            </a:r>
            <a:r>
              <a:rPr lang="en-US" sz="1200">
                <a:solidFill>
                  <a:schemeClr val="dk1"/>
                </a:solidFill>
              </a:rPr>
              <a:t>, </a:t>
            </a:r>
            <a:r>
              <a:rPr lang="en-US" sz="1200" b="1">
                <a:solidFill>
                  <a:schemeClr val="dk1"/>
                </a:solidFill>
              </a:rPr>
              <a:t>Sanya</a:t>
            </a:r>
            <a:r>
              <a:rPr lang="en-US" sz="1200">
                <a:solidFill>
                  <a:schemeClr val="dk1"/>
                </a:solidFill>
              </a:rPr>
              <a:t>, </a:t>
            </a:r>
            <a:r>
              <a:rPr lang="en-US" sz="1200" b="1">
                <a:solidFill>
                  <a:schemeClr val="dk1"/>
                </a:solidFill>
              </a:rPr>
              <a:t>Abu Dhabi</a:t>
            </a:r>
            <a:r>
              <a:rPr lang="en-US" sz="1200">
                <a:solidFill>
                  <a:schemeClr val="dk1"/>
                </a:solidFill>
              </a:rPr>
              <a:t>, </a:t>
            </a:r>
            <a:r>
              <a:rPr lang="en-US" sz="1200" b="1">
                <a:solidFill>
                  <a:schemeClr val="dk1"/>
                </a:solidFill>
              </a:rPr>
              <a:t>Bangkok</a:t>
            </a:r>
            <a:r>
              <a:rPr lang="en-US" sz="1200">
                <a:solidFill>
                  <a:schemeClr val="dk1"/>
                </a:solidFill>
              </a:rPr>
              <a:t>, and </a:t>
            </a:r>
            <a:r>
              <a:rPr lang="en-US" sz="1200" b="1">
                <a:solidFill>
                  <a:schemeClr val="dk1"/>
                </a:solidFill>
              </a:rPr>
              <a:t>West Hollywood</a:t>
            </a:r>
            <a:r>
              <a:rPr lang="en-US" sz="1200">
                <a:solidFill>
                  <a:schemeClr val="dk1"/>
                </a:solidFill>
              </a:rPr>
              <a:t>.</a:t>
            </a:r>
            <a:endParaRPr sz="1200">
              <a:solidFill>
                <a:schemeClr val="dk1"/>
              </a:solidFill>
            </a:endParaRPr>
          </a:p>
        </p:txBody>
      </p:sp>
      <p:pic>
        <p:nvPicPr>
          <p:cNvPr id="184" name="Google Shape;184;p3"/>
          <p:cNvPicPr preferRelativeResize="0"/>
          <p:nvPr/>
        </p:nvPicPr>
        <p:blipFill>
          <a:blip r:embed="rId3">
            <a:alphaModFix/>
          </a:blip>
          <a:stretch>
            <a:fillRect/>
          </a:stretch>
        </p:blipFill>
        <p:spPr>
          <a:xfrm>
            <a:off x="1837850" y="1684675"/>
            <a:ext cx="3541025" cy="4499150"/>
          </a:xfrm>
          <a:prstGeom prst="rect">
            <a:avLst/>
          </a:prstGeom>
          <a:noFill/>
          <a:ln>
            <a:noFill/>
          </a:ln>
        </p:spPr>
      </p:pic>
      <p:sp>
        <p:nvSpPr>
          <p:cNvPr id="185" name="Google Shape;185;p3"/>
          <p:cNvSpPr txBox="1"/>
          <p:nvPr/>
        </p:nvSpPr>
        <p:spPr>
          <a:xfrm>
            <a:off x="2809313" y="6136375"/>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4"/>
          <p:cNvSpPr txBox="1"/>
          <p:nvPr/>
        </p:nvSpPr>
        <p:spPr>
          <a:xfrm>
            <a:off x="1678569" y="768525"/>
            <a:ext cx="10284900" cy="461700"/>
          </a:xfrm>
          <a:prstGeom prst="rect">
            <a:avLst/>
          </a:prstGeom>
          <a:noFill/>
          <a:ln>
            <a:noFill/>
          </a:ln>
        </p:spPr>
        <p:txBody>
          <a:bodyPr spcFirstLastPara="1" wrap="square" lIns="91425" tIns="45700" rIns="91425" bIns="45700" anchor="t" anchorCtr="0">
            <a:spAutoFit/>
          </a:bodyPr>
          <a:lstStyle/>
          <a:p>
            <a:pPr marL="0" lvl="0" indent="0" algn="l" rtl="0">
              <a:lnSpc>
                <a:spcPct val="115000"/>
              </a:lnSpc>
              <a:spcBef>
                <a:spcPts val="0"/>
              </a:spcBef>
              <a:spcAft>
                <a:spcPts val="0"/>
              </a:spcAft>
              <a:buClr>
                <a:schemeClr val="dk1"/>
              </a:buClr>
              <a:buFont typeface="Arial"/>
              <a:buNone/>
            </a:pPr>
            <a:r>
              <a:rPr lang="en-US" sz="2400" b="1">
                <a:solidFill>
                  <a:schemeClr val="dk1"/>
                </a:solidFill>
              </a:rPr>
              <a:t>Main Consumers of Edition Hotels</a:t>
            </a:r>
            <a:endParaRPr sz="2800" b="1">
              <a:solidFill>
                <a:schemeClr val="dk1"/>
              </a:solidFill>
              <a:latin typeface="Century Gothic"/>
              <a:ea typeface="Century Gothic"/>
              <a:cs typeface="Century Gothic"/>
              <a:sym typeface="Century Gothic"/>
            </a:endParaRPr>
          </a:p>
        </p:txBody>
      </p:sp>
      <p:sp>
        <p:nvSpPr>
          <p:cNvPr id="191" name="Google Shape;191;p4"/>
          <p:cNvSpPr txBox="1"/>
          <p:nvPr/>
        </p:nvSpPr>
        <p:spPr>
          <a:xfrm>
            <a:off x="5133375" y="1765700"/>
            <a:ext cx="6830100" cy="4195800"/>
          </a:xfrm>
          <a:prstGeom prst="rect">
            <a:avLst/>
          </a:prstGeom>
          <a:noFill/>
          <a:ln>
            <a:noFill/>
          </a:ln>
        </p:spPr>
        <p:txBody>
          <a:bodyPr spcFirstLastPara="1" wrap="square" lIns="91425" tIns="45700" rIns="91425" bIns="45700" anchor="ctr" anchorCtr="0">
            <a:noAutofit/>
          </a:bodyPr>
          <a:lstStyle/>
          <a:p>
            <a:pPr marL="457200" marR="0" lvl="0" indent="-304800" algn="just" rtl="0">
              <a:lnSpc>
                <a:spcPct val="150000"/>
              </a:lnSpc>
              <a:spcBef>
                <a:spcPts val="0"/>
              </a:spcBef>
              <a:spcAft>
                <a:spcPts val="0"/>
              </a:spcAft>
              <a:buClr>
                <a:schemeClr val="dk1"/>
              </a:buClr>
              <a:buSzPts val="1200"/>
              <a:buChar char="●"/>
            </a:pPr>
            <a:r>
              <a:rPr lang="en-US" sz="1200">
                <a:solidFill>
                  <a:schemeClr val="dk1"/>
                </a:solidFill>
              </a:rPr>
              <a:t>The main consumers of Edition Hotels are typically affluent individuals and business travelers who value luxury and exclusivity in their travel accommodations. </a:t>
            </a:r>
            <a:endParaRPr sz="1200">
              <a:solidFill>
                <a:schemeClr val="dk1"/>
              </a:solidFill>
            </a:endParaRPr>
          </a:p>
          <a:p>
            <a:pPr marL="0" marR="0" lvl="0" indent="0" algn="just" rtl="0">
              <a:lnSpc>
                <a:spcPct val="150000"/>
              </a:lnSpc>
              <a:spcBef>
                <a:spcPts val="1000"/>
              </a:spcBef>
              <a:spcAft>
                <a:spcPts val="0"/>
              </a:spcAft>
              <a:buNone/>
            </a:pPr>
            <a:endParaRPr sz="1200">
              <a:solidFill>
                <a:schemeClr val="dk1"/>
              </a:solidFill>
            </a:endParaRPr>
          </a:p>
          <a:p>
            <a:pPr marL="457200" marR="0" lvl="0" indent="-304800" algn="just" rtl="0">
              <a:lnSpc>
                <a:spcPct val="150000"/>
              </a:lnSpc>
              <a:spcBef>
                <a:spcPts val="1000"/>
              </a:spcBef>
              <a:spcAft>
                <a:spcPts val="0"/>
              </a:spcAft>
              <a:buClr>
                <a:schemeClr val="dk1"/>
              </a:buClr>
              <a:buSzPts val="1200"/>
              <a:buChar char="●"/>
            </a:pPr>
            <a:r>
              <a:rPr lang="en-US" sz="1200">
                <a:solidFill>
                  <a:schemeClr val="dk1"/>
                </a:solidFill>
              </a:rPr>
              <a:t>They seek distinctive and sophisticated experiences and are ready to pay a premium for high-end facilities and individualized care.</a:t>
            </a:r>
            <a:endParaRPr sz="1200">
              <a:solidFill>
                <a:schemeClr val="dk1"/>
              </a:solidFill>
            </a:endParaRPr>
          </a:p>
          <a:p>
            <a:pPr marL="0" marR="0" lvl="0" indent="0" algn="just" rtl="0">
              <a:lnSpc>
                <a:spcPct val="150000"/>
              </a:lnSpc>
              <a:spcBef>
                <a:spcPts val="1000"/>
              </a:spcBef>
              <a:spcAft>
                <a:spcPts val="0"/>
              </a:spcAft>
              <a:buNone/>
            </a:pPr>
            <a:endParaRPr sz="1200">
              <a:solidFill>
                <a:schemeClr val="dk1"/>
              </a:solidFill>
            </a:endParaRPr>
          </a:p>
          <a:p>
            <a:pPr marL="457200" marR="0" lvl="0" indent="-304800" algn="just" rtl="0">
              <a:lnSpc>
                <a:spcPct val="150000"/>
              </a:lnSpc>
              <a:spcBef>
                <a:spcPts val="1000"/>
              </a:spcBef>
              <a:spcAft>
                <a:spcPts val="0"/>
              </a:spcAft>
              <a:buClr>
                <a:schemeClr val="dk1"/>
              </a:buClr>
              <a:buSzPts val="1200"/>
              <a:buChar char="●"/>
            </a:pPr>
            <a:r>
              <a:rPr lang="en-US" sz="1200">
                <a:solidFill>
                  <a:schemeClr val="dk1"/>
                </a:solidFill>
              </a:rPr>
              <a:t>Business travelers often choose Edition Hotels for their prime locations in major cities and state-of-the-art meeting and event facilities.</a:t>
            </a:r>
            <a:endParaRPr sz="1200">
              <a:solidFill>
                <a:schemeClr val="dk1"/>
              </a:solidFill>
            </a:endParaRPr>
          </a:p>
        </p:txBody>
      </p:sp>
      <p:pic>
        <p:nvPicPr>
          <p:cNvPr id="192" name="Google Shape;192;p4"/>
          <p:cNvPicPr preferRelativeResize="0"/>
          <p:nvPr/>
        </p:nvPicPr>
        <p:blipFill>
          <a:blip r:embed="rId3">
            <a:alphaModFix/>
          </a:blip>
          <a:stretch>
            <a:fillRect/>
          </a:stretch>
        </p:blipFill>
        <p:spPr>
          <a:xfrm>
            <a:off x="1678575" y="1765758"/>
            <a:ext cx="2797151" cy="4195701"/>
          </a:xfrm>
          <a:prstGeom prst="rect">
            <a:avLst/>
          </a:prstGeom>
          <a:noFill/>
          <a:ln>
            <a:noFill/>
          </a:ln>
        </p:spPr>
      </p:pic>
      <p:sp>
        <p:nvSpPr>
          <p:cNvPr id="193" name="Google Shape;193;p4"/>
          <p:cNvSpPr txBox="1"/>
          <p:nvPr/>
        </p:nvSpPr>
        <p:spPr>
          <a:xfrm>
            <a:off x="2278088" y="5961450"/>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5"/>
          <p:cNvSpPr txBox="1"/>
          <p:nvPr/>
        </p:nvSpPr>
        <p:spPr>
          <a:xfrm>
            <a:off x="5742125" y="1374500"/>
            <a:ext cx="6131400" cy="5085300"/>
          </a:xfrm>
          <a:prstGeom prst="rect">
            <a:avLst/>
          </a:prstGeom>
          <a:noFill/>
          <a:ln>
            <a:noFill/>
          </a:ln>
        </p:spPr>
        <p:txBody>
          <a:bodyPr spcFirstLastPara="1" wrap="square" lIns="91425" tIns="45700" rIns="91425" bIns="45700" anchor="ctr" anchorCtr="0">
            <a:noAutofit/>
          </a:bodyPr>
          <a:lstStyle/>
          <a:p>
            <a:pPr marL="457200" lvl="0" indent="-304800" algn="just" rtl="0">
              <a:lnSpc>
                <a:spcPct val="150000"/>
              </a:lnSpc>
              <a:spcBef>
                <a:spcPts val="0"/>
              </a:spcBef>
              <a:spcAft>
                <a:spcPts val="0"/>
              </a:spcAft>
              <a:buClr>
                <a:srgbClr val="0E101A"/>
              </a:buClr>
              <a:buSzPts val="1200"/>
              <a:buChar char="●"/>
            </a:pPr>
            <a:r>
              <a:rPr lang="en-US" sz="1200">
                <a:solidFill>
                  <a:srgbClr val="0E101A"/>
                </a:solidFill>
              </a:rPr>
              <a:t>The </a:t>
            </a:r>
            <a:r>
              <a:rPr lang="en-US" sz="1200" b="1">
                <a:solidFill>
                  <a:srgbClr val="0E101A"/>
                </a:solidFill>
              </a:rPr>
              <a:t>nature</a:t>
            </a:r>
            <a:r>
              <a:rPr lang="en-US" sz="1200">
                <a:solidFill>
                  <a:srgbClr val="0E101A"/>
                </a:solidFill>
              </a:rPr>
              <a:t> of guest services and facilities at Edition Hotels is to provide guests with a luxury and personalized experience. They offer a wide range of amenities and services designed to meet the needs and expectations of their affluent guests.</a:t>
            </a:r>
            <a:endParaRPr sz="1200">
              <a:solidFill>
                <a:srgbClr val="0E101A"/>
              </a:solidFill>
            </a:endParaRPr>
          </a:p>
          <a:p>
            <a:pPr marL="0" lvl="0" indent="0" algn="just" rtl="0">
              <a:lnSpc>
                <a:spcPct val="150000"/>
              </a:lnSpc>
              <a:spcBef>
                <a:spcPts val="1000"/>
              </a:spcBef>
              <a:spcAft>
                <a:spcPts val="0"/>
              </a:spcAft>
              <a:buNone/>
            </a:pPr>
            <a:endParaRPr sz="1200">
              <a:solidFill>
                <a:srgbClr val="0E101A"/>
              </a:solidFill>
            </a:endParaRPr>
          </a:p>
          <a:p>
            <a:pPr marL="457200" lvl="0" indent="-304800" algn="just" rtl="0">
              <a:lnSpc>
                <a:spcPct val="150000"/>
              </a:lnSpc>
              <a:spcBef>
                <a:spcPts val="1000"/>
              </a:spcBef>
              <a:spcAft>
                <a:spcPts val="0"/>
              </a:spcAft>
              <a:buClr>
                <a:srgbClr val="0E101A"/>
              </a:buClr>
              <a:buSzPts val="1200"/>
              <a:buChar char="●"/>
            </a:pPr>
            <a:r>
              <a:rPr lang="en-US" sz="1200">
                <a:solidFill>
                  <a:srgbClr val="0E101A"/>
                </a:solidFill>
              </a:rPr>
              <a:t>The </a:t>
            </a:r>
            <a:r>
              <a:rPr lang="en-US" sz="1200" b="1">
                <a:solidFill>
                  <a:srgbClr val="0E101A"/>
                </a:solidFill>
              </a:rPr>
              <a:t>scope</a:t>
            </a:r>
            <a:r>
              <a:rPr lang="en-US" sz="1200">
                <a:solidFill>
                  <a:srgbClr val="0E101A"/>
                </a:solidFill>
              </a:rPr>
              <a:t> of guest services and facilities at Edition Hotels includes luxury guest rooms, fine dining, spa, and fitness, meeting spaces, business centers, concierge, room service, valet parking, housekeeping, internet, and recreational facilities, all aimed to provide a luxury, personalized stay for guests.</a:t>
            </a:r>
            <a:endParaRPr sz="1200">
              <a:solidFill>
                <a:srgbClr val="0E101A"/>
              </a:solidFill>
            </a:endParaRPr>
          </a:p>
          <a:p>
            <a:pPr marL="0" lvl="0" indent="0" algn="just" rtl="0">
              <a:lnSpc>
                <a:spcPct val="150000"/>
              </a:lnSpc>
              <a:spcBef>
                <a:spcPts val="1000"/>
              </a:spcBef>
              <a:spcAft>
                <a:spcPts val="0"/>
              </a:spcAft>
              <a:buNone/>
            </a:pPr>
            <a:endParaRPr sz="1200">
              <a:solidFill>
                <a:srgbClr val="0E101A"/>
              </a:solidFill>
            </a:endParaRPr>
          </a:p>
          <a:p>
            <a:pPr marL="457200" lvl="0" indent="-304800" algn="just" rtl="0">
              <a:lnSpc>
                <a:spcPct val="150000"/>
              </a:lnSpc>
              <a:spcBef>
                <a:spcPts val="1000"/>
              </a:spcBef>
              <a:spcAft>
                <a:spcPts val="0"/>
              </a:spcAft>
              <a:buClr>
                <a:srgbClr val="0E101A"/>
              </a:buClr>
              <a:buSzPts val="1200"/>
              <a:buChar char="●"/>
            </a:pPr>
            <a:r>
              <a:rPr lang="en-US" sz="1200">
                <a:solidFill>
                  <a:srgbClr val="0E101A"/>
                </a:solidFill>
              </a:rPr>
              <a:t>The </a:t>
            </a:r>
            <a:r>
              <a:rPr lang="en-US" sz="1200" b="1">
                <a:solidFill>
                  <a:srgbClr val="0E101A"/>
                </a:solidFill>
              </a:rPr>
              <a:t>role</a:t>
            </a:r>
            <a:r>
              <a:rPr lang="en-US" sz="1200">
                <a:solidFill>
                  <a:srgbClr val="0E101A"/>
                </a:solidFill>
              </a:rPr>
              <a:t> of guest services and facilities at Edition Hotels is to provide guests with the highest level of comfort and convenience during their stay. Guest services and facilities also play an essential role in creating a unique and upscale atmosphere that sets Edition Hotels apart from other luxury hotel brands.</a:t>
            </a:r>
            <a:endParaRPr sz="1200">
              <a:solidFill>
                <a:srgbClr val="0E101A"/>
              </a:solidFill>
            </a:endParaRPr>
          </a:p>
        </p:txBody>
      </p:sp>
      <p:sp>
        <p:nvSpPr>
          <p:cNvPr id="199" name="Google Shape;199;p5"/>
          <p:cNvSpPr txBox="1"/>
          <p:nvPr/>
        </p:nvSpPr>
        <p:spPr>
          <a:xfrm>
            <a:off x="1594966" y="568775"/>
            <a:ext cx="10350000" cy="886500"/>
          </a:xfrm>
          <a:prstGeom prst="rect">
            <a:avLst/>
          </a:prstGeom>
          <a:noFill/>
          <a:ln>
            <a:noFill/>
          </a:ln>
        </p:spPr>
        <p:txBody>
          <a:bodyPr spcFirstLastPara="1" wrap="square" lIns="91425" tIns="45700" rIns="91425" bIns="45700" anchor="ctr" anchorCtr="0">
            <a:noAutofit/>
          </a:bodyPr>
          <a:lstStyle/>
          <a:p>
            <a:pPr marL="0" lvl="0" indent="0" algn="l" rtl="0">
              <a:lnSpc>
                <a:spcPct val="115000"/>
              </a:lnSpc>
              <a:spcBef>
                <a:spcPts val="0"/>
              </a:spcBef>
              <a:spcAft>
                <a:spcPts val="0"/>
              </a:spcAft>
              <a:buClr>
                <a:schemeClr val="dk1"/>
              </a:buClr>
              <a:buFont typeface="Arial"/>
              <a:buNone/>
            </a:pPr>
            <a:r>
              <a:rPr lang="en-US" sz="2400" b="1">
                <a:solidFill>
                  <a:schemeClr val="dk1"/>
                </a:solidFill>
              </a:rPr>
              <a:t>Nature, Scope and Role of the guest services and Facilities of Edition Hotels</a:t>
            </a:r>
            <a:endParaRPr sz="2800" b="1">
              <a:solidFill>
                <a:schemeClr val="dk1"/>
              </a:solidFill>
            </a:endParaRPr>
          </a:p>
        </p:txBody>
      </p:sp>
      <p:pic>
        <p:nvPicPr>
          <p:cNvPr id="200" name="Google Shape;200;p5"/>
          <p:cNvPicPr preferRelativeResize="0"/>
          <p:nvPr/>
        </p:nvPicPr>
        <p:blipFill>
          <a:blip r:embed="rId3">
            <a:alphaModFix/>
          </a:blip>
          <a:stretch>
            <a:fillRect/>
          </a:stretch>
        </p:blipFill>
        <p:spPr>
          <a:xfrm>
            <a:off x="896450" y="1917000"/>
            <a:ext cx="4372350" cy="3936200"/>
          </a:xfrm>
          <a:prstGeom prst="rect">
            <a:avLst/>
          </a:prstGeom>
          <a:noFill/>
          <a:ln>
            <a:noFill/>
          </a:ln>
        </p:spPr>
      </p:pic>
      <p:sp>
        <p:nvSpPr>
          <p:cNvPr id="201" name="Google Shape;201;p5"/>
          <p:cNvSpPr txBox="1"/>
          <p:nvPr/>
        </p:nvSpPr>
        <p:spPr>
          <a:xfrm>
            <a:off x="2283563" y="5853200"/>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6"/>
          <p:cNvSpPr txBox="1"/>
          <p:nvPr/>
        </p:nvSpPr>
        <p:spPr>
          <a:xfrm>
            <a:off x="6362150" y="1671200"/>
            <a:ext cx="3390300" cy="43986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Considerations for Edition Hotels include:</a:t>
            </a:r>
            <a:endParaRPr sz="1200">
              <a:solidFill>
                <a:schemeClr val="dk1"/>
              </a:solidFill>
            </a:endParaRPr>
          </a:p>
          <a:p>
            <a:pPr marL="457200" lvl="0" indent="-304800" algn="just" rtl="0">
              <a:lnSpc>
                <a:spcPct val="150000"/>
              </a:lnSpc>
              <a:spcBef>
                <a:spcPts val="1000"/>
              </a:spcBef>
              <a:spcAft>
                <a:spcPts val="0"/>
              </a:spcAft>
              <a:buClr>
                <a:schemeClr val="dk1"/>
              </a:buClr>
              <a:buSzPts val="1200"/>
              <a:buAutoNum type="arabicPeriod"/>
            </a:pPr>
            <a:r>
              <a:rPr lang="en-US" sz="1200" b="1">
                <a:solidFill>
                  <a:schemeClr val="dk1"/>
                </a:solidFill>
              </a:rPr>
              <a:t>Location</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Design and Atmosphere</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Amenities and Services</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Personalized Service</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Pricing</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Brand Reputation</a:t>
            </a:r>
            <a:endParaRPr sz="1200" b="1">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b="1">
                <a:solidFill>
                  <a:schemeClr val="dk1"/>
                </a:solidFill>
              </a:rPr>
              <a:t>Sustainability</a:t>
            </a:r>
            <a:endParaRPr sz="1200" b="1">
              <a:solidFill>
                <a:schemeClr val="dk1"/>
              </a:solidFill>
            </a:endParaRPr>
          </a:p>
        </p:txBody>
      </p:sp>
      <p:sp>
        <p:nvSpPr>
          <p:cNvPr id="207" name="Google Shape;207;p6"/>
          <p:cNvSpPr txBox="1"/>
          <p:nvPr/>
        </p:nvSpPr>
        <p:spPr>
          <a:xfrm>
            <a:off x="1637186" y="764975"/>
            <a:ext cx="10311000" cy="461700"/>
          </a:xfrm>
          <a:prstGeom prst="rect">
            <a:avLst/>
          </a:prstGeom>
          <a:noFill/>
          <a:ln>
            <a:noFill/>
          </a:ln>
        </p:spPr>
        <p:txBody>
          <a:bodyPr spcFirstLastPara="1" wrap="square" lIns="91425" tIns="45700" rIns="91425" bIns="45700" anchor="t" anchorCtr="0">
            <a:spAutoFit/>
          </a:bodyPr>
          <a:lstStyle/>
          <a:p>
            <a:pPr marL="0" lvl="0" indent="0" algn="l" rtl="0">
              <a:lnSpc>
                <a:spcPct val="115000"/>
              </a:lnSpc>
              <a:spcBef>
                <a:spcPts val="0"/>
              </a:spcBef>
              <a:spcAft>
                <a:spcPts val="0"/>
              </a:spcAft>
              <a:buNone/>
            </a:pPr>
            <a:r>
              <a:rPr lang="en-US" sz="2400" b="1">
                <a:solidFill>
                  <a:schemeClr val="dk1"/>
                </a:solidFill>
              </a:rPr>
              <a:t>Consideration of Edition Hotels</a:t>
            </a:r>
            <a:endParaRPr sz="1800" b="1">
              <a:solidFill>
                <a:schemeClr val="dk1"/>
              </a:solidFill>
              <a:latin typeface="Century Gothic"/>
              <a:ea typeface="Century Gothic"/>
              <a:cs typeface="Century Gothic"/>
              <a:sym typeface="Century Gothic"/>
            </a:endParaRPr>
          </a:p>
        </p:txBody>
      </p:sp>
      <p:pic>
        <p:nvPicPr>
          <p:cNvPr id="208" name="Google Shape;208;p6"/>
          <p:cNvPicPr preferRelativeResize="0"/>
          <p:nvPr/>
        </p:nvPicPr>
        <p:blipFill>
          <a:blip r:embed="rId3">
            <a:alphaModFix/>
          </a:blip>
          <a:stretch>
            <a:fillRect/>
          </a:stretch>
        </p:blipFill>
        <p:spPr>
          <a:xfrm>
            <a:off x="3104675" y="1671200"/>
            <a:ext cx="2817222" cy="4221138"/>
          </a:xfrm>
          <a:prstGeom prst="rect">
            <a:avLst/>
          </a:prstGeom>
          <a:noFill/>
          <a:ln>
            <a:noFill/>
          </a:ln>
        </p:spPr>
      </p:pic>
      <p:sp>
        <p:nvSpPr>
          <p:cNvPr id="209" name="Google Shape;209;p6"/>
          <p:cNvSpPr txBox="1"/>
          <p:nvPr/>
        </p:nvSpPr>
        <p:spPr>
          <a:xfrm>
            <a:off x="3562188" y="5892350"/>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7"/>
          <p:cNvSpPr txBox="1"/>
          <p:nvPr/>
        </p:nvSpPr>
        <p:spPr>
          <a:xfrm>
            <a:off x="6728300" y="1621500"/>
            <a:ext cx="4883700" cy="4243800"/>
          </a:xfrm>
          <a:prstGeom prst="rect">
            <a:avLst/>
          </a:prstGeom>
          <a:noFill/>
          <a:ln>
            <a:noFill/>
          </a:ln>
        </p:spPr>
        <p:txBody>
          <a:bodyPr spcFirstLastPara="1" wrap="square" lIns="91425" tIns="45700" rIns="91425" bIns="45700" anchor="ctr"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rPr>
              <a:t>Hospitality is paramount for Edition Hotels, as it is a key element in providing guests with a luxury and personalized experience. The following are some ways in which hospitality is essential for Edition Hotels:</a:t>
            </a:r>
            <a:endParaRPr sz="1200">
              <a:solidFill>
                <a:schemeClr val="dk1"/>
              </a:solidFill>
            </a:endParaRPr>
          </a:p>
          <a:p>
            <a:pPr marL="457200" lvl="0" indent="-304800" algn="just" rtl="0">
              <a:lnSpc>
                <a:spcPct val="150000"/>
              </a:lnSpc>
              <a:spcBef>
                <a:spcPts val="1000"/>
              </a:spcBef>
              <a:spcAft>
                <a:spcPts val="0"/>
              </a:spcAft>
              <a:buClr>
                <a:schemeClr val="dk1"/>
              </a:buClr>
              <a:buSzPts val="1200"/>
              <a:buAutoNum type="arabicPeriod"/>
            </a:pPr>
            <a:r>
              <a:rPr lang="en-US" sz="1200">
                <a:solidFill>
                  <a:schemeClr val="dk1"/>
                </a:solidFill>
              </a:rPr>
              <a:t>Creating a welcoming and comfortable atmosphere</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Personalized service</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Building relationships</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Meeting expectations</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Enhancing the guest experience</a:t>
            </a:r>
            <a:endParaRPr sz="1200">
              <a:solidFill>
                <a:schemeClr val="dk1"/>
              </a:solidFill>
            </a:endParaRPr>
          </a:p>
        </p:txBody>
      </p:sp>
      <p:sp>
        <p:nvSpPr>
          <p:cNvPr id="215" name="Google Shape;215;p7"/>
          <p:cNvSpPr txBox="1"/>
          <p:nvPr/>
        </p:nvSpPr>
        <p:spPr>
          <a:xfrm>
            <a:off x="1601175" y="718450"/>
            <a:ext cx="10590900" cy="461700"/>
          </a:xfrm>
          <a:prstGeom prst="rect">
            <a:avLst/>
          </a:prstGeom>
          <a:noFill/>
          <a:ln>
            <a:noFill/>
          </a:ln>
        </p:spPr>
        <p:txBody>
          <a:bodyPr spcFirstLastPara="1" wrap="square" lIns="91425" tIns="45700" rIns="91425" bIns="45700" anchor="t" anchorCtr="0">
            <a:spAutoFit/>
          </a:bodyPr>
          <a:lstStyle/>
          <a:p>
            <a:pPr marL="0" lvl="0" indent="0" algn="l" rtl="0">
              <a:lnSpc>
                <a:spcPct val="115000"/>
              </a:lnSpc>
              <a:spcBef>
                <a:spcPts val="0"/>
              </a:spcBef>
              <a:spcAft>
                <a:spcPts val="0"/>
              </a:spcAft>
              <a:buClr>
                <a:schemeClr val="dk1"/>
              </a:buClr>
              <a:buSzPts val="1100"/>
              <a:buFont typeface="Arial"/>
              <a:buNone/>
            </a:pPr>
            <a:r>
              <a:rPr lang="en-US" sz="2400" b="1">
                <a:solidFill>
                  <a:schemeClr val="dk1"/>
                </a:solidFill>
              </a:rPr>
              <a:t>Importance of Hospitality</a:t>
            </a:r>
            <a:endParaRPr b="1"/>
          </a:p>
        </p:txBody>
      </p:sp>
      <p:pic>
        <p:nvPicPr>
          <p:cNvPr id="216" name="Google Shape;216;p7"/>
          <p:cNvPicPr preferRelativeResize="0"/>
          <p:nvPr/>
        </p:nvPicPr>
        <p:blipFill>
          <a:blip r:embed="rId3">
            <a:alphaModFix/>
          </a:blip>
          <a:stretch>
            <a:fillRect/>
          </a:stretch>
        </p:blipFill>
        <p:spPr>
          <a:xfrm>
            <a:off x="1750675" y="1448750"/>
            <a:ext cx="3773501" cy="4880349"/>
          </a:xfrm>
          <a:prstGeom prst="rect">
            <a:avLst/>
          </a:prstGeom>
          <a:noFill/>
          <a:ln>
            <a:noFill/>
          </a:ln>
        </p:spPr>
      </p:pic>
      <p:sp>
        <p:nvSpPr>
          <p:cNvPr id="217" name="Google Shape;217;p7"/>
          <p:cNvSpPr txBox="1"/>
          <p:nvPr/>
        </p:nvSpPr>
        <p:spPr>
          <a:xfrm>
            <a:off x="2838363" y="6329100"/>
            <a:ext cx="1598100" cy="3540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sz="1100"/>
              <a:t>Source: Pixel</a:t>
            </a:r>
            <a:endParaRPr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8"/>
          <p:cNvSpPr txBox="1"/>
          <p:nvPr/>
        </p:nvSpPr>
        <p:spPr>
          <a:xfrm>
            <a:off x="1615700" y="781600"/>
            <a:ext cx="10576500" cy="461700"/>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2400" b="1">
                <a:solidFill>
                  <a:schemeClr val="dk1"/>
                </a:solidFill>
              </a:rPr>
              <a:t>Conclusion</a:t>
            </a:r>
            <a:endParaRPr sz="2400" b="1">
              <a:solidFill>
                <a:schemeClr val="dk1"/>
              </a:solidFill>
            </a:endParaRPr>
          </a:p>
        </p:txBody>
      </p:sp>
      <p:sp>
        <p:nvSpPr>
          <p:cNvPr id="223" name="Google Shape;223;p8"/>
          <p:cNvSpPr txBox="1"/>
          <p:nvPr/>
        </p:nvSpPr>
        <p:spPr>
          <a:xfrm>
            <a:off x="6425025" y="2765475"/>
            <a:ext cx="5374500" cy="2071500"/>
          </a:xfrm>
          <a:prstGeom prst="rect">
            <a:avLst/>
          </a:prstGeom>
          <a:no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1000"/>
              </a:spcAft>
              <a:buNone/>
            </a:pPr>
            <a:r>
              <a:rPr lang="en-US" sz="1200">
                <a:solidFill>
                  <a:schemeClr val="dk1"/>
                </a:solidFill>
              </a:rPr>
              <a:t>In conclusion, Edition Hotels are luxury properties with unique designs, high-end amenities and services, and personalized service located in prime locations. They offer a wide range of guest services and facilities, and hospitality is essential for creating a welcoming atmosphere, building relationships with guests, and enhancing the overall guest experience.</a:t>
            </a:r>
            <a:endParaRPr sz="1200">
              <a:solidFill>
                <a:schemeClr val="dk1"/>
              </a:solidFill>
            </a:endParaRPr>
          </a:p>
        </p:txBody>
      </p:sp>
      <p:pic>
        <p:nvPicPr>
          <p:cNvPr id="224" name="Google Shape;224;p8"/>
          <p:cNvPicPr preferRelativeResize="0"/>
          <p:nvPr/>
        </p:nvPicPr>
        <p:blipFill>
          <a:blip r:embed="rId3">
            <a:alphaModFix/>
          </a:blip>
          <a:stretch>
            <a:fillRect/>
          </a:stretch>
        </p:blipFill>
        <p:spPr>
          <a:xfrm>
            <a:off x="1101825" y="1956250"/>
            <a:ext cx="4625775" cy="36899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9"/>
          <p:cNvSpPr txBox="1"/>
          <p:nvPr/>
        </p:nvSpPr>
        <p:spPr>
          <a:xfrm>
            <a:off x="1615700" y="755475"/>
            <a:ext cx="10576200" cy="4617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dk1"/>
                </a:solidFill>
              </a:rPr>
              <a:t>References</a:t>
            </a:r>
            <a:endParaRPr sz="2400" b="1">
              <a:solidFill>
                <a:schemeClr val="dk1"/>
              </a:solidFill>
            </a:endParaRPr>
          </a:p>
        </p:txBody>
      </p:sp>
      <p:sp>
        <p:nvSpPr>
          <p:cNvPr id="230" name="Google Shape;230;p9"/>
          <p:cNvSpPr txBox="1"/>
          <p:nvPr/>
        </p:nvSpPr>
        <p:spPr>
          <a:xfrm>
            <a:off x="1615700" y="1217176"/>
            <a:ext cx="10058400" cy="5504400"/>
          </a:xfrm>
          <a:prstGeom prst="rect">
            <a:avLst/>
          </a:prstGeom>
          <a:noFill/>
          <a:ln>
            <a:noFill/>
          </a:ln>
        </p:spPr>
        <p:txBody>
          <a:bodyPr spcFirstLastPara="1" wrap="square" lIns="91425" tIns="45700" rIns="91425" bIns="45700" anchor="ctr" anchorCtr="0">
            <a:noAutofit/>
          </a:bodyPr>
          <a:lstStyle/>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Archie (2022) </a:t>
            </a:r>
            <a:r>
              <a:rPr lang="en-US" sz="1200" i="1">
                <a:solidFill>
                  <a:schemeClr val="dk1"/>
                </a:solidFill>
              </a:rPr>
              <a:t>Review: The Bodrum EDITION (2022) [Turkey] </a:t>
            </a:r>
            <a:r>
              <a:rPr lang="en-US" sz="1200">
                <a:solidFill>
                  <a:schemeClr val="dk1"/>
                </a:solidFill>
              </a:rPr>
              <a:t>[Blog] 22 May, Available at: </a:t>
            </a:r>
            <a:r>
              <a:rPr lang="en-US" sz="1200" u="sng">
                <a:solidFill>
                  <a:schemeClr val="hlink"/>
                </a:solidFill>
                <a:hlinkClick r:id="rId3"/>
              </a:rPr>
              <a:t>https://sealthedealtravels.com/blog/review-the-bodrum-edition/</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Bryans S. (2011) </a:t>
            </a:r>
            <a:r>
              <a:rPr lang="en-US" sz="1200" i="1">
                <a:solidFill>
                  <a:schemeClr val="dk1"/>
                </a:solidFill>
              </a:rPr>
              <a:t>EDITION HOTELS </a:t>
            </a:r>
            <a:r>
              <a:rPr lang="en-US" sz="1200">
                <a:solidFill>
                  <a:schemeClr val="dk1"/>
                </a:solidFill>
              </a:rPr>
              <a:t>[Blog] 18 April, Available at: </a:t>
            </a:r>
            <a:r>
              <a:rPr lang="en-US" sz="1200" u="sng">
                <a:solidFill>
                  <a:schemeClr val="hlink"/>
                </a:solidFill>
                <a:hlinkClick r:id="rId4"/>
              </a:rPr>
              <a:t>https://luxurytravelbible.com/EDITION-Hotels</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Hotel Tech Report (2022) </a:t>
            </a:r>
            <a:r>
              <a:rPr lang="en-US" sz="1200" i="1">
                <a:solidFill>
                  <a:schemeClr val="dk1"/>
                </a:solidFill>
              </a:rPr>
              <a:t>Hotel Industry: Everything You Need to Know About Hospitality </a:t>
            </a:r>
            <a:r>
              <a:rPr lang="en-US" sz="1200">
                <a:solidFill>
                  <a:schemeClr val="dk1"/>
                </a:solidFill>
              </a:rPr>
              <a:t>[Blog] 19 August, Available at: </a:t>
            </a:r>
            <a:r>
              <a:rPr lang="en-US" sz="1200" u="sng">
                <a:solidFill>
                  <a:schemeClr val="hlink"/>
                </a:solidFill>
                <a:hlinkClick r:id="rId5"/>
              </a:rPr>
              <a:t>https://hoteltechreport.com/news/hospitality-industry</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Johnson P. (2022) </a:t>
            </a:r>
            <a:r>
              <a:rPr lang="en-US" sz="1200" i="1">
                <a:solidFill>
                  <a:schemeClr val="dk1"/>
                </a:solidFill>
              </a:rPr>
              <a:t>A new vision of modern luxury: The Dubai EDITION hotel </a:t>
            </a:r>
            <a:r>
              <a:rPr lang="en-US" sz="1200">
                <a:solidFill>
                  <a:schemeClr val="dk1"/>
                </a:solidFill>
              </a:rPr>
              <a:t>[Blog] 9 February, Available at: </a:t>
            </a:r>
            <a:r>
              <a:rPr lang="en-US" sz="1200" u="sng">
                <a:solidFill>
                  <a:schemeClr val="hlink"/>
                </a:solidFill>
                <a:hlinkClick r:id="rId6"/>
              </a:rPr>
              <a:t>https://www.aluxurytravelblog.com/2022/02/09/dubai-edition-hotel/</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johnston, R. Clark, G. &amp; Shulver, M. (2012) Service Operations Management, Pearson, London.</a:t>
            </a:r>
            <a:endParaRPr sz="1200">
              <a:solidFill>
                <a:schemeClr val="dk1"/>
              </a:solidFill>
            </a:endParaRPr>
          </a:p>
          <a:p>
            <a:pPr marL="457200" lvl="0" indent="-304800" algn="just" rtl="0">
              <a:lnSpc>
                <a:spcPct val="150000"/>
              </a:lnSpc>
              <a:spcBef>
                <a:spcPts val="0"/>
              </a:spcBef>
              <a:spcAft>
                <a:spcPts val="0"/>
              </a:spcAft>
              <a:buClr>
                <a:schemeClr val="dk1"/>
              </a:buClr>
              <a:buSzPts val="1200"/>
              <a:buAutoNum type="arabicPeriod"/>
            </a:pPr>
            <a:r>
              <a:rPr lang="en-US" sz="1200">
                <a:solidFill>
                  <a:schemeClr val="dk1"/>
                </a:solidFill>
              </a:rPr>
              <a:t>O'Neill S. (2022) </a:t>
            </a:r>
            <a:r>
              <a:rPr lang="en-US" sz="1200" i="1">
                <a:solidFill>
                  <a:schemeClr val="dk1"/>
                </a:solidFill>
              </a:rPr>
              <a:t>Marriott’s Edition Hotels Face Challenge of Scaling Up Uniqueness </a:t>
            </a:r>
            <a:r>
              <a:rPr lang="en-US" sz="1200">
                <a:solidFill>
                  <a:schemeClr val="dk1"/>
                </a:solidFill>
              </a:rPr>
              <a:t>[Blog] 25 November, Available at: </a:t>
            </a:r>
            <a:r>
              <a:rPr lang="en-US" sz="1200" u="sng">
                <a:solidFill>
                  <a:schemeClr val="hlink"/>
                </a:solidFill>
                <a:hlinkClick r:id="rId7"/>
              </a:rPr>
              <a:t>https://skift.com/2022/11/25/marriotts-edition-hotels-face-challenge-of-scaling-up-uniqueness/</a:t>
            </a:r>
            <a:r>
              <a:rPr lang="en-US" sz="1200">
                <a:solidFill>
                  <a:schemeClr val="dk1"/>
                </a:solidFill>
              </a:rPr>
              <a:t> (Accessed: 24 January 2023)</a:t>
            </a:r>
            <a:endParaRPr sz="1200">
              <a:solidFill>
                <a:schemeClr val="dk1"/>
              </a:solidFill>
            </a:endParaRPr>
          </a:p>
          <a:p>
            <a:pPr marL="457200" lvl="0" indent="-304800" algn="just" rtl="0">
              <a:lnSpc>
                <a:spcPct val="150000"/>
              </a:lnSpc>
              <a:spcBef>
                <a:spcPts val="0"/>
              </a:spcBef>
              <a:spcAft>
                <a:spcPts val="0"/>
              </a:spcAft>
              <a:buSzPts val="1200"/>
              <a:buAutoNum type="arabicPeriod"/>
            </a:pPr>
            <a:r>
              <a:rPr lang="en-US" sz="1200">
                <a:solidFill>
                  <a:schemeClr val="dk1"/>
                </a:solidFill>
              </a:rPr>
              <a:t>Prudour Pvt Lmt (2023) </a:t>
            </a:r>
            <a:r>
              <a:rPr lang="en-US" sz="1200" i="1">
                <a:solidFill>
                  <a:schemeClr val="dk1"/>
                </a:solidFill>
              </a:rPr>
              <a:t>Global Luxury Safari Tourism market set to grow as more travelers seek unique, upscale experiences 2023-2033 </a:t>
            </a:r>
            <a:r>
              <a:rPr lang="en-US" sz="1200">
                <a:solidFill>
                  <a:schemeClr val="dk1"/>
                </a:solidFill>
              </a:rPr>
              <a:t>[Blog] 19 January. Available at: </a:t>
            </a:r>
            <a:r>
              <a:rPr lang="en-US" sz="1200" u="sng">
                <a:solidFill>
                  <a:schemeClr val="hlink"/>
                </a:solidFill>
                <a:hlinkClick r:id="rId8"/>
              </a:rPr>
              <a:t>https://www.einpresswire.com/article/612134961/global-luxury-safari-tourism-market-set-to-grow-as-more-travelers-seek-unique-upscale-experiences-2023-2033</a:t>
            </a:r>
            <a:r>
              <a:rPr lang="en-US" sz="1200">
                <a:solidFill>
                  <a:schemeClr val="dk1"/>
                </a:solidFill>
              </a:rPr>
              <a:t> (Accessed: 23 January 2023)</a:t>
            </a:r>
            <a:endParaRPr sz="1200">
              <a:solidFill>
                <a:schemeClr val="dk1"/>
              </a:solidFill>
            </a:endParaRPr>
          </a:p>
          <a:p>
            <a:pPr marL="457200" marR="0" lvl="0" indent="-304800" algn="just" rtl="0">
              <a:lnSpc>
                <a:spcPct val="150000"/>
              </a:lnSpc>
              <a:spcBef>
                <a:spcPts val="0"/>
              </a:spcBef>
              <a:spcAft>
                <a:spcPts val="0"/>
              </a:spcAft>
              <a:buSzPts val="1200"/>
              <a:buAutoNum type="arabicPeriod"/>
            </a:pPr>
            <a:r>
              <a:rPr lang="en-US" sz="1200">
                <a:solidFill>
                  <a:schemeClr val="dk1"/>
                </a:solidFill>
              </a:rPr>
              <a:t>Retail Design Blog (2015) </a:t>
            </a:r>
            <a:r>
              <a:rPr lang="en-US" sz="1200" i="1">
                <a:solidFill>
                  <a:schemeClr val="dk1"/>
                </a:solidFill>
              </a:rPr>
              <a:t>Edition Hotel, New York City </a:t>
            </a:r>
            <a:r>
              <a:rPr lang="en-US" sz="1200">
                <a:solidFill>
                  <a:schemeClr val="dk1"/>
                </a:solidFill>
              </a:rPr>
              <a:t>[Blog] 15 July, Available at: </a:t>
            </a:r>
            <a:r>
              <a:rPr lang="en-US" sz="1200" u="sng">
                <a:solidFill>
                  <a:schemeClr val="hlink"/>
                </a:solidFill>
                <a:hlinkClick r:id="rId9"/>
              </a:rPr>
              <a:t>https://retaildesignblog.net/2015/07/15/edition-hotel-new-york-city/</a:t>
            </a:r>
            <a:r>
              <a:rPr lang="en-US" sz="1200">
                <a:solidFill>
                  <a:schemeClr val="dk1"/>
                </a:solidFill>
              </a:rPr>
              <a:t> (Accessed: 24 January 2023</a:t>
            </a:r>
            <a:endParaRPr sz="1200">
              <a:solidFill>
                <a:schemeClr val="dk1"/>
              </a:solidFill>
            </a:endParaRPr>
          </a:p>
          <a:p>
            <a:pPr marL="457200" marR="0" lvl="0" indent="-304800" algn="just" rtl="0">
              <a:lnSpc>
                <a:spcPct val="150000"/>
              </a:lnSpc>
              <a:spcBef>
                <a:spcPts val="0"/>
              </a:spcBef>
              <a:spcAft>
                <a:spcPts val="0"/>
              </a:spcAft>
              <a:buClr>
                <a:schemeClr val="dk1"/>
              </a:buClr>
              <a:buSzPts val="1200"/>
              <a:buAutoNum type="arabicPeriod"/>
            </a:pPr>
            <a:r>
              <a:rPr lang="en-US" sz="1200">
                <a:solidFill>
                  <a:schemeClr val="dk1"/>
                </a:solidFill>
              </a:rPr>
              <a:t>Schlappig B. (2020) </a:t>
            </a:r>
            <a:r>
              <a:rPr lang="en-US" sz="1200" i="1">
                <a:solidFill>
                  <a:schemeClr val="dk1"/>
                </a:solidFill>
              </a:rPr>
              <a:t>Review: The Bodrum EDITION Hotel </a:t>
            </a:r>
            <a:r>
              <a:rPr lang="en-US" sz="1200">
                <a:solidFill>
                  <a:schemeClr val="dk1"/>
                </a:solidFill>
              </a:rPr>
              <a:t>[Blog] 22 August, Available at: </a:t>
            </a:r>
            <a:r>
              <a:rPr lang="en-US" sz="1200" u="sng">
                <a:solidFill>
                  <a:schemeClr val="hlink"/>
                </a:solidFill>
                <a:hlinkClick r:id="rId10"/>
              </a:rPr>
              <a:t>https://onemileatatime.com/bodrum-edition-review/</a:t>
            </a:r>
            <a:r>
              <a:rPr lang="en-US" sz="1200">
                <a:solidFill>
                  <a:schemeClr val="dk1"/>
                </a:solidFill>
              </a:rPr>
              <a:t> (Accessed: 24 January 2023) </a:t>
            </a:r>
            <a:endParaRPr sz="1200">
              <a:solidFill>
                <a:schemeClr val="dk1"/>
              </a:solidFill>
            </a:endParaRPr>
          </a:p>
          <a:p>
            <a:pPr marL="457200" marR="0" lvl="0" indent="-304800" algn="just" rtl="0">
              <a:lnSpc>
                <a:spcPct val="150000"/>
              </a:lnSpc>
              <a:spcBef>
                <a:spcPts val="0"/>
              </a:spcBef>
              <a:spcAft>
                <a:spcPts val="0"/>
              </a:spcAft>
              <a:buClr>
                <a:schemeClr val="dk1"/>
              </a:buClr>
              <a:buSzPts val="1200"/>
              <a:buAutoNum type="arabicPeriod"/>
            </a:pPr>
            <a:r>
              <a:rPr lang="en-US" sz="1200">
                <a:solidFill>
                  <a:schemeClr val="dk1"/>
                </a:solidFill>
              </a:rPr>
              <a:t>Walker, J. (2023) Introduction to Hospitality Management and Operations, 5th Ed, John Wiley &amp; Sons. </a:t>
            </a:r>
            <a:endParaRPr sz="1200">
              <a:solidFill>
                <a:schemeClr val="dk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10"/>
          <p:cNvSpPr txBox="1"/>
          <p:nvPr/>
        </p:nvSpPr>
        <p:spPr>
          <a:xfrm>
            <a:off x="3814356" y="2690948"/>
            <a:ext cx="4728900" cy="1200600"/>
          </a:xfrm>
          <a:prstGeom prst="rect">
            <a:avLst/>
          </a:prstGeom>
          <a:noFill/>
          <a:ln>
            <a:noFill/>
          </a:ln>
        </p:spPr>
        <p:txBody>
          <a:bodyPr spcFirstLastPara="1" wrap="square" lIns="91425" tIns="45700" rIns="91425" bIns="45700" anchor="ctr" anchorCtr="0">
            <a:noAutofit/>
          </a:bodyPr>
          <a:lstStyle/>
          <a:p>
            <a:pPr marL="0" marR="0" lvl="0" indent="0" algn="just" rtl="0">
              <a:lnSpc>
                <a:spcPct val="150000"/>
              </a:lnSpc>
              <a:spcBef>
                <a:spcPts val="0"/>
              </a:spcBef>
              <a:spcAft>
                <a:spcPts val="0"/>
              </a:spcAft>
              <a:buNone/>
            </a:pPr>
            <a:r>
              <a:rPr lang="en-US" sz="7200">
                <a:solidFill>
                  <a:schemeClr val="dk1"/>
                </a:solidFill>
              </a:rPr>
              <a:t>Thank You</a:t>
            </a:r>
            <a:endParaRPr sz="7200">
              <a:solidFill>
                <a:schemeClr val="dk1"/>
              </a:solidFill>
            </a:endParaRPr>
          </a:p>
        </p:txBody>
      </p:sp>
    </p:spTree>
  </p:cSld>
  <p:clrMapOvr>
    <a:masterClrMapping/>
  </p:clrMapOvr>
</p:sld>
</file>

<file path=ppt/theme/theme1.xml><?xml version="1.0" encoding="utf-8"?>
<a:theme xmlns:a="http://schemas.openxmlformats.org/drawingml/2006/main" name="Wisp">
  <a:themeElements>
    <a:clrScheme name="Wisp">
      <a:dk1>
        <a:srgbClr val="000000"/>
      </a:dk1>
      <a:lt1>
        <a:srgbClr val="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910</Words>
  <PresentationFormat>Widescreen</PresentationFormat>
  <Paragraphs>68</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Noto Sans Symbols</vt:lpstr>
      <vt:lpstr>Century Gothic</vt:lpstr>
      <vt:lpstr>Arial</vt:lpstr>
      <vt:lpstr>Wisp</vt:lpstr>
      <vt:lpstr>Hospitality &amp; Guest Services  of  Edition Hotel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Sohid Miah</dc:creator>
  <dcterms:created xsi:type="dcterms:W3CDTF">2023-01-13T14:09:45Z</dcterms:created>
  <dcterms:modified xsi:type="dcterms:W3CDTF">2023-02-01T11:02:17Z</dcterms:modified>
</cp:coreProperties>
</file>